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0" r:id="rId3"/>
    <p:sldId id="261" r:id="rId4"/>
    <p:sldId id="262" r:id="rId5"/>
    <p:sldId id="264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73" r:id="rId14"/>
    <p:sldId id="29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00" r:id="rId23"/>
    <p:sldId id="305" r:id="rId24"/>
    <p:sldId id="281" r:id="rId25"/>
    <p:sldId id="282" r:id="rId26"/>
    <p:sldId id="283" r:id="rId27"/>
    <p:sldId id="306" r:id="rId28"/>
    <p:sldId id="284" r:id="rId29"/>
    <p:sldId id="30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FFF"/>
    <a:srgbClr val="FD1313"/>
    <a:srgbClr val="FF9F11"/>
    <a:srgbClr val="00008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4" autoAdjust="0"/>
  </p:normalViewPr>
  <p:slideViewPr>
    <p:cSldViewPr>
      <p:cViewPr>
        <p:scale>
          <a:sx n="66" d="100"/>
          <a:sy n="66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242" y="-4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7F0D92-818F-4BBA-A424-85D741665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E6A833-C5D8-497B-9300-7E046C7FA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6A833-C5D8-497B-9300-7E046C7FA38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685800" y="1524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28600" y="2133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LittleMan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696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42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000080"/>
                </a:solidFill>
              </a:defRPr>
            </a:lvl1pPr>
          </a:lstStyle>
          <a:p>
            <a:r>
              <a:rPr lang="en-US"/>
              <a:t>The Architecture of Computer Hardware and Systems Software:  </a:t>
            </a:r>
            <a:br>
              <a:rPr lang="en-US"/>
            </a:br>
            <a:r>
              <a:rPr lang="en-US"/>
              <a:t>An Information Technology Approach </a:t>
            </a:r>
          </a:p>
          <a:p>
            <a:r>
              <a:rPr lang="en-US"/>
              <a:t>3rd  Edition</a:t>
            </a:r>
          </a:p>
          <a:p>
            <a:r>
              <a:rPr lang="en-US"/>
              <a:t>Irv Englander</a:t>
            </a:r>
          </a:p>
          <a:p>
            <a:r>
              <a:rPr lang="en-US"/>
              <a:t>John Wiley and Sons </a:t>
            </a:r>
          </a:p>
          <a:p>
            <a:r>
              <a:rPr lang="en-US"/>
              <a:t>2003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14-</a:t>
            </a:r>
            <a:fld id="{5DECAD39-455C-45CE-908B-EC6852E5D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3CD128A8-F840-4C08-90D9-2FD4BCA50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19812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912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2B0D6D67-D435-4209-9AA9-5D4D87737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2292AE8-6DFA-4E97-A91D-9C9B5762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6D18622B-435A-4F91-A6FA-0AC2915BA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8E51267-50D9-4382-8A1D-1E2FD9E8E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C18FE66-39FE-41FC-A700-958CE7B6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3FA9EF9-8DB1-4521-847A-F7742D039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F1521FF-5506-48C0-A21B-584748509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21CFB38C-D283-4D3C-8816-F08C32434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2D1A5894-AAE1-4582-B693-8ADCBC75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5B3E7F9E-5FF9-401B-8874-14422EBB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2049650-3F88-48FF-A27E-374FCC08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B8A7364-27BC-48D4-8BC0-637B06655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80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F11"/>
                </a:solidFill>
              </a:defRPr>
            </a:lvl1pPr>
          </a:lstStyle>
          <a:p>
            <a:pPr>
              <a:defRPr/>
            </a:pPr>
            <a:r>
              <a:rPr lang="en-US"/>
              <a:t>14-</a:t>
            </a:r>
            <a:fld id="{5F1036C2-FFED-4A7A-B1B3-59349A39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762000" y="2286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304800" y="1371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3" name="Picture 12" descr="LittleMan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5334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  <p:sldLayoutId id="2147483841" r:id="rId13"/>
    <p:sldLayoutId id="214748384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848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14: Communication Channel Technology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581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Architecture of Computer Hardware, Systems Software &amp; Networking:  </a:t>
            </a:r>
            <a:br>
              <a:rPr lang="en-US" dirty="0" smtClean="0"/>
            </a:br>
            <a:r>
              <a:rPr lang="en-US" sz="2400" dirty="0" smtClean="0"/>
              <a:t>An Information Technology Approach 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4th  Edition, Irv Englander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John Wiley and Sons </a:t>
            </a:r>
            <a:r>
              <a:rPr lang="en-US" sz="2400" dirty="0" smtClean="0">
                <a:solidFill>
                  <a:srgbClr val="FF9F11"/>
                </a:solidFill>
                <a:sym typeface="Symbol" pitchFamily="18" charset="2"/>
              </a:rPr>
              <a:t></a:t>
            </a:r>
            <a:r>
              <a:rPr lang="en-US" sz="2400" dirty="0" smtClean="0">
                <a:solidFill>
                  <a:srgbClr val="FF9F11"/>
                </a:solidFill>
              </a:rPr>
              <a:t>2010</a:t>
            </a: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 Signals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Wireless networking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Most telephones</a:t>
            </a:r>
          </a:p>
          <a:p>
            <a:pPr>
              <a:lnSpc>
                <a:spcPct val="90000"/>
              </a:lnSpc>
            </a:pPr>
            <a:r>
              <a:rPr lang="en-US" smtClean="0"/>
              <a:t>Satellites</a:t>
            </a:r>
          </a:p>
          <a:p>
            <a:pPr>
              <a:lnSpc>
                <a:spcPct val="90000"/>
              </a:lnSpc>
            </a:pPr>
            <a:r>
              <a:rPr lang="en-US" smtClean="0"/>
              <a:t>Microwave communications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Radio and sound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Radio waves can be converted to electrical signals for use with wire media for mixed digital and analog data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Example:  Cable TV with digital Internet feed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7603BD5E-9731-4C36-A1C7-8254EE53245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Waves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953000"/>
          </a:xfrm>
        </p:spPr>
        <p:txBody>
          <a:bodyPr/>
          <a:lstStyle/>
          <a:p>
            <a:r>
              <a:rPr lang="en-US" sz="2400" dirty="0" smtClean="0"/>
              <a:t>Occur naturally throughout nature</a:t>
            </a:r>
          </a:p>
          <a:p>
            <a:pPr lvl="1"/>
            <a:r>
              <a:rPr lang="en-US" sz="2000" dirty="0" smtClean="0"/>
              <a:t>Sound, radio waves, light</a:t>
            </a:r>
          </a:p>
          <a:p>
            <a:r>
              <a:rPr lang="en-US" sz="2400" dirty="0" smtClean="0"/>
              <a:t>Basic unit of analog transmission</a:t>
            </a:r>
          </a:p>
          <a:p>
            <a:r>
              <a:rPr lang="en-US" sz="2400" dirty="0" smtClean="0"/>
              <a:t>Properties 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Amplitude</a:t>
            </a:r>
            <a:r>
              <a:rPr lang="en-US" sz="2000" dirty="0" smtClean="0"/>
              <a:t>: wave height or power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Period</a:t>
            </a:r>
            <a:r>
              <a:rPr lang="en-US" sz="2000" dirty="0" smtClean="0"/>
              <a:t>: amount of time to trace one complete cycle of the wave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Wavelength </a:t>
            </a:r>
            <a:r>
              <a:rPr lang="en-US" sz="2000" dirty="0" smtClean="0"/>
              <a:t>: distance spanned by a sine wave in space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Frequency</a:t>
            </a:r>
            <a:r>
              <a:rPr lang="en-US" sz="2000" dirty="0" smtClean="0"/>
              <a:t>: cycles per second, i.e., number of times sine wave repeated per second </a:t>
            </a:r>
          </a:p>
          <a:p>
            <a:pPr lvl="2"/>
            <a:r>
              <a:rPr lang="en-US" sz="1400" dirty="0" smtClean="0"/>
              <a:t>1 Hertz = 1 cycle/sec</a:t>
            </a:r>
          </a:p>
          <a:p>
            <a:pPr lvl="2"/>
            <a:r>
              <a:rPr lang="en-US" sz="1400" dirty="0" smtClean="0"/>
              <a:t>Unit of bandwidth for analog device</a:t>
            </a:r>
          </a:p>
          <a:p>
            <a:pPr lvl="1"/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</a:t>
            </a:r>
          </a:p>
          <a:p>
            <a:pPr lvl="2"/>
            <a:r>
              <a:rPr lang="en-US" sz="1400" dirty="0" smtClean="0"/>
              <a:t>The difference in position of a sine wave with respect to a reference sine wave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E957576F-43B6-4301-9F69-08B09D0FA74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Wave</a:t>
            </a:r>
          </a:p>
        </p:txBody>
      </p:sp>
      <p:pic>
        <p:nvPicPr>
          <p:cNvPr id="17411" name="Picture 5" descr="sc03f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495425"/>
            <a:ext cx="7086600" cy="2543175"/>
          </a:xfrm>
          <a:noFill/>
        </p:spPr>
      </p:pic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88551B3-F264-487F-BE69-E846A7C16A5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990600" y="55626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 dirty="0"/>
              <a:t>λ</a:t>
            </a:r>
            <a:r>
              <a:rPr lang="en-US" sz="2000" dirty="0"/>
              <a:t> = </a:t>
            </a:r>
            <a:r>
              <a:rPr lang="en-US" sz="2000" dirty="0" smtClean="0"/>
              <a:t>c/</a:t>
            </a:r>
            <a:r>
              <a:rPr lang="en-US" sz="2000" i="1" dirty="0" smtClean="0"/>
              <a:t>f</a:t>
            </a:r>
            <a:r>
              <a:rPr lang="en-US" sz="2000" dirty="0" smtClean="0"/>
              <a:t>      </a:t>
            </a:r>
            <a:r>
              <a:rPr lang="el-GR" sz="2000" dirty="0" smtClean="0"/>
              <a:t>λ</a:t>
            </a:r>
            <a:r>
              <a:rPr lang="en-US" sz="2000" dirty="0" smtClean="0"/>
              <a:t> </a:t>
            </a:r>
            <a:r>
              <a:rPr lang="en-US" sz="2000" dirty="0"/>
              <a:t>is the wavelength of the sine wave and c is the</a:t>
            </a:r>
          </a:p>
          <a:p>
            <a:r>
              <a:rPr lang="en-US" sz="2000" dirty="0"/>
              <a:t>	  </a:t>
            </a:r>
            <a:r>
              <a:rPr lang="en-US" sz="2000" dirty="0" smtClean="0"/>
              <a:t> speed </a:t>
            </a:r>
            <a:r>
              <a:rPr lang="en-US" sz="2000" dirty="0"/>
              <a:t>of light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990600" y="4162961"/>
            <a:ext cx="7696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f</a:t>
            </a:r>
            <a:r>
              <a:rPr lang="en-US" sz="2000" dirty="0"/>
              <a:t> = 1/T     </a:t>
            </a:r>
            <a:r>
              <a:rPr lang="en-US" sz="2000" i="1" dirty="0"/>
              <a:t>f </a:t>
            </a:r>
            <a:r>
              <a:rPr lang="en-US" sz="2000" dirty="0"/>
              <a:t>is the frequency of the sine </a:t>
            </a:r>
            <a:r>
              <a:rPr lang="en-US" sz="2000" dirty="0" smtClean="0"/>
              <a:t>wave, where </a:t>
            </a:r>
            <a:r>
              <a:rPr lang="en-US" sz="2000" dirty="0"/>
              <a:t>T is the</a:t>
            </a:r>
            <a:br>
              <a:rPr lang="en-US" sz="2000" dirty="0"/>
            </a:br>
            <a:r>
              <a:rPr lang="en-US" sz="2000" dirty="0"/>
              <a:t>	  period measured in </a:t>
            </a:r>
            <a:r>
              <a:rPr lang="en-US" sz="2000" dirty="0" smtClean="0"/>
              <a:t>seconds </a:t>
            </a:r>
            <a:br>
              <a:rPr lang="en-US" sz="2000" dirty="0" smtClean="0"/>
            </a:br>
            <a:r>
              <a:rPr lang="en-US" sz="2000" dirty="0" smtClean="0"/>
              <a:t>	  	If </a:t>
            </a:r>
            <a:r>
              <a:rPr lang="en-US" sz="2000" i="1" dirty="0" smtClean="0"/>
              <a:t>f</a:t>
            </a:r>
            <a:r>
              <a:rPr lang="en-US" sz="2000" dirty="0" smtClean="0"/>
              <a:t>=4Hz then T=1/</a:t>
            </a:r>
            <a:r>
              <a:rPr lang="en-US" sz="2000" i="1" dirty="0" smtClean="0"/>
              <a:t>f</a:t>
            </a:r>
            <a:r>
              <a:rPr lang="en-US" sz="2000" dirty="0" smtClean="0"/>
              <a:t>=1/4=0.25s</a:t>
            </a:r>
            <a:br>
              <a:rPr lang="en-US" sz="2000" dirty="0" smtClean="0"/>
            </a:br>
            <a:r>
              <a:rPr lang="en-US" sz="2000" dirty="0" smtClean="0"/>
              <a:t>		T is a reciprocal of </a:t>
            </a:r>
            <a:r>
              <a:rPr lang="en-US" sz="2000" i="1" dirty="0" smtClean="0"/>
              <a:t>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Phase-Shifted Sine Waves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581400" cy="4419600"/>
          </a:xfrm>
        </p:spPr>
        <p:txBody>
          <a:bodyPr/>
          <a:lstStyle/>
          <a:p>
            <a:pPr marL="342900" lvl="2" indent="-342900">
              <a:buSzTx/>
              <a:buFont typeface="Wingdings" pitchFamily="2" charset="2"/>
              <a:buChar char="§"/>
            </a:pPr>
            <a:r>
              <a:rPr lang="en-US" dirty="0" smtClean="0"/>
              <a:t>The difference in position of a sine wave with respect to a reference sine wave</a:t>
            </a:r>
          </a:p>
          <a:p>
            <a:pPr marL="342900" lvl="2" indent="-342900">
              <a:buSzTx/>
              <a:buFont typeface="Wingdings" pitchFamily="2" charset="2"/>
              <a:buChar char="§"/>
            </a:pPr>
            <a:r>
              <a:rPr lang="en-US" dirty="0" smtClean="0"/>
              <a:t>Measured in degrees, from 0º to 360º</a:t>
            </a:r>
          </a:p>
          <a:p>
            <a:pPr marL="800100" lvl="3" indent="-342900">
              <a:buSzTx/>
              <a:buFont typeface="Wingdings" pitchFamily="2" charset="2"/>
              <a:buChar char="§"/>
            </a:pPr>
            <a:r>
              <a:rPr lang="en-US" dirty="0" smtClean="0"/>
              <a:t>90º – jumping forward one-quarter of the cycle</a:t>
            </a:r>
          </a:p>
          <a:p>
            <a:pPr marL="800100" lvl="3" indent="-342900">
              <a:buSzTx/>
              <a:buFont typeface="Wingdings" pitchFamily="2" charset="2"/>
              <a:buChar char="§"/>
            </a:pPr>
            <a:r>
              <a:rPr lang="en-US" dirty="0" smtClean="0"/>
              <a:t>180º – jumping forward one-half of the cycle </a:t>
            </a:r>
          </a:p>
          <a:p>
            <a:pPr marL="342900" lvl="2" indent="-342900">
              <a:buSzTx/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19460" name="Picture 5" descr="sc03f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19600" y="1752600"/>
            <a:ext cx="4495800" cy="3408363"/>
          </a:xfrm>
          <a:noFill/>
        </p:spPr>
      </p:pic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EC69108-59D7-4721-8F08-ECD56101E77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Creating a Square Wave from Sine Waves</a:t>
            </a:r>
          </a:p>
        </p:txBody>
      </p:sp>
      <p:pic>
        <p:nvPicPr>
          <p:cNvPr id="21507" name="Content Placeholder 5" descr="fig_14_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743200"/>
            <a:ext cx="7086600" cy="3657600"/>
          </a:xfrm>
        </p:spPr>
      </p:pic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FB52194E-E698-4F53-B3A1-F1AEE5606A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All </a:t>
            </a:r>
            <a:r>
              <a:rPr lang="en-US" sz="2000" dirty="0" smtClean="0"/>
              <a:t>waveforms</a:t>
            </a:r>
            <a:r>
              <a:rPr lang="en-US" sz="2000" i="1" dirty="0" smtClean="0"/>
              <a:t> </a:t>
            </a:r>
            <a:r>
              <a:rPr lang="en-US" sz="2000" dirty="0" smtClean="0"/>
              <a:t>can be represented as the sum of sine waves of different frequencies, phases, and amplitudes</a:t>
            </a:r>
            <a:br>
              <a:rPr lang="en-US" sz="2000" dirty="0" smtClean="0"/>
            </a:br>
            <a:r>
              <a:rPr lang="en-US" sz="2000" dirty="0" smtClean="0"/>
              <a:t>      - A digital waveform is a composition of analog sine waves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153400" cy="1143000"/>
          </a:xfrm>
        </p:spPr>
        <p:txBody>
          <a:bodyPr/>
          <a:lstStyle/>
          <a:p>
            <a:r>
              <a:rPr lang="en-US" sz="4000" dirty="0" smtClean="0"/>
              <a:t>Properties of Signals/Waveforms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en-US" sz="2000" dirty="0" smtClean="0">
                <a:solidFill>
                  <a:srgbClr val="000099"/>
                </a:solidFill>
              </a:rPr>
              <a:t>Spectrum, bandwidth, filtering 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Spectrum</a:t>
            </a:r>
            <a:r>
              <a:rPr lang="en-US" sz="2000" dirty="0" smtClean="0"/>
              <a:t>: frequencies that make up a signal</a:t>
            </a:r>
          </a:p>
          <a:p>
            <a:pPr lvl="1"/>
            <a:r>
              <a:rPr lang="en-US" sz="1800" u="sng" dirty="0" smtClean="0"/>
              <a:t>Range</a:t>
            </a:r>
            <a:r>
              <a:rPr lang="en-US" sz="1800" dirty="0" smtClean="0"/>
              <a:t> of frequencies that a signal spans from minimum to maximum</a:t>
            </a:r>
          </a:p>
          <a:p>
            <a:pPr lvl="1"/>
            <a:r>
              <a:rPr lang="en-US" sz="1800" dirty="0" smtClean="0"/>
              <a:t>Average voice has a frequency range of roughly 300 Hz to 3400 Hz</a:t>
            </a:r>
          </a:p>
          <a:p>
            <a:pPr lvl="1"/>
            <a:r>
              <a:rPr lang="en-US" sz="1800" dirty="0" smtClean="0"/>
              <a:t>The spectrum would thus be 300 - 3400 Hz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Bandwidth</a:t>
            </a:r>
            <a:r>
              <a:rPr lang="en-US" sz="2000" dirty="0" smtClean="0"/>
              <a:t>: range of frequencies passed by the channel with a small amount of attenuation</a:t>
            </a:r>
          </a:p>
          <a:p>
            <a:pPr lvl="1"/>
            <a:r>
              <a:rPr lang="en-US" sz="1800" dirty="0" smtClean="0"/>
              <a:t>The absolute value of the </a:t>
            </a:r>
            <a:r>
              <a:rPr lang="en-US" sz="1800" u="sng" dirty="0" smtClean="0"/>
              <a:t>difference</a:t>
            </a:r>
            <a:r>
              <a:rPr lang="en-US" sz="1800" dirty="0" smtClean="0"/>
              <a:t> between the lowest and highest frequencies of a signal</a:t>
            </a:r>
          </a:p>
          <a:p>
            <a:pPr lvl="1"/>
            <a:r>
              <a:rPr lang="en-US" sz="1800" dirty="0" smtClean="0"/>
              <a:t>The bandwidth would be 3100 Hz calculated as</a:t>
            </a:r>
            <a:br>
              <a:rPr lang="en-US" sz="1800" dirty="0" smtClean="0"/>
            </a:br>
            <a:r>
              <a:rPr lang="en-US" sz="1800" dirty="0" smtClean="0"/>
              <a:t>|3400Hz – 300 Hz|</a:t>
            </a:r>
          </a:p>
          <a:p>
            <a:pPr lvl="1"/>
            <a:r>
              <a:rPr lang="en-US" sz="1800" dirty="0" smtClean="0"/>
              <a:t>effective bandwidth &lt; bandwidth because noise degrades original signals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Filtering</a:t>
            </a:r>
            <a:r>
              <a:rPr lang="en-US" sz="2000" dirty="0" smtClean="0"/>
              <a:t>:  controlling the channel bandwidth to prevent interference from other signals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0E5DE4BC-0F6D-451D-85A5-B1E84072C09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 Frequencies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bandwidth required for different types of signals depends on the application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Sound waves: approximately 20 Hz to 20 KHz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Stereo systems: 20-20,000 Hz for high fidelity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Phones: 0-4000 Hz for voice but limits speed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Electromagnetic radio waves: 60 Hz to 300 GHz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AM radio:  550 KHz to 1.6 MHz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20 KHz bandwidth centered around dial frequency of the station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Guard bands prevent stations/signals from interfering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FM radio: 88 MHz to 108 MHz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100 KHz bandwidth per station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TV: 54 MHz to 700 MHz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&gt;4.5 MHz bandwidth per channel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Cell phones, Wi-Fi wireless networks: 800 MHz to 5.2GHz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F3EB4841-2E9F-4CB4-BB7F-A4EEB70116F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 Frequencies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F97F3C0C-57C0-4312-A996-9B091DD30BFA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3557" name="Content Placeholder 6" descr="fig_14_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00200"/>
            <a:ext cx="7772400" cy="3929063"/>
          </a:xfrm>
        </p:spPr>
      </p:pic>
      <p:sp>
        <p:nvSpPr>
          <p:cNvPr id="5" name="TextBox 4"/>
          <p:cNvSpPr txBox="1"/>
          <p:nvPr/>
        </p:nvSpPr>
        <p:spPr>
          <a:xfrm>
            <a:off x="9906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general map of the useful frequency spectrums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Sine Waves as Carriers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sound made up of a sine wave produces a single, pure tone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</a:t>
            </a:r>
            <a:r>
              <a:rPr lang="en-US" sz="2400" i="1" dirty="0" smtClean="0"/>
              <a:t> </a:t>
            </a:r>
            <a:r>
              <a:rPr lang="en-US" sz="2400" dirty="0" smtClean="0"/>
              <a:t>440 Hz sine wave produces the tone called </a:t>
            </a:r>
            <a:r>
              <a:rPr lang="en-US" sz="2400" i="1" dirty="0" smtClean="0"/>
              <a:t>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1650 Hz sine wave used by the modem is the carrier frequency and it alone does not carry any information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represent the signal</a:t>
            </a:r>
            <a:r>
              <a:rPr lang="en-US" sz="2800" dirty="0" smtClean="0">
                <a:solidFill>
                  <a:srgbClr val="000099"/>
                </a:solidFill>
              </a:rPr>
              <a:t> modulate</a:t>
            </a:r>
            <a:r>
              <a:rPr lang="en-US" sz="2800" dirty="0" smtClean="0"/>
              <a:t> one of the three characteristics – amplitude, frequency, phase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AM radio station at 1100 KHz modulates amplitude of the 1100 KHz sine wave carrier to correspond to the sound of music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99"/>
                </a:solidFill>
              </a:rPr>
              <a:t>Demodulator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99"/>
                </a:solidFill>
              </a:rPr>
              <a:t>detector</a:t>
            </a:r>
            <a:r>
              <a:rPr lang="en-US" sz="2800" dirty="0" smtClean="0"/>
              <a:t> restores original waveform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5522A36-FF49-42D1-9E2D-34235291888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Amplitude Modulations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362200" y="3200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5604" name="Picture 6" descr="sc03f0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1666875"/>
            <a:ext cx="5715000" cy="3209925"/>
          </a:xfrm>
          <a:noFill/>
        </p:spPr>
      </p:pic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EDD44F0-884D-49B2-829F-617E924AD96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5181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data can be transmitting with analog carrier signals. The data waveform and carrier are essentially added together to produce modulated waveform. The modulated waveform </a:t>
            </a:r>
            <a:r>
              <a:rPr lang="en-US" u="sng" dirty="0" smtClean="0"/>
              <a:t>follows the same outline</a:t>
            </a:r>
            <a:r>
              <a:rPr lang="en-US" dirty="0" smtClean="0"/>
              <a:t> as the data waveform.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143000" y="4419600"/>
            <a:ext cx="2438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276600"/>
            <a:ext cx="7620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Channel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9C70F5CF-6ADA-4A03-9F5C-20432CDF43A0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7173" name="Content Placeholder 6" descr="fig_14_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882775"/>
            <a:ext cx="7772400" cy="3808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Modulating Digital Signals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953000"/>
          </a:xfrm>
        </p:spPr>
        <p:txBody>
          <a:bodyPr/>
          <a:lstStyle/>
          <a:p>
            <a:r>
              <a:rPr lang="en-US" sz="2400" dirty="0" smtClean="0"/>
              <a:t>Analog data can be transmitted with digital carrier signals</a:t>
            </a:r>
          </a:p>
          <a:p>
            <a:r>
              <a:rPr lang="en-US" sz="2400" dirty="0" smtClean="0"/>
              <a:t>The carrier signal is modulated with only two possible values: 0 and 1</a:t>
            </a:r>
          </a:p>
          <a:p>
            <a:r>
              <a:rPr lang="en-US" sz="2400" dirty="0" smtClean="0"/>
              <a:t>3 techniques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ASK</a:t>
            </a:r>
            <a:r>
              <a:rPr lang="en-US" sz="2000" dirty="0" smtClean="0"/>
              <a:t>: amplitude shift keying</a:t>
            </a:r>
          </a:p>
          <a:p>
            <a:pPr lvl="2"/>
            <a:r>
              <a:rPr lang="en-US" sz="1800" dirty="0" smtClean="0"/>
              <a:t>Represents data by holding the frequency constant while varying the amplitude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FSK</a:t>
            </a:r>
            <a:r>
              <a:rPr lang="en-US" sz="2000" dirty="0" smtClean="0"/>
              <a:t>: frequency shift keying</a:t>
            </a:r>
          </a:p>
          <a:p>
            <a:pPr lvl="2"/>
            <a:r>
              <a:rPr lang="en-US" sz="1800" dirty="0" smtClean="0"/>
              <a:t>Represents data by holding the amplitude constant while varying the frequency </a:t>
            </a:r>
          </a:p>
          <a:p>
            <a:pPr lvl="1"/>
            <a:r>
              <a:rPr lang="en-US" sz="2000" dirty="0" smtClean="0">
                <a:solidFill>
                  <a:srgbClr val="000099"/>
                </a:solidFill>
              </a:rPr>
              <a:t>PSK</a:t>
            </a:r>
            <a:r>
              <a:rPr lang="en-US" sz="2000" dirty="0" smtClean="0"/>
              <a:t>: phase shift keying</a:t>
            </a:r>
          </a:p>
          <a:p>
            <a:pPr lvl="2"/>
            <a:r>
              <a:rPr lang="en-US" sz="1800" dirty="0" smtClean="0"/>
              <a:t>Represents data by an instantaneous shift in the phase or a switching between two signals of different phases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29FA874-16A9-4701-8DC0-84287884F079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Modulating Digital Signals</a:t>
            </a:r>
          </a:p>
        </p:txBody>
      </p:sp>
      <p:pic>
        <p:nvPicPr>
          <p:cNvPr id="27651" name="Picture 5" descr="sc03f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676400"/>
            <a:ext cx="7239000" cy="4448175"/>
          </a:xfrm>
          <a:noFill/>
        </p:spPr>
      </p:pic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2CDFB26F-C30A-4AD4-B777-D687E2D06B3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en-US" sz="4000" smtClean="0"/>
              <a:t>Frequency Division Multiplexing</a:t>
            </a:r>
          </a:p>
        </p:txBody>
      </p:sp>
      <p:pic>
        <p:nvPicPr>
          <p:cNvPr id="28675" name="Content Placeholder 5" descr="fig_14_1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6000" y="1524000"/>
            <a:ext cx="6680200" cy="3581400"/>
          </a:xfrm>
        </p:spPr>
      </p:pic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D1AD131-895E-4AF5-A57A-B3F5CB7A358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990600" y="5152072"/>
            <a:ext cx="7467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Optical form of frequency division multiplexing (FDM) is known as wavelength division multiplexing (WDM</a:t>
            </a:r>
            <a:r>
              <a:rPr lang="en-US" dirty="0" smtClean="0"/>
              <a:t>). Light of different colors have different wavelengths (frequencies). Data signals can be modulated with different carrier wavelengths to carry these data signals simultaneously over the same fiber-optic cable. 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en-US" sz="4000" dirty="0" smtClean="0"/>
              <a:t>Noise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D1AD131-895E-4AF5-A57A-B3F5CB7A358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Unwanted electrical or electromagnetic energy that degrades the quality of signals and 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Can appear in analog data modulated with analog signals, and analog data modulated with digital signals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endParaRPr lang="en-US" sz="2400" dirty="0" smtClean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11" descr="Fig02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0"/>
            <a:ext cx="3429000" cy="1447800"/>
          </a:xfrm>
          <a:prstGeom prst="rect">
            <a:avLst/>
          </a:prstGeom>
          <a:noFill/>
        </p:spPr>
      </p:pic>
      <p:pic>
        <p:nvPicPr>
          <p:cNvPr id="8" name="Picture 11" descr="Fig02-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724400"/>
            <a:ext cx="3276600" cy="1447800"/>
          </a:xfrm>
          <a:prstGeom prst="rect">
            <a:avLst/>
          </a:prstGeom>
          <a:noFill/>
        </p:spPr>
      </p:pic>
      <p:pic>
        <p:nvPicPr>
          <p:cNvPr id="9" name="Picture 15" descr="Fig02-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3429000" cy="1524000"/>
          </a:xfrm>
          <a:prstGeom prst="rect">
            <a:avLst/>
          </a:prstGeom>
          <a:noFill/>
        </p:spPr>
      </p:pic>
      <p:pic>
        <p:nvPicPr>
          <p:cNvPr id="10" name="Picture 8" descr="Fig02-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048000"/>
            <a:ext cx="3352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 – Signal Loss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Reduction of a signal that occurs in a medium as a function of the physical length of the channel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More difficult to separate the signal from noise at higher transmission speeds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Signal-to-noise ratio should be high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Amplifiers</a:t>
            </a:r>
            <a:r>
              <a:rPr lang="en-US" sz="2000" dirty="0" smtClean="0"/>
              <a:t>: restore original strength of the signal (but also amplifies noise)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Signal loss/gain is measured in decibels [dB]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Loss or Gain [dB] = 10 log</a:t>
            </a:r>
            <a:r>
              <a:rPr lang="en-US" sz="1800" baseline="-25000" dirty="0" smtClean="0">
                <a:cs typeface="Arial" pitchFamily="34" charset="0"/>
              </a:rPr>
              <a:t>10</a:t>
            </a:r>
            <a:r>
              <a:rPr lang="en-US" sz="1800" dirty="0" smtClean="0">
                <a:cs typeface="Arial" pitchFamily="34" charset="0"/>
              </a:rPr>
              <a:t> (P2/P1)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P2 and P1 are the ending and beginning power levels, respectively,  expressed in watts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What is the decibel </a:t>
            </a:r>
            <a:r>
              <a:rPr lang="en-US" sz="1800" b="1" i="1" dirty="0" smtClean="0"/>
              <a:t>loss</a:t>
            </a:r>
            <a:r>
              <a:rPr lang="en-US" sz="1800" dirty="0" smtClean="0"/>
              <a:t> of a signal that starts at point A with a strength of 2000 watts and ends at point B with the strength of 400 watts?</a:t>
            </a:r>
          </a:p>
          <a:p>
            <a:pPr lvl="1">
              <a:lnSpc>
                <a:spcPct val="90000"/>
              </a:lnSpc>
            </a:pPr>
            <a:endParaRPr lang="en-US" sz="1800" dirty="0" smtClean="0"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14-</a:t>
            </a:r>
            <a:fld id="{061CAD23-72D2-485E-8269-1B860CD46191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76400" y="5638800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Loss [dB] = 10 log</a:t>
            </a:r>
            <a:r>
              <a:rPr lang="en-US" baseline="-25000" dirty="0"/>
              <a:t>10</a:t>
            </a:r>
            <a:r>
              <a:rPr lang="en-US" dirty="0"/>
              <a:t> (P2 / P1) = 10 log</a:t>
            </a:r>
            <a:r>
              <a:rPr lang="en-US" baseline="-25000" dirty="0"/>
              <a:t>10</a:t>
            </a:r>
            <a:r>
              <a:rPr lang="en-US" dirty="0"/>
              <a:t> (400 / 2000) = 10 log</a:t>
            </a:r>
            <a:r>
              <a:rPr lang="en-US" baseline="-25000" dirty="0"/>
              <a:t>10</a:t>
            </a:r>
            <a:r>
              <a:rPr lang="en-US" dirty="0"/>
              <a:t> (.2) = 10 (-0.699</a:t>
            </a:r>
            <a:r>
              <a:rPr lang="en-US"/>
              <a:t>) </a:t>
            </a:r>
            <a:r>
              <a:rPr lang="en-US" smtClean="0"/>
              <a:t>≈ </a:t>
            </a:r>
            <a:r>
              <a:rPr lang="en-US" dirty="0"/>
              <a:t>-7 dB 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Attenuation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620000" cy="2590800"/>
          </a:xfrm>
        </p:spPr>
        <p:txBody>
          <a:bodyPr/>
          <a:lstStyle/>
          <a:p>
            <a:r>
              <a:rPr lang="en-US" sz="2800" dirty="0" smtClean="0"/>
              <a:t>Loss of amplitude and phase shifts vary with the frequency of the signal</a:t>
            </a:r>
          </a:p>
          <a:p>
            <a:pPr lvl="1"/>
            <a:r>
              <a:rPr lang="en-US" sz="2400" dirty="0" smtClean="0"/>
              <a:t>Example: If the signal consists of sine waves of frequencies f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and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different parts of the spectrum, the output of the channel will be distorted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AF83871F-AB2F-4B29-BDF2-F7D9B3781CD3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0726" name="Content Placeholder 7" descr="fig_14_1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4038600"/>
            <a:ext cx="7159625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Digital Signaling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Digital data transmitted with digital signals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is already in the correct format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 everything seems to be easy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1 or 0 could be transmitted as a positive voltage or zero voltage, respectively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But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How do you transmit a series of 10 consecutive 0s?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How do you distinguish between a 0 signal and no signal?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How do you group bits into bytes on the receiving end?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A2DB657-6025-4BEE-BD09-98BCE1C3028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Synchronizing Digital Signals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Synchronizing digital signals difficult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99"/>
                </a:solidFill>
              </a:rPr>
              <a:t>Asynchronous transmission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Clear start and stop signals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Small number of bits, usually one byte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Use: low-speed modems, Ethernet frames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99"/>
                </a:solidFill>
              </a:rPr>
              <a:t>Synchronous transmission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Continuous digital signal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Use: high-speed modems and point-to-point methods</a:t>
            </a:r>
          </a:p>
          <a:p>
            <a:pPr lvl="2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A2DB657-6025-4BEE-BD09-98BCE1C3028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Reception Errors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1371600"/>
          </a:xfrm>
        </p:spPr>
        <p:txBody>
          <a:bodyPr/>
          <a:lstStyle/>
          <a:p>
            <a:r>
              <a:rPr lang="en-US" sz="2800" smtClean="0"/>
              <a:t>Timing mismatch between sending and receiving computers</a:t>
            </a:r>
          </a:p>
          <a:p>
            <a:r>
              <a:rPr lang="en-US" sz="2800" smtClean="0"/>
              <a:t>Inability to distinguish groups of 1’s or 0’s</a:t>
            </a:r>
          </a:p>
          <a:p>
            <a:endParaRPr lang="en-US" smtClean="0"/>
          </a:p>
        </p:txBody>
      </p:sp>
      <p:pic>
        <p:nvPicPr>
          <p:cNvPr id="32772" name="Picture 4" descr="sc03f1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971800"/>
            <a:ext cx="7213600" cy="3125788"/>
          </a:xfrm>
          <a:noFill/>
        </p:spPr>
      </p:pic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D9A0C936-126A-4ABF-B92D-6274947E4183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Block and Manchester Encoding</a:t>
            </a:r>
          </a:p>
        </p:txBody>
      </p:sp>
      <p:pic>
        <p:nvPicPr>
          <p:cNvPr id="33795" name="Content Placeholder 5" descr="fig_14_1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1981200"/>
            <a:ext cx="3871913" cy="1073150"/>
          </a:xfrm>
        </p:spPr>
      </p:pic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2F56EAD-6D7F-469B-A134-EB5D906FC6B9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33798" name="Content Placeholder 10" descr="fig_14_1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752600"/>
            <a:ext cx="3621088" cy="4525963"/>
          </a:xfrm>
        </p:spPr>
      </p:pic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1905000" y="15240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Block Encoding</a:t>
            </a:r>
          </a:p>
        </p:txBody>
      </p:sp>
      <p:sp>
        <p:nvSpPr>
          <p:cNvPr id="33800" name="TextBox 12"/>
          <p:cNvSpPr txBox="1">
            <a:spLocks noChangeArrowheads="1"/>
          </p:cNvSpPr>
          <p:nvPr/>
        </p:nvSpPr>
        <p:spPr bwMode="auto">
          <a:xfrm>
            <a:off x="5638800" y="15240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Manchester Encoding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Communication Channels:</a:t>
            </a:r>
            <a:br>
              <a:rPr lang="en-US" sz="4000" smtClean="0"/>
            </a:br>
            <a:r>
              <a:rPr lang="en-US" sz="3600" smtClean="0"/>
              <a:t>Many Ways to Implement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772400" cy="23622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9"/>
                </a:solidFill>
              </a:rPr>
              <a:t>Signal</a:t>
            </a:r>
            <a:r>
              <a:rPr lang="en-US" sz="2400" dirty="0" smtClean="0"/>
              <a:t>: specific data transmitted</a:t>
            </a:r>
          </a:p>
          <a:p>
            <a:r>
              <a:rPr lang="en-US" sz="2400" dirty="0" smtClean="0"/>
              <a:t>Diagram shows a multi-link channel connecting a client (home computer) with a web server</a:t>
            </a:r>
          </a:p>
          <a:p>
            <a:pPr lvl="1"/>
            <a:r>
              <a:rPr lang="en-US" sz="2000" dirty="0" smtClean="0"/>
              <a:t>Physically: signal passes through different channel forms including audio, digital, light, radio</a:t>
            </a:r>
          </a:p>
          <a:p>
            <a:pPr lvl="1"/>
            <a:r>
              <a:rPr lang="en-US" sz="2000" dirty="0" smtClean="0"/>
              <a:t>Converters between separate channel links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1F22E44-12F5-4116-A8EC-56E8FAAFDCBE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8198" name="Content Placeholder 7" descr="fig_14_0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3657600"/>
            <a:ext cx="7100888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A-to-D Conversion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r>
              <a:rPr lang="en-US" smtClean="0"/>
              <a:t>Digital signals used to represent analog waveforms</a:t>
            </a:r>
          </a:p>
          <a:p>
            <a:r>
              <a:rPr lang="en-US" smtClean="0"/>
              <a:t>Examples:  </a:t>
            </a:r>
          </a:p>
          <a:p>
            <a:pPr lvl="1"/>
            <a:r>
              <a:rPr lang="en-US" smtClean="0"/>
              <a:t>CDs, DVDs</a:t>
            </a:r>
          </a:p>
          <a:p>
            <a:pPr lvl="1"/>
            <a:r>
              <a:rPr lang="en-US" smtClean="0"/>
              <a:t>Direct satellite TV, </a:t>
            </a:r>
          </a:p>
          <a:p>
            <a:pPr lvl="1"/>
            <a:r>
              <a:rPr lang="en-US" smtClean="0"/>
              <a:t>VOIP</a:t>
            </a:r>
          </a:p>
          <a:p>
            <a:pPr lvl="1"/>
            <a:r>
              <a:rPr lang="en-US" smtClean="0"/>
              <a:t>Telephone voice mail</a:t>
            </a:r>
          </a:p>
          <a:p>
            <a:pPr lvl="1"/>
            <a:r>
              <a:rPr lang="en-US" smtClean="0"/>
              <a:t>Streaming video</a:t>
            </a:r>
          </a:p>
          <a:p>
            <a:r>
              <a:rPr lang="en-US" smtClean="0"/>
              <a:t>A-to-D Pulse Code Modulation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3C554111-32A5-4826-8EDE-ADED92D5F0A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A-to-D: Pulse Code Modulation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696200" cy="21336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smtClean="0"/>
              <a:t>Analog waveform sampled at regular time intervals</a:t>
            </a:r>
          </a:p>
          <a:p>
            <a:pPr marL="990600" lvl="1" indent="-533400"/>
            <a:r>
              <a:rPr lang="en-US" sz="2400" smtClean="0"/>
              <a:t>Maximum amplitude divided into intervals</a:t>
            </a:r>
          </a:p>
          <a:p>
            <a:pPr marL="1371600" lvl="2" indent="-457200"/>
            <a:r>
              <a:rPr lang="en-US" sz="2000" smtClean="0"/>
              <a:t>Example:  256 levels requires 8 bits/sample</a:t>
            </a:r>
          </a:p>
        </p:txBody>
      </p:sp>
      <p:pic>
        <p:nvPicPr>
          <p:cNvPr id="35844" name="Picture 5" descr="sc03f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64828"/>
          <a:stretch>
            <a:fillRect/>
          </a:stretch>
        </p:blipFill>
        <p:spPr>
          <a:xfrm>
            <a:off x="1066800" y="3454400"/>
            <a:ext cx="7162800" cy="2722563"/>
          </a:xfrm>
          <a:noFill/>
        </p:spPr>
      </p:pic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97DBA20E-2780-41B0-A140-8848AA31F66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A-to-D: Pulse Code Modulation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162800" cy="1524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800" smtClean="0"/>
              <a:t>Sample values converted into corresponding number value</a:t>
            </a:r>
          </a:p>
          <a:p>
            <a:pPr marL="990600" lvl="1" indent="-533400"/>
            <a:r>
              <a:rPr lang="en-US" sz="2400" smtClean="0"/>
              <a:t>Information lost in conversion</a:t>
            </a:r>
          </a:p>
        </p:txBody>
      </p:sp>
      <p:pic>
        <p:nvPicPr>
          <p:cNvPr id="36868" name="Picture 5" descr="sc03f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31470" b="14848"/>
          <a:stretch>
            <a:fillRect/>
          </a:stretch>
        </p:blipFill>
        <p:spPr>
          <a:xfrm>
            <a:off x="1828800" y="2819400"/>
            <a:ext cx="5867400" cy="3403600"/>
          </a:xfrm>
          <a:noFill/>
        </p:spPr>
      </p:pic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C1884E1-F108-4CEB-9AC8-36BBB38D999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5638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increase the accuracy of conversion?</a:t>
            </a:r>
          </a:p>
          <a:p>
            <a:r>
              <a:rPr lang="en-US" dirty="0" smtClean="0"/>
              <a:t>Use 16 bits/sample. You will have 65536 levels.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A-to-D: Pulse Code Modulation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23900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 sz="2800" dirty="0" smtClean="0"/>
              <a:t>Number reduced to binary equivalent</a:t>
            </a:r>
          </a:p>
        </p:txBody>
      </p:sp>
      <p:pic>
        <p:nvPicPr>
          <p:cNvPr id="37892" name="Picture 5" descr="sc03f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85732"/>
          <a:stretch>
            <a:fillRect/>
          </a:stretch>
        </p:blipFill>
        <p:spPr>
          <a:xfrm>
            <a:off x="1066800" y="2286000"/>
            <a:ext cx="7391400" cy="1139825"/>
          </a:xfrm>
          <a:noFill/>
        </p:spPr>
      </p:pic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BA138922-F67A-4992-8C20-D8CA2E285C7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10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 represented as a stream of 8 bits: 00011010</a:t>
            </a:r>
          </a:p>
          <a:p>
            <a:r>
              <a:rPr lang="en-US" dirty="0" smtClean="0"/>
              <a:t>26 represented as a stream of 16 bits: </a:t>
            </a:r>
          </a:p>
          <a:p>
            <a:r>
              <a:rPr lang="en-US" dirty="0" smtClean="0"/>
              <a:t>00000000 00011010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Signal Quality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96200" cy="2895600"/>
          </a:xfrm>
        </p:spPr>
        <p:txBody>
          <a:bodyPr/>
          <a:lstStyle/>
          <a:p>
            <a:r>
              <a:rPr lang="en-US" sz="2400" smtClean="0"/>
              <a:t>Subject to noise, attenuation, distortion like analog</a:t>
            </a:r>
          </a:p>
          <a:p>
            <a:r>
              <a:rPr lang="en-US" sz="2400" smtClean="0"/>
              <a:t>Signal quality less affected because only necessary to distinguish 2 levels</a:t>
            </a:r>
          </a:p>
          <a:p>
            <a:r>
              <a:rPr lang="en-US" sz="2400" smtClean="0">
                <a:solidFill>
                  <a:srgbClr val="000099"/>
                </a:solidFill>
              </a:rPr>
              <a:t>Repeaters</a:t>
            </a:r>
          </a:p>
          <a:p>
            <a:pPr lvl="1"/>
            <a:r>
              <a:rPr lang="en-US" sz="2000" smtClean="0"/>
              <a:t>Recreate signals at intervals</a:t>
            </a:r>
          </a:p>
          <a:p>
            <a:pPr lvl="1"/>
            <a:r>
              <a:rPr lang="en-US" sz="2000" smtClean="0"/>
              <a:t>Use: transmit signals over long distances</a:t>
            </a:r>
          </a:p>
          <a:p>
            <a:r>
              <a:rPr lang="en-US" sz="2400" smtClean="0"/>
              <a:t>Error correction techniques available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B86E65F0-7371-44E2-8A54-EA2AAADF24C5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38918" name="Picture 5" descr="fig_14_1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43400"/>
            <a:ext cx="73914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Division Multiplexing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467600" cy="609600"/>
          </a:xfrm>
        </p:spPr>
        <p:txBody>
          <a:bodyPr/>
          <a:lstStyle/>
          <a:p>
            <a:r>
              <a:rPr lang="en-US" sz="2800" smtClean="0"/>
              <a:t>TDM - multiple signals share channel</a:t>
            </a:r>
            <a:endParaRPr lang="en-US" sz="2400" smtClean="0"/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81540C31-D091-4DC2-82A2-DEA818505C81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39942" name="Content Placeholder 7" descr="fig_14_2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133600"/>
            <a:ext cx="7958138" cy="2438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Bandwidth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Digital signals: sum of sine waves of different frequencies</a:t>
            </a:r>
          </a:p>
          <a:p>
            <a:r>
              <a:rPr lang="en-US" smtClean="0"/>
              <a:t>Higher frequencies: higher data rates</a:t>
            </a:r>
          </a:p>
          <a:p>
            <a:r>
              <a:rPr lang="en-US" smtClean="0"/>
              <a:t>Channel with wider bandwidth has higher data rates </a:t>
            </a:r>
          </a:p>
          <a:p>
            <a:r>
              <a:rPr lang="en-US" smtClean="0"/>
              <a:t>Data rates usually measured in bits per second 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CC0B55B0-18C9-423F-830F-49FCAE7BDA5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Modems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65B1C8F9-4C02-412D-B9A3-E715ECD99C41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41989" name="Content Placeholder 6" descr="fig_14_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4114800"/>
            <a:ext cx="7772400" cy="1916113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5240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80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rgbClr val="000099"/>
                </a:solidFill>
                <a:latin typeface="+mn-lt"/>
              </a:rPr>
              <a:t>Modem</a:t>
            </a:r>
            <a:r>
              <a:rPr lang="en-US" sz="2800" kern="0" dirty="0">
                <a:latin typeface="+mn-lt"/>
              </a:rPr>
              <a:t> (</a:t>
            </a:r>
            <a:r>
              <a:rPr lang="en-US" sz="2800" kern="0" dirty="0">
                <a:solidFill>
                  <a:srgbClr val="000099"/>
                </a:solidFill>
                <a:latin typeface="+mn-lt"/>
              </a:rPr>
              <a:t>mo</a:t>
            </a:r>
            <a:r>
              <a:rPr lang="en-US" sz="2800" kern="0" dirty="0">
                <a:latin typeface="+mn-lt"/>
              </a:rPr>
              <a:t>dulator/</a:t>
            </a:r>
            <a:r>
              <a:rPr lang="en-US" sz="2800" kern="0" dirty="0">
                <a:solidFill>
                  <a:srgbClr val="000099"/>
                </a:solidFill>
                <a:latin typeface="+mn-lt"/>
              </a:rPr>
              <a:t>dem</a:t>
            </a:r>
            <a:r>
              <a:rPr lang="en-US" sz="2800" kern="0" dirty="0">
                <a:latin typeface="+mn-lt"/>
              </a:rPr>
              <a:t>odulator)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9F11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Convert digital signals to analog and back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9F11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Use:  home to service provider via phone line or cable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9F11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Speed: baud rate or bits per second (bps)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914400" y="3733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DSL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Media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4344988" algn="l"/>
              </a:tabLst>
            </a:pPr>
            <a:r>
              <a:rPr lang="en-US" sz="2800" smtClean="0"/>
              <a:t>Means used to carry signal</a:t>
            </a:r>
          </a:p>
          <a:p>
            <a:pPr>
              <a:lnSpc>
                <a:spcPct val="90000"/>
              </a:lnSpc>
              <a:tabLst>
                <a:tab pos="4344988" algn="l"/>
              </a:tabLst>
            </a:pPr>
            <a:r>
              <a:rPr lang="en-US" sz="2800" smtClean="0"/>
              <a:t>Characterized by</a:t>
            </a:r>
          </a:p>
          <a:p>
            <a:pPr lvl="1">
              <a:lnSpc>
                <a:spcPct val="90000"/>
              </a:lnSpc>
              <a:tabLst>
                <a:tab pos="4344988" algn="l"/>
              </a:tabLst>
            </a:pPr>
            <a:r>
              <a:rPr lang="en-US" sz="2400" smtClean="0"/>
              <a:t>Physical properties 	Bandwidth</a:t>
            </a:r>
            <a:endParaRPr lang="en-US" sz="2400" smtClean="0">
              <a:sym typeface="Wingdings" pitchFamily="2" charset="2"/>
            </a:endParaRPr>
          </a:p>
          <a:p>
            <a:pPr lvl="1">
              <a:lnSpc>
                <a:spcPct val="90000"/>
              </a:lnSpc>
              <a:tabLst>
                <a:tab pos="4344988" algn="l"/>
              </a:tabLst>
            </a:pPr>
            <a:r>
              <a:rPr lang="en-US" sz="2400" smtClean="0"/>
              <a:t>Signaling method(s) 	Sensitivity to noise</a:t>
            </a:r>
          </a:p>
          <a:p>
            <a:pPr>
              <a:lnSpc>
                <a:spcPct val="90000"/>
              </a:lnSpc>
              <a:tabLst>
                <a:tab pos="4344988" algn="l"/>
              </a:tabLst>
            </a:pPr>
            <a:r>
              <a:rPr lang="en-US" sz="2800" smtClean="0">
                <a:solidFill>
                  <a:srgbClr val="000099"/>
                </a:solidFill>
              </a:rPr>
              <a:t>Guided media</a:t>
            </a:r>
            <a:r>
              <a:rPr lang="en-US" sz="2800" smtClean="0"/>
              <a:t>: confine signal physically to some kind of cable</a:t>
            </a:r>
          </a:p>
          <a:p>
            <a:pPr>
              <a:lnSpc>
                <a:spcPct val="90000"/>
              </a:lnSpc>
              <a:tabLst>
                <a:tab pos="4344988" algn="l"/>
              </a:tabLst>
            </a:pPr>
            <a:r>
              <a:rPr lang="en-US" sz="2800" smtClean="0">
                <a:solidFill>
                  <a:srgbClr val="000099"/>
                </a:solidFill>
              </a:rPr>
              <a:t>Unguided media</a:t>
            </a:r>
            <a:r>
              <a:rPr lang="en-US" sz="2800" smtClean="0"/>
              <a:t>: broadcast openly</a:t>
            </a:r>
          </a:p>
          <a:p>
            <a:pPr>
              <a:lnSpc>
                <a:spcPct val="90000"/>
              </a:lnSpc>
              <a:tabLst>
                <a:tab pos="4344988" algn="l"/>
              </a:tabLst>
            </a:pPr>
            <a:r>
              <a:rPr lang="en-US" sz="2800" smtClean="0">
                <a:solidFill>
                  <a:srgbClr val="000099"/>
                </a:solidFill>
              </a:rPr>
              <a:t>Signal-to-noise ratio</a:t>
            </a:r>
          </a:p>
          <a:p>
            <a:pPr lvl="1">
              <a:lnSpc>
                <a:spcPct val="90000"/>
              </a:lnSpc>
              <a:tabLst>
                <a:tab pos="4344988" algn="l"/>
              </a:tabLst>
            </a:pPr>
            <a:r>
              <a:rPr lang="en-US" sz="2400" smtClean="0"/>
              <a:t>Higher ratio for given bandwidth increases data capacity of the channel</a:t>
            </a:r>
          </a:p>
        </p:txBody>
      </p:sp>
      <p:sp>
        <p:nvSpPr>
          <p:cNvPr id="43012" name="Rectangle 6"/>
          <p:cNvSpPr>
            <a:spLocks noChangeAspect="1" noChangeArrowheads="1"/>
          </p:cNvSpPr>
          <p:nvPr/>
        </p:nvSpPr>
        <p:spPr bwMode="auto">
          <a:xfrm>
            <a:off x="5105400" y="2590800"/>
            <a:ext cx="92075" cy="92075"/>
          </a:xfrm>
          <a:prstGeom prst="rect">
            <a:avLst/>
          </a:prstGeom>
          <a:solidFill>
            <a:srgbClr val="FF9F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7"/>
          <p:cNvSpPr>
            <a:spLocks noChangeAspect="1" noChangeArrowheads="1"/>
          </p:cNvSpPr>
          <p:nvPr/>
        </p:nvSpPr>
        <p:spPr bwMode="auto">
          <a:xfrm>
            <a:off x="5105400" y="2971800"/>
            <a:ext cx="92075" cy="92075"/>
          </a:xfrm>
          <a:prstGeom prst="rect">
            <a:avLst/>
          </a:prstGeom>
          <a:solidFill>
            <a:srgbClr val="FF9F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D2E9F59D-65B6-45AD-A1D4-18A623A5B80E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Electrical Media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Require complete circuit</a:t>
            </a:r>
            <a:r>
              <a:rPr lang="en-US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en-US" smtClean="0"/>
              <a:t>2 wires: one to carry the signal, second as a return to complete the circuit</a:t>
            </a:r>
          </a:p>
          <a:p>
            <a:r>
              <a:rPr lang="en-US" smtClean="0">
                <a:solidFill>
                  <a:srgbClr val="000099"/>
                </a:solidFill>
              </a:rPr>
              <a:t>Wired media</a:t>
            </a:r>
            <a:r>
              <a:rPr lang="en-US" smtClean="0"/>
              <a:t> or just </a:t>
            </a:r>
            <a:r>
              <a:rPr lang="en-US" smtClean="0">
                <a:solidFill>
                  <a:srgbClr val="000099"/>
                </a:solidFill>
              </a:rPr>
              <a:t>wire</a:t>
            </a:r>
          </a:p>
          <a:p>
            <a:pPr lvl="1"/>
            <a:r>
              <a:rPr lang="en-US" smtClean="0"/>
              <a:t>Inexpensive and easy to use</a:t>
            </a:r>
          </a:p>
          <a:p>
            <a:r>
              <a:rPr lang="en-US" smtClean="0"/>
              <a:t>Signals carried as changing electrical voltage or current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71A5EB78-040C-402A-8CBD-63D9DAC7B71A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Channel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Characterized by </a:t>
            </a:r>
          </a:p>
          <a:p>
            <a:pPr lvl="1"/>
            <a:r>
              <a:rPr lang="en-US" smtClean="0"/>
              <a:t>Signaling transmission method</a:t>
            </a:r>
          </a:p>
          <a:p>
            <a:pPr lvl="1"/>
            <a:r>
              <a:rPr lang="en-US" smtClean="0"/>
              <a:t>Bandwidth: amount of data transmitted in a fixed amount of time</a:t>
            </a:r>
          </a:p>
          <a:p>
            <a:pPr lvl="1"/>
            <a:r>
              <a:rPr lang="en-US" smtClean="0"/>
              <a:t>Direction(s) in which signal can flow</a:t>
            </a:r>
          </a:p>
          <a:p>
            <a:pPr lvl="1"/>
            <a:r>
              <a:rPr lang="en-US" smtClean="0"/>
              <a:t>Noise, attenuation, and distortion characteristics</a:t>
            </a:r>
          </a:p>
          <a:p>
            <a:pPr lvl="1"/>
            <a:r>
              <a:rPr lang="en-US" smtClean="0"/>
              <a:t>Time delay and time jitter</a:t>
            </a:r>
          </a:p>
          <a:p>
            <a:pPr lvl="1"/>
            <a:r>
              <a:rPr lang="en-US" smtClean="0"/>
              <a:t>Medium used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D059091B-D6CC-4B1A-A5A0-F1AA5CCB44A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Cable: Copper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077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Coaxial cable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Wire surrounded by insulation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Copper shield around insulation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Acts as signal return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Shields from external noise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High bandwidth: 100 Mbps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Example: analog cable TV with FDM for dozens of channels at 6 MHz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Twisted pair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Most local area networks; phone lines in buildings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More susceptible to noise than coaxial cable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Used for shorter distances and slower signals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33841704-0AF4-44C4-9E09-070A142D7552}" type="slidenum">
              <a:rPr lang="en-US" smtClean="0"/>
              <a:pPr/>
              <a:t>40</a:t>
            </a:fld>
            <a:endParaRPr lang="en-US" smtClean="0"/>
          </a:p>
        </p:txBody>
      </p:sp>
      <p:pic>
        <p:nvPicPr>
          <p:cNvPr id="5" name="Picture 4" descr="CoaxialC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679700"/>
            <a:ext cx="3276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wistedPair_wi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791200"/>
            <a:ext cx="56388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Cable: Fiber Optic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Fiber optic cable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Consists of glass fiber thinner than human hair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Uses light to carry signals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Laser or light-emitting diode produces signal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Cladding</a:t>
            </a:r>
            <a:r>
              <a:rPr lang="en-US" sz="2000" dirty="0" smtClean="0"/>
              <a:t>: plastic sheath to protect fibers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Light waves: high frequency means high bandwidth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Less susceptible to interference and tampering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Lighter than copper cable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Difficult to use, especially for multipoint connections</a:t>
            </a:r>
          </a:p>
          <a:p>
            <a:pPr>
              <a:lnSpc>
                <a:spcPct val="90000"/>
              </a:lnSpc>
              <a:buFont typeface="Wingdings" pitchFamily="2" charset="2"/>
              <a:buChar char="•"/>
            </a:pPr>
            <a:endParaRPr lang="en-US" sz="2400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ABDF7656-260D-4E8D-AB31-6C00BBA45A95}" type="slidenum">
              <a:rPr lang="en-US" smtClean="0"/>
              <a:pPr/>
              <a:t>41</a:t>
            </a:fld>
            <a:endParaRPr lang="en-US" smtClean="0"/>
          </a:p>
        </p:txBody>
      </p:sp>
      <p:pic>
        <p:nvPicPr>
          <p:cNvPr id="5" name="Picture 5" descr="Fig03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64175"/>
            <a:ext cx="3733800" cy="1241425"/>
          </a:xfrm>
          <a:prstGeom prst="rect">
            <a:avLst/>
          </a:prstGeom>
          <a:noFill/>
        </p:spPr>
      </p:pic>
      <p:pic>
        <p:nvPicPr>
          <p:cNvPr id="6" name="Picture 9" descr="Fig03-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410200"/>
            <a:ext cx="30480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Electromagnetic Waves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r>
              <a:rPr lang="en-US" smtClean="0"/>
              <a:t>Microwaves</a:t>
            </a:r>
          </a:p>
          <a:p>
            <a:pPr lvl="1"/>
            <a:r>
              <a:rPr lang="en-US" smtClean="0"/>
              <a:t>Frequencies below light but above 1 GHz</a:t>
            </a:r>
          </a:p>
          <a:p>
            <a:r>
              <a:rPr lang="en-US" smtClean="0"/>
              <a:t>Unguided medium</a:t>
            </a:r>
          </a:p>
          <a:p>
            <a:pPr lvl="1"/>
            <a:r>
              <a:rPr lang="en-US" smtClean="0"/>
              <a:t>Tightly focused for point-to-point use</a:t>
            </a:r>
          </a:p>
          <a:p>
            <a:pPr lvl="1"/>
            <a:r>
              <a:rPr lang="en-US" smtClean="0"/>
              <a:t>Highly susceptible to interference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Large-scale Internet backbone channels</a:t>
            </a:r>
          </a:p>
          <a:p>
            <a:pPr lvl="1"/>
            <a:r>
              <a:rPr lang="en-US" smtClean="0"/>
              <a:t>Direct satellite-to-home TV</a:t>
            </a:r>
          </a:p>
          <a:p>
            <a:pPr lvl="1"/>
            <a:r>
              <a:rPr lang="en-US" smtClean="0"/>
              <a:t>IEEE 802.11 Wi-Fi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00E606A1-C4D9-44C2-9354-FFEFC626E4B5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Networking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Wi-Fi (wireless Ethernet)</a:t>
            </a:r>
          </a:p>
          <a:p>
            <a:pPr lvl="1"/>
            <a:r>
              <a:rPr lang="en-US" smtClean="0"/>
              <a:t>Short-range, local area networking</a:t>
            </a:r>
          </a:p>
          <a:p>
            <a:r>
              <a:rPr lang="en-US" smtClean="0"/>
              <a:t>WiMAX, cellular telephone technology</a:t>
            </a:r>
          </a:p>
          <a:p>
            <a:pPr lvl="1"/>
            <a:r>
              <a:rPr lang="en-US" smtClean="0"/>
              <a:t>Competing versions of longer range wireless networking</a:t>
            </a:r>
          </a:p>
          <a:p>
            <a:r>
              <a:rPr lang="en-US" smtClean="0"/>
              <a:t>Bluetooth</a:t>
            </a:r>
          </a:p>
          <a:p>
            <a:pPr lvl="1"/>
            <a:r>
              <a:rPr lang="en-US" smtClean="0"/>
              <a:t>Personal level networking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3087A9AB-9176-45AD-930C-BA36FC335432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Wi-Fi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point</a:t>
            </a:r>
          </a:p>
          <a:p>
            <a:pPr lvl="1"/>
            <a:r>
              <a:rPr lang="en-US" smtClean="0"/>
              <a:t>Hub for wireless devices</a:t>
            </a:r>
          </a:p>
          <a:p>
            <a:pPr lvl="1"/>
            <a:r>
              <a:rPr lang="en-US" smtClean="0"/>
              <a:t>Router between wireless and wired devices</a:t>
            </a:r>
          </a:p>
          <a:p>
            <a:pPr lvl="1"/>
            <a:r>
              <a:rPr lang="en-US" smtClean="0"/>
              <a:t>Forwards packet to destination station</a:t>
            </a:r>
          </a:p>
          <a:p>
            <a:r>
              <a:rPr lang="en-US" smtClean="0"/>
              <a:t>CSMA-CA</a:t>
            </a:r>
          </a:p>
          <a:p>
            <a:pPr lvl="1"/>
            <a:r>
              <a:rPr lang="en-US" smtClean="0"/>
              <a:t>Collision avoidance, not collision detection!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6D857E47-BC2E-4241-A0E0-FE15DE165720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Wi-Fi Network Configuration</a:t>
            </a:r>
          </a:p>
        </p:txBody>
      </p:sp>
      <p:pic>
        <p:nvPicPr>
          <p:cNvPr id="50179" name="Content Placeholder 5" descr="fig_14_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963738"/>
            <a:ext cx="7772400" cy="3646487"/>
          </a:xfrm>
        </p:spPr>
      </p:pic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14-</a:t>
            </a:r>
            <a:fld id="{380386B0-7B84-49BD-9130-BB3B4C07961F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Organization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Point to point</a:t>
            </a:r>
            <a:r>
              <a:rPr lang="en-US" dirty="0" smtClean="0"/>
              <a:t> channels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Simplex</a:t>
            </a:r>
            <a:r>
              <a:rPr lang="en-US" dirty="0" smtClean="0"/>
              <a:t>:  channel passes data in one direction </a:t>
            </a:r>
            <a:r>
              <a:rPr lang="en-US" dirty="0" smtClean="0"/>
              <a:t>only (TV and radio broadcast)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Half-duplex</a:t>
            </a:r>
            <a:r>
              <a:rPr lang="en-US" dirty="0" smtClean="0"/>
              <a:t>:  transmits data one direction at a time (walkie-talkie)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Full-duplex</a:t>
            </a:r>
            <a:r>
              <a:rPr lang="en-US" dirty="0" smtClean="0"/>
              <a:t>: transmits data in both directions simultaneously (telephone)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Multipoint: broadcasts</a:t>
            </a:r>
            <a:r>
              <a:rPr lang="en-US" dirty="0" smtClean="0"/>
              <a:t> messages to all connected receivers</a:t>
            </a:r>
          </a:p>
          <a:p>
            <a:pPr lvl="1"/>
            <a:endParaRPr lang="en-US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C939356D-FC62-4B8A-8A09-00644C07EA8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Carrying multiple messages over a channel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TDM</a:t>
            </a:r>
            <a:r>
              <a:rPr lang="en-US" sz="2400" dirty="0" smtClean="0"/>
              <a:t> (time division multiplexing)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Example:  packet switching on the Internet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Use: digital channels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FDM</a:t>
            </a:r>
            <a:r>
              <a:rPr lang="en-US" sz="2400" dirty="0" smtClean="0"/>
              <a:t> (frequency division multiplexing)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Example: Cable TV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Analog channels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Synchronized switches or filters separate different data signals at receiving end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D2EEBD75-5801-453A-A497-BB94023FE05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Signaling Transmission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297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Signals are the means used to communicate data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Choice depends on medium and signal characteristics</a:t>
            </a:r>
          </a:p>
          <a:p>
            <a:r>
              <a:rPr lang="en-US" sz="1800" dirty="0" smtClean="0">
                <a:solidFill>
                  <a:srgbClr val="000080"/>
                </a:solidFill>
              </a:rPr>
              <a:t>Analog</a:t>
            </a:r>
            <a:endParaRPr lang="en-US" sz="1800" dirty="0" smtClean="0"/>
          </a:p>
          <a:p>
            <a:pPr lvl="1"/>
            <a:r>
              <a:rPr lang="en-US" sz="1600" dirty="0" smtClean="0"/>
              <a:t>Signal takes on a continuous range of values</a:t>
            </a:r>
          </a:p>
          <a:p>
            <a:r>
              <a:rPr lang="en-US" sz="1800" dirty="0" smtClean="0">
                <a:solidFill>
                  <a:srgbClr val="000080"/>
                </a:solidFill>
              </a:rPr>
              <a:t>Discrete</a:t>
            </a:r>
          </a:p>
          <a:p>
            <a:pPr lvl="1"/>
            <a:r>
              <a:rPr lang="en-US" sz="1600" dirty="0" smtClean="0"/>
              <a:t>Signal takes on only finite, countable set of values</a:t>
            </a:r>
          </a:p>
          <a:p>
            <a:r>
              <a:rPr lang="en-US" sz="1800" dirty="0" smtClean="0">
                <a:solidFill>
                  <a:srgbClr val="000080"/>
                </a:solidFill>
              </a:rPr>
              <a:t>Digital</a:t>
            </a:r>
            <a:endParaRPr lang="en-US" sz="1800" dirty="0" smtClean="0"/>
          </a:p>
          <a:p>
            <a:pPr lvl="1"/>
            <a:r>
              <a:rPr lang="en-US" sz="1600" dirty="0" smtClean="0"/>
              <a:t>Binary discrete signal</a:t>
            </a:r>
          </a:p>
          <a:p>
            <a:pPr lvl="1"/>
            <a:r>
              <a:rPr lang="en-US" sz="1600" dirty="0" smtClean="0"/>
              <a:t>Frequently preferred because less susceptible to noise and interference</a:t>
            </a:r>
            <a:endParaRPr lang="en-US" sz="1800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3BA41DEF-A856-4CB5-97AE-82D800764526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0246" name="Picture 4" descr="sc03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95800"/>
            <a:ext cx="4038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715000" y="5715000"/>
            <a:ext cx="251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15000" y="54102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981700" y="52197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19900" y="55245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048500" y="5067300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20000" y="53340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discrete signal                    Time</a:t>
            </a:r>
            <a:r>
              <a:rPr lang="en-US" dirty="0" smtClean="0"/>
              <a:t> →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63246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55FFF"/>
                </a:solidFill>
              </a:rPr>
              <a:t>Waveform</a:t>
            </a:r>
            <a:r>
              <a:rPr lang="en-US" sz="1600" dirty="0" smtClean="0"/>
              <a:t> – a representation of a signal shown as a function of time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Signaling Technology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Signal carriers</a:t>
            </a:r>
          </a:p>
          <a:p>
            <a:pPr lvl="1"/>
            <a:r>
              <a:rPr lang="en-US" sz="2400" smtClean="0"/>
              <a:t>Electrical voltage</a:t>
            </a:r>
          </a:p>
          <a:p>
            <a:pPr lvl="1"/>
            <a:r>
              <a:rPr lang="en-US" sz="2400" smtClean="0"/>
              <a:t>Electromagnetic radio wave</a:t>
            </a:r>
          </a:p>
          <a:p>
            <a:pPr lvl="1"/>
            <a:r>
              <a:rPr lang="en-US" sz="2400" smtClean="0"/>
              <a:t>Switched light</a:t>
            </a:r>
          </a:p>
          <a:p>
            <a:r>
              <a:rPr lang="en-US" smtClean="0"/>
              <a:t>Data represented by changes in the signal as a function of time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443B4EAD-2E51-4560-95C5-EDC6DDCA82A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r>
              <a:rPr lang="en-US" sz="4000" smtClean="0"/>
              <a:t>Transformation </a:t>
            </a:r>
            <a:r>
              <a:rPr lang="en-US" sz="4000" dirty="0" smtClean="0"/>
              <a:t>between </a:t>
            </a:r>
            <a:br>
              <a:rPr lang="en-US" sz="4000" dirty="0" smtClean="0"/>
            </a:br>
            <a:r>
              <a:rPr lang="en-US" sz="4000" dirty="0" smtClean="0"/>
              <a:t>Digital and Analog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Ideally conversion should be reversible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Noise</a:t>
            </a:r>
            <a:r>
              <a:rPr lang="en-US" sz="2000" dirty="0" smtClean="0"/>
              <a:t>: interference from sources like radio waves, electrical wires, and bad connections that alter the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Attenuation</a:t>
            </a:r>
            <a:r>
              <a:rPr lang="en-US" sz="2000" dirty="0" smtClean="0"/>
              <a:t>: normal reduction in signal strength during transmission caused by the transmission medium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Distortion</a:t>
            </a:r>
            <a:r>
              <a:rPr lang="en-US" sz="2000" dirty="0" smtClean="0"/>
              <a:t>: alteration in the data signal caused by the communication channel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Compensation – error correction techniques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Digital → Analog → Digital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Ability to perfectly represent digital data in analog form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Possible to recover the original digital data exactly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Analog → Digital → Analog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Small information loss results from converting analog to digital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14-</a:t>
            </a:r>
            <a:fld id="{110D89E3-795E-4932-8D4F-4519F4A1961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1662</TotalTime>
  <Words>2024</Words>
  <Application>Microsoft Office PowerPoint</Application>
  <PresentationFormat>On-screen Show (4:3)</PresentationFormat>
  <Paragraphs>346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</vt:lpstr>
      <vt:lpstr>CHAPTER 14: Communication Channel Technology</vt:lpstr>
      <vt:lpstr>Communication Channel</vt:lpstr>
      <vt:lpstr>Communication Channels: Many Ways to Implement</vt:lpstr>
      <vt:lpstr>Communication Channel</vt:lpstr>
      <vt:lpstr>Channel Organization</vt:lpstr>
      <vt:lpstr>Multiplexing</vt:lpstr>
      <vt:lpstr>Signaling Transmission Method</vt:lpstr>
      <vt:lpstr>Signaling Technology</vt:lpstr>
      <vt:lpstr>Transformation between  Digital and Analog </vt:lpstr>
      <vt:lpstr>Analog Signals</vt:lpstr>
      <vt:lpstr>Sine Waves</vt:lpstr>
      <vt:lpstr>Sine Wave</vt:lpstr>
      <vt:lpstr>Phase-Shifted Sine Waves</vt:lpstr>
      <vt:lpstr>Creating a Square Wave from Sine Waves</vt:lpstr>
      <vt:lpstr>Properties of Signals/Waveforms </vt:lpstr>
      <vt:lpstr>Signal Frequencies</vt:lpstr>
      <vt:lpstr>Signal Frequencies</vt:lpstr>
      <vt:lpstr>Sine Waves as Carriers</vt:lpstr>
      <vt:lpstr>Amplitude Modulations</vt:lpstr>
      <vt:lpstr>Modulating Digital Signals</vt:lpstr>
      <vt:lpstr>Modulating Digital Signals</vt:lpstr>
      <vt:lpstr>Frequency Division Multiplexing</vt:lpstr>
      <vt:lpstr>Noise</vt:lpstr>
      <vt:lpstr>Attenuation – Signal Loss</vt:lpstr>
      <vt:lpstr>Effects of Attenuation</vt:lpstr>
      <vt:lpstr>Digital Signaling</vt:lpstr>
      <vt:lpstr>Synchronizing Digital Signals</vt:lpstr>
      <vt:lpstr>Reception Errors</vt:lpstr>
      <vt:lpstr>Block and Manchester Encoding</vt:lpstr>
      <vt:lpstr>A-to-D Conversion</vt:lpstr>
      <vt:lpstr>A-to-D: Pulse Code Modulation</vt:lpstr>
      <vt:lpstr>A-to-D: Pulse Code Modulation</vt:lpstr>
      <vt:lpstr>A-to-D: Pulse Code Modulation</vt:lpstr>
      <vt:lpstr>Digital Signal Quality</vt:lpstr>
      <vt:lpstr>Time Division Multiplexing</vt:lpstr>
      <vt:lpstr>Bandwidth</vt:lpstr>
      <vt:lpstr>Modems</vt:lpstr>
      <vt:lpstr>Transmission Media</vt:lpstr>
      <vt:lpstr>Electrical Media</vt:lpstr>
      <vt:lpstr>Types of Cable: Copper</vt:lpstr>
      <vt:lpstr>Types of Cable: Fiber Optic</vt:lpstr>
      <vt:lpstr>Electromagnetic Waves</vt:lpstr>
      <vt:lpstr>Wireless Networking</vt:lpstr>
      <vt:lpstr>Wi-Fi</vt:lpstr>
      <vt:lpstr>Wi-Fi Network Configuration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Wilson Wong</dc:creator>
  <cp:lastModifiedBy>jmzura01</cp:lastModifiedBy>
  <cp:revision>104</cp:revision>
  <dcterms:created xsi:type="dcterms:W3CDTF">2003-01-15T13:43:27Z</dcterms:created>
  <dcterms:modified xsi:type="dcterms:W3CDTF">2010-10-28T18:20:51Z</dcterms:modified>
</cp:coreProperties>
</file>