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32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1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Default Extension="png" ContentType="image/png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notesSlides/notesSlide4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jpeg" ContentType="image/jpeg"/>
  <Override PartName="/ppt/notesSlides/notesSlide33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38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7" r:id="rId2"/>
    <p:sldId id="260" r:id="rId3"/>
    <p:sldId id="303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66" r:id="rId15"/>
    <p:sldId id="272" r:id="rId16"/>
    <p:sldId id="273" r:id="rId17"/>
    <p:sldId id="274" r:id="rId18"/>
    <p:sldId id="276" r:id="rId19"/>
    <p:sldId id="275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99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300" r:id="rId42"/>
    <p:sldId id="301" r:id="rId43"/>
    <p:sldId id="298" r:id="rId44"/>
    <p:sldId id="302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555FFF"/>
    <a:srgbClr val="FD1313"/>
    <a:srgbClr val="FF9F11"/>
    <a:srgbClr val="000080"/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6217" autoAdjust="0"/>
  </p:normalViewPr>
  <p:slideViewPr>
    <p:cSldViewPr>
      <p:cViewPr>
        <p:scale>
          <a:sx n="66" d="100"/>
          <a:sy n="66" d="100"/>
        </p:scale>
        <p:origin x="-1384" y="-1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242" y="-4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viewProps" Target="viewProps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presProps" Target="presProps.xml"/><Relationship Id="rId44" Type="http://schemas.openxmlformats.org/officeDocument/2006/relationships/slide" Target="slides/slide43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notesMaster" Target="notesMasters/notesMaster1.xml"/><Relationship Id="rId35" Type="http://schemas.openxmlformats.org/officeDocument/2006/relationships/slide" Target="slides/slide34.xml"/><Relationship Id="rId51" Type="http://schemas.openxmlformats.org/officeDocument/2006/relationships/theme" Target="theme/theme1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tableStyles" Target="tableStyles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D8561AB-47A2-418F-BD28-BC94935040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64F60681-2030-4528-80A8-7471181F8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4" charset="-128"/>
        <a:cs typeface="ＭＳ Ｐゴシック" pitchFamily="8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8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8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8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8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8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8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8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8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8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8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4688E6-8697-4A05-806A-8B20950559AC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19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pitchFamily="8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8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8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E64C0D-6C3A-45B9-AD2E-16C2C2A6AE27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21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pitchFamily="8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8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480970-6C3C-4AD4-B72D-2CE8616579AA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23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pitchFamily="8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8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A86345-20E9-4E01-AF6E-528CB93A806F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25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pitchFamily="8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8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F4F139-E5E8-4759-9CD2-15311FF95D1D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27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pitchFamily="8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8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8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8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8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8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8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7081D5-52B4-4A12-B654-32022BB30EEC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33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pitchFamily="8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8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8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A16048-239F-4574-BCB7-CD9472E080D4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36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pitchFamily="8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8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8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8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F42F2D-CFFB-4775-A976-28491E1C4431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4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pitchFamily="8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8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8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8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8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8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CFC4BC-4404-4542-9ED9-9F0D687C6A05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5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pitchFamily="8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BC535A-4E92-42AF-97AA-18F3F427DCC6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6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pitchFamily="8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A70965-5793-4C0A-B64B-3B96A13628DD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7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pitchFamily="8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8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5B3036-BFC0-4F94-84A0-0B5498D80BD4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9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pitchFamily="8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 flipH="1" flipV="1">
            <a:off x="685800" y="152400"/>
            <a:ext cx="0" cy="5943600"/>
          </a:xfrm>
          <a:prstGeom prst="line">
            <a:avLst/>
          </a:prstGeom>
          <a:noFill/>
          <a:ln w="69850">
            <a:solidFill>
              <a:srgbClr val="FF9F1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>
              <a:latin typeface="Arial" charset="0"/>
              <a:ea typeface="+mn-ea"/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H="1" flipV="1">
            <a:off x="228600" y="2133600"/>
            <a:ext cx="8382000" cy="0"/>
          </a:xfrm>
          <a:prstGeom prst="line">
            <a:avLst/>
          </a:prstGeom>
          <a:noFill/>
          <a:ln w="6985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Picture 10" descr="LittleMan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90600"/>
            <a:ext cx="487363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533400"/>
            <a:ext cx="7696200" cy="1470025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362200"/>
            <a:ext cx="7620000" cy="3429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rgbClr val="000080"/>
                </a:solidFill>
              </a:defRPr>
            </a:lvl1pPr>
          </a:lstStyle>
          <a:p>
            <a:r>
              <a:rPr lang="en-US"/>
              <a:t>The Architecture of Computer Hardware and Systems Software:  </a:t>
            </a:r>
            <a:br>
              <a:rPr lang="en-US"/>
            </a:br>
            <a:r>
              <a:rPr lang="en-US"/>
              <a:t>An Information Technology Approach </a:t>
            </a:r>
          </a:p>
          <a:p>
            <a:r>
              <a:rPr lang="en-US"/>
              <a:t>3rd  Edition</a:t>
            </a:r>
          </a:p>
          <a:p>
            <a:r>
              <a:rPr lang="en-US"/>
              <a:t>Irv Englander</a:t>
            </a:r>
          </a:p>
          <a:p>
            <a:r>
              <a:rPr lang="en-US"/>
              <a:t>John Wiley and Sons </a:t>
            </a:r>
          </a:p>
          <a:p>
            <a:r>
              <a:rPr lang="en-US"/>
              <a:t>2003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Chapter 17 File Management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17-</a:t>
            </a:r>
            <a:fld id="{BEBE661F-17F6-49AA-8FB6-3853C1FD2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17 File Management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E4DA6B7D-BEB5-4918-9E3C-2DF7CC1AED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4638"/>
            <a:ext cx="1981200" cy="5775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791200" cy="5775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17 File Management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3870D693-3BCA-4612-9053-4BF9B2EDEB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38100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524000"/>
            <a:ext cx="38100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148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17 File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A19290BA-3ED0-47B2-AE3D-20B5BC9F9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524000"/>
            <a:ext cx="77724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148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17 File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79EA64A7-F86B-4C4A-B6B1-CE7055B4EE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77724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862388"/>
            <a:ext cx="77724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148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17 File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03DF382C-F90F-4DCD-A979-4F47E4195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17 File Management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24EB272B-8FB0-4859-98B4-A64FE6687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17 File Management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05E58506-BD98-4E75-AF5D-2742A8346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240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5240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17 File Management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EFD97272-EF08-49D2-917A-8F469CB7C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17 File Management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55973FD4-6D50-4158-8590-210F513193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17 File Management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F8CF8999-7F5A-4BD9-A7A1-87480FD824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17 File Management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BC6FB636-1886-4218-9C8F-BEB7D0752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17 File Management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E87BE0A7-E7C0-42E2-855A-7443C6B6A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17 File Management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9B0309F1-2CE0-4843-ABCC-05AB7810F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74638"/>
            <a:ext cx="7924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24000"/>
            <a:ext cx="7772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67200" y="624840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248400"/>
            <a:ext cx="3352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8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17 File Management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9F1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17-</a:t>
            </a:r>
            <a:fld id="{57F81241-39AD-4CBF-8AE6-1E45377476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 flipH="1" flipV="1">
            <a:off x="762000" y="228600"/>
            <a:ext cx="0" cy="5943600"/>
          </a:xfrm>
          <a:prstGeom prst="line">
            <a:avLst/>
          </a:prstGeom>
          <a:noFill/>
          <a:ln w="69850">
            <a:solidFill>
              <a:srgbClr val="FF9F1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>
              <a:latin typeface="Arial" charset="0"/>
              <a:ea typeface="+mn-ea"/>
              <a:cs typeface="+mn-cs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 flipH="1" flipV="1">
            <a:off x="304800" y="1371600"/>
            <a:ext cx="8382000" cy="0"/>
          </a:xfrm>
          <a:prstGeom prst="line">
            <a:avLst/>
          </a:prstGeom>
          <a:noFill/>
          <a:ln w="6985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>
              <a:latin typeface="Arial" charset="0"/>
              <a:ea typeface="+mn-ea"/>
              <a:cs typeface="+mn-cs"/>
            </a:endParaRPr>
          </a:p>
        </p:txBody>
      </p:sp>
      <p:pic>
        <p:nvPicPr>
          <p:cNvPr id="1033" name="Picture 12" descr="LittleMan3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52400" y="533400"/>
            <a:ext cx="487363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56" r:id="rId8"/>
    <p:sldLayoutId id="2147483655" r:id="rId9"/>
    <p:sldLayoutId id="2147483654" r:id="rId10"/>
    <p:sldLayoutId id="2147483653" r:id="rId11"/>
    <p:sldLayoutId id="2147483664" r:id="rId12"/>
    <p:sldLayoutId id="2147483665" r:id="rId13"/>
    <p:sldLayoutId id="2147483666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+mj-lt"/>
          <a:ea typeface="ＭＳ Ｐゴシック" pitchFamily="84" charset="-128"/>
          <a:cs typeface="ＭＳ Ｐゴシック" pitchFamily="8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Arial" charset="0"/>
          <a:ea typeface="ＭＳ Ｐゴシック" pitchFamily="84" charset="-128"/>
          <a:cs typeface="ＭＳ Ｐゴシック" pitchFamily="8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Arial" charset="0"/>
          <a:ea typeface="ＭＳ Ｐゴシック" pitchFamily="84" charset="-128"/>
          <a:cs typeface="ＭＳ Ｐゴシック" pitchFamily="8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Arial" charset="0"/>
          <a:ea typeface="ＭＳ Ｐゴシック" pitchFamily="84" charset="-128"/>
          <a:cs typeface="ＭＳ Ｐゴシック" pitchFamily="8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Arial" charset="0"/>
          <a:ea typeface="ＭＳ Ｐゴシック" pitchFamily="84" charset="-128"/>
          <a:cs typeface="ＭＳ Ｐゴシック" pitchFamily="8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Wingdings" pitchFamily="84" charset="2"/>
        <a:buChar char="§"/>
        <a:defRPr sz="3200">
          <a:solidFill>
            <a:schemeClr val="tx1"/>
          </a:solidFill>
          <a:latin typeface="+mn-lt"/>
          <a:ea typeface="ＭＳ Ｐゴシック" pitchFamily="84" charset="-128"/>
          <a:cs typeface="ＭＳ Ｐゴシック" pitchFamily="8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F11"/>
        </a:buClr>
        <a:buFont typeface="Wingdings" pitchFamily="84" charset="2"/>
        <a:buChar char="§"/>
        <a:defRPr sz="2800">
          <a:solidFill>
            <a:schemeClr val="tx1"/>
          </a:solidFill>
          <a:latin typeface="+mn-lt"/>
          <a:ea typeface="ＭＳ Ｐゴシック" pitchFamily="8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SzPct val="50000"/>
        <a:buFont typeface="Wingdings" pitchFamily="84" charset="2"/>
        <a:buChar char="p"/>
        <a:defRPr sz="2400">
          <a:solidFill>
            <a:schemeClr val="tx1"/>
          </a:solidFill>
          <a:latin typeface="+mn-lt"/>
          <a:ea typeface="ＭＳ Ｐゴシック" pitchFamily="8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F11"/>
        </a:buClr>
        <a:buSzPct val="50000"/>
        <a:buFont typeface="Wingdings" pitchFamily="84" charset="2"/>
        <a:buChar char="p"/>
        <a:defRPr sz="2000">
          <a:solidFill>
            <a:schemeClr val="tx1"/>
          </a:solidFill>
          <a:latin typeface="+mn-lt"/>
          <a:ea typeface="ＭＳ Ｐゴシック" pitchFamily="8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Arial" pitchFamily="84" charset="0"/>
        <a:buChar char="–"/>
        <a:defRPr sz="2000">
          <a:solidFill>
            <a:schemeClr val="tx1"/>
          </a:solidFill>
          <a:latin typeface="+mn-lt"/>
          <a:ea typeface="ＭＳ Ｐゴシック" pitchFamily="8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8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8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8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8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0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17:</a:t>
            </a:r>
            <a:br>
              <a:rPr lang="en-US" smtClean="0"/>
            </a:br>
            <a:r>
              <a:rPr lang="en-US" smtClean="0"/>
              <a:t>File Management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362200"/>
            <a:ext cx="7620000" cy="3581400"/>
          </a:xfrm>
        </p:spPr>
        <p:txBody>
          <a:bodyPr/>
          <a:lstStyle/>
          <a:p>
            <a:pPr eaLnBrk="1" hangingPunct="1">
              <a:buFont typeface="Wingdings" pitchFamily="84" charset="2"/>
              <a:buNone/>
            </a:pPr>
            <a:r>
              <a:rPr lang="en-US" smtClean="0"/>
              <a:t>The Architecture of Computer Hardware, Systems Software &amp; Networking:  </a:t>
            </a:r>
            <a:br>
              <a:rPr lang="en-US" smtClean="0"/>
            </a:br>
            <a:r>
              <a:rPr lang="en-US" sz="2400" smtClean="0"/>
              <a:t>An Information Technology Approach </a:t>
            </a:r>
          </a:p>
          <a:p>
            <a:pPr eaLnBrk="1" hangingPunct="1">
              <a:buFont typeface="Wingdings" pitchFamily="84" charset="2"/>
              <a:buNone/>
            </a:pPr>
            <a:r>
              <a:rPr lang="en-US" sz="2400" smtClean="0">
                <a:solidFill>
                  <a:srgbClr val="FF9F11"/>
                </a:solidFill>
              </a:rPr>
              <a:t>4th  Edition, Irv Englander</a:t>
            </a:r>
          </a:p>
          <a:p>
            <a:pPr eaLnBrk="1" hangingPunct="1">
              <a:buFont typeface="Wingdings" pitchFamily="84" charset="2"/>
              <a:buNone/>
            </a:pPr>
            <a:r>
              <a:rPr lang="en-US" sz="2400" smtClean="0">
                <a:solidFill>
                  <a:srgbClr val="FF9F11"/>
                </a:solidFill>
              </a:rPr>
              <a:t>John Wiley and Sons </a:t>
            </a:r>
            <a:r>
              <a:rPr lang="en-US" sz="2400" smtClean="0">
                <a:solidFill>
                  <a:srgbClr val="FF9F11"/>
                </a:solidFill>
                <a:sym typeface="Symbol" pitchFamily="84" charset="2"/>
              </a:rPr>
              <a:t></a:t>
            </a:r>
            <a:r>
              <a:rPr lang="en-US" sz="2400" smtClean="0">
                <a:solidFill>
                  <a:srgbClr val="FF9F11"/>
                </a:solidFill>
              </a:rPr>
              <a:t>2010</a:t>
            </a:r>
          </a:p>
          <a:p>
            <a:pPr eaLnBrk="1" hangingPunct="1">
              <a:buFont typeface="Wingdings" pitchFamily="84" charset="2"/>
              <a:buNone/>
            </a:pPr>
            <a:endParaRPr lang="en-US" sz="2400" smtClean="0">
              <a:solidFill>
                <a:srgbClr val="FF9F11"/>
              </a:solidFill>
            </a:endParaRPr>
          </a:p>
          <a:p>
            <a:pPr eaLnBrk="1" hangingPunct="1">
              <a:buFont typeface="Wingdings" pitchFamily="84" charset="2"/>
              <a:buNone/>
            </a:pPr>
            <a:endParaRPr lang="en-US" sz="2400" smtClean="0">
              <a:solidFill>
                <a:srgbClr val="FF9F11"/>
              </a:solidFill>
            </a:endParaRPr>
          </a:p>
          <a:p>
            <a:pPr eaLnBrk="1" hangingPunct="1">
              <a:buFont typeface="Wingdings" pitchFamily="84" charset="2"/>
              <a:buNone/>
            </a:pPr>
            <a:endParaRPr lang="en-US" sz="2400" smtClean="0">
              <a:solidFill>
                <a:srgbClr val="FF9F11"/>
              </a:solidFill>
            </a:endParaRPr>
          </a:p>
          <a:p>
            <a:pPr eaLnBrk="1" hangingPunct="1">
              <a:buFont typeface="Wingdings" pitchFamily="84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Operations (1)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File as a whole</a:t>
            </a:r>
          </a:p>
          <a:p>
            <a:pPr lvl="1"/>
            <a:r>
              <a:rPr lang="en-US" smtClean="0"/>
              <a:t>Copy, Move</a:t>
            </a:r>
          </a:p>
          <a:p>
            <a:pPr lvl="1"/>
            <a:r>
              <a:rPr lang="en-US" smtClean="0"/>
              <a:t>List, Print</a:t>
            </a:r>
          </a:p>
          <a:p>
            <a:pPr lvl="1"/>
            <a:r>
              <a:rPr lang="en-US" smtClean="0"/>
              <a:t>Load and execute a program</a:t>
            </a:r>
          </a:p>
          <a:p>
            <a:pPr lvl="1"/>
            <a:r>
              <a:rPr lang="en-US" smtClean="0"/>
              <a:t>Load file into memory</a:t>
            </a:r>
          </a:p>
          <a:p>
            <a:pPr lvl="1"/>
            <a:r>
              <a:rPr lang="en-US" smtClean="0"/>
              <a:t>Store file from memory</a:t>
            </a:r>
          </a:p>
          <a:p>
            <a:pPr lvl="1"/>
            <a:r>
              <a:rPr lang="en-US" smtClean="0"/>
              <a:t>Append data from memory to file</a:t>
            </a:r>
          </a:p>
          <a:p>
            <a:pPr lvl="1"/>
            <a:r>
              <a:rPr lang="en-US" smtClean="0"/>
              <a:t>Compile, assemble a file</a:t>
            </a:r>
          </a:p>
        </p:txBody>
      </p:sp>
      <p:sp>
        <p:nvSpPr>
          <p:cNvPr id="3277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Chapter 17 File Management</a:t>
            </a:r>
          </a:p>
        </p:txBody>
      </p:sp>
      <p:sp>
        <p:nvSpPr>
          <p:cNvPr id="3277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17-</a:t>
            </a:r>
            <a:fld id="{9E0DFA1D-D461-4B41-A938-84E78FAE2188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10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Operations (2)</a:t>
            </a:r>
            <a:endParaRPr lang="en-US" sz="3600" smtClean="0"/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Within a file</a:t>
            </a:r>
          </a:p>
          <a:p>
            <a:pPr lvl="1"/>
            <a:r>
              <a:rPr lang="en-US" smtClean="0"/>
              <a:t>Open a file</a:t>
            </a:r>
          </a:p>
          <a:p>
            <a:pPr lvl="1"/>
            <a:r>
              <a:rPr lang="en-US" smtClean="0"/>
              <a:t>Read a number of bytes from file</a:t>
            </a:r>
          </a:p>
          <a:p>
            <a:pPr lvl="1"/>
            <a:r>
              <a:rPr lang="en-US" smtClean="0"/>
              <a:t>Write a number of bytes to a file</a:t>
            </a:r>
          </a:p>
          <a:p>
            <a:pPr lvl="1"/>
            <a:r>
              <a:rPr lang="en-US" smtClean="0"/>
              <a:t>Move the file pointer forward or backward</a:t>
            </a:r>
          </a:p>
          <a:p>
            <a:pPr lvl="1"/>
            <a:r>
              <a:rPr lang="en-US" smtClean="0"/>
              <a:t>Move file pointer to beginning of a file</a:t>
            </a:r>
          </a:p>
          <a:p>
            <a:pPr lvl="1"/>
            <a:r>
              <a:rPr lang="en-US" smtClean="0"/>
              <a:t>Close a file</a:t>
            </a:r>
          </a:p>
          <a:p>
            <a:endParaRPr lang="en-US" smtClean="0"/>
          </a:p>
        </p:txBody>
      </p:sp>
      <p:sp>
        <p:nvSpPr>
          <p:cNvPr id="33795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Chapter 17 File Management</a:t>
            </a:r>
          </a:p>
        </p:txBody>
      </p:sp>
      <p:sp>
        <p:nvSpPr>
          <p:cNvPr id="3379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17-</a:t>
            </a:r>
            <a:fld id="{26871C24-6EAF-4290-88FD-7DA2DD36922E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11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Operations (3)</a:t>
            </a:r>
          </a:p>
        </p:txBody>
      </p:sp>
      <p:sp>
        <p:nvSpPr>
          <p:cNvPr id="3481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Record Storage</a:t>
            </a:r>
          </a:p>
          <a:p>
            <a:pPr lvl="1"/>
            <a:r>
              <a:rPr lang="en-US" smtClean="0"/>
              <a:t>Retrieve a record (read)</a:t>
            </a:r>
          </a:p>
          <a:p>
            <a:pPr lvl="1"/>
            <a:r>
              <a:rPr lang="en-US" smtClean="0"/>
              <a:t>Store a record (write)</a:t>
            </a:r>
          </a:p>
          <a:p>
            <a:pPr lvl="1"/>
            <a:r>
              <a:rPr lang="en-US" smtClean="0"/>
              <a:t>Add a record to a file</a:t>
            </a:r>
          </a:p>
          <a:p>
            <a:pPr lvl="1"/>
            <a:r>
              <a:rPr lang="en-US" smtClean="0"/>
              <a:t>Delete a record</a:t>
            </a:r>
          </a:p>
          <a:p>
            <a:pPr lvl="1"/>
            <a:r>
              <a:rPr lang="en-US" smtClean="0"/>
              <a:t>Modify contents of a record</a:t>
            </a:r>
          </a:p>
          <a:p>
            <a:endParaRPr lang="en-US" smtClean="0"/>
          </a:p>
        </p:txBody>
      </p:sp>
      <p:sp>
        <p:nvSpPr>
          <p:cNvPr id="34819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Chapter 17 File Management</a:t>
            </a:r>
          </a:p>
        </p:txBody>
      </p:sp>
      <p:sp>
        <p:nvSpPr>
          <p:cNvPr id="3482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17-</a:t>
            </a:r>
            <a:fld id="{FD4F0719-A620-4355-BD7E-986C3A3C8D11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12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Directory Operations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File Directory</a:t>
            </a:r>
          </a:p>
          <a:p>
            <a:pPr lvl="1"/>
            <a:r>
              <a:rPr lang="en-US" smtClean="0"/>
              <a:t>Create a new (empty) file</a:t>
            </a:r>
          </a:p>
          <a:p>
            <a:pPr lvl="1"/>
            <a:r>
              <a:rPr lang="en-US" smtClean="0"/>
              <a:t>Move a file from one directory to another</a:t>
            </a:r>
          </a:p>
          <a:p>
            <a:pPr lvl="1"/>
            <a:r>
              <a:rPr lang="en-US" smtClean="0"/>
              <a:t>Rename a file</a:t>
            </a:r>
          </a:p>
          <a:p>
            <a:pPr lvl="1"/>
            <a:r>
              <a:rPr lang="en-US" smtClean="0"/>
              <a:t>Append one file to another</a:t>
            </a:r>
          </a:p>
          <a:p>
            <a:pPr lvl="1"/>
            <a:r>
              <a:rPr lang="en-US" smtClean="0"/>
              <a:t>Delete a file</a:t>
            </a:r>
          </a:p>
          <a:p>
            <a:pPr>
              <a:buFont typeface="Wingdings" pitchFamily="84" charset="2"/>
              <a:buNone/>
            </a:pPr>
            <a:endParaRPr lang="en-US" smtClean="0"/>
          </a:p>
        </p:txBody>
      </p:sp>
      <p:sp>
        <p:nvSpPr>
          <p:cNvPr id="35843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Chapter 17 File Management</a:t>
            </a:r>
          </a:p>
        </p:txBody>
      </p:sp>
      <p:sp>
        <p:nvSpPr>
          <p:cNvPr id="3584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17-</a:t>
            </a:r>
            <a:fld id="{789347C8-8C7D-4EF9-9896-0C8FF209B84B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13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File Management and I/O Functions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84" charset="2"/>
              <a:buNone/>
            </a:pPr>
            <a:r>
              <a:rPr lang="en-US" smtClean="0"/>
              <a:t>Separation between the two allows</a:t>
            </a:r>
          </a:p>
          <a:p>
            <a:pPr marL="609600" indent="-609600">
              <a:buFont typeface="Wingdings" pitchFamily="84" charset="2"/>
              <a:buAutoNum type="arabicPeriod"/>
            </a:pPr>
            <a:r>
              <a:rPr lang="en-US" smtClean="0"/>
              <a:t>I/O devices can change while keeping the file system the same</a:t>
            </a:r>
          </a:p>
          <a:p>
            <a:pPr marL="609600" indent="-609600">
              <a:buFont typeface="Wingdings" pitchFamily="84" charset="2"/>
              <a:buAutoNum type="arabicPeriod"/>
            </a:pPr>
            <a:r>
              <a:rPr lang="en-US" smtClean="0"/>
              <a:t>Redirecting of data is simple</a:t>
            </a:r>
          </a:p>
        </p:txBody>
      </p:sp>
      <p:sp>
        <p:nvSpPr>
          <p:cNvPr id="3686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Chapter 17 File Management</a:t>
            </a:r>
          </a:p>
        </p:txBody>
      </p:sp>
      <p:sp>
        <p:nvSpPr>
          <p:cNvPr id="3686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17-</a:t>
            </a:r>
            <a:fld id="{A30307DF-8C1D-4F08-86DF-F5B5E1AFBC1D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14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Access Methods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Sequential Access</a:t>
            </a:r>
          </a:p>
          <a:p>
            <a:pPr lvl="1"/>
            <a:r>
              <a:rPr lang="en-US" sz="2000" smtClean="0"/>
              <a:t>File is read in sequence from beginning to end</a:t>
            </a:r>
          </a:p>
          <a:p>
            <a:pPr lvl="1"/>
            <a:r>
              <a:rPr lang="en-US" sz="2000" smtClean="0"/>
              <a:t>Majority of all files</a:t>
            </a:r>
          </a:p>
          <a:p>
            <a:pPr lvl="1"/>
            <a:r>
              <a:rPr lang="en-US" sz="2000" smtClean="0"/>
              <a:t>Program source and binary files</a:t>
            </a:r>
          </a:p>
          <a:p>
            <a:r>
              <a:rPr lang="en-US" sz="2400" smtClean="0"/>
              <a:t>Random Access</a:t>
            </a:r>
          </a:p>
          <a:p>
            <a:pPr lvl="1"/>
            <a:r>
              <a:rPr lang="en-US" sz="2000" smtClean="0"/>
              <a:t>Assumes file is made up of fixed length logical records</a:t>
            </a:r>
          </a:p>
          <a:p>
            <a:pPr lvl="1"/>
            <a:r>
              <a:rPr lang="en-US" sz="2000" smtClean="0"/>
              <a:t>Hashing is a common method used to calculate the location of an internal logical record</a:t>
            </a:r>
          </a:p>
          <a:p>
            <a:r>
              <a:rPr lang="en-US" sz="2400" smtClean="0"/>
              <a:t>Indexed Access</a:t>
            </a:r>
          </a:p>
          <a:p>
            <a:pPr lvl="1"/>
            <a:r>
              <a:rPr lang="en-US" sz="2000" smtClean="0"/>
              <a:t>Additional means for accessing and viewing records in a file</a:t>
            </a:r>
          </a:p>
          <a:p>
            <a:pPr lvl="1"/>
            <a:r>
              <a:rPr lang="en-US" sz="2000" smtClean="0"/>
              <a:t>Key indexes</a:t>
            </a:r>
          </a:p>
          <a:p>
            <a:pPr lvl="1"/>
            <a:r>
              <a:rPr lang="en-US" sz="2000" smtClean="0"/>
              <a:t>ISAM – indexed sequential access method</a:t>
            </a:r>
          </a:p>
        </p:txBody>
      </p:sp>
      <p:sp>
        <p:nvSpPr>
          <p:cNvPr id="3789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Chapter 17 File Management</a:t>
            </a:r>
          </a:p>
        </p:txBody>
      </p:sp>
      <p:sp>
        <p:nvSpPr>
          <p:cNvPr id="3789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17-</a:t>
            </a:r>
            <a:fld id="{9C611A3B-F324-43CC-AAFB-6D42E3527F6A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15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Physical File Storage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6019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Contiguous</a:t>
            </a:r>
          </a:p>
          <a:p>
            <a:pPr>
              <a:lnSpc>
                <a:spcPct val="90000"/>
              </a:lnSpc>
            </a:pPr>
            <a:r>
              <a:rPr lang="en-US" smtClean="0"/>
              <a:t>Non-contiguous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Linked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Indexed</a:t>
            </a:r>
          </a:p>
          <a:p>
            <a:pPr>
              <a:lnSpc>
                <a:spcPct val="90000"/>
              </a:lnSpc>
            </a:pPr>
            <a:r>
              <a:rPr lang="en-US" smtClean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DOS/Windows FAT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UNIX i-nodes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Windows NTFS</a:t>
            </a:r>
          </a:p>
          <a:p>
            <a:pPr>
              <a:lnSpc>
                <a:spcPct val="90000"/>
              </a:lnSpc>
            </a:pPr>
            <a:r>
              <a:rPr lang="en-US" smtClean="0"/>
              <a:t>Free space management</a:t>
            </a:r>
          </a:p>
        </p:txBody>
      </p:sp>
      <p:sp>
        <p:nvSpPr>
          <p:cNvPr id="38915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Chapter 17 File Management</a:t>
            </a:r>
          </a:p>
        </p:txBody>
      </p:sp>
      <p:sp>
        <p:nvSpPr>
          <p:cNvPr id="3891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17-</a:t>
            </a:r>
            <a:fld id="{B4A46969-61FF-4590-89B2-ADA6D6838022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16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Contiguous Storage Allocation</a:t>
            </a:r>
          </a:p>
        </p:txBody>
      </p:sp>
      <p:sp>
        <p:nvSpPr>
          <p:cNvPr id="3993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Assign blocks (all in a row) to hold the file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Access is simple for both sequential and random methods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Disadvantages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Space must be large enough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Have to take into account file growth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May need to be moved if it outgrows its space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Fragmentation of disk</a:t>
            </a:r>
          </a:p>
          <a:p>
            <a:pPr>
              <a:lnSpc>
                <a:spcPct val="90000"/>
              </a:lnSpc>
            </a:pPr>
            <a:r>
              <a:rPr lang="en-US" sz="2600" smtClean="0"/>
              <a:t>Allocation strategies to minimize fragmentation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First-fit, best-fit</a:t>
            </a:r>
          </a:p>
          <a:p>
            <a:pPr>
              <a:lnSpc>
                <a:spcPct val="90000"/>
              </a:lnSpc>
            </a:pPr>
            <a:r>
              <a:rPr lang="en-US" sz="2600" smtClean="0"/>
              <a:t>Eventually disk becomes fragmented</a:t>
            </a:r>
          </a:p>
          <a:p>
            <a:pPr>
              <a:lnSpc>
                <a:spcPct val="90000"/>
              </a:lnSpc>
            </a:pPr>
            <a:endParaRPr lang="en-US" sz="2600" smtClean="0"/>
          </a:p>
        </p:txBody>
      </p:sp>
      <p:sp>
        <p:nvSpPr>
          <p:cNvPr id="39939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Chapter 17 File Management</a:t>
            </a:r>
          </a:p>
        </p:txBody>
      </p:sp>
      <p:sp>
        <p:nvSpPr>
          <p:cNvPr id="3994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17-</a:t>
            </a:r>
            <a:fld id="{6CF25E2F-EF66-45D3-880C-41EEF9D06E04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17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Linked Allocation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Non-contiguous</a:t>
            </a:r>
          </a:p>
          <a:p>
            <a:r>
              <a:rPr lang="en-US" sz="2400" smtClean="0"/>
              <a:t>Each block contains a link to the next physical block</a:t>
            </a:r>
          </a:p>
          <a:p>
            <a:r>
              <a:rPr lang="en-US" sz="2400" smtClean="0"/>
              <a:t>Variant – links in both directions</a:t>
            </a:r>
          </a:p>
          <a:p>
            <a:r>
              <a:rPr lang="en-US" sz="2400" smtClean="0"/>
              <a:t>Advantages</a:t>
            </a:r>
          </a:p>
          <a:p>
            <a:pPr lvl="1"/>
            <a:r>
              <a:rPr lang="en-US" sz="2000" smtClean="0"/>
              <a:t>no fragmentation</a:t>
            </a:r>
          </a:p>
          <a:p>
            <a:pPr lvl="1"/>
            <a:r>
              <a:rPr lang="en-US" sz="2000" smtClean="0"/>
              <a:t>Adding to a file is easy</a:t>
            </a:r>
          </a:p>
          <a:p>
            <a:r>
              <a:rPr lang="en-US" sz="2400" smtClean="0"/>
              <a:t>Disadvantages</a:t>
            </a:r>
          </a:p>
          <a:p>
            <a:pPr lvl="1"/>
            <a:r>
              <a:rPr lang="en-US" sz="2000" b="1" smtClean="0"/>
              <a:t>Not usable for random access</a:t>
            </a:r>
          </a:p>
          <a:p>
            <a:pPr lvl="1"/>
            <a:r>
              <a:rPr lang="en-US" sz="2000" smtClean="0"/>
              <a:t>Additional disk head searching</a:t>
            </a:r>
          </a:p>
          <a:p>
            <a:pPr lvl="1"/>
            <a:r>
              <a:rPr lang="en-US" sz="2000" smtClean="0"/>
              <a:t>Overhead in storing the pointers</a:t>
            </a:r>
          </a:p>
          <a:p>
            <a:pPr lvl="1"/>
            <a:r>
              <a:rPr lang="en-US" sz="2000" smtClean="0"/>
              <a:t>Recovery of a defective block is difficult</a:t>
            </a:r>
          </a:p>
        </p:txBody>
      </p:sp>
      <p:sp>
        <p:nvSpPr>
          <p:cNvPr id="40963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Chapter 17 File Management</a:t>
            </a:r>
          </a:p>
        </p:txBody>
      </p:sp>
      <p:sp>
        <p:nvSpPr>
          <p:cNvPr id="4096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17-</a:t>
            </a:r>
            <a:fld id="{4751C762-05F4-4E1E-B478-B9A4EB22455B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18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4"/>
          <p:cNvSpPr>
            <a:spLocks noChangeArrowheads="1"/>
          </p:cNvSpPr>
          <p:nvPr/>
        </p:nvSpPr>
        <p:spPr bwMode="auto">
          <a:xfrm>
            <a:off x="990600" y="457200"/>
            <a:ext cx="36703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rgbClr val="000080"/>
                </a:solidFill>
              </a:rPr>
              <a:t>File Allocation</a:t>
            </a:r>
          </a:p>
        </p:txBody>
      </p:sp>
      <p:pic>
        <p:nvPicPr>
          <p:cNvPr id="41986" name="Picture 6" descr="C:\Documents and Settings\All Users\Documents\Home\Bentley\cs220\IrvTextbookV3\Images\Ch16\c16f0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524000"/>
            <a:ext cx="3733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Chapter 17 File Management</a:t>
            </a:r>
          </a:p>
        </p:txBody>
      </p:sp>
      <p:sp>
        <p:nvSpPr>
          <p:cNvPr id="4198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17-</a:t>
            </a:r>
            <a:fld id="{9EB81483-BF33-431F-8B6A-7A8EB72641F2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19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524000"/>
            <a:ext cx="3829050" cy="385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0" name="TextBox 9"/>
          <p:cNvSpPr txBox="1">
            <a:spLocks noChangeArrowheads="1"/>
          </p:cNvSpPr>
          <p:nvPr/>
        </p:nvSpPr>
        <p:spPr bwMode="auto">
          <a:xfrm>
            <a:off x="1143000" y="5486400"/>
            <a:ext cx="3276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Contiguous Storage Allocation</a:t>
            </a:r>
          </a:p>
        </p:txBody>
      </p:sp>
      <p:sp>
        <p:nvSpPr>
          <p:cNvPr id="41991" name="TextBox 10"/>
          <p:cNvSpPr txBox="1">
            <a:spLocks noChangeArrowheads="1"/>
          </p:cNvSpPr>
          <p:nvPr/>
        </p:nvSpPr>
        <p:spPr bwMode="auto">
          <a:xfrm>
            <a:off x="5791200" y="54864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Linked Allocation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Files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772400" cy="4648200"/>
          </a:xfrm>
        </p:spPr>
        <p:txBody>
          <a:bodyPr/>
          <a:lstStyle/>
          <a:p>
            <a:r>
              <a:rPr lang="en-US" sz="2200" smtClean="0"/>
              <a:t>Organized collection of (usually related) data</a:t>
            </a:r>
          </a:p>
          <a:p>
            <a:r>
              <a:rPr lang="en-US" sz="2200" smtClean="0"/>
              <a:t>Block</a:t>
            </a:r>
          </a:p>
          <a:p>
            <a:pPr lvl="1"/>
            <a:r>
              <a:rPr lang="en-US" sz="1800" smtClean="0"/>
              <a:t>Typically 256, 512, or 1024 bytes</a:t>
            </a:r>
          </a:p>
          <a:p>
            <a:pPr lvl="1"/>
            <a:r>
              <a:rPr lang="en-US" sz="1800" smtClean="0"/>
              <a:t>Files usually require a 1-block minimum</a:t>
            </a:r>
          </a:p>
          <a:p>
            <a:r>
              <a:rPr lang="en-US" sz="2200" smtClean="0"/>
              <a:t>Cluster</a:t>
            </a:r>
          </a:p>
          <a:p>
            <a:pPr lvl="1"/>
            <a:r>
              <a:rPr lang="en-US" sz="1800" smtClean="0"/>
              <a:t>Groups of one or more blocks</a:t>
            </a:r>
          </a:p>
          <a:p>
            <a:r>
              <a:rPr lang="en-US" sz="2200" smtClean="0"/>
              <a:t>Blocks or clusters correspond to one or more sectors on a disk’s single track or cylinder</a:t>
            </a:r>
          </a:p>
          <a:p>
            <a:r>
              <a:rPr lang="en-US" sz="2200" smtClean="0"/>
              <a:t>File extension</a:t>
            </a:r>
          </a:p>
          <a:p>
            <a:pPr lvl="1"/>
            <a:r>
              <a:rPr lang="en-US" sz="1800" smtClean="0"/>
              <a:t>Name of file includes identification of what type of file it is</a:t>
            </a:r>
          </a:p>
          <a:p>
            <a:r>
              <a:rPr lang="en-US" sz="2200" smtClean="0"/>
              <a:t>File Association</a:t>
            </a:r>
          </a:p>
          <a:p>
            <a:pPr lvl="1"/>
            <a:r>
              <a:rPr lang="en-US" sz="1800" smtClean="0"/>
              <a:t>The file specifies which program with which it is to be used</a:t>
            </a:r>
          </a:p>
          <a:p>
            <a:pPr lvl="1"/>
            <a:endParaRPr lang="en-US" sz="1800" smtClean="0"/>
          </a:p>
        </p:txBody>
      </p:sp>
      <p:sp>
        <p:nvSpPr>
          <p:cNvPr id="19459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Chapter 17 File Management</a:t>
            </a:r>
          </a:p>
        </p:txBody>
      </p:sp>
      <p:sp>
        <p:nvSpPr>
          <p:cNvPr id="1946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17-</a:t>
            </a:r>
            <a:fld id="{684F53D6-2779-4905-9D46-E6C752E5E4AC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2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FAT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File Allocation Table (FAT)</a:t>
            </a:r>
          </a:p>
          <a:p>
            <a:pPr lvl="1"/>
            <a:r>
              <a:rPr lang="en-US" sz="2400" smtClean="0"/>
              <a:t>Linked allocation with links stored in a table</a:t>
            </a:r>
          </a:p>
          <a:p>
            <a:pPr lvl="1"/>
            <a:r>
              <a:rPr lang="en-US" sz="2400" smtClean="0"/>
              <a:t>Table contains the first block of each file on the disk or disk partition</a:t>
            </a:r>
          </a:p>
          <a:p>
            <a:pPr lvl="1"/>
            <a:r>
              <a:rPr lang="en-US" sz="2400" smtClean="0"/>
              <a:t>Successive blocks contain a link to the next block</a:t>
            </a:r>
          </a:p>
          <a:p>
            <a:r>
              <a:rPr lang="en-US" sz="2800" smtClean="0"/>
              <a:t>Disadvantages</a:t>
            </a:r>
          </a:p>
          <a:p>
            <a:pPr lvl="1"/>
            <a:r>
              <a:rPr lang="en-US" sz="2400" smtClean="0"/>
              <a:t>Requires a tremendous amount of space</a:t>
            </a:r>
          </a:p>
          <a:p>
            <a:pPr lvl="1"/>
            <a:r>
              <a:rPr lang="en-US" sz="2400" smtClean="0"/>
              <a:t>File integrity can be easily compromised</a:t>
            </a:r>
          </a:p>
        </p:txBody>
      </p:sp>
      <p:sp>
        <p:nvSpPr>
          <p:cNvPr id="44035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Chapter 17 File Management</a:t>
            </a:r>
          </a:p>
        </p:txBody>
      </p:sp>
      <p:sp>
        <p:nvSpPr>
          <p:cNvPr id="4403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17-</a:t>
            </a:r>
            <a:fld id="{B14597EA-F51D-4CA1-8095-A08C220E8E5E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20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Allocation Table</a:t>
            </a:r>
          </a:p>
        </p:txBody>
      </p:sp>
      <p:pic>
        <p:nvPicPr>
          <p:cNvPr id="45058" name="Picture 5" descr="C:\Documents and Settings\All Users\Documents\Home\Bentley\cs220\IrvTextbookV3\Images\Ch16\c16f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524000"/>
            <a:ext cx="5562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Text Box 6"/>
          <p:cNvSpPr txBox="1">
            <a:spLocks noChangeArrowheads="1"/>
          </p:cNvSpPr>
          <p:nvPr/>
        </p:nvSpPr>
        <p:spPr bwMode="auto">
          <a:xfrm>
            <a:off x="6477000" y="3048000"/>
            <a:ext cx="2514600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/>
              <a:t>Linked Allocation and File Allocation Table</a:t>
            </a:r>
          </a:p>
        </p:txBody>
      </p:sp>
      <p:sp>
        <p:nvSpPr>
          <p:cNvPr id="45060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Chapter 17 File Management</a:t>
            </a:r>
          </a:p>
        </p:txBody>
      </p:sp>
      <p:sp>
        <p:nvSpPr>
          <p:cNvPr id="45061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17-</a:t>
            </a:r>
            <a:fld id="{652902CF-5BE7-4E3E-AAA4-99366E592FCF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21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  <p:sp>
        <p:nvSpPr>
          <p:cNvPr id="45062" name="TextBox 7"/>
          <p:cNvSpPr txBox="1">
            <a:spLocks noChangeArrowheads="1"/>
          </p:cNvSpPr>
          <p:nvPr/>
        </p:nvSpPr>
        <p:spPr bwMode="auto">
          <a:xfrm>
            <a:off x="990600" y="5410200"/>
            <a:ext cx="7696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File work.txt occupies blocks: 33, 59, 5, 24, and 25.</a:t>
            </a:r>
          </a:p>
          <a:p>
            <a:r>
              <a:rPr lang="en-US" sz="1800"/>
              <a:t>File strange.dat occupies blocks: 42, 48, 70, and 16.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Indexed Allocation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Non-contiguous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All link pointers for a file are stored together in a single block called the index block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One index block per file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Advantages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No fragmentation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Can be used for random access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Disadvantage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Slower due to additional access of the index block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Additional disk head searching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Recovery of a defective block is difficult</a:t>
            </a:r>
          </a:p>
          <a:p>
            <a:pPr lvl="1">
              <a:lnSpc>
                <a:spcPct val="90000"/>
              </a:lnSpc>
            </a:pPr>
            <a:endParaRPr lang="en-US" smtClean="0"/>
          </a:p>
        </p:txBody>
      </p:sp>
      <p:sp>
        <p:nvSpPr>
          <p:cNvPr id="4710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Chapter 17 File Management</a:t>
            </a:r>
          </a:p>
        </p:txBody>
      </p:sp>
      <p:sp>
        <p:nvSpPr>
          <p:cNvPr id="4710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17-</a:t>
            </a:r>
            <a:fld id="{B17E9FA3-AA13-4C8D-84AB-A66120072DB2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22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Indexed Allocation</a:t>
            </a:r>
          </a:p>
        </p:txBody>
      </p:sp>
      <p:pic>
        <p:nvPicPr>
          <p:cNvPr id="48130" name="Picture 5" descr="C:\Documents and Settings\All Users\Documents\Home\Bentley\cs220\IrvTextbookV3\Images\Ch16\c16f0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676400"/>
            <a:ext cx="4495800" cy="334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Text Box 6"/>
          <p:cNvSpPr txBox="1">
            <a:spLocks noChangeArrowheads="1"/>
          </p:cNvSpPr>
          <p:nvPr/>
        </p:nvSpPr>
        <p:spPr bwMode="auto">
          <a:xfrm>
            <a:off x="1600200" y="5334000"/>
            <a:ext cx="5943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Index blocks for indexed allocation of linked files shown in File Allocation Table diagram, Figure 17.7</a:t>
            </a:r>
          </a:p>
        </p:txBody>
      </p:sp>
      <p:sp>
        <p:nvSpPr>
          <p:cNvPr id="48132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Chapter 17 File Management</a:t>
            </a:r>
          </a:p>
        </p:txBody>
      </p:sp>
      <p:sp>
        <p:nvSpPr>
          <p:cNvPr id="48133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17-</a:t>
            </a:r>
            <a:fld id="{A13C610B-3C32-4FE4-8B17-224FC5647C57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23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Unix i-nodes</a:t>
            </a:r>
          </a:p>
        </p:txBody>
      </p:sp>
      <p:sp>
        <p:nvSpPr>
          <p:cNvPr id="5017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Indexed file allocation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Index block contains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File attributes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10 direct blocks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1 single indirect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1 double indirect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1 triple indirect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Advantages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Fast for small blocks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Can accommodate very large files – 100’s of gigabytes</a:t>
            </a:r>
          </a:p>
        </p:txBody>
      </p:sp>
      <p:sp>
        <p:nvSpPr>
          <p:cNvPr id="50179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Chapter 17 File Management</a:t>
            </a:r>
          </a:p>
        </p:txBody>
      </p:sp>
      <p:sp>
        <p:nvSpPr>
          <p:cNvPr id="5018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17-</a:t>
            </a:r>
            <a:fld id="{684ADF8B-ECF1-4D8B-A5F6-54782DEB7EE3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24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Unix i-nodes</a:t>
            </a:r>
          </a:p>
        </p:txBody>
      </p:sp>
      <p:pic>
        <p:nvPicPr>
          <p:cNvPr id="51202" name="Picture 5" descr="C:\Documents and Settings\All Users\Documents\Home\Bentley\cs220\IrvTextbookV3\Images\Ch16\c16f0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752600"/>
            <a:ext cx="754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Chapter 17 File Management</a:t>
            </a:r>
          </a:p>
        </p:txBody>
      </p:sp>
      <p:sp>
        <p:nvSpPr>
          <p:cNvPr id="5120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17-</a:t>
            </a:r>
            <a:fld id="{4E784EF7-78D6-46FC-9568-2E532B0A1D3C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25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NTFS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Dynamically sized volumes</a:t>
            </a:r>
          </a:p>
          <a:p>
            <a:r>
              <a:rPr lang="en-US" sz="2800" smtClean="0"/>
              <a:t>Volumes may be a fraction of a disk or span many disks</a:t>
            </a:r>
          </a:p>
          <a:p>
            <a:r>
              <a:rPr lang="en-US" sz="2800" smtClean="0"/>
              <a:t>Master File Table (MFT) of 1kb records</a:t>
            </a:r>
          </a:p>
          <a:p>
            <a:pPr lvl="1"/>
            <a:r>
              <a:rPr lang="en-US" sz="2400" smtClean="0"/>
              <a:t>First 16 records are metadata files which describe the volume</a:t>
            </a:r>
          </a:p>
          <a:p>
            <a:pPr lvl="1"/>
            <a:r>
              <a:rPr lang="en-US" sz="2400" smtClean="0"/>
              <a:t>First record stores the MFT attributes</a:t>
            </a:r>
          </a:p>
          <a:p>
            <a:pPr lvl="1"/>
            <a:r>
              <a:rPr lang="en-US" sz="2400" smtClean="0"/>
              <a:t>Each file has an MFT entry</a:t>
            </a:r>
          </a:p>
          <a:p>
            <a:r>
              <a:rPr lang="en-US" sz="2800" smtClean="0"/>
              <a:t>File records made up of attributes, including file information and data</a:t>
            </a:r>
          </a:p>
        </p:txBody>
      </p:sp>
      <p:sp>
        <p:nvSpPr>
          <p:cNvPr id="5325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Chapter 17 File Management</a:t>
            </a:r>
          </a:p>
        </p:txBody>
      </p:sp>
      <p:sp>
        <p:nvSpPr>
          <p:cNvPr id="5325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17-</a:t>
            </a:r>
            <a:fld id="{CA34A5AD-ECA3-478F-AE52-3AA86C97C4C0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26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NTFS Volume Layout</a:t>
            </a:r>
          </a:p>
        </p:txBody>
      </p:sp>
      <p:pic>
        <p:nvPicPr>
          <p:cNvPr id="54274" name="Picture 5" descr="C:\Documents and Settings\All Users\Documents\Home\Bentley\cs220\IrvTextbookV3\Images\Ch16\c16f1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600200"/>
            <a:ext cx="4953000" cy="456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5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Chapter 17 File Management</a:t>
            </a:r>
          </a:p>
        </p:txBody>
      </p:sp>
      <p:sp>
        <p:nvSpPr>
          <p:cNvPr id="5427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17-</a:t>
            </a:r>
            <a:fld id="{A085864B-43FC-4032-A16D-B5C356517B1C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27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Free Space Management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Bit map method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one bit for each block</a:t>
            </a:r>
          </a:p>
          <a:p>
            <a:pPr lvl="1">
              <a:lnSpc>
                <a:spcPct val="90000"/>
              </a:lnSpc>
              <a:buFont typeface="Wingdings" pitchFamily="84" charset="2"/>
              <a:buNone/>
            </a:pPr>
            <a:r>
              <a:rPr lang="en-US" sz="2400" smtClean="0"/>
              <a:t>	to indicate if it is used</a:t>
            </a:r>
          </a:p>
          <a:p>
            <a:pPr lvl="1">
              <a:lnSpc>
                <a:spcPct val="90000"/>
              </a:lnSpc>
              <a:buFont typeface="Wingdings" pitchFamily="84" charset="2"/>
              <a:buNone/>
            </a:pPr>
            <a:r>
              <a:rPr lang="en-US" sz="2400" smtClean="0"/>
              <a:t>	or free</a:t>
            </a:r>
          </a:p>
          <a:p>
            <a:pPr lvl="1">
              <a:lnSpc>
                <a:spcPct val="90000"/>
              </a:lnSpc>
            </a:pPr>
            <a:endParaRPr lang="en-US" sz="2400" smtClean="0"/>
          </a:p>
          <a:p>
            <a:pPr lvl="1"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800" smtClean="0"/>
              <a:t>Linked list method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Pointer to first free block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Each free block has a pointer to the next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Blocks are allocated from the beginning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Deleted files are placed at the end</a:t>
            </a:r>
          </a:p>
        </p:txBody>
      </p:sp>
      <p:pic>
        <p:nvPicPr>
          <p:cNvPr id="56323" name="Picture 4" descr="C:\Documents and Settings\All Users\Documents\Home\Bentley\cs220\IrvTextbookV3\Images\Ch16\c16f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524000"/>
            <a:ext cx="36576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4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Chapter 17 File Management</a:t>
            </a:r>
          </a:p>
        </p:txBody>
      </p:sp>
      <p:sp>
        <p:nvSpPr>
          <p:cNvPr id="56325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17-</a:t>
            </a:r>
            <a:fld id="{44FC28EF-1686-4098-ABC3-43FEB403D8F5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28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Other Secondary Storage Allocation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Tape Allocation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Not practical to reallocate space in the middle of the tape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Files that grow must be re-written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Files are stored contiguously whenever possible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Optical drives and flash drive file allocation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Similar to that of hard disks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UDF (Universal Data Format) supports up to 2 terabytes of data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Hierarchical directory format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Support for both HD-DVD and Blu-Ray DVD formats</a:t>
            </a:r>
          </a:p>
        </p:txBody>
      </p:sp>
      <p:sp>
        <p:nvSpPr>
          <p:cNvPr id="5734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Chapter 17 File Management</a:t>
            </a:r>
          </a:p>
        </p:txBody>
      </p:sp>
      <p:sp>
        <p:nvSpPr>
          <p:cNvPr id="5734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17-</a:t>
            </a:r>
            <a:fld id="{BB567EF0-8D5A-4670-B6A8-037A77A81C3B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29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Terminology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924800" cy="4724400"/>
          </a:xfrm>
        </p:spPr>
        <p:txBody>
          <a:bodyPr/>
          <a:lstStyle/>
          <a:p>
            <a:r>
              <a:rPr lang="en-US" sz="2000" smtClean="0"/>
              <a:t>Logical view</a:t>
            </a:r>
          </a:p>
          <a:p>
            <a:pPr lvl="1"/>
            <a:r>
              <a:rPr lang="en-US" sz="1800" smtClean="0"/>
              <a:t>Contents and attributes of files viewed by the user</a:t>
            </a:r>
          </a:p>
          <a:p>
            <a:r>
              <a:rPr lang="en-US" sz="2000" smtClean="0"/>
              <a:t>Physical view</a:t>
            </a:r>
          </a:p>
          <a:p>
            <a:pPr lvl="1"/>
            <a:r>
              <a:rPr lang="en-US" sz="1800" smtClean="0"/>
              <a:t>The actual way a file is stored within the computer system</a:t>
            </a:r>
          </a:p>
          <a:p>
            <a:r>
              <a:rPr lang="en-US" sz="2000" smtClean="0"/>
              <a:t>Sequential access</a:t>
            </a:r>
          </a:p>
          <a:p>
            <a:pPr lvl="1"/>
            <a:r>
              <a:rPr lang="en-US" sz="1800" smtClean="0"/>
              <a:t>Data files whose records always have to be retrieved from the beginning</a:t>
            </a:r>
          </a:p>
          <a:p>
            <a:r>
              <a:rPr lang="en-US" sz="2000" smtClean="0"/>
              <a:t>Random or relative access</a:t>
            </a:r>
          </a:p>
          <a:p>
            <a:pPr lvl="1"/>
            <a:r>
              <a:rPr lang="en-US" sz="1800" smtClean="0"/>
              <a:t>Data files whose records can be retrieved from anywhere in the file in random sequence</a:t>
            </a:r>
          </a:p>
          <a:p>
            <a:r>
              <a:rPr lang="en-US" sz="2000" smtClean="0"/>
              <a:t>Contiguous</a:t>
            </a:r>
          </a:p>
          <a:p>
            <a:pPr lvl="1"/>
            <a:r>
              <a:rPr lang="en-US" sz="1800" smtClean="0"/>
              <a:t>The blocks that hold a particular file are stored together</a:t>
            </a:r>
          </a:p>
          <a:p>
            <a:r>
              <a:rPr lang="en-US" sz="2200" smtClean="0"/>
              <a:t>Noncontiguous</a:t>
            </a:r>
          </a:p>
          <a:p>
            <a:pPr lvl="1"/>
            <a:r>
              <a:rPr lang="en-US" sz="1800" smtClean="0"/>
              <a:t>The blocks that hold a particular file are scattered all over the device</a:t>
            </a:r>
          </a:p>
        </p:txBody>
      </p:sp>
      <p:sp>
        <p:nvSpPr>
          <p:cNvPr id="20483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Chapter 17 File Management</a:t>
            </a:r>
          </a:p>
        </p:txBody>
      </p:sp>
      <p:sp>
        <p:nvSpPr>
          <p:cNvPr id="2048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17-</a:t>
            </a:r>
            <a:fld id="{B88BDE11-1FE3-4F9D-8452-A290C19B167C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3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1143000"/>
          </a:xfrm>
        </p:spPr>
        <p:txBody>
          <a:bodyPr/>
          <a:lstStyle/>
          <a:p>
            <a:r>
              <a:rPr lang="en-US" sz="4000" smtClean="0"/>
              <a:t>Partitions, File Systems, Volumes, and Pools</a:t>
            </a:r>
          </a:p>
        </p:txBody>
      </p:sp>
      <p:pic>
        <p:nvPicPr>
          <p:cNvPr id="58370" name="Content Placeholder 5" descr="fig_17_12.jp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667000" y="1427163"/>
            <a:ext cx="3810000" cy="4822825"/>
          </a:xfrm>
        </p:spPr>
      </p:pic>
      <p:sp>
        <p:nvSpPr>
          <p:cNvPr id="5837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Chapter 17 File Management</a:t>
            </a:r>
          </a:p>
        </p:txBody>
      </p:sp>
      <p:sp>
        <p:nvSpPr>
          <p:cNvPr id="583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17-</a:t>
            </a:r>
            <a:fld id="{4F3AB643-19B8-4665-ADFC-500B2EE5C3F2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30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Directory Structure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Provides a means of organization so that files can be located easily and efficiently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Hide the physical devices from the logical view of the files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Partitions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Independent subsections of a device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Volume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Directory structure for a particular partition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Needs to be mounted to be incorporated into the overall file system structure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Contain file attributes</a:t>
            </a:r>
          </a:p>
        </p:txBody>
      </p:sp>
      <p:sp>
        <p:nvSpPr>
          <p:cNvPr id="59395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Chapter 17 File Management</a:t>
            </a:r>
          </a:p>
        </p:txBody>
      </p:sp>
      <p:sp>
        <p:nvSpPr>
          <p:cNvPr id="5939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17-</a:t>
            </a:r>
            <a:fld id="{4EBB55A0-30C9-4E34-8629-16A6D0FE0A3F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31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Tree-Structure Directory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smtClean="0"/>
              <a:t>Hierarchical with a top-level root directory from which all other directories stem</a:t>
            </a:r>
          </a:p>
          <a:p>
            <a:r>
              <a:rPr lang="en-US" sz="2000" smtClean="0"/>
              <a:t>All directories and files have names</a:t>
            </a:r>
          </a:p>
          <a:p>
            <a:r>
              <a:rPr lang="en-US" sz="2000" smtClean="0"/>
              <a:t>Separator</a:t>
            </a:r>
          </a:p>
          <a:p>
            <a:pPr lvl="1"/>
            <a:r>
              <a:rPr lang="en-US" sz="1800" smtClean="0"/>
              <a:t>Used to indicate subdirectories and files located in a directory</a:t>
            </a:r>
          </a:p>
          <a:p>
            <a:pPr lvl="1"/>
            <a:r>
              <a:rPr lang="en-US" sz="1800" smtClean="0"/>
              <a:t>/      UNIX</a:t>
            </a:r>
          </a:p>
          <a:p>
            <a:pPr lvl="1"/>
            <a:r>
              <a:rPr lang="en-US" sz="1800" smtClean="0"/>
              <a:t>\      DOS, Windows</a:t>
            </a:r>
          </a:p>
          <a:p>
            <a:r>
              <a:rPr lang="en-US" sz="2000" smtClean="0"/>
              <a:t>Pathname</a:t>
            </a:r>
          </a:p>
          <a:p>
            <a:pPr lvl="1"/>
            <a:r>
              <a:rPr lang="en-US" sz="1800" smtClean="0"/>
              <a:t>Absolute – full pathname starting from the root directory</a:t>
            </a:r>
          </a:p>
          <a:p>
            <a:pPr lvl="1"/>
            <a:r>
              <a:rPr lang="en-US" sz="1800" smtClean="0"/>
              <a:t>Relative – pathname is created starting from the current directory</a:t>
            </a:r>
          </a:p>
          <a:p>
            <a:r>
              <a:rPr lang="en-US" sz="2000" smtClean="0"/>
              <a:t>Search Paths</a:t>
            </a:r>
          </a:p>
          <a:p>
            <a:pPr lvl="1"/>
            <a:r>
              <a:rPr lang="en-US" sz="1800" smtClean="0"/>
              <a:t>Directory locations that the operating system uses to locate files</a:t>
            </a:r>
          </a:p>
          <a:p>
            <a:endParaRPr lang="en-US" sz="2000" smtClean="0"/>
          </a:p>
        </p:txBody>
      </p:sp>
      <p:sp>
        <p:nvSpPr>
          <p:cNvPr id="60419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Chapter 17 File Management</a:t>
            </a:r>
          </a:p>
        </p:txBody>
      </p:sp>
      <p:sp>
        <p:nvSpPr>
          <p:cNvPr id="6042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17-</a:t>
            </a:r>
            <a:fld id="{BA6BBFDC-EC2E-410E-8192-5E4E2B217C1F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32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Tree-Structure Directory</a:t>
            </a:r>
          </a:p>
        </p:txBody>
      </p:sp>
      <p:sp>
        <p:nvSpPr>
          <p:cNvPr id="61442" name="Content Placeholder 7"/>
          <p:cNvSpPr>
            <a:spLocks noGrp="1"/>
          </p:cNvSpPr>
          <p:nvPr>
            <p:ph sz="half" idx="2"/>
          </p:nvPr>
        </p:nvSpPr>
        <p:spPr>
          <a:xfrm>
            <a:off x="914400" y="4267200"/>
            <a:ext cx="7696200" cy="2057400"/>
          </a:xfrm>
        </p:spPr>
        <p:txBody>
          <a:bodyPr/>
          <a:lstStyle/>
          <a:p>
            <a:pPr>
              <a:buFont typeface="Wingdings" pitchFamily="84" charset="2"/>
              <a:buNone/>
            </a:pPr>
            <a:r>
              <a:rPr lang="en-US" sz="2000" smtClean="0"/>
              <a:t>Pathname Examples:</a:t>
            </a:r>
          </a:p>
          <a:p>
            <a:pPr>
              <a:buFont typeface="Wingdings" pitchFamily="84" charset="2"/>
              <a:buNone/>
            </a:pPr>
            <a:r>
              <a:rPr lang="en-US" sz="2000" smtClean="0"/>
              <a:t>Absolute:	C:\FINANCE\QUICKEN\Q.EXE</a:t>
            </a:r>
          </a:p>
          <a:p>
            <a:pPr>
              <a:buFont typeface="Wingdings" pitchFamily="84" charset="2"/>
              <a:buNone/>
            </a:pPr>
            <a:r>
              <a:rPr lang="en-US" sz="2000" smtClean="0"/>
              <a:t>Relative from the FINANCE directory:	QUICKEN\Q.EXE</a:t>
            </a:r>
          </a:p>
          <a:p>
            <a:pPr>
              <a:buFont typeface="Wingdings" pitchFamily="84" charset="2"/>
              <a:buNone/>
            </a:pPr>
            <a:r>
              <a:rPr lang="en-US" sz="2000" smtClean="0"/>
              <a:t>Search Path:	PATH=C:\DOS;C:\FINANCE\QUICKEN</a:t>
            </a:r>
          </a:p>
          <a:p>
            <a:pPr lvl="1"/>
            <a:r>
              <a:rPr lang="en-US" sz="1600" smtClean="0"/>
              <a:t>Now the programs in the two directories can be run by specifying the name of the program without the absolute or relative pathnames</a:t>
            </a:r>
          </a:p>
        </p:txBody>
      </p:sp>
      <p:sp>
        <p:nvSpPr>
          <p:cNvPr id="61443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Chapter 17 File Management</a:t>
            </a:r>
          </a:p>
        </p:txBody>
      </p:sp>
      <p:sp>
        <p:nvSpPr>
          <p:cNvPr id="6144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17-</a:t>
            </a:r>
            <a:fld id="{70597F37-4342-445E-B0CD-D34CA699DA7F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33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  <p:pic>
        <p:nvPicPr>
          <p:cNvPr id="61445" name="Picture 8" descr="fig_17_14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524000"/>
            <a:ext cx="783113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6" name="TextBox 8"/>
          <p:cNvSpPr txBox="1">
            <a:spLocks noChangeArrowheads="1"/>
          </p:cNvSpPr>
          <p:nvPr/>
        </p:nvSpPr>
        <p:spPr bwMode="auto">
          <a:xfrm>
            <a:off x="762000" y="1371600"/>
            <a:ext cx="3352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For our examples, root is on disk device C: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Acyclic Directory Structures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Tree-structure that permits links between separate branches of the tree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Advantage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Easy user access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Disadvantages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Cycles and dangling links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Windows shortcuts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Unix hard and symbolic links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MacIntosh aliases</a:t>
            </a:r>
          </a:p>
        </p:txBody>
      </p:sp>
      <p:sp>
        <p:nvSpPr>
          <p:cNvPr id="6349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Chapter 17 File Management</a:t>
            </a:r>
          </a:p>
        </p:txBody>
      </p:sp>
      <p:sp>
        <p:nvSpPr>
          <p:cNvPr id="6349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17-</a:t>
            </a:r>
            <a:fld id="{F9DC4CEE-3E4E-436A-9DB6-2E72263ED7B8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34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Acyclic-Graph Directory</a:t>
            </a:r>
          </a:p>
        </p:txBody>
      </p:sp>
      <p:sp>
        <p:nvSpPr>
          <p:cNvPr id="6451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Chapter 17 File Management</a:t>
            </a:r>
          </a:p>
        </p:txBody>
      </p:sp>
      <p:sp>
        <p:nvSpPr>
          <p:cNvPr id="6451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17-</a:t>
            </a:r>
            <a:fld id="{FB53FE4F-5A22-48F1-A604-F6DA1AEB4B85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35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  <p:pic>
        <p:nvPicPr>
          <p:cNvPr id="64516" name="Picture 8" descr="fig_17_15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524000"/>
            <a:ext cx="73914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with a Cycle</a:t>
            </a:r>
          </a:p>
        </p:txBody>
      </p:sp>
      <p:sp>
        <p:nvSpPr>
          <p:cNvPr id="65538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Chapter 17 File Management</a:t>
            </a:r>
          </a:p>
        </p:txBody>
      </p:sp>
      <p:sp>
        <p:nvSpPr>
          <p:cNvPr id="65539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17-</a:t>
            </a:r>
            <a:fld id="{8332760B-55EE-451E-BA28-530CF9D28020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36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  <p:pic>
        <p:nvPicPr>
          <p:cNvPr id="65540" name="Picture 10" descr="fig_17_16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524000"/>
            <a:ext cx="74517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Hard Links vs. Symbolic Links</a:t>
            </a:r>
          </a:p>
        </p:txBody>
      </p:sp>
      <p:pic>
        <p:nvPicPr>
          <p:cNvPr id="67586" name="Picture 3" descr="C:\Documents and Settings\All Users\Documents\Home\Bentley\cs220\IrvTextbookV3\Images\Ch16\c16f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600200"/>
            <a:ext cx="72390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Chapter 17 File Management</a:t>
            </a:r>
          </a:p>
        </p:txBody>
      </p:sp>
      <p:sp>
        <p:nvSpPr>
          <p:cNvPr id="6758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17-</a:t>
            </a:r>
            <a:fld id="{06BA3DF4-15B7-4AD4-B183-C32AC21945B8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37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File Access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FTP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File Transfer Protocol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Part of the TCP/IP protocol family</a:t>
            </a:r>
          </a:p>
          <a:p>
            <a:pPr>
              <a:lnSpc>
                <a:spcPct val="90000"/>
              </a:lnSpc>
            </a:pPr>
            <a:r>
              <a:rPr lang="en-US" smtClean="0"/>
              <a:t>Network file systems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Windows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Drive letters aliased to remote file systems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UNIX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Network File System (NFS)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Remote Procedure Call (RPC)</a:t>
            </a:r>
          </a:p>
        </p:txBody>
      </p:sp>
      <p:sp>
        <p:nvSpPr>
          <p:cNvPr id="6861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Chapter 17 File Management</a:t>
            </a:r>
          </a:p>
        </p:txBody>
      </p:sp>
      <p:sp>
        <p:nvSpPr>
          <p:cNvPr id="6861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17-</a:t>
            </a:r>
            <a:fld id="{C279AE80-D72E-403B-9DC6-C433F9DB716A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38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Typical NFS Configuration</a:t>
            </a:r>
          </a:p>
        </p:txBody>
      </p:sp>
      <p:sp>
        <p:nvSpPr>
          <p:cNvPr id="6963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Chapter 17 File Management</a:t>
            </a:r>
          </a:p>
        </p:txBody>
      </p:sp>
      <p:sp>
        <p:nvSpPr>
          <p:cNvPr id="6963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17-</a:t>
            </a:r>
            <a:fld id="{54EFCA8F-E6F1-4197-96D4-C0F535209E99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39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  <p:pic>
        <p:nvPicPr>
          <p:cNvPr id="69636" name="Picture 8" descr="fig_17_18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524000"/>
            <a:ext cx="5959475" cy="474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File – Table Image</a:t>
            </a:r>
          </a:p>
        </p:txBody>
      </p:sp>
      <p:pic>
        <p:nvPicPr>
          <p:cNvPr id="21506" name="Picture 9" descr="C:\Documents and Settings\All Users\Documents\Home\Bentley\cs220\IrvTextbookV3\Images\Ch16\c16f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828800"/>
            <a:ext cx="76962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Chapter 17 File Management</a:t>
            </a:r>
          </a:p>
        </p:txBody>
      </p:sp>
      <p:sp>
        <p:nvSpPr>
          <p:cNvPr id="2150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17-</a:t>
            </a:r>
            <a:fld id="{C28981C7-1437-4729-8194-F585AC69A48E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4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Protection</a:t>
            </a:r>
          </a:p>
        </p:txBody>
      </p:sp>
      <p:sp>
        <p:nvSpPr>
          <p:cNvPr id="7065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Logins and passwords</a:t>
            </a:r>
          </a:p>
          <a:p>
            <a:r>
              <a:rPr lang="en-US" smtClean="0"/>
              <a:t>Read, write, and execute protections</a:t>
            </a:r>
          </a:p>
          <a:p>
            <a:r>
              <a:rPr lang="en-US" smtClean="0"/>
              <a:t>ACL – access control list, permissions</a:t>
            </a:r>
          </a:p>
          <a:p>
            <a:r>
              <a:rPr lang="en-US" smtClean="0"/>
              <a:t>UNIX/Linux – owner, group, everyone</a:t>
            </a:r>
          </a:p>
        </p:txBody>
      </p:sp>
      <p:sp>
        <p:nvSpPr>
          <p:cNvPr id="70659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Chapter 17 File Management</a:t>
            </a:r>
          </a:p>
        </p:txBody>
      </p:sp>
      <p:sp>
        <p:nvSpPr>
          <p:cNvPr id="7066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17-</a:t>
            </a:r>
            <a:fld id="{6E1A7D25-DFD3-405F-AA65-20106EDAC056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40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Storage Approaches</a:t>
            </a:r>
          </a:p>
        </p:txBody>
      </p:sp>
      <p:pic>
        <p:nvPicPr>
          <p:cNvPr id="71682" name="Content Placeholder 9" descr="fig_17_19b.jp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953000" y="2133600"/>
            <a:ext cx="3810000" cy="1817688"/>
          </a:xfrm>
        </p:spPr>
      </p:pic>
      <p:sp>
        <p:nvSpPr>
          <p:cNvPr id="7168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Chapter 17 File Management</a:t>
            </a:r>
          </a:p>
        </p:txBody>
      </p:sp>
      <p:sp>
        <p:nvSpPr>
          <p:cNvPr id="716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17-</a:t>
            </a:r>
            <a:fld id="{8DB63526-687C-4ED8-9CA7-443F42997925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41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  <p:sp>
        <p:nvSpPr>
          <p:cNvPr id="71685" name="TextBox 10"/>
          <p:cNvSpPr txBox="1">
            <a:spLocks noChangeArrowheads="1"/>
          </p:cNvSpPr>
          <p:nvPr/>
        </p:nvSpPr>
        <p:spPr bwMode="auto">
          <a:xfrm>
            <a:off x="914400" y="1600200"/>
            <a:ext cx="3962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Standard client server configuration</a:t>
            </a:r>
          </a:p>
        </p:txBody>
      </p:sp>
      <p:sp>
        <p:nvSpPr>
          <p:cNvPr id="71686" name="TextBox 11"/>
          <p:cNvSpPr txBox="1">
            <a:spLocks noChangeArrowheads="1"/>
          </p:cNvSpPr>
          <p:nvPr/>
        </p:nvSpPr>
        <p:spPr bwMode="auto">
          <a:xfrm>
            <a:off x="5029200" y="1600200"/>
            <a:ext cx="3810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Storage area network configuration</a:t>
            </a:r>
          </a:p>
        </p:txBody>
      </p:sp>
      <p:pic>
        <p:nvPicPr>
          <p:cNvPr id="71687" name="Picture 12" descr="fig_17_19a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057400"/>
            <a:ext cx="3962400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Connector 15"/>
          <p:cNvCxnSpPr/>
          <p:nvPr/>
        </p:nvCxnSpPr>
        <p:spPr>
          <a:xfrm rot="5400000" flipH="1" flipV="1">
            <a:off x="2476501" y="3771900"/>
            <a:ext cx="4800600" cy="3175"/>
          </a:xfrm>
          <a:prstGeom prst="line">
            <a:avLst/>
          </a:prstGeom>
          <a:ln w="444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Protection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772400" cy="4876800"/>
          </a:xfrm>
        </p:spPr>
        <p:txBody>
          <a:bodyPr/>
          <a:lstStyle/>
          <a:p>
            <a:r>
              <a:rPr lang="en-US" sz="2800" smtClean="0"/>
              <a:t>Most systems provide three forms of protection on files</a:t>
            </a:r>
          </a:p>
          <a:p>
            <a:pPr lvl="1"/>
            <a:r>
              <a:rPr lang="en-US" sz="2400" smtClean="0"/>
              <a:t>Read protection</a:t>
            </a:r>
          </a:p>
          <a:p>
            <a:pPr lvl="1"/>
            <a:r>
              <a:rPr lang="en-US" sz="2400" smtClean="0"/>
              <a:t>Write protection</a:t>
            </a:r>
          </a:p>
          <a:p>
            <a:pPr lvl="1"/>
            <a:r>
              <a:rPr lang="en-US" sz="2400" smtClean="0"/>
              <a:t>Execution protection</a:t>
            </a:r>
          </a:p>
          <a:p>
            <a:r>
              <a:rPr lang="en-US" sz="2800" smtClean="0"/>
              <a:t>Access control list (ACL)</a:t>
            </a:r>
          </a:p>
          <a:p>
            <a:pPr lvl="1"/>
            <a:r>
              <a:rPr lang="en-US" sz="2400" smtClean="0"/>
              <a:t>List of users who may access the file for each of the forms of protection</a:t>
            </a:r>
          </a:p>
          <a:p>
            <a:pPr lvl="1"/>
            <a:r>
              <a:rPr lang="en-US" sz="2400" smtClean="0"/>
              <a:t>Tremendous overhead if there are a lot of users</a:t>
            </a:r>
          </a:p>
          <a:p>
            <a:r>
              <a:rPr lang="en-US" sz="2800" smtClean="0"/>
              <a:t>Owner/Group/Everyone protection method</a:t>
            </a:r>
          </a:p>
          <a:p>
            <a:pPr lvl="1"/>
            <a:r>
              <a:rPr lang="en-US" sz="2400" smtClean="0"/>
              <a:t>UNIX, Linux</a:t>
            </a:r>
          </a:p>
        </p:txBody>
      </p:sp>
      <p:sp>
        <p:nvSpPr>
          <p:cNvPr id="7270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Chapter 17 File Management</a:t>
            </a:r>
          </a:p>
        </p:txBody>
      </p:sp>
      <p:sp>
        <p:nvSpPr>
          <p:cNvPr id="727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17-</a:t>
            </a:r>
            <a:fld id="{961FAECE-914D-4B7E-9BD7-D06BFF0386BC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42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File Directory Showing Protection</a:t>
            </a:r>
          </a:p>
        </p:txBody>
      </p:sp>
      <p:pic>
        <p:nvPicPr>
          <p:cNvPr id="73730" name="Picture 3" descr="C:\Documents and Settings\All Users\Documents\Home\Bentley\cs220\IrvTextbookV3\Images\Ch16\c16f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600200"/>
            <a:ext cx="7772400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1" name="Text Box 4"/>
          <p:cNvSpPr txBox="1">
            <a:spLocks noChangeArrowheads="1"/>
          </p:cNvSpPr>
          <p:nvPr/>
        </p:nvSpPr>
        <p:spPr bwMode="auto">
          <a:xfrm>
            <a:off x="914400" y="3276600"/>
            <a:ext cx="7772400" cy="284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ls –lF	list files in directory using a long format and indicate file type</a:t>
            </a:r>
          </a:p>
          <a:p>
            <a:pPr>
              <a:spcBef>
                <a:spcPct val="50000"/>
              </a:spcBef>
            </a:pPr>
            <a:r>
              <a:rPr lang="en-US" sz="1800"/>
              <a:t>10-char code for file protection</a:t>
            </a:r>
          </a:p>
          <a:p>
            <a:pPr>
              <a:spcBef>
                <a:spcPct val="50000"/>
              </a:spcBef>
            </a:pPr>
            <a:r>
              <a:rPr lang="en-US" sz="1800"/>
              <a:t>1</a:t>
            </a:r>
            <a:r>
              <a:rPr lang="en-US" sz="1800" baseline="30000"/>
              <a:t>st</a:t>
            </a:r>
            <a:r>
              <a:rPr lang="en-US" sz="1800"/>
              <a:t> char		d for directory, - for file, s for symbolic link</a:t>
            </a:r>
          </a:p>
          <a:p>
            <a:pPr>
              <a:spcBef>
                <a:spcPct val="50000"/>
              </a:spcBef>
            </a:pPr>
            <a:r>
              <a:rPr lang="en-US" sz="1800"/>
              <a:t>2</a:t>
            </a:r>
            <a:r>
              <a:rPr lang="en-US" sz="1800" baseline="30000"/>
              <a:t>nd</a:t>
            </a:r>
            <a:r>
              <a:rPr lang="en-US" sz="1800"/>
              <a:t> to 4</a:t>
            </a:r>
            <a:r>
              <a:rPr lang="en-US" sz="1800" baseline="30000"/>
              <a:t>th</a:t>
            </a:r>
            <a:r>
              <a:rPr lang="en-US" sz="1800"/>
              <a:t> char	permissions for the owner</a:t>
            </a:r>
          </a:p>
          <a:p>
            <a:pPr>
              <a:spcBef>
                <a:spcPct val="50000"/>
              </a:spcBef>
            </a:pPr>
            <a:r>
              <a:rPr lang="en-US" sz="1800"/>
              <a:t>5</a:t>
            </a:r>
            <a:r>
              <a:rPr lang="en-US" sz="1800" baseline="30000"/>
              <a:t>th</a:t>
            </a:r>
            <a:r>
              <a:rPr lang="en-US" sz="1800"/>
              <a:t> to 7</a:t>
            </a:r>
            <a:r>
              <a:rPr lang="en-US" sz="1800" baseline="30000"/>
              <a:t>th</a:t>
            </a:r>
            <a:r>
              <a:rPr lang="en-US" sz="1800"/>
              <a:t> char	permissions for the group</a:t>
            </a:r>
          </a:p>
          <a:p>
            <a:pPr>
              <a:spcBef>
                <a:spcPct val="50000"/>
              </a:spcBef>
            </a:pPr>
            <a:r>
              <a:rPr lang="en-US" sz="1800"/>
              <a:t>8</a:t>
            </a:r>
            <a:r>
              <a:rPr lang="en-US" sz="1800" baseline="30000"/>
              <a:t>th</a:t>
            </a:r>
            <a:r>
              <a:rPr lang="en-US" sz="1800"/>
              <a:t> to 10</a:t>
            </a:r>
            <a:r>
              <a:rPr lang="en-US" sz="1800" baseline="30000"/>
              <a:t>th</a:t>
            </a:r>
            <a:r>
              <a:rPr lang="en-US" sz="1800"/>
              <a:t> char	permissions for everyone</a:t>
            </a:r>
          </a:p>
          <a:p>
            <a:pPr>
              <a:spcBef>
                <a:spcPct val="50000"/>
              </a:spcBef>
            </a:pPr>
            <a:r>
              <a:rPr lang="en-US" sz="1800"/>
              <a:t>r - read permission, w - write permission, x - execute permission</a:t>
            </a:r>
          </a:p>
        </p:txBody>
      </p:sp>
      <p:sp>
        <p:nvSpPr>
          <p:cNvPr id="73732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Chapter 17 File Management</a:t>
            </a:r>
          </a:p>
        </p:txBody>
      </p:sp>
      <p:sp>
        <p:nvSpPr>
          <p:cNvPr id="73733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17-</a:t>
            </a:r>
            <a:fld id="{8C56E787-395E-478D-82D8-C314B2C0F664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43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Journaling File Systems</a:t>
            </a:r>
          </a:p>
        </p:txBody>
      </p:sp>
      <p:sp>
        <p:nvSpPr>
          <p:cNvPr id="74754" name="Content Placeholder 4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876800"/>
          </a:xfrm>
        </p:spPr>
        <p:txBody>
          <a:bodyPr/>
          <a:lstStyle/>
          <a:p>
            <a:r>
              <a:rPr lang="en-US" smtClean="0"/>
              <a:t>Log file records every system transaction that requires a write access to the file system</a:t>
            </a:r>
          </a:p>
          <a:p>
            <a:r>
              <a:rPr lang="en-US" smtClean="0"/>
              <a:t>Two levels of capability</a:t>
            </a:r>
          </a:p>
          <a:p>
            <a:pPr marL="971550" lvl="1" indent="-514350">
              <a:buFont typeface="Arial" pitchFamily="84" charset="0"/>
              <a:buAutoNum type="arabicPeriod"/>
            </a:pPr>
            <a:r>
              <a:rPr lang="en-US" smtClean="0"/>
              <a:t>Protect the integrity of the file system structure only</a:t>
            </a:r>
          </a:p>
          <a:p>
            <a:pPr marL="1371600" lvl="2" indent="-514350"/>
            <a:r>
              <a:rPr lang="en-US" smtClean="0"/>
              <a:t>Example: Windows NTFS file system</a:t>
            </a:r>
          </a:p>
          <a:p>
            <a:pPr marL="971550" lvl="1" indent="-514350">
              <a:buFont typeface="Arial" pitchFamily="84" charset="0"/>
              <a:buAutoNum type="arabicPeriod"/>
            </a:pPr>
            <a:r>
              <a:rPr lang="en-US" smtClean="0"/>
              <a:t>Also guarantees the integrity of data that has not yet been written to the disk</a:t>
            </a:r>
          </a:p>
          <a:p>
            <a:pPr marL="1371600" lvl="2" indent="-514350"/>
            <a:r>
              <a:rPr lang="en-US" smtClean="0"/>
              <a:t>Examples: Linux ext3 and ext4, IBM JFS</a:t>
            </a:r>
          </a:p>
        </p:txBody>
      </p:sp>
      <p:sp>
        <p:nvSpPr>
          <p:cNvPr id="7475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Chapter 17 File Management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17-</a:t>
            </a:r>
            <a:fld id="{D2EBE60B-6AEA-4B2B-849C-44AA54FE1F2B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44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5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924800" cy="1143000"/>
          </a:xfrm>
        </p:spPr>
        <p:txBody>
          <a:bodyPr/>
          <a:lstStyle/>
          <a:p>
            <a:r>
              <a:rPr lang="en-US" smtClean="0"/>
              <a:t>Database File – Form Image</a:t>
            </a:r>
          </a:p>
        </p:txBody>
      </p:sp>
      <p:sp>
        <p:nvSpPr>
          <p:cNvPr id="2355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Chapter 17 File Management</a:t>
            </a:r>
          </a:p>
        </p:txBody>
      </p:sp>
      <p:sp>
        <p:nvSpPr>
          <p:cNvPr id="2355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17-</a:t>
            </a:r>
            <a:fld id="{E1E0E681-AF54-431A-A3E2-BBEA7546F9F0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5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  <p:pic>
        <p:nvPicPr>
          <p:cNvPr id="23556" name="Picture 8" descr="fig_17_0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524000"/>
            <a:ext cx="7239000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5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924800" cy="1143000"/>
          </a:xfrm>
        </p:spPr>
        <p:txBody>
          <a:bodyPr/>
          <a:lstStyle/>
          <a:p>
            <a:r>
              <a:rPr lang="en-US" sz="4000" smtClean="0"/>
              <a:t>Database File – Stream Image</a:t>
            </a:r>
          </a:p>
        </p:txBody>
      </p:sp>
      <p:pic>
        <p:nvPicPr>
          <p:cNvPr id="25602" name="Picture 6" descr="C:\Documents and Settings\All Users\Documents\Home\Bentley\cs220\IrvTextbookV3\Images\Ch16\c16f0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752600"/>
            <a:ext cx="7543800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Rectangle 8"/>
          <p:cNvSpPr>
            <a:spLocks noChangeArrowheads="1"/>
          </p:cNvSpPr>
          <p:nvPr/>
        </p:nvSpPr>
        <p:spPr bwMode="auto">
          <a:xfrm>
            <a:off x="914400" y="32766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80"/>
              </a:buClr>
              <a:buFont typeface="Wingdings" pitchFamily="84" charset="2"/>
              <a:buChar char="§"/>
            </a:pPr>
            <a:r>
              <a:rPr lang="en-US" sz="3200"/>
              <a:t>Closer to physical representation of file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80"/>
              </a:buClr>
              <a:buFont typeface="Wingdings" pitchFamily="84" charset="2"/>
              <a:buChar char="§"/>
            </a:pPr>
            <a:r>
              <a:rPr lang="en-US" sz="3200"/>
              <a:t>Example: YouTube video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80"/>
              </a:buClr>
              <a:buFont typeface="Wingdings" pitchFamily="84" charset="2"/>
              <a:buChar char="§"/>
            </a:pPr>
            <a:endParaRPr lang="en-US" sz="3200"/>
          </a:p>
        </p:txBody>
      </p:sp>
      <p:sp>
        <p:nvSpPr>
          <p:cNvPr id="25604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Chapter 17 File Management</a:t>
            </a:r>
          </a:p>
        </p:txBody>
      </p:sp>
      <p:sp>
        <p:nvSpPr>
          <p:cNvPr id="25605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17-</a:t>
            </a:r>
            <a:fld id="{E8B6B227-D9EB-4E2B-AC4B-FF2B184E6D64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6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5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924800" cy="1143000"/>
          </a:xfrm>
        </p:spPr>
        <p:txBody>
          <a:bodyPr/>
          <a:lstStyle/>
          <a:p>
            <a:r>
              <a:rPr lang="en-US" sz="4000" smtClean="0"/>
              <a:t>Logical View vs. Physical View</a:t>
            </a:r>
          </a:p>
        </p:txBody>
      </p:sp>
      <p:pic>
        <p:nvPicPr>
          <p:cNvPr id="27650" name="Picture 6" descr="C:\Documents and Settings\All Users\Documents\Home\Bentley\cs220\IrvTextbookV3\Images\Ch16\c16f0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524000"/>
            <a:ext cx="5486400" cy="467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Chapter 17 File Management</a:t>
            </a:r>
          </a:p>
        </p:txBody>
      </p:sp>
      <p:sp>
        <p:nvSpPr>
          <p:cNvPr id="2765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17-</a:t>
            </a:r>
            <a:fld id="{2C4EC936-0B9A-49E0-8699-108EF62A0312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7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Management System</a:t>
            </a:r>
          </a:p>
        </p:txBody>
      </p:sp>
      <p:sp>
        <p:nvSpPr>
          <p:cNvPr id="2969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smtClean="0"/>
              <a:t>Provides a logical view for the user and hides the physical implementation</a:t>
            </a:r>
          </a:p>
          <a:p>
            <a:r>
              <a:rPr lang="en-US" sz="2000" smtClean="0"/>
              <a:t>Consistent set of commands that are translated to a form appropriate for the device</a:t>
            </a:r>
          </a:p>
          <a:p>
            <a:r>
              <a:rPr lang="en-US" sz="2000" smtClean="0"/>
              <a:t>Consistent view of files regardless of file type, file characteristics, or device</a:t>
            </a:r>
          </a:p>
          <a:p>
            <a:r>
              <a:rPr lang="en-US" sz="2000" smtClean="0"/>
              <a:t>Supports manipulation of data within the file</a:t>
            </a:r>
          </a:p>
          <a:p>
            <a:r>
              <a:rPr lang="en-US" sz="2000" smtClean="0"/>
              <a:t>Manages directory structures which are presented in a logical view</a:t>
            </a:r>
          </a:p>
          <a:p>
            <a:r>
              <a:rPr lang="en-US" sz="2000" smtClean="0"/>
              <a:t>Command shell takes user file commands and program file requests and translates them for the file manager</a:t>
            </a:r>
          </a:p>
          <a:p>
            <a:r>
              <a:rPr lang="en-US" sz="2000" smtClean="0"/>
              <a:t>Requests data transfers from I/O device drivers</a:t>
            </a:r>
          </a:p>
          <a:p>
            <a:r>
              <a:rPr lang="en-US" sz="2000" smtClean="0"/>
              <a:t>File security and protection of file integrity</a:t>
            </a:r>
          </a:p>
        </p:txBody>
      </p:sp>
      <p:sp>
        <p:nvSpPr>
          <p:cNvPr id="29699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Chapter 17 File Management</a:t>
            </a:r>
          </a:p>
        </p:txBody>
      </p:sp>
      <p:sp>
        <p:nvSpPr>
          <p:cNvPr id="2970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17-</a:t>
            </a:r>
            <a:fld id="{5BFFBBC6-D718-4684-800E-F987D5EA6F44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8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350838"/>
            <a:ext cx="7924800" cy="838200"/>
          </a:xfrm>
        </p:spPr>
        <p:txBody>
          <a:bodyPr/>
          <a:lstStyle/>
          <a:p>
            <a:r>
              <a:rPr lang="en-US" sz="4000" smtClean="0"/>
              <a:t>File Manager Request Handling</a:t>
            </a:r>
          </a:p>
        </p:txBody>
      </p:sp>
      <p:sp>
        <p:nvSpPr>
          <p:cNvPr id="30722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Chapter 17 File Management</a:t>
            </a:r>
          </a:p>
        </p:txBody>
      </p:sp>
      <p:sp>
        <p:nvSpPr>
          <p:cNvPr id="3072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17-</a:t>
            </a:r>
            <a:fld id="{3A652838-BBD0-4418-864D-2BFC2CB493E2}" type="slidenum">
              <a:rPr lang="en-US" smtClean="0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9</a:t>
            </a:fld>
            <a:endParaRPr lang="en-US" smtClean="0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  <p:pic>
        <p:nvPicPr>
          <p:cNvPr id="30724" name="Picture 8" descr="fig_17_05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447800"/>
            <a:ext cx="45720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2334</TotalTime>
  <Words>1728</Words>
  <Application>Microsoft Office PowerPoint</Application>
  <PresentationFormat>On-screen Show (4:3)</PresentationFormat>
  <Paragraphs>382</Paragraphs>
  <Slides>44</Slides>
  <Notes>44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ＭＳ Ｐゴシック</vt:lpstr>
      <vt:lpstr>Wingdings</vt:lpstr>
      <vt:lpstr>Symbol</vt:lpstr>
      <vt:lpstr>blank</vt:lpstr>
      <vt:lpstr>CHAPTER 17: File Management</vt:lpstr>
      <vt:lpstr>Introduction to Files</vt:lpstr>
      <vt:lpstr>Terminology</vt:lpstr>
      <vt:lpstr>Database File – Table Image</vt:lpstr>
      <vt:lpstr>Database File – Form Image</vt:lpstr>
      <vt:lpstr>Database File – Stream Image</vt:lpstr>
      <vt:lpstr>Logical View vs. Physical View</vt:lpstr>
      <vt:lpstr>File Management System</vt:lpstr>
      <vt:lpstr>File Manager Request Handling</vt:lpstr>
      <vt:lpstr>File Operations (1)</vt:lpstr>
      <vt:lpstr>File Operations (2)</vt:lpstr>
      <vt:lpstr>File Operations (3)</vt:lpstr>
      <vt:lpstr>File Directory Operations</vt:lpstr>
      <vt:lpstr>File Management and I/O Functions</vt:lpstr>
      <vt:lpstr>File Access Methods</vt:lpstr>
      <vt:lpstr>Physical File Storage</vt:lpstr>
      <vt:lpstr>Contiguous Storage Allocation</vt:lpstr>
      <vt:lpstr>Linked Allocation</vt:lpstr>
      <vt:lpstr>PowerPoint Presentation</vt:lpstr>
      <vt:lpstr>Windows FAT</vt:lpstr>
      <vt:lpstr>File Allocation Table</vt:lpstr>
      <vt:lpstr>Indexed Allocation</vt:lpstr>
      <vt:lpstr>Indexed Allocation</vt:lpstr>
      <vt:lpstr>Unix i-nodes</vt:lpstr>
      <vt:lpstr>Unix i-nodes</vt:lpstr>
      <vt:lpstr>Windows NTFS</vt:lpstr>
      <vt:lpstr>NTFS Volume Layout</vt:lpstr>
      <vt:lpstr>Free Space Management</vt:lpstr>
      <vt:lpstr>Other Secondary Storage Allocation</vt:lpstr>
      <vt:lpstr>Partitions, File Systems, Volumes, and Pools</vt:lpstr>
      <vt:lpstr>Directory Structure</vt:lpstr>
      <vt:lpstr>Tree-Structure Directory</vt:lpstr>
      <vt:lpstr>Tree-Structure Directory</vt:lpstr>
      <vt:lpstr>Acyclic Directory Structures</vt:lpstr>
      <vt:lpstr>An Acyclic-Graph Directory</vt:lpstr>
      <vt:lpstr>Graph with a Cycle</vt:lpstr>
      <vt:lpstr>Hard Links vs. Symbolic Links</vt:lpstr>
      <vt:lpstr>Network File Access</vt:lpstr>
      <vt:lpstr>Typical NFS Configuration</vt:lpstr>
      <vt:lpstr>File Protection</vt:lpstr>
      <vt:lpstr>Data Storage Approaches</vt:lpstr>
      <vt:lpstr>File Protection</vt:lpstr>
      <vt:lpstr>File Directory Showing Protection</vt:lpstr>
      <vt:lpstr>Journaling File Systems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Computer Systems</dc:title>
  <dc:creator>Wilson Wong</dc:creator>
  <cp:lastModifiedBy>Jake  Ellis</cp:lastModifiedBy>
  <cp:revision>80</cp:revision>
  <dcterms:created xsi:type="dcterms:W3CDTF">2003-01-15T13:43:27Z</dcterms:created>
  <dcterms:modified xsi:type="dcterms:W3CDTF">2011-04-27T14:16:06Z</dcterms:modified>
</cp:coreProperties>
</file>