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94" r:id="rId24"/>
    <p:sldId id="296" r:id="rId25"/>
    <p:sldId id="298" r:id="rId26"/>
    <p:sldId id="299" r:id="rId27"/>
    <p:sldId id="29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0" r:id="rId36"/>
    <p:sldId id="289" r:id="rId37"/>
    <p:sldId id="290" r:id="rId38"/>
    <p:sldId id="291" r:id="rId39"/>
    <p:sldId id="292" r:id="rId40"/>
    <p:sldId id="301" r:id="rId41"/>
    <p:sldId id="29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FFF"/>
    <a:srgbClr val="FD1313"/>
    <a:srgbClr val="FF9F11"/>
    <a:srgbClr val="00008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17" autoAdjust="0"/>
  </p:normalViewPr>
  <p:slideViewPr>
    <p:cSldViewPr>
      <p:cViewPr>
        <p:scale>
          <a:sx n="66" d="100"/>
          <a:sy n="66" d="100"/>
        </p:scale>
        <p:origin x="-12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CB691D-2A0A-48B7-92ED-F2BDB6AD0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991686-E2D4-46E7-9AE7-D04A2CE74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640B7-AA43-4064-BD2D-57647666E91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5CD03-DE1A-4D0C-80DB-6643A847D06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7E77B-6742-44A4-A2C1-618EA14E635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BF8BC-92AE-4C60-8747-059D8CCD303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AF2A6-8560-48F8-9338-1419DBC5DC2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3FA4A-C341-468A-9E15-9A0A1D7BFC6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2708F-E8CA-4F91-8EEF-43ACB77B64F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509E8-191B-4921-BF1C-256FDAB2667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973AB-D65C-4485-B56A-52C12DDE4D2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63974-DFE3-450E-8730-8A85A56ED3C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B4F7E-1F3E-4260-93F2-D869EF00871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2DBA3-7D60-4F68-AA0B-2536061B11D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400A3-3C55-4223-94B9-034D865DCAC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57690-8D59-48B8-B786-205B16DC989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0657F-27C8-4FFD-9B15-AE8972EBB5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52E5A-8544-470B-B7DE-4555E69B07F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242A2-4F67-4B66-8D10-6E9FCB32583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949325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3CBAF-9416-4DA2-A36B-07AA4F10947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 w="12700" cap="flat">
            <a:solidFill>
              <a:schemeClr val="tx1"/>
            </a:solidFill>
          </a:ln>
        </p:spPr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A7900-214C-40FE-BA05-DED881A8F36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 w="12700" cap="flat">
            <a:solidFill>
              <a:schemeClr val="tx1"/>
            </a:solidFill>
          </a:ln>
        </p:spPr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0F65B-A59E-48E0-8D1F-D9689553F35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638" tIns="45819" rIns="91638" bIns="45819"/>
          <a:lstStyle/>
          <a:p>
            <a:pPr defTabSz="947738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97080-7B5F-4B36-8B8A-E91717E9602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638" tIns="45819" rIns="91638" bIns="45819"/>
          <a:lstStyle/>
          <a:p>
            <a:pPr defTabSz="947738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3BE3E-5A06-4722-AF13-4AC4ADBD235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 w="12700" cap="flat">
            <a:solidFill>
              <a:schemeClr val="tx1"/>
            </a:solidFill>
          </a:ln>
        </p:spPr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4E606-187D-4A3B-AD99-6113D8F0011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72B05-6424-4B0D-AAA9-3296D935D67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638" tIns="45819" rIns="91638" bIns="45819"/>
          <a:lstStyle/>
          <a:p>
            <a:pPr defTabSz="947738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740F5-B02F-445E-879E-98DA05B8B0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638" tIns="45819" rIns="91638" bIns="45819"/>
          <a:lstStyle/>
          <a:p>
            <a:pPr defTabSz="947738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2CEFA-7629-486E-B2ED-339B128A4CD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 w="12700" cap="flat">
            <a:solidFill>
              <a:schemeClr val="tx1"/>
            </a:solidFill>
          </a:ln>
        </p:spPr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31399-49AE-40F1-9FD4-2F9822DB301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 w="12700" cap="flat">
            <a:solidFill>
              <a:schemeClr val="tx1"/>
            </a:solidFill>
          </a:ln>
        </p:spPr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F70CD-02D7-4BF1-B2A2-EFDA4F172EF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98242-4C53-4CE5-8C6D-6F91C747367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defTabSz="947738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2D9D3-B49E-48A2-ACC9-5EC3EB7E5EA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638" tIns="45819" rIns="91638" bIns="45819"/>
          <a:lstStyle/>
          <a:p>
            <a:pPr defTabSz="947738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B4819-24C5-464D-B2F7-C63EB2F909B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1A4B3-EC3F-4C7D-B50C-5602C31A8C5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D9A5A-948B-4C4A-9B1B-468E244CD1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7AF74-1993-482E-961E-F7FB4F0BD38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680B7-CDF4-456A-897E-366DE979B64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4177B-A52C-4055-ACEC-B5DBF2A573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 flipV="1">
            <a:off x="685800" y="1524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28600" y="2133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LittleMan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6962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42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000080"/>
                </a:solidFill>
              </a:defRPr>
            </a:lvl1pPr>
          </a:lstStyle>
          <a:p>
            <a:r>
              <a:rPr lang="en-US"/>
              <a:t>The Architecture of Computer Hardware and Systems Software:  </a:t>
            </a:r>
            <a:br>
              <a:rPr lang="en-US"/>
            </a:br>
            <a:r>
              <a:rPr lang="en-US"/>
              <a:t>An Information Technology Approach </a:t>
            </a:r>
          </a:p>
          <a:p>
            <a:r>
              <a:rPr lang="en-US"/>
              <a:t>3rd  Edition</a:t>
            </a:r>
          </a:p>
          <a:p>
            <a:r>
              <a:rPr lang="en-US"/>
              <a:t>Irv Englander</a:t>
            </a:r>
          </a:p>
          <a:p>
            <a:r>
              <a:rPr lang="en-US"/>
              <a:t>John Wiley and Sons </a:t>
            </a:r>
          </a:p>
          <a:p>
            <a:r>
              <a:rPr lang="en-US"/>
              <a:t>2003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7-</a:t>
            </a:r>
            <a:fld id="{C3044038-9DDB-4A21-8668-3A190E2CE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4FAC6744-266D-4526-950C-503D5F448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19812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912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4C8E2EDC-0FF0-4D17-96DC-E71A3304C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C6C2C93-BCE9-4C6D-8667-5565CDC97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CD258A0D-5E10-45DA-9B4E-FD1387A01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7772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2388"/>
            <a:ext cx="7772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234C0B7D-79D4-4A2F-BEA1-63A6FB312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7909AC4-156E-4894-A2EF-4FFFC94AF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19514250-1A26-44A2-AFCD-BA84F01E6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00AF7A8A-5310-49FC-8CE9-93887FBB3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54BAD8AC-2932-4ADE-B3CF-B17CF1BBC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D058FAD-277B-4C0A-A291-326FECDBD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128F0E9C-B907-4231-9B6F-4490F7743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2302507D-6C47-4384-A860-F400C48FC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B398BD9-5B58-4B5D-A53A-19CDB1D13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C2EA18B3-8A46-4A8C-9809-F314000AD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80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F11"/>
                </a:solidFill>
              </a:defRPr>
            </a:lvl1pPr>
          </a:lstStyle>
          <a:p>
            <a:pPr>
              <a:defRPr/>
            </a:pPr>
            <a:r>
              <a:rPr lang="en-US"/>
              <a:t>7-</a:t>
            </a:r>
            <a:fld id="{0B370A74-4E94-4674-B988-8AAD722A0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 flipV="1">
            <a:off x="762000" y="2286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304800" y="1371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3" name="Picture 12" descr="LittleMan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2400" y="5334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93" r:id="rId7"/>
    <p:sldLayoutId id="2147483888" r:id="rId8"/>
    <p:sldLayoutId id="2147483889" r:id="rId9"/>
    <p:sldLayoutId id="2147483890" r:id="rId10"/>
    <p:sldLayoutId id="2147483891" r:id="rId11"/>
    <p:sldLayoutId id="2147483894" r:id="rId12"/>
    <p:sldLayoutId id="2147483895" r:id="rId13"/>
    <p:sldLayoutId id="2147483896" r:id="rId14"/>
    <p:sldLayoutId id="2147483897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7:</a:t>
            </a:r>
            <a:br>
              <a:rPr lang="en-US" dirty="0" smtClean="0"/>
            </a:br>
            <a:r>
              <a:rPr lang="en-US" dirty="0" smtClean="0"/>
              <a:t>The CPU and Memory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581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Architecture of Computer Hardware, Systems Software &amp; Networking:  </a:t>
            </a:r>
            <a:br>
              <a:rPr lang="en-US" dirty="0" smtClean="0"/>
            </a:br>
            <a:r>
              <a:rPr lang="en-US" sz="2400" dirty="0" smtClean="0"/>
              <a:t>An Information Technology Approach 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4th  Edition, Irv Englander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John Wiley and Sons </a:t>
            </a:r>
            <a:r>
              <a:rPr lang="en-US" sz="2400" dirty="0" smtClean="0">
                <a:solidFill>
                  <a:srgbClr val="FF9F11"/>
                </a:solidFill>
                <a:sym typeface="Symbol" pitchFamily="18" charset="2"/>
              </a:rPr>
              <a:t></a:t>
            </a:r>
            <a:r>
              <a:rPr lang="en-US" sz="2400" dirty="0" smtClean="0">
                <a:solidFill>
                  <a:srgbClr val="FF9F11"/>
                </a:solidFill>
              </a:rPr>
              <a:t>2010</a:t>
            </a: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Relationship between MAR, </a:t>
            </a:r>
            <a:br>
              <a:rPr lang="en-US" altLang="en-US" sz="3600" smtClean="0"/>
            </a:br>
            <a:r>
              <a:rPr lang="en-US" altLang="en-US" sz="3600" smtClean="0"/>
              <a:t>MDR and Memory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b="13861"/>
          <a:stretch>
            <a:fillRect/>
          </a:stretch>
        </p:blipFill>
        <p:spPr bwMode="auto">
          <a:xfrm>
            <a:off x="1752600" y="1905000"/>
            <a:ext cx="604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2" name="Group 11"/>
          <p:cNvGrpSpPr>
            <a:grpSpLocks/>
          </p:cNvGrpSpPr>
          <p:nvPr/>
        </p:nvGrpSpPr>
        <p:grpSpPr bwMode="auto">
          <a:xfrm>
            <a:off x="2362200" y="1447800"/>
            <a:ext cx="4114800" cy="2362200"/>
            <a:chOff x="1488" y="1056"/>
            <a:chExt cx="2592" cy="1488"/>
          </a:xfrm>
        </p:grpSpPr>
        <p:sp>
          <p:nvSpPr>
            <p:cNvPr id="17415" name="Line 4"/>
            <p:cNvSpPr>
              <a:spLocks noChangeShapeType="1"/>
            </p:cNvSpPr>
            <p:nvPr/>
          </p:nvSpPr>
          <p:spPr bwMode="auto">
            <a:xfrm flipH="1">
              <a:off x="1536" y="1296"/>
              <a:ext cx="240" cy="1248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6" name="Text Box 5"/>
            <p:cNvSpPr txBox="1">
              <a:spLocks noChangeArrowheads="1"/>
            </p:cNvSpPr>
            <p:nvPr/>
          </p:nvSpPr>
          <p:spPr bwMode="auto">
            <a:xfrm>
              <a:off x="1488" y="110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80"/>
                  </a:solidFill>
                  <a:latin typeface="Tahoma" pitchFamily="34" charset="0"/>
                </a:rPr>
                <a:t>Address</a:t>
              </a:r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>
              <a:off x="1824" y="1296"/>
              <a:ext cx="384" cy="912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>
              <a:off x="1920" y="1344"/>
              <a:ext cx="624" cy="576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9" name="AutoShape 9"/>
            <p:cNvSpPr>
              <a:spLocks/>
            </p:cNvSpPr>
            <p:nvPr/>
          </p:nvSpPr>
          <p:spPr bwMode="auto">
            <a:xfrm rot="5400000">
              <a:off x="3456" y="864"/>
              <a:ext cx="192" cy="1056"/>
            </a:xfrm>
            <a:prstGeom prst="leftBrace">
              <a:avLst>
                <a:gd name="adj1" fmla="val 45833"/>
                <a:gd name="adj2" fmla="val 50093"/>
              </a:avLst>
            </a:prstGeom>
            <a:noFill/>
            <a:ln w="47625">
              <a:solidFill>
                <a:srgbClr val="FF9F1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3216" y="1056"/>
              <a:ext cx="62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9F11"/>
                  </a:solidFill>
                  <a:latin typeface="Tahoma" pitchFamily="34" charset="0"/>
                </a:rPr>
                <a:t>Data</a:t>
              </a:r>
            </a:p>
          </p:txBody>
        </p:sp>
      </p:grpSp>
      <p:sp>
        <p:nvSpPr>
          <p:cNvPr id="17413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741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19C00046-1775-4A3B-B46C-D8B91189235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MAR-MDR Example</a:t>
            </a:r>
          </a:p>
        </p:txBody>
      </p:sp>
      <p:pic>
        <p:nvPicPr>
          <p:cNvPr id="18435" name="Picture 7" descr="C:\Documents and Settings\All Users\Documents\Home\Bentley\cs220\IrvTextbookV3\Images\Ch07\c07f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858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272CCA6E-17E0-41F0-8CCF-ABD96C5C2D2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Analogy of Memory</a:t>
            </a:r>
          </a:p>
        </p:txBody>
      </p:sp>
      <p:pic>
        <p:nvPicPr>
          <p:cNvPr id="19459" name="Picture 6" descr="C:\Documents and Settings\All Users\Documents\Home\Bentley\cs220\IrvTextbookV3\Images\Ch07\c07f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00200"/>
            <a:ext cx="6096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E737A350-C7DC-4806-9651-021DB31867F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Memory Cell</a:t>
            </a:r>
          </a:p>
        </p:txBody>
      </p:sp>
      <p:pic>
        <p:nvPicPr>
          <p:cNvPr id="20483" name="Picture 6" descr="C:\Documents and Settings\All Users\Documents\Home\Bentley\cs220\IrvTextbookV3\Images\Ch07\c07f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563880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EDD0013A-5448-4E3B-B065-71AC6C8DB76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Capacity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Determined by two factors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Number of bits in the MAR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LMC = 100 (00 to 99)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2</a:t>
            </a:r>
            <a:r>
              <a:rPr lang="en-US" baseline="30000" smtClean="0"/>
              <a:t>K</a:t>
            </a:r>
            <a:r>
              <a:rPr lang="en-US" smtClean="0"/>
              <a:t> where K = width of the register in bits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Size of the address portion of the instruction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4 bits allows 16 locations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8 bits allows 256 locations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32 bits allows 4,294,967,296 or 4 GB </a:t>
            </a:r>
          </a:p>
        </p:txBody>
      </p:sp>
      <p:sp>
        <p:nvSpPr>
          <p:cNvPr id="2150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126D7952-872E-407E-9909-43A2E8096B7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RAM: Random Access Memory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smtClean="0">
                <a:solidFill>
                  <a:srgbClr val="000080"/>
                </a:solidFill>
              </a:rPr>
              <a:t>DRAM (Dynamic RAM)</a:t>
            </a:r>
          </a:p>
          <a:p>
            <a:pPr lvl="1"/>
            <a:r>
              <a:rPr lang="en-US" sz="2400" smtClean="0"/>
              <a:t>Most common, cheap, less electrical power, less heat, smaller space</a:t>
            </a:r>
          </a:p>
          <a:p>
            <a:pPr lvl="1"/>
            <a:r>
              <a:rPr lang="en-US" sz="2400" smtClean="0"/>
              <a:t>Volatile: must be refreshed (recharged with power) 1000’s of times each second</a:t>
            </a:r>
          </a:p>
          <a:p>
            <a:r>
              <a:rPr lang="en-US" sz="2800" i="1" smtClean="0">
                <a:solidFill>
                  <a:srgbClr val="000080"/>
                </a:solidFill>
              </a:rPr>
              <a:t>SRAM (static RAM)</a:t>
            </a:r>
          </a:p>
          <a:p>
            <a:pPr lvl="1"/>
            <a:r>
              <a:rPr lang="en-US" sz="2400" smtClean="0"/>
              <a:t>Faster and more expensive than DRAM</a:t>
            </a:r>
          </a:p>
          <a:p>
            <a:pPr lvl="1"/>
            <a:r>
              <a:rPr lang="en-US" sz="2400" smtClean="0"/>
              <a:t>Volatile</a:t>
            </a:r>
          </a:p>
          <a:p>
            <a:pPr lvl="1"/>
            <a:r>
              <a:rPr lang="en-US" sz="2400" smtClean="0"/>
              <a:t>Small amounts are often used in </a:t>
            </a:r>
            <a:r>
              <a:rPr lang="en-US" sz="2400" i="1" smtClean="0">
                <a:solidFill>
                  <a:srgbClr val="000080"/>
                </a:solidFill>
              </a:rPr>
              <a:t>cache memory</a:t>
            </a:r>
            <a:r>
              <a:rPr lang="en-US" sz="2400" smtClean="0"/>
              <a:t> for high-speed memory access</a:t>
            </a:r>
          </a:p>
          <a:p>
            <a:pPr lvl="1"/>
            <a:endParaRPr lang="en-US" sz="2400" smtClean="0"/>
          </a:p>
          <a:p>
            <a:endParaRPr lang="en-US" sz="2800" smtClean="0"/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25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80762792-8D24-4883-8EF8-49206F120D0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Nonvolatile Memory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99"/>
                </a:solidFill>
              </a:rPr>
              <a:t>ROM</a:t>
            </a:r>
            <a:endParaRPr lang="en-US" sz="28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Read-only Memory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Holds software that is not expected to change over the life of the system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80"/>
                </a:solidFill>
              </a:rPr>
              <a:t>EEPROM</a:t>
            </a:r>
            <a:endParaRPr lang="en-US" sz="28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Electrically Erasable Programmable ROM</a:t>
            </a:r>
          </a:p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Flash Memory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Faster than disks but more expensive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Uses hot carrier injection to store bits of data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Slow rewrite time compared to RAM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Useful for nonvolatile portable computer storage</a:t>
            </a:r>
            <a:endParaRPr lang="en-US" sz="2000" smtClean="0"/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99729D1E-1065-4123-B48D-E9FE8230C82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Fetch-Execute Cycle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Two-cycle process because both instructions and data are in memory </a:t>
            </a:r>
          </a:p>
          <a:p>
            <a:r>
              <a:rPr lang="en-US" i="1" smtClean="0">
                <a:solidFill>
                  <a:srgbClr val="000080"/>
                </a:solidFill>
              </a:rPr>
              <a:t>Fetch</a:t>
            </a:r>
          </a:p>
          <a:p>
            <a:pPr lvl="1"/>
            <a:r>
              <a:rPr lang="en-US" smtClean="0"/>
              <a:t>Decode or find instruction, load from memory into register and signal ALU </a:t>
            </a:r>
          </a:p>
          <a:p>
            <a:r>
              <a:rPr lang="en-US" i="1" smtClean="0">
                <a:solidFill>
                  <a:srgbClr val="000080"/>
                </a:solidFill>
              </a:rPr>
              <a:t>Execute</a:t>
            </a:r>
          </a:p>
          <a:p>
            <a:pPr lvl="1"/>
            <a:r>
              <a:rPr lang="en-US" smtClean="0"/>
              <a:t>Performs operation that instruction requires</a:t>
            </a:r>
          </a:p>
          <a:p>
            <a:pPr lvl="1"/>
            <a:r>
              <a:rPr lang="en-US" smtClean="0"/>
              <a:t>Move/transform data</a:t>
            </a:r>
          </a:p>
          <a:p>
            <a:endParaRPr lang="en-US" smtClean="0"/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45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78D82255-4C84-48A5-80B5-70B05836EF3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LMC vs. CPU</a:t>
            </a:r>
            <a:br>
              <a:rPr lang="en-US" sz="3600" smtClean="0"/>
            </a:br>
            <a:r>
              <a:rPr lang="en-US" sz="3600" smtClean="0"/>
              <a:t>Fetch and Execute Cycle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l="29721" t="14877" r="29723" b="7751"/>
          <a:stretch>
            <a:fillRect/>
          </a:stretch>
        </p:blipFill>
        <p:spPr bwMode="auto">
          <a:xfrm>
            <a:off x="2667000" y="1447800"/>
            <a:ext cx="38862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558CB05D-74E9-4C33-9635-386A4A17CE62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Fetch/Execute Cycle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ph type="tbl" idx="1"/>
          </p:nvPr>
        </p:nvGraphicFramePr>
        <p:xfrm>
          <a:off x="914400" y="1676400"/>
          <a:ext cx="7772400" cy="4289425"/>
        </p:xfrm>
        <a:graphic>
          <a:graphicData uri="http://schemas.openxmlformats.org/drawingml/2006/table">
            <a:tbl>
              <a:tblPr/>
              <a:tblGrid>
                <a:gridCol w="3379788"/>
                <a:gridCol w="4392612"/>
              </a:tblGrid>
              <a:tr h="8985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the address from the PC to the MAR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2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MDR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the instruction to the IR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3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IR[address]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portion of the instruction loaded in MAR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4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MDR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data copied into the accumulator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5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+ 1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PC</a:t>
                      </a:r>
                    </a:p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5"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Program Counter incremented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66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C4ABCE7D-5C6E-4989-AE66-F21287068A77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CPU:  Major Components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ALU</a:t>
            </a:r>
            <a:r>
              <a:rPr lang="en-US" sz="2800" smtClean="0"/>
              <a:t> (arithmetic logic unit)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Performs calculations and comparisons</a:t>
            </a:r>
          </a:p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CU</a:t>
            </a:r>
            <a:r>
              <a:rPr lang="en-US" sz="2800" smtClean="0"/>
              <a:t> (control unit)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Performs fetch/execute cycle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Accesses program instructions and issues commands to the ALU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Moves data to and from CPU registers and other hardware components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Subcomponents:</a:t>
            </a:r>
          </a:p>
          <a:p>
            <a:pPr lvl="2">
              <a:lnSpc>
                <a:spcPct val="80000"/>
              </a:lnSpc>
            </a:pPr>
            <a:r>
              <a:rPr lang="en-US" sz="2000" i="1" smtClean="0">
                <a:solidFill>
                  <a:srgbClr val="000080"/>
                </a:solidFill>
              </a:rPr>
              <a:t>Memory management unit: </a:t>
            </a:r>
            <a:r>
              <a:rPr lang="en-US" sz="2000" smtClean="0"/>
              <a:t>supervises fetching instructions and data from memory</a:t>
            </a:r>
          </a:p>
          <a:p>
            <a:pPr lvl="2">
              <a:lnSpc>
                <a:spcPct val="80000"/>
              </a:lnSpc>
            </a:pPr>
            <a:r>
              <a:rPr lang="en-US" sz="2000" i="1" smtClean="0">
                <a:solidFill>
                  <a:srgbClr val="000080"/>
                </a:solidFill>
              </a:rPr>
              <a:t>I/O Interface: </a:t>
            </a:r>
            <a:r>
              <a:rPr lang="en-US" sz="2000" smtClean="0"/>
              <a:t>sometimes combined with memory management unit as</a:t>
            </a:r>
            <a:r>
              <a:rPr lang="en-US" sz="2000" i="1" smtClean="0">
                <a:solidFill>
                  <a:srgbClr val="000080"/>
                </a:solidFill>
              </a:rPr>
              <a:t> Bus Interface Unit</a:t>
            </a:r>
          </a:p>
        </p:txBody>
      </p:sp>
      <p:sp>
        <p:nvSpPr>
          <p:cNvPr id="922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922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D0BA40D3-CF88-4684-A0F0-4DEC584BE05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Fetch/Execute Cycle</a:t>
            </a:r>
          </a:p>
        </p:txBody>
      </p:sp>
      <p:graphicFrame>
        <p:nvGraphicFramePr>
          <p:cNvPr id="217176" name="Group 88"/>
          <p:cNvGraphicFramePr>
            <a:graphicFrameLocks noGrp="1"/>
          </p:cNvGraphicFramePr>
          <p:nvPr>
            <p:ph type="tbl" idx="1"/>
          </p:nvPr>
        </p:nvGraphicFramePr>
        <p:xfrm>
          <a:off x="990600" y="1524000"/>
          <a:ext cx="7772400" cy="4497388"/>
        </p:xfrm>
        <a:graphic>
          <a:graphicData uri="http://schemas.openxmlformats.org/drawingml/2006/table">
            <a:tbl>
              <a:tblPr/>
              <a:tblGrid>
                <a:gridCol w="3379788"/>
                <a:gridCol w="4392612"/>
              </a:tblGrid>
              <a:tr h="6572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the address from the PC to the MAR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2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MDR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the instruction to the IR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3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IR[address]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portion of the instruction loaded in MAR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4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MDR*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Accumulator copies data into MDR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5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+ 1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Program Counter incremented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*Notice how Step #4 differs for LOAD and STORE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76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0951DF27-A78E-4F05-B079-9976EF87EFF8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Fetch/Execute Cycle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1600200"/>
          <a:ext cx="7772400" cy="4289425"/>
        </p:xfrm>
        <a:graphic>
          <a:graphicData uri="http://schemas.openxmlformats.org/drawingml/2006/table">
            <a:tbl>
              <a:tblPr/>
              <a:tblGrid>
                <a:gridCol w="3379788"/>
                <a:gridCol w="4392612"/>
              </a:tblGrid>
              <a:tr h="8985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the address from the PC to the MAR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2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MDR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the instruction to the IR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3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IR[address]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portion of the instruction loaded in MAR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4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 + MDR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 of MDR added to contents of accumulator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5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+ 1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PC</a:t>
                      </a:r>
                    </a:p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AutoNum type="arabicPeriod" startAt="5"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Program Counter incremented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86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52E14C4C-40E6-4EB7-B2B4-64F72F0A4A09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LMC Fetch/Execute</a:t>
            </a:r>
          </a:p>
        </p:txBody>
      </p:sp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914400" y="1600200"/>
            <a:ext cx="19812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SUBTRACT</a:t>
            </a:r>
          </a:p>
          <a:p>
            <a:pPr>
              <a:spcBef>
                <a:spcPct val="50000"/>
              </a:spcBef>
            </a:pPr>
            <a:r>
              <a:rPr lang="en-US"/>
              <a:t>PC </a:t>
            </a:r>
            <a:r>
              <a:rPr lang="en-US">
                <a:sym typeface="Wingdings" pitchFamily="2" charset="2"/>
              </a:rPr>
              <a:t>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MDR  IR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IR[addr] 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A – MDR  A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PC + 1  PC</a:t>
            </a:r>
            <a:endParaRPr lang="en-US"/>
          </a:p>
        </p:txBody>
      </p:sp>
      <p:sp>
        <p:nvSpPr>
          <p:cNvPr id="29700" name="Text Box 12"/>
          <p:cNvSpPr txBox="1">
            <a:spLocks noChangeArrowheads="1"/>
          </p:cNvSpPr>
          <p:nvPr/>
        </p:nvSpPr>
        <p:spPr bwMode="auto">
          <a:xfrm>
            <a:off x="2971800" y="1600200"/>
            <a:ext cx="16002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IN</a:t>
            </a:r>
          </a:p>
          <a:p>
            <a:pPr>
              <a:spcBef>
                <a:spcPct val="50000"/>
              </a:spcBef>
            </a:pPr>
            <a:r>
              <a:rPr lang="en-US"/>
              <a:t>PC </a:t>
            </a:r>
            <a:r>
              <a:rPr lang="en-US">
                <a:sym typeface="Wingdings" pitchFamily="2" charset="2"/>
              </a:rPr>
              <a:t>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MDR  IR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IOR  A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PC + 1  PC</a:t>
            </a:r>
            <a:endParaRPr lang="en-US"/>
          </a:p>
        </p:txBody>
      </p:sp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6002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OUT</a:t>
            </a:r>
          </a:p>
          <a:p>
            <a:pPr>
              <a:spcBef>
                <a:spcPct val="50000"/>
              </a:spcBef>
            </a:pPr>
            <a:r>
              <a:rPr lang="en-US"/>
              <a:t>PC </a:t>
            </a:r>
            <a:r>
              <a:rPr lang="en-US">
                <a:sym typeface="Wingdings" pitchFamily="2" charset="2"/>
              </a:rPr>
              <a:t>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MDR  IR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A  IOR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PC + 1  PC</a:t>
            </a:r>
            <a:endParaRPr lang="en-US"/>
          </a:p>
        </p:txBody>
      </p:sp>
      <p:sp>
        <p:nvSpPr>
          <p:cNvPr id="29702" name="Text Box 14"/>
          <p:cNvSpPr txBox="1">
            <a:spLocks noChangeArrowheads="1"/>
          </p:cNvSpPr>
          <p:nvPr/>
        </p:nvSpPr>
        <p:spPr bwMode="auto">
          <a:xfrm>
            <a:off x="6400800" y="1600200"/>
            <a:ext cx="15240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HALT</a:t>
            </a:r>
          </a:p>
          <a:p>
            <a:pPr>
              <a:spcBef>
                <a:spcPct val="50000"/>
              </a:spcBef>
            </a:pPr>
            <a:r>
              <a:rPr lang="en-US"/>
              <a:t>PC </a:t>
            </a:r>
            <a:r>
              <a:rPr lang="en-US">
                <a:sym typeface="Wingdings" pitchFamily="2" charset="2"/>
              </a:rPr>
              <a:t>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MDR  IR</a:t>
            </a:r>
            <a:endParaRPr lang="en-US"/>
          </a:p>
        </p:txBody>
      </p:sp>
      <p:sp>
        <p:nvSpPr>
          <p:cNvPr id="29703" name="Text Box 15"/>
          <p:cNvSpPr txBox="1">
            <a:spLocks noChangeArrowheads="1"/>
          </p:cNvSpPr>
          <p:nvPr/>
        </p:nvSpPr>
        <p:spPr bwMode="auto">
          <a:xfrm>
            <a:off x="2743200" y="3962400"/>
            <a:ext cx="16764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BRANCH</a:t>
            </a:r>
          </a:p>
          <a:p>
            <a:pPr>
              <a:spcBef>
                <a:spcPct val="50000"/>
              </a:spcBef>
            </a:pPr>
            <a:r>
              <a:rPr lang="en-US"/>
              <a:t>PC </a:t>
            </a:r>
            <a:r>
              <a:rPr lang="en-US">
                <a:sym typeface="Wingdings" pitchFamily="2" charset="2"/>
              </a:rPr>
              <a:t>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MDR  IR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IR[addr]  PC</a:t>
            </a:r>
            <a:endParaRPr lang="en-US"/>
          </a:p>
        </p:txBody>
      </p: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4495800" y="3962400"/>
            <a:ext cx="34290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BRANCH on Condition</a:t>
            </a:r>
          </a:p>
          <a:p>
            <a:pPr>
              <a:spcBef>
                <a:spcPct val="50000"/>
              </a:spcBef>
            </a:pPr>
            <a:r>
              <a:rPr lang="en-US"/>
              <a:t>PC </a:t>
            </a:r>
            <a:r>
              <a:rPr lang="en-US">
                <a:sym typeface="Wingdings" pitchFamily="2" charset="2"/>
              </a:rPr>
              <a:t> MAR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MDR  IR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If condition false: PC + 1  PC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If condition true:  IR[addr]  PC</a:t>
            </a:r>
            <a:endParaRPr lang="en-US"/>
          </a:p>
        </p:txBody>
      </p:sp>
      <p:sp>
        <p:nvSpPr>
          <p:cNvPr id="29705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970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A40E2FCE-9A8A-4355-8D12-CE8E7276CB6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60000"/>
              <a:buFont typeface="Monotype Sorts" pitchFamily="2" charset="2"/>
              <a:buChar char="n"/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724400"/>
          </a:xfrm>
        </p:spPr>
        <p:txBody>
          <a:bodyPr/>
          <a:lstStyle/>
          <a:p>
            <a:pPr marL="227013" indent="-227013" eaLnBrk="1" hangingPunct="1">
              <a:lnSpc>
                <a:spcPct val="90000"/>
              </a:lnSpc>
              <a:defRPr/>
            </a:pPr>
            <a:r>
              <a:rPr lang="en-US" sz="2800" dirty="0" smtClean="0"/>
              <a:t>The physical connection that makes it possible to transfer data from one location in the computer system to another</a:t>
            </a:r>
          </a:p>
          <a:p>
            <a:pPr marL="227013" indent="-227013" eaLnBrk="1" hangingPunct="1">
              <a:lnSpc>
                <a:spcPct val="90000"/>
              </a:lnSpc>
              <a:defRPr/>
            </a:pPr>
            <a:r>
              <a:rPr lang="en-US" sz="2800" dirty="0" smtClean="0"/>
              <a:t>Group of electrical or optical conductors for carrying signals from one location to another</a:t>
            </a:r>
          </a:p>
          <a:p>
            <a:pPr marL="627063" lvl="1" indent="-227013" eaLnBrk="1" hangingPunct="1">
              <a:lnSpc>
                <a:spcPct val="90000"/>
              </a:lnSpc>
              <a:defRPr/>
            </a:pPr>
            <a:r>
              <a:rPr lang="en-US" sz="2400" dirty="0" smtClean="0"/>
              <a:t>Wires or conductors printed on a circuit board</a:t>
            </a:r>
          </a:p>
          <a:p>
            <a:pPr marL="568325" lvl="1" indent="-227013" eaLnBrk="1" hangingPunct="1">
              <a:lnSpc>
                <a:spcPct val="90000"/>
              </a:lnSpc>
              <a:defRPr/>
            </a:pPr>
            <a:r>
              <a:rPr lang="en-US" sz="2400" i="1" dirty="0" smtClean="0">
                <a:solidFill>
                  <a:srgbClr val="000080"/>
                </a:solidFill>
              </a:rPr>
              <a:t>Line</a:t>
            </a:r>
            <a:r>
              <a:rPr lang="en-US" sz="2400" dirty="0" smtClean="0"/>
              <a:t>: each conductor in the bus</a:t>
            </a:r>
          </a:p>
          <a:p>
            <a:pPr marL="227013" indent="-227013" eaLnBrk="1" hangingPunct="1">
              <a:lnSpc>
                <a:spcPct val="90000"/>
              </a:lnSpc>
              <a:defRPr/>
            </a:pPr>
            <a:r>
              <a:rPr lang="en-US" sz="2800" dirty="0" smtClean="0"/>
              <a:t>4 kinds of signals</a:t>
            </a:r>
          </a:p>
          <a:p>
            <a:pPr marL="568325" lvl="1" indent="-227013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  <a:defRPr/>
            </a:pPr>
            <a:r>
              <a:rPr lang="en-US" sz="2000" dirty="0" smtClean="0"/>
              <a:t>Data</a:t>
            </a:r>
          </a:p>
          <a:p>
            <a:pPr marL="568325" lvl="1" indent="-227013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  <a:defRPr/>
            </a:pPr>
            <a:r>
              <a:rPr lang="en-US" sz="2000" dirty="0" smtClean="0"/>
              <a:t>Addressing</a:t>
            </a:r>
          </a:p>
          <a:p>
            <a:pPr marL="568325" lvl="1" indent="-227013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  <a:defRPr/>
            </a:pPr>
            <a:r>
              <a:rPr lang="en-US" sz="2000" dirty="0" smtClean="0"/>
              <a:t>Control signals</a:t>
            </a:r>
          </a:p>
          <a:p>
            <a:pPr marL="568325" lvl="1" indent="-227013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  <a:defRPr/>
            </a:pPr>
            <a:r>
              <a:rPr lang="en-US" sz="2000" dirty="0" smtClean="0"/>
              <a:t>Power (sometimes)</a:t>
            </a:r>
            <a:endParaRPr lang="en-US" sz="2400" dirty="0" smtClean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072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76B7DCCD-F1BF-4EBF-9D2D-6314E9205CC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 Characteristics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Number of separate conductors</a:t>
            </a:r>
          </a:p>
          <a:p>
            <a:pPr eaLnBrk="1" hangingPunct="1"/>
            <a:r>
              <a:rPr lang="en-US" sz="2400" smtClean="0"/>
              <a:t>Data width in bits carried simultaneously</a:t>
            </a:r>
          </a:p>
          <a:p>
            <a:pPr eaLnBrk="1" hangingPunct="1"/>
            <a:r>
              <a:rPr lang="en-US" sz="2400" smtClean="0"/>
              <a:t>Addressing capacity</a:t>
            </a:r>
          </a:p>
          <a:p>
            <a:pPr eaLnBrk="1" hangingPunct="1"/>
            <a:r>
              <a:rPr lang="en-US" sz="2400" smtClean="0"/>
              <a:t>Lines on the bus are for a single type of signal or shared</a:t>
            </a:r>
          </a:p>
          <a:p>
            <a:pPr eaLnBrk="1" hangingPunct="1"/>
            <a:r>
              <a:rPr lang="en-US" sz="2400" smtClean="0"/>
              <a:t>Throughput - data transfer rate in bits per second</a:t>
            </a:r>
          </a:p>
          <a:p>
            <a:pPr eaLnBrk="1" hangingPunct="1"/>
            <a:r>
              <a:rPr lang="en-US" sz="2400" smtClean="0"/>
              <a:t>Distance between two endpoints</a:t>
            </a:r>
          </a:p>
          <a:p>
            <a:pPr eaLnBrk="1" hangingPunct="1"/>
            <a:r>
              <a:rPr lang="en-US" sz="2400" smtClean="0"/>
              <a:t>Number and type of attachments supported</a:t>
            </a:r>
          </a:p>
          <a:p>
            <a:pPr eaLnBrk="1" hangingPunct="1"/>
            <a:r>
              <a:rPr lang="en-US" sz="2400" smtClean="0"/>
              <a:t>Type of control required</a:t>
            </a:r>
          </a:p>
          <a:p>
            <a:pPr eaLnBrk="1" hangingPunct="1"/>
            <a:r>
              <a:rPr lang="en-US" sz="2400" smtClean="0"/>
              <a:t>Defined purpose</a:t>
            </a:r>
          </a:p>
          <a:p>
            <a:pPr eaLnBrk="1" hangingPunct="1"/>
            <a:r>
              <a:rPr lang="en-US" sz="2400" smtClean="0"/>
              <a:t>Features and capabilities</a:t>
            </a:r>
          </a:p>
          <a:p>
            <a:pPr eaLnBrk="1" hangingPunct="1"/>
            <a:endParaRPr lang="en-US" smtClean="0"/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BB959CEF-4168-4A9D-BD03-CD554FF5DF81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 Categorizations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848600" cy="4525963"/>
          </a:xfrm>
        </p:spPr>
        <p:txBody>
          <a:bodyPr/>
          <a:lstStyle/>
          <a:p>
            <a:r>
              <a:rPr lang="en-US" sz="2400" smtClean="0"/>
              <a:t>Parallel vs. serial buses</a:t>
            </a:r>
          </a:p>
          <a:p>
            <a:r>
              <a:rPr lang="en-US" sz="2400" smtClean="0"/>
              <a:t>Direction of transmission</a:t>
            </a:r>
          </a:p>
          <a:p>
            <a:pPr lvl="1"/>
            <a:r>
              <a:rPr lang="en-US" sz="2000" smtClean="0"/>
              <a:t>Simplex – unidirectional</a:t>
            </a:r>
          </a:p>
          <a:p>
            <a:pPr lvl="1"/>
            <a:r>
              <a:rPr lang="en-US" sz="2000" smtClean="0"/>
              <a:t>Half duplex – bidirectional, one direction at a time</a:t>
            </a:r>
          </a:p>
          <a:p>
            <a:pPr lvl="1"/>
            <a:r>
              <a:rPr lang="en-US" sz="2000" smtClean="0"/>
              <a:t>Full duplex – bidirectional simultaneously</a:t>
            </a:r>
          </a:p>
          <a:p>
            <a:r>
              <a:rPr lang="en-US" sz="2400" smtClean="0"/>
              <a:t>Method of interconnection</a:t>
            </a:r>
          </a:p>
          <a:p>
            <a:pPr lvl="1"/>
            <a:r>
              <a:rPr lang="en-US" sz="2000" smtClean="0"/>
              <a:t>Point-to-point – single source to single destination</a:t>
            </a:r>
          </a:p>
          <a:p>
            <a:pPr lvl="2"/>
            <a:r>
              <a:rPr lang="en-US" sz="1800" smtClean="0"/>
              <a:t>Cables – point-to-point buses that connect to an external device</a:t>
            </a:r>
          </a:p>
          <a:p>
            <a:pPr lvl="1"/>
            <a:r>
              <a:rPr lang="en-US" sz="2000" smtClean="0"/>
              <a:t>Multipoint bus – also broadcast bus or multidrop bus</a:t>
            </a:r>
          </a:p>
          <a:p>
            <a:pPr lvl="2"/>
            <a:r>
              <a:rPr lang="en-US" sz="1800" smtClean="0"/>
              <a:t>Connect multiple points to one another</a:t>
            </a:r>
          </a:p>
        </p:txBody>
      </p:sp>
      <p:sp>
        <p:nvSpPr>
          <p:cNvPr id="3277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4B75750F-20B7-419E-AB79-DE5AE0812A3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vs. Serial Buses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r>
              <a:rPr lang="en-US" sz="2400" smtClean="0"/>
              <a:t>Parallel</a:t>
            </a:r>
          </a:p>
          <a:p>
            <a:pPr lvl="1"/>
            <a:r>
              <a:rPr lang="en-US" sz="2000" smtClean="0"/>
              <a:t>High throughput because all bits of a word are transmitted simultaneously</a:t>
            </a:r>
          </a:p>
          <a:p>
            <a:pPr lvl="1"/>
            <a:r>
              <a:rPr lang="en-US" sz="2000" smtClean="0"/>
              <a:t>Expensive and require a lot of space</a:t>
            </a:r>
          </a:p>
          <a:p>
            <a:pPr lvl="1"/>
            <a:r>
              <a:rPr lang="en-US" sz="2000" smtClean="0"/>
              <a:t>Subject to radio-generated electrical interference which limits their speed and length</a:t>
            </a:r>
          </a:p>
          <a:p>
            <a:pPr lvl="1"/>
            <a:r>
              <a:rPr lang="en-US" sz="2000" smtClean="0"/>
              <a:t>Generally used for short distances such as CPU buses and on computer motherboards</a:t>
            </a:r>
          </a:p>
          <a:p>
            <a:r>
              <a:rPr lang="en-US" sz="2400" smtClean="0"/>
              <a:t>Serial</a:t>
            </a:r>
          </a:p>
          <a:p>
            <a:pPr lvl="1"/>
            <a:r>
              <a:rPr lang="en-US" sz="2000" smtClean="0"/>
              <a:t>1 bit transmitted at a timed</a:t>
            </a:r>
          </a:p>
          <a:p>
            <a:pPr lvl="1"/>
            <a:r>
              <a:rPr lang="en-US" sz="2000" smtClean="0"/>
              <a:t>Single data line pair and a few control lines</a:t>
            </a:r>
          </a:p>
          <a:p>
            <a:pPr lvl="1"/>
            <a:r>
              <a:rPr lang="en-US" sz="2000" smtClean="0"/>
              <a:t>For many applications, throughput is higher than for parallel because of the lack of electrical interference</a:t>
            </a:r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37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18FA1D59-DE24-4E6D-A4D8-48BEDFE6BC3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Point-to-point vs. Multipoint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2432" t="2972" r="5167" b="18266"/>
          <a:stretch>
            <a:fillRect/>
          </a:stretch>
        </p:blipFill>
        <p:spPr bwMode="auto">
          <a:xfrm>
            <a:off x="1752600" y="1752600"/>
            <a:ext cx="579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37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80"/>
                </a:solidFill>
                <a:latin typeface="Tahoma" pitchFamily="34" charset="0"/>
              </a:rPr>
              <a:t>Broadcast bus  Example: Ethernet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838200" y="16002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80"/>
                </a:solidFill>
                <a:latin typeface="Tahoma" pitchFamily="34" charset="0"/>
              </a:rPr>
              <a:t>Plug-in device</a:t>
            </a: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4876800" y="571500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80"/>
                </a:solidFill>
                <a:latin typeface="Tahoma" pitchFamily="34" charset="0"/>
              </a:rPr>
              <a:t>Shared among multiple devices</a:t>
            </a:r>
          </a:p>
        </p:txBody>
      </p:sp>
      <p:sp>
        <p:nvSpPr>
          <p:cNvPr id="34823" name="Line 10"/>
          <p:cNvSpPr>
            <a:spLocks noChangeShapeType="1"/>
          </p:cNvSpPr>
          <p:nvPr/>
        </p:nvSpPr>
        <p:spPr bwMode="auto">
          <a:xfrm>
            <a:off x="1066800" y="2286000"/>
            <a:ext cx="685800" cy="1524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4825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B5952DB6-113B-49E3-849F-5492170A25DB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371600" y="17145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 eaLnBrk="0" hangingPunct="0">
              <a:lnSpc>
                <a:spcPct val="90000"/>
              </a:lnSpc>
              <a:defRPr/>
            </a:pPr>
            <a:endParaRPr lang="en-US" sz="36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of Instructions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Data Movement (load, store)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Most common, greatest flexibility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Involve memory and registers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What’s this size of a </a:t>
            </a:r>
            <a:r>
              <a:rPr lang="en-US" sz="2000" i="1" smtClean="0">
                <a:solidFill>
                  <a:srgbClr val="000080"/>
                </a:solidFill>
              </a:rPr>
              <a:t>word</a:t>
            </a:r>
            <a:r>
              <a:rPr lang="en-US" sz="2000" i="1" smtClean="0">
                <a:solidFill>
                  <a:schemeClr val="hlink"/>
                </a:solidFill>
              </a:rPr>
              <a:t> </a:t>
            </a:r>
            <a:r>
              <a:rPr lang="en-US" sz="2000" smtClean="0"/>
              <a:t>?  16? 32? 64 bits?</a:t>
            </a:r>
            <a:endParaRPr lang="en-US" sz="2000" i="1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Arithmetic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Operators </a:t>
            </a:r>
            <a:r>
              <a:rPr lang="en-US" sz="2000" b="1" i="1" smtClean="0">
                <a:solidFill>
                  <a:srgbClr val="000080"/>
                </a:solidFill>
              </a:rPr>
              <a:t>+ - / * ^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Integers and floating point </a:t>
            </a:r>
            <a:endParaRPr lang="en-US" sz="200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Boolean Logic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Often includes at least </a:t>
            </a:r>
            <a:r>
              <a:rPr lang="en-US" sz="2000" b="1" smtClean="0">
                <a:solidFill>
                  <a:srgbClr val="000080"/>
                </a:solidFill>
              </a:rPr>
              <a:t>AND, XOR, </a:t>
            </a:r>
            <a:r>
              <a:rPr lang="en-US" sz="2000" smtClean="0"/>
              <a:t>and</a:t>
            </a:r>
            <a:r>
              <a:rPr lang="en-US" sz="2000" b="1" smtClean="0">
                <a:solidFill>
                  <a:srgbClr val="000080"/>
                </a:solidFill>
              </a:rPr>
              <a:t> NOT 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Single operand manipulation instructions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Negating, decrementing, incrementing, set to 0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584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9CBB0072-71F3-4798-B515-9736DAD87B9F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153400" cy="1143000"/>
          </a:xfrm>
        </p:spPr>
        <p:txBody>
          <a:bodyPr/>
          <a:lstStyle/>
          <a:p>
            <a:r>
              <a:rPr lang="en-US" sz="4000" smtClean="0"/>
              <a:t>More Instruction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Bit manipulation instructions</a:t>
            </a:r>
          </a:p>
          <a:p>
            <a:pPr lvl="1"/>
            <a:r>
              <a:rPr lang="en-US" smtClean="0"/>
              <a:t>Flags to test for conditions</a:t>
            </a:r>
          </a:p>
          <a:p>
            <a:r>
              <a:rPr lang="en-US" smtClean="0"/>
              <a:t>Shift and rotate</a:t>
            </a:r>
          </a:p>
          <a:p>
            <a:r>
              <a:rPr lang="en-US" smtClean="0"/>
              <a:t>Program control</a:t>
            </a:r>
          </a:p>
          <a:p>
            <a:r>
              <a:rPr lang="en-US" smtClean="0"/>
              <a:t>Stack instructions</a:t>
            </a:r>
          </a:p>
          <a:p>
            <a:r>
              <a:rPr lang="en-US" smtClean="0"/>
              <a:t>Multiple data instructions</a:t>
            </a:r>
          </a:p>
          <a:p>
            <a:r>
              <a:rPr lang="en-US" smtClean="0"/>
              <a:t>I/O and machine control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371600" y="17145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 eaLnBrk="0" hangingPunct="0">
              <a:lnSpc>
                <a:spcPct val="90000"/>
              </a:lnSpc>
              <a:defRPr/>
            </a:pPr>
            <a:endParaRPr lang="en-US" sz="36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687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A61C492F-B6B1-412B-BF20-2CCB2B32E5A5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Block Diagram</a:t>
            </a:r>
          </a:p>
        </p:txBody>
      </p:sp>
      <p:pic>
        <p:nvPicPr>
          <p:cNvPr id="10243" name="Picture 5" descr="fig_07_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05000"/>
            <a:ext cx="5716588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6396DC2A-C678-4FAD-83F9-D921131DA50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Register Shifts and Rotates</a:t>
            </a:r>
          </a:p>
        </p:txBody>
      </p:sp>
      <p:pic>
        <p:nvPicPr>
          <p:cNvPr id="37891" name="Picture 4" descr="C:\Documents and Settings\All Users\Documents\Home\Bentley\cs220\IrvTextbookV3\Images\Ch07\c07f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00200"/>
            <a:ext cx="5257800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789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2BF11E7F-74C7-4954-8199-71B40BB2F22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Program Control Instructions</a:t>
            </a:r>
          </a:p>
        </p:txBody>
      </p:sp>
      <p:sp>
        <p:nvSpPr>
          <p:cNvPr id="38915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3429000" cy="4525963"/>
          </a:xfrm>
        </p:spPr>
        <p:txBody>
          <a:bodyPr/>
          <a:lstStyle/>
          <a:p>
            <a:r>
              <a:rPr lang="en-US" sz="2800" smtClean="0"/>
              <a:t>Program control</a:t>
            </a:r>
          </a:p>
          <a:p>
            <a:pPr lvl="1"/>
            <a:r>
              <a:rPr lang="en-US" sz="2400" smtClean="0"/>
              <a:t>Jump and branch</a:t>
            </a:r>
          </a:p>
          <a:p>
            <a:pPr lvl="1"/>
            <a:r>
              <a:rPr lang="en-US" sz="2400" smtClean="0"/>
              <a:t>Subroutine call </a:t>
            </a:r>
            <a:br>
              <a:rPr lang="en-US" sz="2400" smtClean="0"/>
            </a:br>
            <a:r>
              <a:rPr lang="en-US" sz="2400" smtClean="0"/>
              <a:t>and return</a:t>
            </a:r>
          </a:p>
        </p:txBody>
      </p:sp>
      <p:pic>
        <p:nvPicPr>
          <p:cNvPr id="38916" name="Picture 15" descr="C:\Documents and Settings\All Users\Documents\Home\Bentley\cs220\IrvTextbookV3\Images\Ch07\c07f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76400"/>
            <a:ext cx="44958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62000" y="6248400"/>
            <a:ext cx="3505200" cy="476250"/>
          </a:xfrm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891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BA4EFCC3-94D3-4A21-9EC6-130BE4DF3888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Instructions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696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Stack instructions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LIFO method for organizing information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Items removed in the reverse order from that in which they are added</a:t>
            </a:r>
            <a:endParaRPr lang="en-US" sz="2000" smtClean="0">
              <a:solidFill>
                <a:srgbClr val="666699"/>
              </a:solidFill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371600" y="17145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 eaLnBrk="0" hangingPunct="0">
              <a:lnSpc>
                <a:spcPct val="90000"/>
              </a:lnSpc>
              <a:defRPr/>
            </a:pPr>
            <a:endParaRPr lang="en-US" sz="36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438400" y="5791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80"/>
                </a:solidFill>
                <a:latin typeface="Tahoma" pitchFamily="34" charset="0"/>
              </a:rPr>
              <a:t>Push</a:t>
            </a:r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5791200" y="5791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80"/>
                </a:solidFill>
                <a:latin typeface="Tahoma" pitchFamily="34" charset="0"/>
              </a:rPr>
              <a:t>Pop</a:t>
            </a:r>
          </a:p>
        </p:txBody>
      </p:sp>
      <p:pic>
        <p:nvPicPr>
          <p:cNvPr id="39943" name="Picture 10" descr="C:\Documents and Settings\All Users\Documents\Home\Bentley\cs220\IrvTextbookV3\Images\Ch07\c07f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352800"/>
            <a:ext cx="6324600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9945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2FD6CFDE-279A-412B-9190-59258172F1BD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smtClean="0"/>
              <a:t>Fixed Location Subroutine </a:t>
            </a:r>
            <a:br>
              <a:rPr lang="en-US" altLang="en-US" sz="4000" smtClean="0"/>
            </a:br>
            <a:r>
              <a:rPr lang="en-US" altLang="en-US" sz="4000" smtClean="0"/>
              <a:t>Return Address Storage: </a:t>
            </a:r>
            <a:r>
              <a:rPr lang="en-US" altLang="en-US" sz="4000" i="1" smtClean="0">
                <a:solidFill>
                  <a:srgbClr val="FF9F11"/>
                </a:solidFill>
              </a:rPr>
              <a:t>Oops!</a:t>
            </a:r>
          </a:p>
        </p:txBody>
      </p:sp>
      <p:pic>
        <p:nvPicPr>
          <p:cNvPr id="40963" name="Picture 5" descr="C:\Documents and Settings\All Users\Documents\Home\Bentley\cs220\IrvTextbookV3\Images\Ch07\c07f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762000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09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DFFA62BA-4B23-4165-8C92-13C354E4FCD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en-US" sz="3200" smtClean="0"/>
              <a:t>Stack Subroutine Return Address Storage</a:t>
            </a:r>
          </a:p>
        </p:txBody>
      </p:sp>
      <p:pic>
        <p:nvPicPr>
          <p:cNvPr id="41987" name="Picture 8" descr="C:\Documents and Settings\All Users\Documents\Home\Bentley\cs220\IrvTextbookV3\Images\Ch07\c07f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48006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198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403D63A8-1E7E-4182-BA19-008F9E51210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 of Memory as a Stack</a:t>
            </a:r>
          </a:p>
        </p:txBody>
      </p:sp>
      <p:pic>
        <p:nvPicPr>
          <p:cNvPr id="43011" name="Picture 4" descr="fig_07_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772400" cy="396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30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1EDA503E-2DB7-4E4B-8339-A1481DA90A78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Data Instructions</a:t>
            </a:r>
          </a:p>
        </p:txBody>
      </p:sp>
      <p:sp>
        <p:nvSpPr>
          <p:cNvPr id="44035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2209800"/>
          </a:xfrm>
        </p:spPr>
        <p:txBody>
          <a:bodyPr/>
          <a:lstStyle/>
          <a:p>
            <a:r>
              <a:rPr lang="en-US" sz="2400" smtClean="0"/>
              <a:t>Perform a single operation on multiple pieces of data simultaneously</a:t>
            </a:r>
          </a:p>
          <a:p>
            <a:pPr lvl="1"/>
            <a:r>
              <a:rPr lang="en-US" sz="2000" smtClean="0"/>
              <a:t>SIMD:  Single Instruction, Multiple Data</a:t>
            </a:r>
          </a:p>
          <a:p>
            <a:pPr lvl="1"/>
            <a:r>
              <a:rPr lang="en-US" sz="2000" smtClean="0"/>
              <a:t>Commonly used in multimedia, </a:t>
            </a:r>
            <a:r>
              <a:rPr lang="en-US" sz="2000" i="1" smtClean="0">
                <a:solidFill>
                  <a:srgbClr val="000080"/>
                </a:solidFill>
              </a:rPr>
              <a:t>vector</a:t>
            </a:r>
            <a:r>
              <a:rPr lang="en-US" sz="2000" smtClean="0"/>
              <a:t> and array processing applications</a:t>
            </a:r>
          </a:p>
        </p:txBody>
      </p:sp>
      <p:sp>
        <p:nvSpPr>
          <p:cNvPr id="131076" name="Rectangle 1028"/>
          <p:cNvSpPr>
            <a:spLocks noChangeArrowheads="1"/>
          </p:cNvSpPr>
          <p:nvPr/>
        </p:nvSpPr>
        <p:spPr bwMode="auto">
          <a:xfrm>
            <a:off x="1371600" y="17145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 eaLnBrk="0" hangingPunct="0">
              <a:lnSpc>
                <a:spcPct val="90000"/>
              </a:lnSpc>
              <a:defRPr/>
            </a:pPr>
            <a:endParaRPr lang="en-US" sz="36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44037" name="Picture 1032" descr="C:\Documents and Settings\All Users\Documents\Home\Bentley\cs220\IrvTextbookV3\Images\Ch07\c07f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505200"/>
            <a:ext cx="43434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403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2BFFF67D-341E-421D-9D67-B4FF6376D900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en-US" sz="4000" smtClean="0"/>
              <a:t>Instruction</a:t>
            </a:r>
            <a:r>
              <a:rPr lang="en-US" smtClean="0"/>
              <a:t> </a:t>
            </a:r>
            <a:r>
              <a:rPr lang="en-US" sz="4000" smtClean="0"/>
              <a:t>Elements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230688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OPCODE: </a:t>
            </a:r>
            <a:r>
              <a:rPr lang="en-US" smtClean="0">
                <a:solidFill>
                  <a:srgbClr val="000080"/>
                </a:solidFill>
              </a:rPr>
              <a:t>task</a:t>
            </a:r>
          </a:p>
          <a:p>
            <a:r>
              <a:rPr lang="en-US" smtClean="0"/>
              <a:t>Source OPERAND(s)</a:t>
            </a:r>
          </a:p>
          <a:p>
            <a:r>
              <a:rPr lang="en-US" smtClean="0"/>
              <a:t>Result OPERAND</a:t>
            </a:r>
          </a:p>
          <a:p>
            <a:pPr lvl="1"/>
            <a:r>
              <a:rPr lang="en-US" smtClean="0"/>
              <a:t>Location of data (register, memory)</a:t>
            </a:r>
          </a:p>
          <a:p>
            <a:pPr lvl="2"/>
            <a:r>
              <a:rPr lang="en-US" smtClean="0"/>
              <a:t>Explicit: included in instruction</a:t>
            </a:r>
          </a:p>
          <a:p>
            <a:pPr lvl="2"/>
            <a:r>
              <a:rPr lang="en-US" smtClean="0"/>
              <a:t>Implicit: default assumed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371600" y="4800600"/>
            <a:ext cx="6604000" cy="762000"/>
            <a:chOff x="672" y="2304"/>
            <a:chExt cx="4160" cy="480"/>
          </a:xfrm>
        </p:grpSpPr>
        <p:grpSp>
          <p:nvGrpSpPr>
            <p:cNvPr id="45065" name="Group 5"/>
            <p:cNvGrpSpPr>
              <a:grpSpLocks/>
            </p:cNvGrpSpPr>
            <p:nvPr/>
          </p:nvGrpSpPr>
          <p:grpSpPr bwMode="auto">
            <a:xfrm>
              <a:off x="672" y="2304"/>
              <a:ext cx="4160" cy="464"/>
              <a:chOff x="632" y="2600"/>
              <a:chExt cx="4160" cy="464"/>
            </a:xfrm>
          </p:grpSpPr>
          <p:sp>
            <p:nvSpPr>
              <p:cNvPr id="45068" name="Rectangle 6"/>
              <p:cNvSpPr>
                <a:spLocks noChangeArrowheads="1"/>
              </p:cNvSpPr>
              <p:nvPr/>
            </p:nvSpPr>
            <p:spPr bwMode="auto">
              <a:xfrm>
                <a:off x="632" y="2600"/>
                <a:ext cx="4160" cy="4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9" name="Rectangle 7"/>
              <p:cNvSpPr>
                <a:spLocks noChangeArrowheads="1"/>
              </p:cNvSpPr>
              <p:nvPr/>
            </p:nvSpPr>
            <p:spPr bwMode="auto">
              <a:xfrm>
                <a:off x="758" y="2707"/>
                <a:ext cx="8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b="1">
                    <a:latin typeface="Book Antiqua" pitchFamily="18" charset="0"/>
                  </a:rPr>
                  <a:t>OPCODE</a:t>
                </a:r>
              </a:p>
            </p:txBody>
          </p:sp>
          <p:sp>
            <p:nvSpPr>
              <p:cNvPr id="45070" name="Rectangle 8"/>
              <p:cNvSpPr>
                <a:spLocks noChangeArrowheads="1"/>
              </p:cNvSpPr>
              <p:nvPr/>
            </p:nvSpPr>
            <p:spPr bwMode="auto">
              <a:xfrm>
                <a:off x="2054" y="2611"/>
                <a:ext cx="95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b="1">
                    <a:latin typeface="Book Antiqua" pitchFamily="18" charset="0"/>
                  </a:rPr>
                  <a:t>   Source</a:t>
                </a:r>
              </a:p>
              <a:p>
                <a:pPr eaLnBrk="0" hangingPunct="0"/>
                <a:r>
                  <a:rPr lang="en-US" sz="2000" b="1">
                    <a:latin typeface="Book Antiqua" pitchFamily="18" charset="0"/>
                  </a:rPr>
                  <a:t>OPERAND</a:t>
                </a:r>
              </a:p>
            </p:txBody>
          </p:sp>
          <p:sp>
            <p:nvSpPr>
              <p:cNvPr id="45071" name="Rectangle 9"/>
              <p:cNvSpPr>
                <a:spLocks noChangeArrowheads="1"/>
              </p:cNvSpPr>
              <p:nvPr/>
            </p:nvSpPr>
            <p:spPr bwMode="auto">
              <a:xfrm>
                <a:off x="3446" y="2611"/>
                <a:ext cx="95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b="1">
                    <a:latin typeface="Book Antiqua" pitchFamily="18" charset="0"/>
                  </a:rPr>
                  <a:t>   Result </a:t>
                </a:r>
              </a:p>
              <a:p>
                <a:pPr eaLnBrk="0" hangingPunct="0"/>
                <a:r>
                  <a:rPr lang="en-US" sz="2000" b="1">
                    <a:latin typeface="Book Antiqua" pitchFamily="18" charset="0"/>
                  </a:rPr>
                  <a:t>OPERAND</a:t>
                </a:r>
              </a:p>
            </p:txBody>
          </p:sp>
        </p:grp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1824" y="230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3264" y="230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1" name="AutoShape 13"/>
          <p:cNvSpPr>
            <a:spLocks/>
          </p:cNvSpPr>
          <p:nvPr/>
        </p:nvSpPr>
        <p:spPr bwMode="auto">
          <a:xfrm>
            <a:off x="5410200" y="22098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4127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14"/>
          <p:cNvSpPr txBox="1">
            <a:spLocks noChangeArrowheads="1"/>
          </p:cNvSpPr>
          <p:nvPr/>
        </p:nvSpPr>
        <p:spPr bwMode="auto">
          <a:xfrm>
            <a:off x="5867400" y="2514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80"/>
                </a:solidFill>
                <a:latin typeface="Tahoma" pitchFamily="34" charset="0"/>
              </a:rPr>
              <a:t>Addresses</a:t>
            </a:r>
          </a:p>
        </p:txBody>
      </p:sp>
      <p:sp>
        <p:nvSpPr>
          <p:cNvPr id="45063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5064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94E99B80-DFE2-425C-A268-6408502F22F9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Format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r>
              <a:rPr lang="en-US" sz="2800" i="1" smtClean="0">
                <a:solidFill>
                  <a:srgbClr val="000080"/>
                </a:solidFill>
              </a:rPr>
              <a:t>Machine-specific</a:t>
            </a:r>
            <a:r>
              <a:rPr lang="en-US" sz="2800" smtClean="0"/>
              <a:t> template that specifies</a:t>
            </a:r>
          </a:p>
          <a:p>
            <a:pPr lvl="1"/>
            <a:r>
              <a:rPr lang="en-US" sz="2400" smtClean="0"/>
              <a:t>Length of the op code </a:t>
            </a:r>
          </a:p>
          <a:p>
            <a:pPr lvl="1"/>
            <a:r>
              <a:rPr lang="en-US" sz="2400" smtClean="0"/>
              <a:t>Number of operands</a:t>
            </a:r>
          </a:p>
          <a:p>
            <a:pPr lvl="1"/>
            <a:r>
              <a:rPr lang="en-US" sz="2400" smtClean="0"/>
              <a:t>Length of operands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b="21112"/>
          <a:stretch>
            <a:fillRect/>
          </a:stretch>
        </p:blipFill>
        <p:spPr>
          <a:xfrm>
            <a:off x="3200400" y="3733800"/>
            <a:ext cx="5334000" cy="2409825"/>
          </a:xfrm>
          <a:noFill/>
        </p:spPr>
      </p:pic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1143000" y="3962400"/>
            <a:ext cx="1905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80"/>
                </a:solidFill>
              </a:rPr>
              <a:t>Simple </a:t>
            </a:r>
            <a:br>
              <a:rPr lang="en-US" b="1">
                <a:solidFill>
                  <a:srgbClr val="000080"/>
                </a:solidFill>
              </a:rPr>
            </a:br>
            <a:r>
              <a:rPr lang="en-US" b="1">
                <a:solidFill>
                  <a:srgbClr val="000080"/>
                </a:solidFill>
              </a:rPr>
              <a:t>32-bit Instruction Format</a:t>
            </a:r>
          </a:p>
        </p:txBody>
      </p:sp>
      <p:sp>
        <p:nvSpPr>
          <p:cNvPr id="4608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608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4C4E348C-6CAF-4567-8D9C-D887E855848B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Instruction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Direction given to a computer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Causes electrical or optical signals to be sent through specific circuits for processing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Instruction set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Design defines functions performed by the processor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Differentiates computer architecture by the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Complexity of operations performed by individual instructions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Data types supported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Format (layout, fixed vs. variable length)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Use of registers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Addressing (size, modes)</a:t>
            </a:r>
          </a:p>
        </p:txBody>
      </p:sp>
      <p:sp>
        <p:nvSpPr>
          <p:cNvPr id="4710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71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CD4AE3A4-C365-4745-9F92-CB1688CFCE7F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Little Man Computer</a:t>
            </a:r>
          </a:p>
        </p:txBody>
      </p:sp>
      <p:pic>
        <p:nvPicPr>
          <p:cNvPr id="11267" name="Picture 5" descr="fig_07_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447800"/>
            <a:ext cx="6215063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563AAE46-87FC-4B22-9786-AD2D6B259BD9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Word Size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Fixed vs. variable size</a:t>
            </a:r>
          </a:p>
          <a:p>
            <a:pPr lvl="1"/>
            <a:r>
              <a:rPr lang="en-US" sz="2400" smtClean="0"/>
              <a:t>Pipelining has mostly eliminated variable instruction size architectures</a:t>
            </a:r>
          </a:p>
          <a:p>
            <a:r>
              <a:rPr lang="en-US" sz="2800" smtClean="0"/>
              <a:t>Most current architectures use 32-bit or 64-bit words</a:t>
            </a:r>
          </a:p>
          <a:p>
            <a:r>
              <a:rPr lang="en-US" sz="2800" smtClean="0"/>
              <a:t>Addressing Modes</a:t>
            </a:r>
          </a:p>
          <a:p>
            <a:pPr lvl="1"/>
            <a:r>
              <a:rPr lang="en-US" sz="2400" smtClean="0"/>
              <a:t>Direct</a:t>
            </a:r>
          </a:p>
          <a:p>
            <a:pPr lvl="2"/>
            <a:r>
              <a:rPr lang="en-US" sz="2000" smtClean="0"/>
              <a:t>Mode used by the LMC</a:t>
            </a:r>
          </a:p>
          <a:p>
            <a:pPr lvl="1"/>
            <a:r>
              <a:rPr lang="en-US" sz="2400" smtClean="0"/>
              <a:t>Register Deferred</a:t>
            </a:r>
          </a:p>
          <a:p>
            <a:pPr lvl="1"/>
            <a:r>
              <a:rPr lang="en-US" sz="2400" smtClean="0"/>
              <a:t>Also immediate, indirect, indexed</a:t>
            </a:r>
          </a:p>
          <a:p>
            <a:pPr lvl="1"/>
            <a:endParaRPr lang="en-US" smtClean="0"/>
          </a:p>
        </p:txBody>
      </p:sp>
      <p:sp>
        <p:nvSpPr>
          <p:cNvPr id="4813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81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BE78F2C8-18B6-48AB-B7A7-DB0768F991E4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239000" cy="762000"/>
          </a:xfrm>
        </p:spPr>
        <p:txBody>
          <a:bodyPr/>
          <a:lstStyle/>
          <a:p>
            <a:r>
              <a:rPr lang="en-US" altLang="en-US" sz="4000" smtClean="0"/>
              <a:t>Instruction Format Examples</a:t>
            </a:r>
          </a:p>
        </p:txBody>
      </p:sp>
      <p:pic>
        <p:nvPicPr>
          <p:cNvPr id="49155" name="Picture 2" descr="C:\Users\Wilson Wong\Documents\Bentley\Spr09\IrvTextv4\jpegs-150dpi\c07\fig_07_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050" y="914400"/>
            <a:ext cx="46958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491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DAA45E73-27B1-4413-B61D-07C8522D0425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Concept of Registers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Small, </a:t>
            </a:r>
            <a:r>
              <a:rPr lang="en-US" sz="2800" i="1" smtClean="0">
                <a:solidFill>
                  <a:srgbClr val="000080"/>
                </a:solidFill>
              </a:rPr>
              <a:t>permanent</a:t>
            </a:r>
            <a:r>
              <a:rPr lang="en-US" sz="2800" smtClean="0"/>
              <a:t> storage locations within the CPU used for a particular purpose</a:t>
            </a:r>
          </a:p>
          <a:p>
            <a:r>
              <a:rPr lang="en-US" sz="2800" smtClean="0"/>
              <a:t>Manipulated directly by the Control Unit</a:t>
            </a:r>
          </a:p>
          <a:p>
            <a:r>
              <a:rPr lang="en-US" sz="2800" smtClean="0"/>
              <a:t>Wired for </a:t>
            </a:r>
            <a:r>
              <a:rPr lang="en-US" sz="2800" i="1" smtClean="0">
                <a:solidFill>
                  <a:srgbClr val="000080"/>
                </a:solidFill>
              </a:rPr>
              <a:t>specific</a:t>
            </a:r>
            <a:r>
              <a:rPr lang="en-US" sz="2800" smtClean="0">
                <a:solidFill>
                  <a:schemeClr val="accent1"/>
                </a:solidFill>
              </a:rPr>
              <a:t> </a:t>
            </a:r>
            <a:r>
              <a:rPr lang="en-US" sz="2800" i="1" smtClean="0">
                <a:solidFill>
                  <a:srgbClr val="000080"/>
                </a:solidFill>
              </a:rPr>
              <a:t>function</a:t>
            </a:r>
          </a:p>
          <a:p>
            <a:r>
              <a:rPr lang="en-US" sz="2800" smtClean="0"/>
              <a:t>Size in bits or bytes (not in MB like memory) </a:t>
            </a:r>
          </a:p>
          <a:p>
            <a:r>
              <a:rPr lang="en-US" sz="2800" smtClean="0"/>
              <a:t>Can hold data, an address or an instruction</a:t>
            </a:r>
          </a:p>
          <a:p>
            <a:r>
              <a:rPr lang="en-US" sz="2800" smtClean="0"/>
              <a:t>How many registers does the LMC have?</a:t>
            </a:r>
          </a:p>
          <a:p>
            <a:r>
              <a:rPr lang="en-US" sz="2800" smtClean="0"/>
              <a:t>What are the registers in the LMC?</a:t>
            </a:r>
          </a:p>
          <a:p>
            <a:endParaRPr lang="en-US" sz="2800" smtClean="0"/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229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74D587E8-9392-441F-98DC-CC9BED2072D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Use of Registers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Scratchpad for currently executing program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Holds data needed quickly or frequently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Stores information about status of CPU and currently executing program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Address of next program instruction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Signals from external devices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General Purpose Registers</a:t>
            </a:r>
          </a:p>
          <a:p>
            <a:pPr lvl="1"/>
            <a:r>
              <a:rPr lang="en-US" sz="2000" i="1" smtClean="0">
                <a:solidFill>
                  <a:srgbClr val="000080"/>
                </a:solidFill>
              </a:rPr>
              <a:t>User-visible registers</a:t>
            </a:r>
          </a:p>
          <a:p>
            <a:pPr lvl="1"/>
            <a:r>
              <a:rPr lang="en-US" sz="2000" smtClean="0"/>
              <a:t>Hold intermediate results or data values, e.g., loop counters</a:t>
            </a:r>
          </a:p>
          <a:p>
            <a:pPr lvl="1"/>
            <a:r>
              <a:rPr lang="en-US" sz="2000" smtClean="0"/>
              <a:t>Equivalent to LMC’s calculator</a:t>
            </a:r>
          </a:p>
          <a:p>
            <a:pPr lvl="1"/>
            <a:r>
              <a:rPr lang="en-US" sz="2000" smtClean="0"/>
              <a:t>Typically several dozen in current CPUs</a:t>
            </a:r>
          </a:p>
        </p:txBody>
      </p:sp>
      <p:sp>
        <p:nvSpPr>
          <p:cNvPr id="1331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331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788CFD4D-51D6-4FE0-934B-54CB23CAB7F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Special-Purpose Registers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Program Count Register</a:t>
            </a:r>
            <a:r>
              <a:rPr lang="en-US" sz="2800" smtClean="0"/>
              <a:t> (PC)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Also called instruction pointer</a:t>
            </a:r>
          </a:p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Instruction Register (IR)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Stores instruction fetched from memory</a:t>
            </a:r>
          </a:p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Memory Address Register (MAR)</a:t>
            </a:r>
          </a:p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Memory Data Register (MDR) </a:t>
            </a:r>
          </a:p>
          <a:p>
            <a:pPr>
              <a:lnSpc>
                <a:spcPct val="80000"/>
              </a:lnSpc>
            </a:pPr>
            <a:r>
              <a:rPr lang="en-US" sz="2800" i="1" smtClean="0">
                <a:solidFill>
                  <a:srgbClr val="000080"/>
                </a:solidFill>
              </a:rPr>
              <a:t>Status Registers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Status of CPU and currently executing program</a:t>
            </a:r>
          </a:p>
          <a:p>
            <a:pPr lvl="1">
              <a:lnSpc>
                <a:spcPct val="80000"/>
              </a:lnSpc>
            </a:pPr>
            <a:r>
              <a:rPr lang="en-US" sz="2400" i="1" smtClean="0">
                <a:solidFill>
                  <a:srgbClr val="000080"/>
                </a:solidFill>
              </a:rPr>
              <a:t>Flags</a:t>
            </a:r>
            <a:r>
              <a:rPr lang="en-US" sz="2400" smtClean="0"/>
              <a:t> (one bit Boolean variable) to track condition like arithmetic carry and overflow, power failure, internal computer error</a:t>
            </a:r>
          </a:p>
          <a:p>
            <a:pPr lvl="1">
              <a:lnSpc>
                <a:spcPct val="80000"/>
              </a:lnSpc>
            </a:pPr>
            <a:endParaRPr lang="en-US" sz="2400" i="1" smtClean="0">
              <a:solidFill>
                <a:srgbClr val="00008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D850C48A-7B90-4C1B-A9E5-13B7596F946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Stores values from other locations (registers and memory)</a:t>
            </a:r>
          </a:p>
          <a:p>
            <a:r>
              <a:rPr lang="en-US" smtClean="0"/>
              <a:t>Addition and subtraction</a:t>
            </a:r>
          </a:p>
          <a:p>
            <a:r>
              <a:rPr lang="en-US" smtClean="0"/>
              <a:t>Shift or rotate data</a:t>
            </a:r>
          </a:p>
          <a:p>
            <a:r>
              <a:rPr lang="en-US" smtClean="0"/>
              <a:t>Test contents for conditions such as zero or positive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604C731B-D9C1-40E9-94D6-645D3E6F6487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Operation of 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Each memory location has a unique address</a:t>
            </a:r>
          </a:p>
          <a:p>
            <a:r>
              <a:rPr lang="en-US" sz="2800" smtClean="0"/>
              <a:t>Address from an instruction is copied to the MAR which finds the location in memory</a:t>
            </a:r>
          </a:p>
          <a:p>
            <a:r>
              <a:rPr lang="en-US" sz="2800" smtClean="0"/>
              <a:t>CPU determines if it is a store or retrieval</a:t>
            </a:r>
          </a:p>
          <a:p>
            <a:r>
              <a:rPr lang="en-US" sz="2800" smtClean="0"/>
              <a:t>Transfer takes place between the MDR and memory</a:t>
            </a:r>
          </a:p>
          <a:p>
            <a:r>
              <a:rPr lang="en-US" sz="2800" smtClean="0"/>
              <a:t>MDR is a two way register</a:t>
            </a:r>
          </a:p>
          <a:p>
            <a:endParaRPr lang="en-US" sz="2800" smtClean="0"/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638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7-</a:t>
            </a:r>
            <a:fld id="{AF289DF7-9D32-42D6-84EB-D34E544AFD9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905</TotalTime>
  <Words>1901</Words>
  <Application>Microsoft Office PowerPoint</Application>
  <PresentationFormat>On-screen Show (4:3)</PresentationFormat>
  <Paragraphs>406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blank</vt:lpstr>
      <vt:lpstr>CHAPTER 7: The CPU and Memory</vt:lpstr>
      <vt:lpstr>CPU:  Major Components</vt:lpstr>
      <vt:lpstr>System Block Diagram</vt:lpstr>
      <vt:lpstr>The Little Man Computer</vt:lpstr>
      <vt:lpstr>Concept of Registers</vt:lpstr>
      <vt:lpstr>Registers</vt:lpstr>
      <vt:lpstr>Special-Purpose Registers</vt:lpstr>
      <vt:lpstr>Register Operations</vt:lpstr>
      <vt:lpstr>Operation of Memory</vt:lpstr>
      <vt:lpstr>Relationship between MAR,  MDR and Memory</vt:lpstr>
      <vt:lpstr>MAR-MDR Example</vt:lpstr>
      <vt:lpstr>Visual Analogy of Memory</vt:lpstr>
      <vt:lpstr>Individual Memory Cell</vt:lpstr>
      <vt:lpstr>Memory Capacity</vt:lpstr>
      <vt:lpstr>RAM: Random Access Memory</vt:lpstr>
      <vt:lpstr>Nonvolatile Memory</vt:lpstr>
      <vt:lpstr>Fetch-Execute Cycle</vt:lpstr>
      <vt:lpstr>LMC vs. CPU Fetch and Execute Cycle</vt:lpstr>
      <vt:lpstr>Load Fetch/Execute Cycle</vt:lpstr>
      <vt:lpstr>Store Fetch/Execute Cycle</vt:lpstr>
      <vt:lpstr>ADD Fetch/Execute Cycle</vt:lpstr>
      <vt:lpstr>LMC Fetch/Execute</vt:lpstr>
      <vt:lpstr>Bus</vt:lpstr>
      <vt:lpstr>Bus Characteristics</vt:lpstr>
      <vt:lpstr>Bus Categorizations</vt:lpstr>
      <vt:lpstr>Parallel vs. Serial Buses</vt:lpstr>
      <vt:lpstr>Point-to-point vs. Multipoint</vt:lpstr>
      <vt:lpstr>Classification of Instructions</vt:lpstr>
      <vt:lpstr>More Instruction Classifications</vt:lpstr>
      <vt:lpstr>Register Shifts and Rotates</vt:lpstr>
      <vt:lpstr>Program Control Instructions</vt:lpstr>
      <vt:lpstr>Stack Instructions</vt:lpstr>
      <vt:lpstr>Fixed Location Subroutine  Return Address Storage: Oops!</vt:lpstr>
      <vt:lpstr>Stack Subroutine Return Address Storage</vt:lpstr>
      <vt:lpstr>Block of Memory as a Stack</vt:lpstr>
      <vt:lpstr>Multiple Data Instructions</vt:lpstr>
      <vt:lpstr>Instruction Elements</vt:lpstr>
      <vt:lpstr>Instruction Format</vt:lpstr>
      <vt:lpstr>Instructions</vt:lpstr>
      <vt:lpstr>Instruction Word Size</vt:lpstr>
      <vt:lpstr>Instruction Format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Wilson Wong</dc:creator>
  <cp:lastModifiedBy>jmzura01</cp:lastModifiedBy>
  <cp:revision>71</cp:revision>
  <dcterms:created xsi:type="dcterms:W3CDTF">2003-01-15T13:43:27Z</dcterms:created>
  <dcterms:modified xsi:type="dcterms:W3CDTF">2010-01-26T02:06:10Z</dcterms:modified>
</cp:coreProperties>
</file>