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7" r:id="rId2"/>
    <p:sldId id="261" r:id="rId3"/>
    <p:sldId id="262" r:id="rId4"/>
    <p:sldId id="263" r:id="rId5"/>
    <p:sldId id="264" r:id="rId6"/>
    <p:sldId id="265" r:id="rId7"/>
    <p:sldId id="260" r:id="rId8"/>
    <p:sldId id="266" r:id="rId9"/>
    <p:sldId id="268" r:id="rId10"/>
    <p:sldId id="269" r:id="rId11"/>
    <p:sldId id="285" r:id="rId12"/>
    <p:sldId id="271" r:id="rId13"/>
    <p:sldId id="272" r:id="rId14"/>
    <p:sldId id="286" r:id="rId15"/>
    <p:sldId id="273" r:id="rId16"/>
    <p:sldId id="274" r:id="rId17"/>
    <p:sldId id="275" r:id="rId18"/>
    <p:sldId id="277" r:id="rId19"/>
    <p:sldId id="276" r:id="rId20"/>
    <p:sldId id="278" r:id="rId21"/>
    <p:sldId id="279" r:id="rId22"/>
    <p:sldId id="287" r:id="rId23"/>
    <p:sldId id="280" r:id="rId24"/>
    <p:sldId id="281" r:id="rId25"/>
    <p:sldId id="282" r:id="rId26"/>
    <p:sldId id="283" r:id="rId27"/>
    <p:sldId id="28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FFF"/>
    <a:srgbClr val="FD1313"/>
    <a:srgbClr val="FF9F11"/>
    <a:srgbClr val="00008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17" autoAdjust="0"/>
  </p:normalViewPr>
  <p:slideViewPr>
    <p:cSldViewPr>
      <p:cViewPr>
        <p:scale>
          <a:sx n="70" d="100"/>
          <a:sy n="70" d="100"/>
        </p:scale>
        <p:origin x="-108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8FA4DD-4F39-4A28-AC39-F75221E8A1E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DD76EF-52D1-47BC-8549-93B6865F75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flipH="1" flipV="1">
            <a:off x="685800" y="152400"/>
            <a:ext cx="0" cy="5943600"/>
          </a:xfrm>
          <a:prstGeom prst="line">
            <a:avLst/>
          </a:prstGeom>
          <a:noFill/>
          <a:ln w="69850">
            <a:solidFill>
              <a:srgbClr val="FF9F11"/>
            </a:solidFill>
            <a:round/>
            <a:headEnd/>
            <a:tailEnd/>
          </a:ln>
          <a:effectLst/>
        </p:spPr>
        <p:txBody>
          <a:bodyPr/>
          <a:lstStyle/>
          <a:p>
            <a:pPr>
              <a:defRPr/>
            </a:pPr>
            <a:endParaRPr lang="en-US"/>
          </a:p>
        </p:txBody>
      </p:sp>
      <p:sp>
        <p:nvSpPr>
          <p:cNvPr id="5" name="Line 8"/>
          <p:cNvSpPr>
            <a:spLocks noChangeShapeType="1"/>
          </p:cNvSpPr>
          <p:nvPr/>
        </p:nvSpPr>
        <p:spPr bwMode="auto">
          <a:xfrm flipH="1" flipV="1">
            <a:off x="228600" y="2133600"/>
            <a:ext cx="8382000" cy="0"/>
          </a:xfrm>
          <a:prstGeom prst="line">
            <a:avLst/>
          </a:prstGeom>
          <a:noFill/>
          <a:ln w="69850">
            <a:solidFill>
              <a:srgbClr val="000080"/>
            </a:solidFill>
            <a:round/>
            <a:headEnd/>
            <a:tailEnd/>
          </a:ln>
          <a:effectLst/>
        </p:spPr>
        <p:txBody>
          <a:bodyPr/>
          <a:lstStyle/>
          <a:p>
            <a:pPr>
              <a:defRPr/>
            </a:pPr>
            <a:endParaRPr lang="en-US"/>
          </a:p>
        </p:txBody>
      </p:sp>
      <p:pic>
        <p:nvPicPr>
          <p:cNvPr id="6" name="Picture 10" descr="LittleMan3"/>
          <p:cNvPicPr>
            <a:picLocks noChangeAspect="1" noChangeArrowheads="1"/>
          </p:cNvPicPr>
          <p:nvPr/>
        </p:nvPicPr>
        <p:blipFill>
          <a:blip r:embed="rId2" cstate="print"/>
          <a:srcRect/>
          <a:stretch>
            <a:fillRect/>
          </a:stretch>
        </p:blipFill>
        <p:spPr bwMode="auto">
          <a:xfrm>
            <a:off x="152400" y="990600"/>
            <a:ext cx="487363" cy="704850"/>
          </a:xfrm>
          <a:prstGeom prst="rect">
            <a:avLst/>
          </a:prstGeom>
          <a:noFill/>
          <a:ln w="9525">
            <a:noFill/>
            <a:miter lim="800000"/>
            <a:headEnd/>
            <a:tailEnd/>
          </a:ln>
        </p:spPr>
      </p:pic>
      <p:sp>
        <p:nvSpPr>
          <p:cNvPr id="3074" name="Rectangle 2"/>
          <p:cNvSpPr>
            <a:spLocks noGrp="1" noChangeArrowheads="1"/>
          </p:cNvSpPr>
          <p:nvPr>
            <p:ph type="ctrTitle"/>
          </p:nvPr>
        </p:nvSpPr>
        <p:spPr>
          <a:xfrm>
            <a:off x="762000" y="533400"/>
            <a:ext cx="7696200" cy="1470025"/>
          </a:xfrm>
        </p:spPr>
        <p:txBody>
          <a:bodyPr/>
          <a:lstStyle>
            <a:lvl1pPr>
              <a:defRPr b="0"/>
            </a:lvl1pPr>
          </a:lstStyle>
          <a:p>
            <a:r>
              <a:rPr lang="en-US"/>
              <a:t>Click to edit Master title style</a:t>
            </a:r>
          </a:p>
        </p:txBody>
      </p:sp>
      <p:sp>
        <p:nvSpPr>
          <p:cNvPr id="3075" name="Rectangle 3"/>
          <p:cNvSpPr>
            <a:spLocks noGrp="1" noChangeArrowheads="1"/>
          </p:cNvSpPr>
          <p:nvPr>
            <p:ph type="subTitle" idx="1"/>
          </p:nvPr>
        </p:nvSpPr>
        <p:spPr>
          <a:xfrm>
            <a:off x="838200" y="2362200"/>
            <a:ext cx="7620000" cy="3429000"/>
          </a:xfrm>
        </p:spPr>
        <p:txBody>
          <a:bodyPr/>
          <a:lstStyle>
            <a:lvl1pPr marL="0" indent="0" algn="ctr">
              <a:buFont typeface="Wingdings" pitchFamily="2" charset="2"/>
              <a:buNone/>
              <a:defRPr sz="2800" b="1">
                <a:solidFill>
                  <a:srgbClr val="000080"/>
                </a:solidFill>
              </a:defRPr>
            </a:lvl1pPr>
          </a:lstStyle>
          <a:p>
            <a:r>
              <a:rPr lang="en-US"/>
              <a:t>The Architecture of Computer Hardware and Systems Software:  </a:t>
            </a:r>
            <a:br>
              <a:rPr lang="en-US"/>
            </a:br>
            <a:r>
              <a:rPr lang="en-US"/>
              <a:t>An Information Technology Approach </a:t>
            </a:r>
          </a:p>
          <a:p>
            <a:r>
              <a:rPr lang="en-US"/>
              <a:t>3rd  Edition</a:t>
            </a:r>
          </a:p>
          <a:p>
            <a:r>
              <a:rPr lang="en-US"/>
              <a:t>Irv Englander</a:t>
            </a:r>
          </a:p>
          <a:p>
            <a:r>
              <a:rPr lang="en-US"/>
              <a:t>John Wiley and Sons </a:t>
            </a:r>
          </a:p>
          <a:p>
            <a:r>
              <a:rPr lang="en-US"/>
              <a:t>2003</a:t>
            </a:r>
          </a:p>
        </p:txBody>
      </p:sp>
      <p:sp>
        <p:nvSpPr>
          <p:cNvPr id="7"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p:spPr>
        <p:txBody>
          <a:bodyPr/>
          <a:lstStyle>
            <a:lvl1pPr algn="ctr">
              <a:defRPr>
                <a:solidFill>
                  <a:schemeClr val="tx1"/>
                </a:solidFill>
              </a:defRPr>
            </a:lvl1pPr>
          </a:lstStyle>
          <a:p>
            <a:pPr>
              <a:defRPr/>
            </a:pPr>
            <a:r>
              <a:rPr lang="en-US"/>
              <a:t>Copyright 2010 John Wiley &amp; Sons, Inc.</a:t>
            </a:r>
          </a:p>
        </p:txBody>
      </p:sp>
      <p:sp>
        <p:nvSpPr>
          <p:cNvPr id="9" name="Rectangle 6"/>
          <p:cNvSpPr>
            <a:spLocks noGrp="1" noChangeArrowheads="1"/>
          </p:cNvSpPr>
          <p:nvPr>
            <p:ph type="sldNum" sz="quarter" idx="12"/>
          </p:nvPr>
        </p:nvSpPr>
        <p:spPr/>
        <p:txBody>
          <a:bodyPr/>
          <a:lstStyle>
            <a:lvl1pPr>
              <a:defRPr>
                <a:solidFill>
                  <a:schemeClr val="tx1"/>
                </a:solidFill>
              </a:defRPr>
            </a:lvl1pPr>
          </a:lstStyle>
          <a:p>
            <a:pPr>
              <a:defRPr/>
            </a:pPr>
            <a:fld id="{C3D8D03A-F3AE-4C1A-BBEF-E681B281F3E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a:t>
            </a:r>
            <a:fld id="{A06225F8-3BC2-44DE-9DBE-3B04B054BED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4638"/>
            <a:ext cx="198120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79120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a:t>
            </a:r>
            <a:fld id="{106998A9-C8E8-4E33-A147-C3681353CF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5240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5240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2010 John Wiley &amp; Sons, Inc.</a:t>
            </a:r>
          </a:p>
        </p:txBody>
      </p:sp>
      <p:sp>
        <p:nvSpPr>
          <p:cNvPr id="7" name="Slide Number Placeholder 6"/>
          <p:cNvSpPr>
            <a:spLocks noGrp="1"/>
          </p:cNvSpPr>
          <p:nvPr>
            <p:ph type="sldNum" sz="quarter" idx="12"/>
          </p:nvPr>
        </p:nvSpPr>
        <p:spPr/>
        <p:txBody>
          <a:bodyPr/>
          <a:lstStyle>
            <a:lvl1pPr>
              <a:defRPr/>
            </a:lvl1pPr>
          </a:lstStyle>
          <a:p>
            <a:pPr>
              <a:defRPr/>
            </a:pPr>
            <a:r>
              <a:rPr lang="en-US"/>
              <a:t>2-</a:t>
            </a:r>
            <a:fld id="{6BBBF1B9-E225-485E-840A-E348BD44FDB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524000"/>
            <a:ext cx="7772400" cy="4525963"/>
          </a:xfrm>
        </p:spPr>
        <p:txBody>
          <a:bodyPr/>
          <a:lstStyle/>
          <a:p>
            <a:pPr lvl="0"/>
            <a:endParaRPr lang="en-US" noProof="0" smtClean="0"/>
          </a:p>
        </p:txBody>
      </p:sp>
      <p:sp>
        <p:nvSpPr>
          <p:cNvPr id="4" name="Date Placeholder 3"/>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2010 John Wiley &amp; Sons, Inc.</a:t>
            </a:r>
          </a:p>
        </p:txBody>
      </p:sp>
      <p:sp>
        <p:nvSpPr>
          <p:cNvPr id="6" name="Slide Number Placeholder 5"/>
          <p:cNvSpPr>
            <a:spLocks noGrp="1"/>
          </p:cNvSpPr>
          <p:nvPr>
            <p:ph type="sldNum" sz="quarter" idx="12"/>
          </p:nvPr>
        </p:nvSpPr>
        <p:spPr/>
        <p:txBody>
          <a:bodyPr/>
          <a:lstStyle>
            <a:lvl1pPr>
              <a:defRPr/>
            </a:lvl1pPr>
          </a:lstStyle>
          <a:p>
            <a:pPr>
              <a:defRPr/>
            </a:pPr>
            <a:r>
              <a:rPr lang="en-US"/>
              <a:t>2-</a:t>
            </a:r>
            <a:fld id="{1C76EA1D-8F20-464A-8A64-21D87D14973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524000"/>
            <a:ext cx="77724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4400" y="3862388"/>
            <a:ext cx="77724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2010 John Wiley &amp; Sons, Inc.</a:t>
            </a:r>
          </a:p>
        </p:txBody>
      </p:sp>
      <p:sp>
        <p:nvSpPr>
          <p:cNvPr id="7" name="Slide Number Placeholder 6"/>
          <p:cNvSpPr>
            <a:spLocks noGrp="1"/>
          </p:cNvSpPr>
          <p:nvPr>
            <p:ph type="sldNum" sz="quarter" idx="12"/>
          </p:nvPr>
        </p:nvSpPr>
        <p:spPr/>
        <p:txBody>
          <a:bodyPr/>
          <a:lstStyle>
            <a:lvl1pPr>
              <a:defRPr/>
            </a:lvl1pPr>
          </a:lstStyle>
          <a:p>
            <a:pPr>
              <a:defRPr/>
            </a:pPr>
            <a:r>
              <a:rPr lang="en-US"/>
              <a:t>2-</a:t>
            </a:r>
            <a:fld id="{A54BEBB9-8C37-4D98-8D7F-B23E31D7A04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a:t>
            </a:r>
            <a:fld id="{FD5AD147-393B-4DA4-936F-0F20590996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a:t>
            </a:r>
            <a:fld id="{9FA94C0E-40C9-4412-A58F-6F880CB17CF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5240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5240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a:t>
            </a:r>
            <a:fld id="{97E6D24F-3916-4C8E-A92C-D786DCA0611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2-</a:t>
            </a:r>
            <a:fld id="{F4FEB6C9-5AAF-40A0-A8AE-12424642A5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2-</a:t>
            </a:r>
            <a:fld id="{7762E4B7-F0BF-4866-91B0-27C33EBB0B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2-</a:t>
            </a:r>
            <a:fld id="{B73E3EE3-1EC2-4141-84BF-5907861847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a:t>
            </a:r>
            <a:fld id="{E9A71C31-7F4A-4138-AD86-9AB89A37390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a:t>
            </a:r>
            <a:fld id="{0CA9E353-1987-462A-BE17-16118A53623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274638"/>
            <a:ext cx="7924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524000"/>
            <a:ext cx="7772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267200" y="624840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762000" y="6248400"/>
            <a:ext cx="3352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80"/>
                </a:solidFill>
              </a:defRPr>
            </a:lvl1pPr>
          </a:lstStyle>
          <a:p>
            <a:pPr>
              <a:defRPr/>
            </a:pPr>
            <a:r>
              <a:rPr lang="en-US"/>
              <a:t>Copyright 2010 John Wiley &amp; Sons, Inc.</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9F11"/>
                </a:solidFill>
              </a:defRPr>
            </a:lvl1pPr>
          </a:lstStyle>
          <a:p>
            <a:pPr>
              <a:defRPr/>
            </a:pPr>
            <a:r>
              <a:rPr lang="en-US"/>
              <a:t>2-</a:t>
            </a:r>
            <a:fld id="{690846AC-0443-4A7E-A534-3049FF103673}" type="slidenum">
              <a:rPr lang="en-US"/>
              <a:pPr>
                <a:defRPr/>
              </a:pPr>
              <a:t>‹#›</a:t>
            </a:fld>
            <a:endParaRPr lang="en-US"/>
          </a:p>
        </p:txBody>
      </p:sp>
      <p:sp>
        <p:nvSpPr>
          <p:cNvPr id="1031" name="Line 7"/>
          <p:cNvSpPr>
            <a:spLocks noChangeShapeType="1"/>
          </p:cNvSpPr>
          <p:nvPr/>
        </p:nvSpPr>
        <p:spPr bwMode="auto">
          <a:xfrm flipH="1" flipV="1">
            <a:off x="762000" y="228600"/>
            <a:ext cx="0" cy="5943600"/>
          </a:xfrm>
          <a:prstGeom prst="line">
            <a:avLst/>
          </a:prstGeom>
          <a:noFill/>
          <a:ln w="69850">
            <a:solidFill>
              <a:srgbClr val="FF9F11"/>
            </a:solidFill>
            <a:round/>
            <a:headEnd/>
            <a:tailEnd/>
          </a:ln>
          <a:effectLst/>
        </p:spPr>
        <p:txBody>
          <a:bodyPr/>
          <a:lstStyle/>
          <a:p>
            <a:pPr>
              <a:defRPr/>
            </a:pPr>
            <a:endParaRPr lang="en-US"/>
          </a:p>
        </p:txBody>
      </p:sp>
      <p:sp>
        <p:nvSpPr>
          <p:cNvPr id="1032" name="Line 8"/>
          <p:cNvSpPr>
            <a:spLocks noChangeShapeType="1"/>
          </p:cNvSpPr>
          <p:nvPr/>
        </p:nvSpPr>
        <p:spPr bwMode="auto">
          <a:xfrm flipH="1" flipV="1">
            <a:off x="304800" y="1371600"/>
            <a:ext cx="8382000" cy="0"/>
          </a:xfrm>
          <a:prstGeom prst="line">
            <a:avLst/>
          </a:prstGeom>
          <a:noFill/>
          <a:ln w="69850">
            <a:solidFill>
              <a:srgbClr val="000080"/>
            </a:solidFill>
            <a:round/>
            <a:headEnd/>
            <a:tailEnd/>
          </a:ln>
          <a:effectLst/>
        </p:spPr>
        <p:txBody>
          <a:bodyPr/>
          <a:lstStyle/>
          <a:p>
            <a:pPr>
              <a:defRPr/>
            </a:pPr>
            <a:endParaRPr lang="en-US"/>
          </a:p>
        </p:txBody>
      </p:sp>
      <p:pic>
        <p:nvPicPr>
          <p:cNvPr id="1033" name="Picture 12" descr="LittleMan3"/>
          <p:cNvPicPr>
            <a:picLocks noChangeAspect="1" noChangeArrowheads="1"/>
          </p:cNvPicPr>
          <p:nvPr/>
        </p:nvPicPr>
        <p:blipFill>
          <a:blip r:embed="rId16" cstate="print"/>
          <a:srcRect/>
          <a:stretch>
            <a:fillRect/>
          </a:stretch>
        </p:blipFill>
        <p:spPr bwMode="auto">
          <a:xfrm>
            <a:off x="152400" y="533400"/>
            <a:ext cx="487363"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8" r:id="rId12"/>
    <p:sldLayoutId id="2147483769" r:id="rId13"/>
    <p:sldLayoutId id="2147483770" r:id="rId14"/>
  </p:sldLayoutIdLst>
  <p:hf hdr="0" dt="0"/>
  <p:txStyles>
    <p:titleStyle>
      <a:lvl1pPr algn="l" rtl="0" eaLnBrk="0" fontAlgn="base" hangingPunct="0">
        <a:spcBef>
          <a:spcPct val="0"/>
        </a:spcBef>
        <a:spcAft>
          <a:spcPct val="0"/>
        </a:spcAft>
        <a:defRPr sz="4400" b="1">
          <a:solidFill>
            <a:srgbClr val="000080"/>
          </a:solidFill>
          <a:latin typeface="+mj-lt"/>
          <a:ea typeface="+mj-ea"/>
          <a:cs typeface="+mj-cs"/>
        </a:defRPr>
      </a:lvl1pPr>
      <a:lvl2pPr algn="l" rtl="0" eaLnBrk="0" fontAlgn="base" hangingPunct="0">
        <a:spcBef>
          <a:spcPct val="0"/>
        </a:spcBef>
        <a:spcAft>
          <a:spcPct val="0"/>
        </a:spcAft>
        <a:defRPr sz="4400" b="1">
          <a:solidFill>
            <a:srgbClr val="000080"/>
          </a:solidFill>
          <a:latin typeface="Arial" charset="0"/>
        </a:defRPr>
      </a:lvl2pPr>
      <a:lvl3pPr algn="l" rtl="0" eaLnBrk="0" fontAlgn="base" hangingPunct="0">
        <a:spcBef>
          <a:spcPct val="0"/>
        </a:spcBef>
        <a:spcAft>
          <a:spcPct val="0"/>
        </a:spcAft>
        <a:defRPr sz="4400" b="1">
          <a:solidFill>
            <a:srgbClr val="000080"/>
          </a:solidFill>
          <a:latin typeface="Arial" charset="0"/>
        </a:defRPr>
      </a:lvl3pPr>
      <a:lvl4pPr algn="l" rtl="0" eaLnBrk="0" fontAlgn="base" hangingPunct="0">
        <a:spcBef>
          <a:spcPct val="0"/>
        </a:spcBef>
        <a:spcAft>
          <a:spcPct val="0"/>
        </a:spcAft>
        <a:defRPr sz="4400" b="1">
          <a:solidFill>
            <a:srgbClr val="000080"/>
          </a:solidFill>
          <a:latin typeface="Arial" charset="0"/>
        </a:defRPr>
      </a:lvl4pPr>
      <a:lvl5pPr algn="l" rtl="0" eaLnBrk="0" fontAlgn="base" hangingPunct="0">
        <a:spcBef>
          <a:spcPct val="0"/>
        </a:spcBef>
        <a:spcAft>
          <a:spcPct val="0"/>
        </a:spcAft>
        <a:defRPr sz="4400" b="1">
          <a:solidFill>
            <a:srgbClr val="000080"/>
          </a:solidFill>
          <a:latin typeface="Arial" charset="0"/>
        </a:defRPr>
      </a:lvl5pPr>
      <a:lvl6pPr marL="457200" algn="l" rtl="0" fontAlgn="base">
        <a:spcBef>
          <a:spcPct val="0"/>
        </a:spcBef>
        <a:spcAft>
          <a:spcPct val="0"/>
        </a:spcAft>
        <a:defRPr sz="4400" b="1">
          <a:solidFill>
            <a:srgbClr val="000080"/>
          </a:solidFill>
          <a:latin typeface="Arial" charset="0"/>
        </a:defRPr>
      </a:lvl6pPr>
      <a:lvl7pPr marL="914400" algn="l" rtl="0" fontAlgn="base">
        <a:spcBef>
          <a:spcPct val="0"/>
        </a:spcBef>
        <a:spcAft>
          <a:spcPct val="0"/>
        </a:spcAft>
        <a:defRPr sz="4400" b="1">
          <a:solidFill>
            <a:srgbClr val="000080"/>
          </a:solidFill>
          <a:latin typeface="Arial" charset="0"/>
        </a:defRPr>
      </a:lvl7pPr>
      <a:lvl8pPr marL="1371600" algn="l" rtl="0" fontAlgn="base">
        <a:spcBef>
          <a:spcPct val="0"/>
        </a:spcBef>
        <a:spcAft>
          <a:spcPct val="0"/>
        </a:spcAft>
        <a:defRPr sz="4400" b="1">
          <a:solidFill>
            <a:srgbClr val="000080"/>
          </a:solidFill>
          <a:latin typeface="Arial" charset="0"/>
        </a:defRPr>
      </a:lvl8pPr>
      <a:lvl9pPr marL="1828800" algn="l" rtl="0" fontAlgn="base">
        <a:spcBef>
          <a:spcPct val="0"/>
        </a:spcBef>
        <a:spcAft>
          <a:spcPct val="0"/>
        </a:spcAft>
        <a:defRPr sz="4400" b="1">
          <a:solidFill>
            <a:srgbClr val="000080"/>
          </a:solidFill>
          <a:latin typeface="Arial" charset="0"/>
        </a:defRPr>
      </a:lvl9pPr>
    </p:titleStyle>
    <p:bodyStyle>
      <a:lvl1pPr marL="342900" indent="-342900" algn="l" rtl="0" eaLnBrk="0" fontAlgn="base" hangingPunct="0">
        <a:spcBef>
          <a:spcPct val="20000"/>
        </a:spcBef>
        <a:spcAft>
          <a:spcPct val="0"/>
        </a:spcAft>
        <a:buClr>
          <a:srgbClr val="000080"/>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F1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0080"/>
        </a:buClr>
        <a:buSzPct val="50000"/>
        <a:buFont typeface="Wingdings" pitchFamily="2" charset="2"/>
        <a:buChar char="p"/>
        <a:defRPr sz="2400">
          <a:solidFill>
            <a:schemeClr val="tx1"/>
          </a:solidFill>
          <a:latin typeface="+mn-lt"/>
        </a:defRPr>
      </a:lvl3pPr>
      <a:lvl4pPr marL="1600200" indent="-228600" algn="l" rtl="0" eaLnBrk="0" fontAlgn="base" hangingPunct="0">
        <a:spcBef>
          <a:spcPct val="20000"/>
        </a:spcBef>
        <a:spcAft>
          <a:spcPct val="0"/>
        </a:spcAft>
        <a:buClr>
          <a:srgbClr val="FF9F11"/>
        </a:buClr>
        <a:buSzPct val="50000"/>
        <a:buFont typeface="Wingdings" pitchFamily="2" charset="2"/>
        <a:buChar char="p"/>
        <a:defRPr sz="2000">
          <a:solidFill>
            <a:schemeClr val="tx1"/>
          </a:solidFill>
          <a:latin typeface="+mn-lt"/>
        </a:defRPr>
      </a:lvl4pPr>
      <a:lvl5pPr marL="2057400" indent="-228600" algn="l" rtl="0" eaLnBrk="0" fontAlgn="base" hangingPunct="0">
        <a:spcBef>
          <a:spcPct val="20000"/>
        </a:spcBef>
        <a:spcAft>
          <a:spcPct val="0"/>
        </a:spcAft>
        <a:buClr>
          <a:srgbClr val="000080"/>
        </a:buClr>
        <a:buFont typeface="Arial" charset="0"/>
        <a:buChar char="–"/>
        <a:defRPr sz="2000">
          <a:solidFill>
            <a:schemeClr val="tx1"/>
          </a:solidFill>
          <a:latin typeface="+mn-lt"/>
        </a:defRPr>
      </a:lvl5pPr>
      <a:lvl6pPr marL="2514600" indent="-228600" algn="l" rtl="0" fontAlgn="base">
        <a:spcBef>
          <a:spcPct val="20000"/>
        </a:spcBef>
        <a:spcAft>
          <a:spcPct val="0"/>
        </a:spcAft>
        <a:buClr>
          <a:srgbClr val="000080"/>
        </a:buClr>
        <a:buFont typeface="Arial" charset="0"/>
        <a:buChar char="–"/>
        <a:defRPr sz="2000">
          <a:solidFill>
            <a:schemeClr val="tx1"/>
          </a:solidFill>
          <a:latin typeface="+mn-lt"/>
        </a:defRPr>
      </a:lvl6pPr>
      <a:lvl7pPr marL="2971800" indent="-228600" algn="l" rtl="0" fontAlgn="base">
        <a:spcBef>
          <a:spcPct val="20000"/>
        </a:spcBef>
        <a:spcAft>
          <a:spcPct val="0"/>
        </a:spcAft>
        <a:buClr>
          <a:srgbClr val="000080"/>
        </a:buClr>
        <a:buFont typeface="Arial" charset="0"/>
        <a:buChar char="–"/>
        <a:defRPr sz="2000">
          <a:solidFill>
            <a:schemeClr val="tx1"/>
          </a:solidFill>
          <a:latin typeface="+mn-lt"/>
        </a:defRPr>
      </a:lvl7pPr>
      <a:lvl8pPr marL="3429000" indent="-228600" algn="l" rtl="0" fontAlgn="base">
        <a:spcBef>
          <a:spcPct val="20000"/>
        </a:spcBef>
        <a:spcAft>
          <a:spcPct val="0"/>
        </a:spcAft>
        <a:buClr>
          <a:srgbClr val="000080"/>
        </a:buClr>
        <a:buFont typeface="Arial" charset="0"/>
        <a:buChar char="–"/>
        <a:defRPr sz="2000">
          <a:solidFill>
            <a:schemeClr val="tx1"/>
          </a:solidFill>
          <a:latin typeface="+mn-lt"/>
        </a:defRPr>
      </a:lvl8pPr>
      <a:lvl9pPr marL="3886200" indent="-228600" algn="l" rtl="0" fontAlgn="base">
        <a:spcBef>
          <a:spcPct val="20000"/>
        </a:spcBef>
        <a:spcAft>
          <a:spcPct val="0"/>
        </a:spcAft>
        <a:buClr>
          <a:srgbClr val="000080"/>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louisville.edu/"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smtClean="0"/>
              <a:t>CHAPTER 2:</a:t>
            </a:r>
            <a:br>
              <a:rPr lang="en-US" smtClean="0"/>
            </a:br>
            <a:r>
              <a:rPr lang="en-US" sz="3600" smtClean="0"/>
              <a:t>Introduction to Systems Concepts and Systems Architecture</a:t>
            </a:r>
            <a:endParaRPr lang="en-US" smtClean="0"/>
          </a:p>
        </p:txBody>
      </p:sp>
      <p:sp>
        <p:nvSpPr>
          <p:cNvPr id="6147" name="Rectangle 5"/>
          <p:cNvSpPr>
            <a:spLocks noGrp="1" noChangeArrowheads="1"/>
          </p:cNvSpPr>
          <p:nvPr>
            <p:ph type="subTitle" idx="1"/>
          </p:nvPr>
        </p:nvSpPr>
        <p:spPr>
          <a:xfrm>
            <a:off x="838200" y="2362200"/>
            <a:ext cx="7620000" cy="3581400"/>
          </a:xfrm>
          <a:noFill/>
        </p:spPr>
        <p:txBody>
          <a:bodyPr/>
          <a:lstStyle/>
          <a:p>
            <a:pPr eaLnBrk="1" hangingPunct="1"/>
            <a:r>
              <a:rPr lang="en-US" dirty="0" smtClean="0"/>
              <a:t>The Architecture of Computer Hardware, Systems Software &amp; Networking:  </a:t>
            </a:r>
            <a:br>
              <a:rPr lang="en-US" dirty="0" smtClean="0"/>
            </a:br>
            <a:r>
              <a:rPr lang="en-US" sz="2400" dirty="0" smtClean="0"/>
              <a:t>An Information Technology Approach </a:t>
            </a:r>
          </a:p>
          <a:p>
            <a:pPr eaLnBrk="1" hangingPunct="1"/>
            <a:r>
              <a:rPr lang="en-US" sz="2400" dirty="0" smtClean="0">
                <a:solidFill>
                  <a:srgbClr val="FF9F11"/>
                </a:solidFill>
              </a:rPr>
              <a:t>4th  Edition, Irv Englander</a:t>
            </a:r>
          </a:p>
          <a:p>
            <a:pPr eaLnBrk="1" hangingPunct="1"/>
            <a:r>
              <a:rPr lang="en-US" sz="2400" dirty="0" smtClean="0">
                <a:solidFill>
                  <a:srgbClr val="FF9F11"/>
                </a:solidFill>
              </a:rPr>
              <a:t>John Wiley and Sons </a:t>
            </a:r>
            <a:r>
              <a:rPr lang="en-US" sz="2400" dirty="0" smtClean="0">
                <a:solidFill>
                  <a:srgbClr val="FF9F11"/>
                </a:solidFill>
                <a:sym typeface="Symbol" pitchFamily="18" charset="2"/>
              </a:rPr>
              <a:t></a:t>
            </a:r>
            <a:r>
              <a:rPr lang="en-US" sz="2400" dirty="0" smtClean="0">
                <a:solidFill>
                  <a:srgbClr val="FF9F11"/>
                </a:solidFill>
              </a:rPr>
              <a:t>2010</a:t>
            </a:r>
          </a:p>
          <a:p>
            <a:pPr eaLnBrk="1" hangingPunct="1"/>
            <a:endParaRPr lang="en-US" sz="2400" dirty="0" smtClean="0">
              <a:solidFill>
                <a:srgbClr val="FF9F11"/>
              </a:solidFill>
            </a:endParaRPr>
          </a:p>
          <a:p>
            <a:pPr algn="l" eaLnBrk="1" hangingPunct="1"/>
            <a:endParaRPr lang="en-US" sz="1800" b="0" dirty="0" smtClean="0">
              <a:solidFill>
                <a:schemeClr val="tx1"/>
              </a:solidFill>
            </a:endParaRPr>
          </a:p>
          <a:p>
            <a:pPr eaLnBrk="1" hangingPunct="1"/>
            <a:endParaRPr lang="en-US" sz="2400" dirty="0" smtClean="0">
              <a:solidFill>
                <a:srgbClr val="FF9F11"/>
              </a:solidFill>
            </a:endParaRPr>
          </a:p>
          <a:p>
            <a:pPr eaLnBrk="1" hangingPunct="1"/>
            <a:endParaRPr lang="en-US" sz="2400" dirty="0" smtClean="0">
              <a:solidFill>
                <a:srgbClr val="FF9F11"/>
              </a:solidFill>
            </a:endParaRPr>
          </a:p>
          <a:p>
            <a:pPr eaLnBrk="1" hangingPunct="1"/>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System Architecture</a:t>
            </a:r>
          </a:p>
        </p:txBody>
      </p:sp>
      <p:sp>
        <p:nvSpPr>
          <p:cNvPr id="15363" name="Content Placeholder 2"/>
          <p:cNvSpPr>
            <a:spLocks noGrp="1"/>
          </p:cNvSpPr>
          <p:nvPr>
            <p:ph idx="1"/>
          </p:nvPr>
        </p:nvSpPr>
        <p:spPr/>
        <p:txBody>
          <a:bodyPr/>
          <a:lstStyle/>
          <a:p>
            <a:pPr>
              <a:buFont typeface="Wingdings" pitchFamily="2" charset="2"/>
              <a:buNone/>
            </a:pPr>
            <a:r>
              <a:rPr lang="en-US" smtClean="0"/>
              <a:t>“The fundamental properties, and the patterns of relationships, connections, constraints, and linkages among the components and between the system and its environment are known collectively as the architecture of the system”</a:t>
            </a:r>
          </a:p>
        </p:txBody>
      </p:sp>
      <p:sp>
        <p:nvSpPr>
          <p:cNvPr id="15364" name="Footer Placeholder 3"/>
          <p:cNvSpPr>
            <a:spLocks noGrp="1"/>
          </p:cNvSpPr>
          <p:nvPr>
            <p:ph type="ftr" sz="quarter" idx="11"/>
          </p:nvPr>
        </p:nvSpPr>
        <p:spPr>
          <a:noFill/>
        </p:spPr>
        <p:txBody>
          <a:bodyPr/>
          <a:lstStyle/>
          <a:p>
            <a:r>
              <a:rPr lang="en-US" smtClean="0"/>
              <a:t>Copyright 2010 John Wiley &amp; Sons, Inc.</a:t>
            </a:r>
          </a:p>
        </p:txBody>
      </p:sp>
      <p:sp>
        <p:nvSpPr>
          <p:cNvPr id="15365" name="Slide Number Placeholder 4"/>
          <p:cNvSpPr>
            <a:spLocks noGrp="1"/>
          </p:cNvSpPr>
          <p:nvPr>
            <p:ph type="sldNum" sz="quarter" idx="12"/>
          </p:nvPr>
        </p:nvSpPr>
        <p:spPr>
          <a:noFill/>
        </p:spPr>
        <p:txBody>
          <a:bodyPr/>
          <a:lstStyle/>
          <a:p>
            <a:r>
              <a:rPr lang="en-US" smtClean="0"/>
              <a:t>2-</a:t>
            </a:r>
            <a:fld id="{961C0F26-3513-4CFF-BC1A-0FB2A210AED5}"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Abstractions of Systems</a:t>
            </a:r>
          </a:p>
        </p:txBody>
      </p:sp>
      <p:sp>
        <p:nvSpPr>
          <p:cNvPr id="16387" name="Content Placeholder 2"/>
          <p:cNvSpPr>
            <a:spLocks noGrp="1"/>
          </p:cNvSpPr>
          <p:nvPr>
            <p:ph idx="1"/>
          </p:nvPr>
        </p:nvSpPr>
        <p:spPr/>
        <p:txBody>
          <a:bodyPr/>
          <a:lstStyle/>
          <a:p>
            <a:r>
              <a:rPr lang="en-US" sz="2800" b="1" dirty="0" smtClean="0"/>
              <a:t>Abstraction</a:t>
            </a:r>
            <a:r>
              <a:rPr lang="en-US" sz="2800" dirty="0" smtClean="0"/>
              <a:t> is a model or diagram representation (on paper) of the system</a:t>
            </a:r>
          </a:p>
          <a:p>
            <a:r>
              <a:rPr lang="en-US" sz="2800" dirty="0" smtClean="0"/>
              <a:t>It is actually not the real system</a:t>
            </a:r>
          </a:p>
          <a:p>
            <a:r>
              <a:rPr lang="en-US" sz="2800" dirty="0" smtClean="0"/>
              <a:t>Created to simplify the understanding and analysis of the system</a:t>
            </a:r>
          </a:p>
          <a:p>
            <a:r>
              <a:rPr lang="en-US" sz="2800" dirty="0" smtClean="0"/>
              <a:t>How are the following two abstractions of a business system different from one another?</a:t>
            </a:r>
          </a:p>
          <a:p>
            <a:r>
              <a:rPr lang="en-US" sz="2800" dirty="0" smtClean="0"/>
              <a:t>How are these abstractions different from the real business system?</a:t>
            </a:r>
          </a:p>
        </p:txBody>
      </p:sp>
      <p:sp>
        <p:nvSpPr>
          <p:cNvPr id="16388" name="Footer Placeholder 3"/>
          <p:cNvSpPr>
            <a:spLocks noGrp="1"/>
          </p:cNvSpPr>
          <p:nvPr>
            <p:ph type="ftr" sz="quarter" idx="11"/>
          </p:nvPr>
        </p:nvSpPr>
        <p:spPr>
          <a:noFill/>
        </p:spPr>
        <p:txBody>
          <a:bodyPr/>
          <a:lstStyle/>
          <a:p>
            <a:r>
              <a:rPr lang="en-US" smtClean="0"/>
              <a:t>Copyright 2010 John Wiley &amp; Sons, Inc.</a:t>
            </a:r>
          </a:p>
        </p:txBody>
      </p:sp>
      <p:sp>
        <p:nvSpPr>
          <p:cNvPr id="16389" name="Slide Number Placeholder 4"/>
          <p:cNvSpPr>
            <a:spLocks noGrp="1"/>
          </p:cNvSpPr>
          <p:nvPr>
            <p:ph type="sldNum" sz="quarter" idx="12"/>
          </p:nvPr>
        </p:nvSpPr>
        <p:spPr>
          <a:noFill/>
        </p:spPr>
        <p:txBody>
          <a:bodyPr/>
          <a:lstStyle/>
          <a:p>
            <a:r>
              <a:rPr lang="en-US" smtClean="0"/>
              <a:t>2-</a:t>
            </a:r>
            <a:fld id="{30825CE9-2B5C-408D-9548-0FD16D184F1B}"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Business Organization Chart</a:t>
            </a:r>
          </a:p>
        </p:txBody>
      </p:sp>
      <p:pic>
        <p:nvPicPr>
          <p:cNvPr id="17411" name="Content Placeholder 5" descr="fig_02_05a.jpg"/>
          <p:cNvPicPr>
            <a:picLocks noGrp="1" noChangeAspect="1"/>
          </p:cNvPicPr>
          <p:nvPr>
            <p:ph idx="1"/>
          </p:nvPr>
        </p:nvPicPr>
        <p:blipFill>
          <a:blip r:embed="rId2" cstate="print"/>
          <a:srcRect/>
          <a:stretch>
            <a:fillRect/>
          </a:stretch>
        </p:blipFill>
        <p:spPr>
          <a:xfrm>
            <a:off x="914400" y="1541463"/>
            <a:ext cx="7772400" cy="4249737"/>
          </a:xfrm>
        </p:spPr>
      </p:pic>
      <p:sp>
        <p:nvSpPr>
          <p:cNvPr id="17412" name="Footer Placeholder 3"/>
          <p:cNvSpPr>
            <a:spLocks noGrp="1"/>
          </p:cNvSpPr>
          <p:nvPr>
            <p:ph type="ftr" sz="quarter" idx="11"/>
          </p:nvPr>
        </p:nvSpPr>
        <p:spPr>
          <a:noFill/>
        </p:spPr>
        <p:txBody>
          <a:bodyPr/>
          <a:lstStyle/>
          <a:p>
            <a:r>
              <a:rPr lang="en-US" smtClean="0"/>
              <a:t>Copyright 2010 John Wiley &amp; Sons, Inc.</a:t>
            </a:r>
          </a:p>
        </p:txBody>
      </p:sp>
      <p:sp>
        <p:nvSpPr>
          <p:cNvPr id="17413" name="Slide Number Placeholder 4"/>
          <p:cNvSpPr>
            <a:spLocks noGrp="1"/>
          </p:cNvSpPr>
          <p:nvPr>
            <p:ph type="sldNum" sz="quarter" idx="12"/>
          </p:nvPr>
        </p:nvSpPr>
        <p:spPr>
          <a:noFill/>
        </p:spPr>
        <p:txBody>
          <a:bodyPr/>
          <a:lstStyle/>
          <a:p>
            <a:r>
              <a:rPr lang="en-US" smtClean="0"/>
              <a:t>2-</a:t>
            </a:r>
            <a:fld id="{02DEBE38-81F7-40B7-9D91-CC9709B20203}" type="slidenum">
              <a:rPr lang="en-US" smtClean="0"/>
              <a:pPr/>
              <a:t>12</a:t>
            </a:fld>
            <a:endParaRPr lang="en-US" smtClean="0"/>
          </a:p>
        </p:txBody>
      </p:sp>
      <p:sp>
        <p:nvSpPr>
          <p:cNvPr id="6" name="TextBox 5"/>
          <p:cNvSpPr txBox="1"/>
          <p:nvPr/>
        </p:nvSpPr>
        <p:spPr>
          <a:xfrm>
            <a:off x="990600" y="5791200"/>
            <a:ext cx="7772400" cy="369332"/>
          </a:xfrm>
          <a:prstGeom prst="rect">
            <a:avLst/>
          </a:prstGeom>
          <a:noFill/>
        </p:spPr>
        <p:txBody>
          <a:bodyPr wrap="square" rtlCol="0">
            <a:spAutoFit/>
          </a:bodyPr>
          <a:lstStyle/>
          <a:p>
            <a:r>
              <a:rPr lang="en-US" dirty="0" smtClean="0"/>
              <a:t>Traditional hierarchical organization chart.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4000" smtClean="0"/>
              <a:t>Business Application Architecture</a:t>
            </a:r>
          </a:p>
        </p:txBody>
      </p:sp>
      <p:pic>
        <p:nvPicPr>
          <p:cNvPr id="18435" name="Content Placeholder 5" descr="fig_02_05b.jpg"/>
          <p:cNvPicPr>
            <a:picLocks noGrp="1" noChangeAspect="1"/>
          </p:cNvPicPr>
          <p:nvPr>
            <p:ph idx="1"/>
          </p:nvPr>
        </p:nvPicPr>
        <p:blipFill>
          <a:blip r:embed="rId2" cstate="print"/>
          <a:srcRect/>
          <a:stretch>
            <a:fillRect/>
          </a:stretch>
        </p:blipFill>
        <p:spPr>
          <a:xfrm>
            <a:off x="838200" y="1524000"/>
            <a:ext cx="7619999" cy="3810000"/>
          </a:xfrm>
        </p:spPr>
      </p:pic>
      <p:sp>
        <p:nvSpPr>
          <p:cNvPr id="18436" name="Footer Placeholder 3"/>
          <p:cNvSpPr>
            <a:spLocks noGrp="1"/>
          </p:cNvSpPr>
          <p:nvPr>
            <p:ph type="ftr" sz="quarter" idx="11"/>
          </p:nvPr>
        </p:nvSpPr>
        <p:spPr>
          <a:noFill/>
        </p:spPr>
        <p:txBody>
          <a:bodyPr/>
          <a:lstStyle/>
          <a:p>
            <a:r>
              <a:rPr lang="en-US" smtClean="0"/>
              <a:t>Copyright 2010 John Wiley &amp; Sons, Inc.</a:t>
            </a:r>
          </a:p>
        </p:txBody>
      </p:sp>
      <p:sp>
        <p:nvSpPr>
          <p:cNvPr id="18437" name="Slide Number Placeholder 4"/>
          <p:cNvSpPr>
            <a:spLocks noGrp="1"/>
          </p:cNvSpPr>
          <p:nvPr>
            <p:ph type="sldNum" sz="quarter" idx="12"/>
          </p:nvPr>
        </p:nvSpPr>
        <p:spPr>
          <a:noFill/>
        </p:spPr>
        <p:txBody>
          <a:bodyPr/>
          <a:lstStyle/>
          <a:p>
            <a:r>
              <a:rPr lang="en-US" smtClean="0"/>
              <a:t>2-</a:t>
            </a:r>
            <a:fld id="{A73E5199-BA23-43FC-A96E-EB1511C56BF1}" type="slidenum">
              <a:rPr lang="en-US" smtClean="0"/>
              <a:pPr/>
              <a:t>13</a:t>
            </a:fld>
            <a:endParaRPr lang="en-US" smtClean="0"/>
          </a:p>
        </p:txBody>
      </p:sp>
      <p:sp>
        <p:nvSpPr>
          <p:cNvPr id="6" name="TextBox 5"/>
          <p:cNvSpPr txBox="1"/>
          <p:nvPr/>
        </p:nvSpPr>
        <p:spPr>
          <a:xfrm>
            <a:off x="990600" y="5334000"/>
            <a:ext cx="7467600" cy="923330"/>
          </a:xfrm>
          <a:prstGeom prst="rect">
            <a:avLst/>
          </a:prstGeom>
          <a:noFill/>
        </p:spPr>
        <p:txBody>
          <a:bodyPr wrap="square" rtlCol="0">
            <a:spAutoFit/>
          </a:bodyPr>
          <a:lstStyle/>
          <a:p>
            <a:r>
              <a:rPr lang="en-US" dirty="0" smtClean="0"/>
              <a:t>Concerned with the activities and processing of application programs and the communications between them. Addresses the business needs of the organization. Not hierarchical.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4000" smtClean="0"/>
              <a:t>Business Application Architecture</a:t>
            </a:r>
          </a:p>
        </p:txBody>
      </p:sp>
      <p:sp>
        <p:nvSpPr>
          <p:cNvPr id="18436" name="Footer Placeholder 3"/>
          <p:cNvSpPr>
            <a:spLocks noGrp="1"/>
          </p:cNvSpPr>
          <p:nvPr>
            <p:ph type="ftr" sz="quarter" idx="11"/>
          </p:nvPr>
        </p:nvSpPr>
        <p:spPr>
          <a:noFill/>
        </p:spPr>
        <p:txBody>
          <a:bodyPr/>
          <a:lstStyle/>
          <a:p>
            <a:r>
              <a:rPr lang="en-US" smtClean="0"/>
              <a:t>Copyright 2010 John Wiley &amp; Sons, Inc.</a:t>
            </a:r>
          </a:p>
        </p:txBody>
      </p:sp>
      <p:sp>
        <p:nvSpPr>
          <p:cNvPr id="18437" name="Slide Number Placeholder 4"/>
          <p:cNvSpPr>
            <a:spLocks noGrp="1"/>
          </p:cNvSpPr>
          <p:nvPr>
            <p:ph type="sldNum" sz="quarter" idx="12"/>
          </p:nvPr>
        </p:nvSpPr>
        <p:spPr>
          <a:noFill/>
        </p:spPr>
        <p:txBody>
          <a:bodyPr/>
          <a:lstStyle/>
          <a:p>
            <a:r>
              <a:rPr lang="en-US" smtClean="0"/>
              <a:t>2-</a:t>
            </a:r>
            <a:fld id="{A73E5199-BA23-43FC-A96E-EB1511C56BF1}" type="slidenum">
              <a:rPr lang="en-US" smtClean="0"/>
              <a:pPr/>
              <a:t>14</a:t>
            </a:fld>
            <a:endParaRPr lang="en-US" smtClean="0"/>
          </a:p>
        </p:txBody>
      </p:sp>
      <p:sp>
        <p:nvSpPr>
          <p:cNvPr id="7" name="Content Placeholder 6"/>
          <p:cNvSpPr>
            <a:spLocks noGrp="1"/>
          </p:cNvSpPr>
          <p:nvPr>
            <p:ph idx="1"/>
          </p:nvPr>
        </p:nvSpPr>
        <p:spPr>
          <a:xfrm>
            <a:off x="914400" y="1646237"/>
            <a:ext cx="7772400" cy="4221163"/>
          </a:xfrm>
        </p:spPr>
        <p:txBody>
          <a:bodyPr/>
          <a:lstStyle/>
          <a:p>
            <a:r>
              <a:rPr lang="en-US" sz="2800" dirty="0" smtClean="0"/>
              <a:t>Selection of the hardware architecture, network architecture, and communication architecture to support the application software and its functionality is crucial</a:t>
            </a:r>
          </a:p>
          <a:p>
            <a:r>
              <a:rPr lang="en-US" sz="2800" dirty="0" smtClean="0"/>
              <a:t>Additional factors may include scalability, ease of use, data and system security, system administration, and cost</a:t>
            </a:r>
          </a:p>
          <a:p>
            <a:r>
              <a:rPr lang="en-US" sz="2800" dirty="0" smtClean="0"/>
              <a:t>This is what computer system architects, like you guys, will often do</a:t>
            </a:r>
          </a:p>
          <a:p>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IT System Architectures</a:t>
            </a:r>
          </a:p>
        </p:txBody>
      </p:sp>
      <p:sp>
        <p:nvSpPr>
          <p:cNvPr id="19459" name="Content Placeholder 2"/>
          <p:cNvSpPr>
            <a:spLocks noGrp="1"/>
          </p:cNvSpPr>
          <p:nvPr>
            <p:ph idx="1"/>
          </p:nvPr>
        </p:nvSpPr>
        <p:spPr/>
        <p:txBody>
          <a:bodyPr/>
          <a:lstStyle/>
          <a:p>
            <a:r>
              <a:rPr lang="en-US" dirty="0" smtClean="0"/>
              <a:t>Distributed (decentralized) processing systems</a:t>
            </a:r>
          </a:p>
          <a:p>
            <a:pPr lvl="1"/>
            <a:r>
              <a:rPr lang="en-US" dirty="0" smtClean="0"/>
              <a:t>Client-Server Computing</a:t>
            </a:r>
          </a:p>
          <a:p>
            <a:pPr lvl="2"/>
            <a:r>
              <a:rPr lang="en-US" dirty="0" smtClean="0"/>
              <a:t>2-tier architecture</a:t>
            </a:r>
          </a:p>
          <a:p>
            <a:pPr lvl="2"/>
            <a:r>
              <a:rPr lang="en-US" dirty="0" smtClean="0"/>
              <a:t>3-tier architecture</a:t>
            </a:r>
          </a:p>
          <a:p>
            <a:pPr lvl="2"/>
            <a:r>
              <a:rPr lang="en-US" dirty="0" smtClean="0"/>
              <a:t>N-tier architecture</a:t>
            </a:r>
          </a:p>
          <a:p>
            <a:pPr lvl="1"/>
            <a:r>
              <a:rPr lang="en-US" dirty="0" smtClean="0"/>
              <a:t>Web-Based Computing</a:t>
            </a:r>
          </a:p>
          <a:p>
            <a:pPr lvl="1"/>
            <a:r>
              <a:rPr lang="en-US" dirty="0" smtClean="0"/>
              <a:t>Peer-to-Peer Computing</a:t>
            </a:r>
          </a:p>
        </p:txBody>
      </p:sp>
      <p:sp>
        <p:nvSpPr>
          <p:cNvPr id="19460" name="Footer Placeholder 3"/>
          <p:cNvSpPr>
            <a:spLocks noGrp="1"/>
          </p:cNvSpPr>
          <p:nvPr>
            <p:ph type="ftr" sz="quarter" idx="11"/>
          </p:nvPr>
        </p:nvSpPr>
        <p:spPr>
          <a:noFill/>
        </p:spPr>
        <p:txBody>
          <a:bodyPr/>
          <a:lstStyle/>
          <a:p>
            <a:r>
              <a:rPr lang="en-US" smtClean="0"/>
              <a:t>Copyright 2010 John Wiley &amp; Sons, Inc.</a:t>
            </a:r>
          </a:p>
        </p:txBody>
      </p:sp>
      <p:sp>
        <p:nvSpPr>
          <p:cNvPr id="19461" name="Slide Number Placeholder 4"/>
          <p:cNvSpPr>
            <a:spLocks noGrp="1"/>
          </p:cNvSpPr>
          <p:nvPr>
            <p:ph type="sldNum" sz="quarter" idx="12"/>
          </p:nvPr>
        </p:nvSpPr>
        <p:spPr>
          <a:noFill/>
        </p:spPr>
        <p:txBody>
          <a:bodyPr/>
          <a:lstStyle/>
          <a:p>
            <a:r>
              <a:rPr lang="en-US" smtClean="0"/>
              <a:t>2-</a:t>
            </a:r>
            <a:fld id="{024A401B-0A44-4FDA-87F5-A2A778CD2848}"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Client-Server Computing</a:t>
            </a:r>
          </a:p>
        </p:txBody>
      </p:sp>
      <p:sp>
        <p:nvSpPr>
          <p:cNvPr id="20483" name="Content Placeholder 2"/>
          <p:cNvSpPr>
            <a:spLocks noGrp="1"/>
          </p:cNvSpPr>
          <p:nvPr>
            <p:ph idx="1"/>
          </p:nvPr>
        </p:nvSpPr>
        <p:spPr/>
        <p:txBody>
          <a:bodyPr/>
          <a:lstStyle/>
          <a:p>
            <a:r>
              <a:rPr lang="en-US" smtClean="0"/>
              <a:t>A program on a client computer requests services from a program on a server computer</a:t>
            </a:r>
          </a:p>
          <a:p>
            <a:r>
              <a:rPr lang="en-US" smtClean="0"/>
              <a:t>Examples:</a:t>
            </a:r>
          </a:p>
          <a:p>
            <a:pPr lvl="1"/>
            <a:r>
              <a:rPr lang="en-US" smtClean="0"/>
              <a:t>Email services, file services, print services, directory services, Web services, database services, application services, remote access services</a:t>
            </a:r>
          </a:p>
        </p:txBody>
      </p:sp>
      <p:sp>
        <p:nvSpPr>
          <p:cNvPr id="20484" name="Footer Placeholder 3"/>
          <p:cNvSpPr>
            <a:spLocks noGrp="1"/>
          </p:cNvSpPr>
          <p:nvPr>
            <p:ph type="ftr" sz="quarter" idx="11"/>
          </p:nvPr>
        </p:nvSpPr>
        <p:spPr>
          <a:noFill/>
        </p:spPr>
        <p:txBody>
          <a:bodyPr/>
          <a:lstStyle/>
          <a:p>
            <a:r>
              <a:rPr lang="en-US" smtClean="0"/>
              <a:t>Copyright 2010 John Wiley &amp; Sons, Inc.</a:t>
            </a:r>
          </a:p>
        </p:txBody>
      </p:sp>
      <p:sp>
        <p:nvSpPr>
          <p:cNvPr id="20485" name="Slide Number Placeholder 4"/>
          <p:cNvSpPr>
            <a:spLocks noGrp="1"/>
          </p:cNvSpPr>
          <p:nvPr>
            <p:ph type="sldNum" sz="quarter" idx="12"/>
          </p:nvPr>
        </p:nvSpPr>
        <p:spPr>
          <a:noFill/>
        </p:spPr>
        <p:txBody>
          <a:bodyPr/>
          <a:lstStyle/>
          <a:p>
            <a:r>
              <a:rPr lang="en-US" smtClean="0"/>
              <a:t>2-</a:t>
            </a:r>
            <a:fld id="{A87CD571-AB21-4E6E-A78D-CC2F4199588D}"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800" smtClean="0"/>
              <a:t>Basic Client-Server Architecture</a:t>
            </a:r>
          </a:p>
        </p:txBody>
      </p:sp>
      <p:pic>
        <p:nvPicPr>
          <p:cNvPr id="21507" name="Content Placeholder 5" descr="fig_02_06.jpg"/>
          <p:cNvPicPr>
            <a:picLocks noGrp="1" noChangeAspect="1"/>
          </p:cNvPicPr>
          <p:nvPr>
            <p:ph idx="1"/>
          </p:nvPr>
        </p:nvPicPr>
        <p:blipFill>
          <a:blip r:embed="rId2" cstate="print"/>
          <a:srcRect/>
          <a:stretch>
            <a:fillRect/>
          </a:stretch>
        </p:blipFill>
        <p:spPr>
          <a:xfrm>
            <a:off x="914400" y="1981200"/>
            <a:ext cx="7772400" cy="3421063"/>
          </a:xfrm>
        </p:spPr>
      </p:pic>
      <p:sp>
        <p:nvSpPr>
          <p:cNvPr id="21508" name="Footer Placeholder 3"/>
          <p:cNvSpPr>
            <a:spLocks noGrp="1"/>
          </p:cNvSpPr>
          <p:nvPr>
            <p:ph type="ftr" sz="quarter" idx="11"/>
          </p:nvPr>
        </p:nvSpPr>
        <p:spPr>
          <a:noFill/>
        </p:spPr>
        <p:txBody>
          <a:bodyPr/>
          <a:lstStyle/>
          <a:p>
            <a:r>
              <a:rPr lang="en-US" smtClean="0"/>
              <a:t>Copyright 2010 John Wiley &amp; Sons, Inc.</a:t>
            </a:r>
          </a:p>
        </p:txBody>
      </p:sp>
      <p:sp>
        <p:nvSpPr>
          <p:cNvPr id="21509" name="Slide Number Placeholder 4"/>
          <p:cNvSpPr>
            <a:spLocks noGrp="1"/>
          </p:cNvSpPr>
          <p:nvPr>
            <p:ph type="sldNum" sz="quarter" idx="12"/>
          </p:nvPr>
        </p:nvSpPr>
        <p:spPr>
          <a:noFill/>
        </p:spPr>
        <p:txBody>
          <a:bodyPr/>
          <a:lstStyle/>
          <a:p>
            <a:r>
              <a:rPr lang="en-US" smtClean="0"/>
              <a:t>2-</a:t>
            </a:r>
            <a:fld id="{18B4732B-8E50-496C-ABEA-AD228C04F16F}" type="slidenum">
              <a:rPr lang="en-US" smtClean="0"/>
              <a:pPr/>
              <a:t>17</a:t>
            </a:fld>
            <a:endParaRPr lang="en-US" smtClean="0"/>
          </a:p>
        </p:txBody>
      </p:sp>
      <p:sp>
        <p:nvSpPr>
          <p:cNvPr id="6" name="TextBox 5"/>
          <p:cNvSpPr txBox="1"/>
          <p:nvPr/>
        </p:nvSpPr>
        <p:spPr>
          <a:xfrm>
            <a:off x="990600" y="5449669"/>
            <a:ext cx="7543800" cy="646331"/>
          </a:xfrm>
          <a:prstGeom prst="rect">
            <a:avLst/>
          </a:prstGeom>
          <a:noFill/>
        </p:spPr>
        <p:txBody>
          <a:bodyPr wrap="square" rtlCol="0">
            <a:spAutoFit/>
          </a:bodyPr>
          <a:lstStyle/>
          <a:p>
            <a:r>
              <a:rPr lang="en-US" dirty="0" smtClean="0"/>
              <a:t>Web browser sends HTTP request message: GET </a:t>
            </a:r>
            <a:r>
              <a:rPr lang="en-US" dirty="0" smtClean="0">
                <a:hlinkClick r:id="rId3"/>
              </a:rPr>
              <a:t>www.louisville.edu</a:t>
            </a:r>
            <a:endParaRPr lang="en-US" dirty="0" smtClean="0"/>
          </a:p>
          <a:p>
            <a:r>
              <a:rPr lang="en-US" dirty="0" smtClean="0"/>
              <a:t>Web server returns the page in HTML and the browser displays it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800" smtClean="0"/>
              <a:t>Clients and Servers on a Network</a:t>
            </a:r>
          </a:p>
        </p:txBody>
      </p:sp>
      <p:pic>
        <p:nvPicPr>
          <p:cNvPr id="23555" name="Content Placeholder 5" descr="fig_02_07.jpg"/>
          <p:cNvPicPr>
            <a:picLocks noGrp="1" noChangeAspect="1"/>
          </p:cNvPicPr>
          <p:nvPr>
            <p:ph idx="1"/>
          </p:nvPr>
        </p:nvPicPr>
        <p:blipFill>
          <a:blip r:embed="rId2" cstate="print"/>
          <a:srcRect/>
          <a:stretch>
            <a:fillRect/>
          </a:stretch>
        </p:blipFill>
        <p:spPr>
          <a:xfrm>
            <a:off x="2411413" y="1524000"/>
            <a:ext cx="4778375" cy="4038600"/>
          </a:xfrm>
        </p:spPr>
      </p:pic>
      <p:sp>
        <p:nvSpPr>
          <p:cNvPr id="23556" name="Footer Placeholder 3"/>
          <p:cNvSpPr>
            <a:spLocks noGrp="1"/>
          </p:cNvSpPr>
          <p:nvPr>
            <p:ph type="ftr" sz="quarter" idx="11"/>
          </p:nvPr>
        </p:nvSpPr>
        <p:spPr>
          <a:noFill/>
        </p:spPr>
        <p:txBody>
          <a:bodyPr/>
          <a:lstStyle/>
          <a:p>
            <a:r>
              <a:rPr lang="en-US" smtClean="0"/>
              <a:t>Copyright 2010 John Wiley &amp; Sons, Inc.</a:t>
            </a:r>
          </a:p>
        </p:txBody>
      </p:sp>
      <p:sp>
        <p:nvSpPr>
          <p:cNvPr id="23557" name="Slide Number Placeholder 4"/>
          <p:cNvSpPr>
            <a:spLocks noGrp="1"/>
          </p:cNvSpPr>
          <p:nvPr>
            <p:ph type="sldNum" sz="quarter" idx="12"/>
          </p:nvPr>
        </p:nvSpPr>
        <p:spPr>
          <a:noFill/>
        </p:spPr>
        <p:txBody>
          <a:bodyPr/>
          <a:lstStyle/>
          <a:p>
            <a:r>
              <a:rPr lang="en-US" smtClean="0"/>
              <a:t>2-</a:t>
            </a:r>
            <a:fld id="{B2D83740-3A88-4BBD-B9F6-CCE92C28FDED}" type="slidenum">
              <a:rPr lang="en-US" smtClean="0"/>
              <a:pPr/>
              <a:t>18</a:t>
            </a:fld>
            <a:endParaRPr lang="en-US" smtClean="0"/>
          </a:p>
        </p:txBody>
      </p:sp>
      <p:sp>
        <p:nvSpPr>
          <p:cNvPr id="7" name="TextBox 6"/>
          <p:cNvSpPr txBox="1"/>
          <p:nvPr/>
        </p:nvSpPr>
        <p:spPr>
          <a:xfrm>
            <a:off x="990600" y="5602069"/>
            <a:ext cx="7467600" cy="646331"/>
          </a:xfrm>
          <a:prstGeom prst="rect">
            <a:avLst/>
          </a:prstGeom>
          <a:noFill/>
        </p:spPr>
        <p:txBody>
          <a:bodyPr wrap="square" rtlCol="0">
            <a:spAutoFit/>
          </a:bodyPr>
          <a:lstStyle/>
          <a:p>
            <a:r>
              <a:rPr lang="en-US" dirty="0" smtClean="0"/>
              <a:t>M:M relationship: A server can serve multiple clients. A client can request services from multiple servers.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4000" smtClean="0"/>
              <a:t>Advantages of Client-Server Architecture</a:t>
            </a:r>
          </a:p>
        </p:txBody>
      </p:sp>
      <p:sp>
        <p:nvSpPr>
          <p:cNvPr id="22531" name="Content Placeholder 2"/>
          <p:cNvSpPr>
            <a:spLocks noGrp="1"/>
          </p:cNvSpPr>
          <p:nvPr>
            <p:ph idx="1"/>
          </p:nvPr>
        </p:nvSpPr>
        <p:spPr>
          <a:xfrm>
            <a:off x="914400" y="1524000"/>
            <a:ext cx="7772400" cy="4876800"/>
          </a:xfrm>
        </p:spPr>
        <p:txBody>
          <a:bodyPr/>
          <a:lstStyle/>
          <a:p>
            <a:r>
              <a:rPr lang="en-US" smtClean="0"/>
              <a:t>Centralization of services permits</a:t>
            </a:r>
          </a:p>
          <a:p>
            <a:pPr lvl="1"/>
            <a:r>
              <a:rPr lang="en-US" smtClean="0"/>
              <a:t>easier administration of services by IT professionals</a:t>
            </a:r>
          </a:p>
          <a:p>
            <a:pPr lvl="1"/>
            <a:r>
              <a:rPr lang="en-US" smtClean="0"/>
              <a:t>easier availability and location by users</a:t>
            </a:r>
          </a:p>
          <a:p>
            <a:pPr lvl="1"/>
            <a:r>
              <a:rPr lang="en-US" smtClean="0"/>
              <a:t>consistency of resources, such as files and data, can be managed and assured</a:t>
            </a:r>
          </a:p>
          <a:p>
            <a:pPr lvl="1"/>
            <a:r>
              <a:rPr lang="en-US" smtClean="0"/>
              <a:t>more efficient and cost-effective hardware procurement through purchasing a small number of very powerful computers</a:t>
            </a:r>
          </a:p>
        </p:txBody>
      </p:sp>
      <p:sp>
        <p:nvSpPr>
          <p:cNvPr id="22532" name="Footer Placeholder 3"/>
          <p:cNvSpPr>
            <a:spLocks noGrp="1"/>
          </p:cNvSpPr>
          <p:nvPr>
            <p:ph type="ftr" sz="quarter" idx="11"/>
          </p:nvPr>
        </p:nvSpPr>
        <p:spPr>
          <a:noFill/>
        </p:spPr>
        <p:txBody>
          <a:bodyPr/>
          <a:lstStyle/>
          <a:p>
            <a:r>
              <a:rPr lang="en-US" smtClean="0"/>
              <a:t>Copyright 2010 John Wiley &amp; Sons, Inc.</a:t>
            </a:r>
          </a:p>
        </p:txBody>
      </p:sp>
      <p:sp>
        <p:nvSpPr>
          <p:cNvPr id="22533" name="Slide Number Placeholder 4"/>
          <p:cNvSpPr>
            <a:spLocks noGrp="1"/>
          </p:cNvSpPr>
          <p:nvPr>
            <p:ph type="sldNum" sz="quarter" idx="12"/>
          </p:nvPr>
        </p:nvSpPr>
        <p:spPr>
          <a:noFill/>
        </p:spPr>
        <p:txBody>
          <a:bodyPr/>
          <a:lstStyle/>
          <a:p>
            <a:r>
              <a:rPr lang="en-US" smtClean="0"/>
              <a:t>2-</a:t>
            </a:r>
            <a:fld id="{0A9F4ADD-FFA2-4BEF-A320-13C9E4434E2A}"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is a system?</a:t>
            </a:r>
          </a:p>
        </p:txBody>
      </p:sp>
      <p:sp>
        <p:nvSpPr>
          <p:cNvPr id="7171" name="Content Placeholder 2"/>
          <p:cNvSpPr>
            <a:spLocks noGrp="1"/>
          </p:cNvSpPr>
          <p:nvPr>
            <p:ph idx="1"/>
          </p:nvPr>
        </p:nvSpPr>
        <p:spPr/>
        <p:txBody>
          <a:bodyPr/>
          <a:lstStyle/>
          <a:p>
            <a:r>
              <a:rPr lang="en-US" smtClean="0"/>
              <a:t>What do the following systems have in common?</a:t>
            </a:r>
          </a:p>
          <a:p>
            <a:pPr marL="971550" lvl="1" indent="-514350">
              <a:buFont typeface="Arial" charset="0"/>
              <a:buAutoNum type="arabicPeriod"/>
            </a:pPr>
            <a:r>
              <a:rPr lang="en-US" smtClean="0"/>
              <a:t>Plumbing system</a:t>
            </a:r>
          </a:p>
          <a:p>
            <a:pPr marL="971550" lvl="1" indent="-514350">
              <a:buFont typeface="Arial" charset="0"/>
              <a:buAutoNum type="arabicPeriod"/>
            </a:pPr>
            <a:r>
              <a:rPr lang="en-US" smtClean="0"/>
              <a:t>Solar system</a:t>
            </a:r>
          </a:p>
          <a:p>
            <a:pPr marL="971550" lvl="1" indent="-514350">
              <a:buFont typeface="Arial" charset="0"/>
              <a:buAutoNum type="arabicPeriod"/>
            </a:pPr>
            <a:r>
              <a:rPr lang="en-US" smtClean="0"/>
              <a:t>Home network system</a:t>
            </a:r>
          </a:p>
          <a:p>
            <a:pPr marL="971550" lvl="1" indent="-514350">
              <a:buFont typeface="Arial" charset="0"/>
              <a:buAutoNum type="arabicPeriod"/>
            </a:pPr>
            <a:r>
              <a:rPr lang="en-US" smtClean="0"/>
              <a:t>Inventory control system</a:t>
            </a:r>
          </a:p>
        </p:txBody>
      </p:sp>
      <p:sp>
        <p:nvSpPr>
          <p:cNvPr id="7172" name="Footer Placeholder 3"/>
          <p:cNvSpPr>
            <a:spLocks noGrp="1"/>
          </p:cNvSpPr>
          <p:nvPr>
            <p:ph type="ftr" sz="quarter" idx="11"/>
          </p:nvPr>
        </p:nvSpPr>
        <p:spPr>
          <a:noFill/>
        </p:spPr>
        <p:txBody>
          <a:bodyPr/>
          <a:lstStyle/>
          <a:p>
            <a:r>
              <a:rPr lang="en-US" smtClean="0"/>
              <a:t>Copyright 2010 John Wiley &amp; Sons, Inc.</a:t>
            </a:r>
          </a:p>
        </p:txBody>
      </p:sp>
      <p:sp>
        <p:nvSpPr>
          <p:cNvPr id="7173" name="Slide Number Placeholder 4"/>
          <p:cNvSpPr>
            <a:spLocks noGrp="1"/>
          </p:cNvSpPr>
          <p:nvPr>
            <p:ph type="sldNum" sz="quarter" idx="12"/>
          </p:nvPr>
        </p:nvSpPr>
        <p:spPr>
          <a:noFill/>
        </p:spPr>
        <p:txBody>
          <a:bodyPr/>
          <a:lstStyle/>
          <a:p>
            <a:r>
              <a:rPr lang="en-US" smtClean="0"/>
              <a:t>2-</a:t>
            </a:r>
            <a:fld id="{DD8DE801-24C8-4D09-9CDA-7FBC79776350}"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Multi-tier Architectures</a:t>
            </a:r>
          </a:p>
        </p:txBody>
      </p:sp>
      <p:sp>
        <p:nvSpPr>
          <p:cNvPr id="24579" name="Content Placeholder 2"/>
          <p:cNvSpPr>
            <a:spLocks noGrp="1"/>
          </p:cNvSpPr>
          <p:nvPr>
            <p:ph idx="1"/>
          </p:nvPr>
        </p:nvSpPr>
        <p:spPr/>
        <p:txBody>
          <a:bodyPr/>
          <a:lstStyle/>
          <a:p>
            <a:r>
              <a:rPr lang="en-US" dirty="0" smtClean="0"/>
              <a:t>Two-tier architecture</a:t>
            </a:r>
          </a:p>
          <a:p>
            <a:pPr lvl="1"/>
            <a:r>
              <a:rPr lang="en-US" dirty="0" smtClean="0"/>
              <a:t>Two computers are involved in a service.</a:t>
            </a:r>
          </a:p>
          <a:p>
            <a:pPr lvl="1"/>
            <a:r>
              <a:rPr lang="en-US" dirty="0" smtClean="0"/>
              <a:t>Example: Web-browser and Web server model used in intranets and on the Internet</a:t>
            </a:r>
          </a:p>
          <a:p>
            <a:r>
              <a:rPr lang="en-US" dirty="0" smtClean="0"/>
              <a:t>Three-tier architecture</a:t>
            </a:r>
          </a:p>
          <a:p>
            <a:pPr lvl="1"/>
            <a:r>
              <a:rPr lang="en-US" dirty="0" smtClean="0"/>
              <a:t>Three computers are involved in a service</a:t>
            </a:r>
          </a:p>
          <a:p>
            <a:pPr lvl="1"/>
            <a:r>
              <a:rPr lang="en-US" dirty="0" smtClean="0"/>
              <a:t>Example: client computer, Web server, database </a:t>
            </a:r>
            <a:r>
              <a:rPr lang="en-US" dirty="0" smtClean="0"/>
              <a:t>server – Fig. 2.8, p. 54</a:t>
            </a:r>
            <a:endParaRPr lang="en-US" dirty="0" smtClean="0"/>
          </a:p>
          <a:p>
            <a:r>
              <a:rPr lang="en-US" dirty="0" smtClean="0"/>
              <a:t>N-tier architecture</a:t>
            </a:r>
          </a:p>
        </p:txBody>
      </p:sp>
      <p:sp>
        <p:nvSpPr>
          <p:cNvPr id="24580" name="Footer Placeholder 3"/>
          <p:cNvSpPr>
            <a:spLocks noGrp="1"/>
          </p:cNvSpPr>
          <p:nvPr>
            <p:ph type="ftr" sz="quarter" idx="11"/>
          </p:nvPr>
        </p:nvSpPr>
        <p:spPr>
          <a:noFill/>
        </p:spPr>
        <p:txBody>
          <a:bodyPr/>
          <a:lstStyle/>
          <a:p>
            <a:r>
              <a:rPr lang="en-US" smtClean="0"/>
              <a:t>Copyright 2010 John Wiley &amp; Sons, Inc.</a:t>
            </a:r>
          </a:p>
        </p:txBody>
      </p:sp>
      <p:sp>
        <p:nvSpPr>
          <p:cNvPr id="24581" name="Slide Number Placeholder 4"/>
          <p:cNvSpPr>
            <a:spLocks noGrp="1"/>
          </p:cNvSpPr>
          <p:nvPr>
            <p:ph type="sldNum" sz="quarter" idx="12"/>
          </p:nvPr>
        </p:nvSpPr>
        <p:spPr>
          <a:noFill/>
        </p:spPr>
        <p:txBody>
          <a:bodyPr/>
          <a:lstStyle/>
          <a:p>
            <a:r>
              <a:rPr lang="en-US" smtClean="0"/>
              <a:t>2-</a:t>
            </a:r>
            <a:fld id="{DCE69AA2-04EB-4DEA-91F0-17265A72026C}"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Three-tier Architecture</a:t>
            </a:r>
          </a:p>
        </p:txBody>
      </p:sp>
      <p:pic>
        <p:nvPicPr>
          <p:cNvPr id="25603" name="Content Placeholder 5" descr="fig_02_09.jpg"/>
          <p:cNvPicPr>
            <a:picLocks noGrp="1" noChangeAspect="1"/>
          </p:cNvPicPr>
          <p:nvPr>
            <p:ph idx="1"/>
          </p:nvPr>
        </p:nvPicPr>
        <p:blipFill>
          <a:blip r:embed="rId2" cstate="print"/>
          <a:srcRect/>
          <a:stretch>
            <a:fillRect/>
          </a:stretch>
        </p:blipFill>
        <p:spPr>
          <a:xfrm>
            <a:off x="914400" y="1997075"/>
            <a:ext cx="7772400" cy="3579813"/>
          </a:xfrm>
        </p:spPr>
      </p:pic>
      <p:sp>
        <p:nvSpPr>
          <p:cNvPr id="25604" name="Footer Placeholder 3"/>
          <p:cNvSpPr>
            <a:spLocks noGrp="1"/>
          </p:cNvSpPr>
          <p:nvPr>
            <p:ph type="ftr" sz="quarter" idx="11"/>
          </p:nvPr>
        </p:nvSpPr>
        <p:spPr>
          <a:noFill/>
        </p:spPr>
        <p:txBody>
          <a:bodyPr/>
          <a:lstStyle/>
          <a:p>
            <a:r>
              <a:rPr lang="en-US" smtClean="0"/>
              <a:t>Copyright 2010 John Wiley &amp; Sons, Inc.</a:t>
            </a:r>
          </a:p>
        </p:txBody>
      </p:sp>
      <p:sp>
        <p:nvSpPr>
          <p:cNvPr id="25605" name="Slide Number Placeholder 4"/>
          <p:cNvSpPr>
            <a:spLocks noGrp="1"/>
          </p:cNvSpPr>
          <p:nvPr>
            <p:ph type="sldNum" sz="quarter" idx="12"/>
          </p:nvPr>
        </p:nvSpPr>
        <p:spPr>
          <a:noFill/>
        </p:spPr>
        <p:txBody>
          <a:bodyPr/>
          <a:lstStyle/>
          <a:p>
            <a:r>
              <a:rPr lang="en-US" smtClean="0"/>
              <a:t>2-</a:t>
            </a:r>
            <a:fld id="{32CC2E05-FB12-4CDD-92E7-51D384951C0C}"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lstStyle/>
          <a:p>
            <a:r>
              <a:rPr lang="en-US" sz="2800" dirty="0" smtClean="0"/>
              <a:t>In the client-server architecture different computer hardware and software can work together</a:t>
            </a:r>
          </a:p>
          <a:p>
            <a:r>
              <a:rPr lang="en-US" sz="2800" dirty="0" smtClean="0"/>
              <a:t>Resolves potential incompatibilities between the application software, messages, data formats residing on the client and the server</a:t>
            </a:r>
          </a:p>
          <a:p>
            <a:r>
              <a:rPr lang="en-US" sz="2800" dirty="0" smtClean="0"/>
              <a:t>Physically can reside on a server with other applications or on its own server</a:t>
            </a:r>
          </a:p>
          <a:p>
            <a:r>
              <a:rPr lang="en-US" sz="2800" dirty="0" smtClean="0"/>
              <a:t>Improves system performance and administration  </a:t>
            </a:r>
            <a:endParaRPr lang="en-US" sz="2800" dirty="0"/>
          </a:p>
        </p:txBody>
      </p:sp>
      <p:sp>
        <p:nvSpPr>
          <p:cNvPr id="4" name="Footer Placeholder 3"/>
          <p:cNvSpPr>
            <a:spLocks noGrp="1"/>
          </p:cNvSpPr>
          <p:nvPr>
            <p:ph type="ftr" sz="quarter" idx="11"/>
          </p:nvPr>
        </p:nvSpPr>
        <p:spPr/>
        <p:txBody>
          <a:bodyPr/>
          <a:lstStyle/>
          <a:p>
            <a:pPr>
              <a:defRPr/>
            </a:pPr>
            <a:r>
              <a:rPr lang="en-US" smtClean="0"/>
              <a:t>Copyright 2010 John Wiley &amp; Sons, Inc.</a:t>
            </a:r>
            <a:endParaRPr lang="en-US"/>
          </a:p>
        </p:txBody>
      </p:sp>
      <p:sp>
        <p:nvSpPr>
          <p:cNvPr id="5" name="Slide Number Placeholder 4"/>
          <p:cNvSpPr>
            <a:spLocks noGrp="1"/>
          </p:cNvSpPr>
          <p:nvPr>
            <p:ph type="sldNum" sz="quarter" idx="12"/>
          </p:nvPr>
        </p:nvSpPr>
        <p:spPr/>
        <p:txBody>
          <a:bodyPr/>
          <a:lstStyle/>
          <a:p>
            <a:pPr>
              <a:defRPr/>
            </a:pPr>
            <a:r>
              <a:rPr lang="en-US" smtClean="0"/>
              <a:t>2-</a:t>
            </a:r>
            <a:fld id="{FD5AD147-393B-4DA4-936F-0F20590996E9}"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Peer-to-Peer Computing</a:t>
            </a:r>
          </a:p>
        </p:txBody>
      </p:sp>
      <p:sp>
        <p:nvSpPr>
          <p:cNvPr id="26627" name="Content Placeholder 2"/>
          <p:cNvSpPr>
            <a:spLocks noGrp="1"/>
          </p:cNvSpPr>
          <p:nvPr>
            <p:ph idx="1"/>
          </p:nvPr>
        </p:nvSpPr>
        <p:spPr/>
        <p:txBody>
          <a:bodyPr/>
          <a:lstStyle/>
          <a:p>
            <a:r>
              <a:rPr lang="en-US" sz="2400" smtClean="0"/>
              <a:t>Computers on a network are treated as equals</a:t>
            </a:r>
          </a:p>
          <a:p>
            <a:r>
              <a:rPr lang="en-US" sz="2400" smtClean="0"/>
              <a:t>Each computer can share resources with the other computers on the network</a:t>
            </a:r>
          </a:p>
          <a:p>
            <a:r>
              <a:rPr lang="en-US" sz="2400" smtClean="0"/>
              <a:t>Disadvantages</a:t>
            </a:r>
          </a:p>
          <a:p>
            <a:pPr lvl="1"/>
            <a:r>
              <a:rPr lang="en-US" sz="2000" smtClean="0"/>
              <a:t>Difficult to establish centralized control of services</a:t>
            </a:r>
          </a:p>
          <a:p>
            <a:pPr lvl="1"/>
            <a:r>
              <a:rPr lang="en-US" sz="2000" smtClean="0"/>
              <a:t>Difficult to locate services</a:t>
            </a:r>
          </a:p>
          <a:p>
            <a:pPr lvl="1"/>
            <a:r>
              <a:rPr lang="en-US" sz="2000" smtClean="0"/>
              <a:t>Difficult to synchronize versions of files or software</a:t>
            </a:r>
          </a:p>
          <a:p>
            <a:pPr lvl="1"/>
            <a:r>
              <a:rPr lang="en-US" sz="2000" smtClean="0"/>
              <a:t>Difficult to secure network from unauthorized access and from viruses</a:t>
            </a:r>
          </a:p>
          <a:p>
            <a:r>
              <a:rPr lang="en-US" sz="2400" smtClean="0"/>
              <a:t>Advantages</a:t>
            </a:r>
          </a:p>
          <a:p>
            <a:pPr lvl="1"/>
            <a:r>
              <a:rPr lang="en-US" sz="2000" smtClean="0"/>
              <a:t>Sharing files between personal computers</a:t>
            </a:r>
          </a:p>
          <a:p>
            <a:pPr lvl="1"/>
            <a:r>
              <a:rPr lang="en-US" sz="2000" smtClean="0"/>
              <a:t>Internet file sharing</a:t>
            </a:r>
          </a:p>
          <a:p>
            <a:endParaRPr lang="en-US" sz="2800" smtClean="0"/>
          </a:p>
        </p:txBody>
      </p:sp>
      <p:sp>
        <p:nvSpPr>
          <p:cNvPr id="26628" name="Footer Placeholder 3"/>
          <p:cNvSpPr>
            <a:spLocks noGrp="1"/>
          </p:cNvSpPr>
          <p:nvPr>
            <p:ph type="ftr" sz="quarter" idx="11"/>
          </p:nvPr>
        </p:nvSpPr>
        <p:spPr>
          <a:noFill/>
        </p:spPr>
        <p:txBody>
          <a:bodyPr/>
          <a:lstStyle/>
          <a:p>
            <a:r>
              <a:rPr lang="en-US" smtClean="0"/>
              <a:t>Copyright 2010 John Wiley &amp; Sons, Inc.</a:t>
            </a:r>
          </a:p>
        </p:txBody>
      </p:sp>
      <p:sp>
        <p:nvSpPr>
          <p:cNvPr id="26629" name="Slide Number Placeholder 4"/>
          <p:cNvSpPr>
            <a:spLocks noGrp="1"/>
          </p:cNvSpPr>
          <p:nvPr>
            <p:ph type="sldNum" sz="quarter" idx="12"/>
          </p:nvPr>
        </p:nvSpPr>
        <p:spPr>
          <a:noFill/>
        </p:spPr>
        <p:txBody>
          <a:bodyPr/>
          <a:lstStyle/>
          <a:p>
            <a:r>
              <a:rPr lang="en-US" smtClean="0"/>
              <a:t>2-</a:t>
            </a:r>
            <a:fld id="{6D25B01A-6942-4351-BB4B-4B6A1790B233}"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Hybrid Model of Computing</a:t>
            </a:r>
          </a:p>
        </p:txBody>
      </p:sp>
      <p:sp>
        <p:nvSpPr>
          <p:cNvPr id="27651" name="Content Placeholder 2"/>
          <p:cNvSpPr>
            <a:spLocks noGrp="1"/>
          </p:cNvSpPr>
          <p:nvPr>
            <p:ph idx="1"/>
          </p:nvPr>
        </p:nvSpPr>
        <p:spPr/>
        <p:txBody>
          <a:bodyPr/>
          <a:lstStyle/>
          <a:p>
            <a:r>
              <a:rPr lang="en-US" smtClean="0"/>
              <a:t>Client-server technology used to locate systems and files</a:t>
            </a:r>
          </a:p>
          <a:p>
            <a:r>
              <a:rPr lang="en-US" smtClean="0"/>
              <a:t>Then systems can participate in peer-to-peer transactions</a:t>
            </a:r>
          </a:p>
          <a:p>
            <a:r>
              <a:rPr lang="en-US" smtClean="0"/>
              <a:t>Examples</a:t>
            </a:r>
          </a:p>
          <a:p>
            <a:pPr lvl="1"/>
            <a:r>
              <a:rPr lang="en-US" smtClean="0"/>
              <a:t>Instant messaging</a:t>
            </a:r>
          </a:p>
          <a:p>
            <a:pPr lvl="1"/>
            <a:r>
              <a:rPr lang="en-US" smtClean="0"/>
              <a:t>Skype</a:t>
            </a:r>
          </a:p>
          <a:p>
            <a:pPr lvl="1"/>
            <a:r>
              <a:rPr lang="en-US" smtClean="0"/>
              <a:t>Napster</a:t>
            </a:r>
          </a:p>
        </p:txBody>
      </p:sp>
      <p:sp>
        <p:nvSpPr>
          <p:cNvPr id="27652" name="Footer Placeholder 3"/>
          <p:cNvSpPr>
            <a:spLocks noGrp="1"/>
          </p:cNvSpPr>
          <p:nvPr>
            <p:ph type="ftr" sz="quarter" idx="11"/>
          </p:nvPr>
        </p:nvSpPr>
        <p:spPr>
          <a:noFill/>
        </p:spPr>
        <p:txBody>
          <a:bodyPr/>
          <a:lstStyle/>
          <a:p>
            <a:r>
              <a:rPr lang="en-US" smtClean="0"/>
              <a:t>Copyright 2010 John Wiley &amp; Sons, Inc.</a:t>
            </a:r>
          </a:p>
        </p:txBody>
      </p:sp>
      <p:sp>
        <p:nvSpPr>
          <p:cNvPr id="27653" name="Slide Number Placeholder 4"/>
          <p:cNvSpPr>
            <a:spLocks noGrp="1"/>
          </p:cNvSpPr>
          <p:nvPr>
            <p:ph type="sldNum" sz="quarter" idx="12"/>
          </p:nvPr>
        </p:nvSpPr>
        <p:spPr>
          <a:noFill/>
        </p:spPr>
        <p:txBody>
          <a:bodyPr/>
          <a:lstStyle/>
          <a:p>
            <a:r>
              <a:rPr lang="en-US" smtClean="0"/>
              <a:t>2-</a:t>
            </a:r>
            <a:fld id="{6167836F-9EF2-47C0-88E5-31E86C16E32B}"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Google: System Architecture</a:t>
            </a:r>
          </a:p>
        </p:txBody>
      </p:sp>
      <p:sp>
        <p:nvSpPr>
          <p:cNvPr id="28675" name="Content Placeholder 2"/>
          <p:cNvSpPr>
            <a:spLocks noGrp="1"/>
          </p:cNvSpPr>
          <p:nvPr>
            <p:ph idx="1"/>
          </p:nvPr>
        </p:nvSpPr>
        <p:spPr>
          <a:xfrm>
            <a:off x="914400" y="1447800"/>
            <a:ext cx="7772400" cy="4876800"/>
          </a:xfrm>
        </p:spPr>
        <p:txBody>
          <a:bodyPr/>
          <a:lstStyle/>
          <a:p>
            <a:r>
              <a:rPr lang="en-US" sz="2400" smtClean="0"/>
              <a:t>Provide powerful, fast search capability for material on the Internet</a:t>
            </a:r>
          </a:p>
          <a:p>
            <a:r>
              <a:rPr lang="en-US" sz="2400" smtClean="0"/>
              <a:t>Derive income from advertising that is targeted to each user based on their searches</a:t>
            </a:r>
          </a:p>
          <a:p>
            <a:r>
              <a:rPr lang="en-US" sz="2400" smtClean="0"/>
              <a:t>Basic requirements</a:t>
            </a:r>
          </a:p>
          <a:p>
            <a:pPr lvl="1"/>
            <a:r>
              <a:rPr lang="en-US" sz="2000" smtClean="0"/>
              <a:t>Capable of responding to millions of simultaneous requests from all over the world</a:t>
            </a:r>
          </a:p>
          <a:p>
            <a:pPr lvl="1"/>
            <a:r>
              <a:rPr lang="en-US" sz="2000" smtClean="0"/>
              <a:t>Perform a web crawl of the Internet retrieve and organize data</a:t>
            </a:r>
          </a:p>
          <a:p>
            <a:pPr lvl="1"/>
            <a:r>
              <a:rPr lang="en-US" sz="2000" smtClean="0"/>
              <a:t>Establish ranking of results with appropriately targeted advertising</a:t>
            </a:r>
          </a:p>
          <a:p>
            <a:pPr lvl="1"/>
            <a:r>
              <a:rPr lang="en-US" sz="2000" smtClean="0"/>
              <a:t>High reliability of the system</a:t>
            </a:r>
          </a:p>
          <a:p>
            <a:pPr lvl="1"/>
            <a:r>
              <a:rPr lang="en-US" sz="2000" smtClean="0"/>
              <a:t>System is easily scalable and cost effective</a:t>
            </a:r>
          </a:p>
        </p:txBody>
      </p:sp>
      <p:sp>
        <p:nvSpPr>
          <p:cNvPr id="28676" name="Footer Placeholder 3"/>
          <p:cNvSpPr>
            <a:spLocks noGrp="1"/>
          </p:cNvSpPr>
          <p:nvPr>
            <p:ph type="ftr" sz="quarter" idx="11"/>
          </p:nvPr>
        </p:nvSpPr>
        <p:spPr>
          <a:noFill/>
        </p:spPr>
        <p:txBody>
          <a:bodyPr/>
          <a:lstStyle/>
          <a:p>
            <a:r>
              <a:rPr lang="en-US" smtClean="0"/>
              <a:t>Copyright 2010 John Wiley &amp; Sons, Inc.</a:t>
            </a:r>
          </a:p>
        </p:txBody>
      </p:sp>
      <p:sp>
        <p:nvSpPr>
          <p:cNvPr id="28677" name="Slide Number Placeholder 4"/>
          <p:cNvSpPr>
            <a:spLocks noGrp="1"/>
          </p:cNvSpPr>
          <p:nvPr>
            <p:ph type="sldNum" sz="quarter" idx="12"/>
          </p:nvPr>
        </p:nvSpPr>
        <p:spPr>
          <a:noFill/>
        </p:spPr>
        <p:txBody>
          <a:bodyPr/>
          <a:lstStyle/>
          <a:p>
            <a:r>
              <a:rPr lang="en-US" smtClean="0"/>
              <a:t>2-</a:t>
            </a:r>
            <a:fld id="{8435BC4B-439E-4AFE-81C4-E0CE70258376}"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smtClean="0"/>
              <a:t>Google Data Center Search Application Architecture</a:t>
            </a:r>
          </a:p>
        </p:txBody>
      </p:sp>
      <p:pic>
        <p:nvPicPr>
          <p:cNvPr id="29699" name="Content Placeholder 5" descr="fig_02_10.jpg"/>
          <p:cNvPicPr>
            <a:picLocks noGrp="1" noChangeAspect="1"/>
          </p:cNvPicPr>
          <p:nvPr>
            <p:ph idx="1"/>
          </p:nvPr>
        </p:nvPicPr>
        <p:blipFill>
          <a:blip r:embed="rId2" cstate="print"/>
          <a:srcRect/>
          <a:stretch>
            <a:fillRect/>
          </a:stretch>
        </p:blipFill>
        <p:spPr>
          <a:xfrm>
            <a:off x="914400" y="1549400"/>
            <a:ext cx="7772400" cy="4475163"/>
          </a:xfrm>
        </p:spPr>
      </p:pic>
      <p:sp>
        <p:nvSpPr>
          <p:cNvPr id="29700" name="Footer Placeholder 3"/>
          <p:cNvSpPr>
            <a:spLocks noGrp="1"/>
          </p:cNvSpPr>
          <p:nvPr>
            <p:ph type="ftr" sz="quarter" idx="11"/>
          </p:nvPr>
        </p:nvSpPr>
        <p:spPr>
          <a:noFill/>
        </p:spPr>
        <p:txBody>
          <a:bodyPr/>
          <a:lstStyle/>
          <a:p>
            <a:r>
              <a:rPr lang="en-US" smtClean="0"/>
              <a:t>Copyright 2010 John Wiley &amp; Sons, Inc.</a:t>
            </a:r>
          </a:p>
        </p:txBody>
      </p:sp>
      <p:sp>
        <p:nvSpPr>
          <p:cNvPr id="29701" name="Slide Number Placeholder 4"/>
          <p:cNvSpPr>
            <a:spLocks noGrp="1"/>
          </p:cNvSpPr>
          <p:nvPr>
            <p:ph type="sldNum" sz="quarter" idx="12"/>
          </p:nvPr>
        </p:nvSpPr>
        <p:spPr>
          <a:noFill/>
        </p:spPr>
        <p:txBody>
          <a:bodyPr/>
          <a:lstStyle/>
          <a:p>
            <a:r>
              <a:rPr lang="en-US" smtClean="0"/>
              <a:t>2-</a:t>
            </a:r>
            <a:fld id="{02606874-9178-4F3A-B0D0-41010F0F5E49}"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4000" smtClean="0"/>
              <a:t>Simplified Google System Hardware Architecture</a:t>
            </a:r>
          </a:p>
        </p:txBody>
      </p:sp>
      <p:pic>
        <p:nvPicPr>
          <p:cNvPr id="30723" name="Content Placeholder 5" descr="fig_02_11.jpg"/>
          <p:cNvPicPr>
            <a:picLocks noGrp="1" noChangeAspect="1"/>
          </p:cNvPicPr>
          <p:nvPr>
            <p:ph idx="1"/>
          </p:nvPr>
        </p:nvPicPr>
        <p:blipFill>
          <a:blip r:embed="rId2" cstate="print"/>
          <a:srcRect/>
          <a:stretch>
            <a:fillRect/>
          </a:stretch>
        </p:blipFill>
        <p:spPr>
          <a:xfrm>
            <a:off x="922338" y="1524000"/>
            <a:ext cx="7756525" cy="4525963"/>
          </a:xfrm>
        </p:spPr>
      </p:pic>
      <p:sp>
        <p:nvSpPr>
          <p:cNvPr id="30724" name="Footer Placeholder 3"/>
          <p:cNvSpPr>
            <a:spLocks noGrp="1"/>
          </p:cNvSpPr>
          <p:nvPr>
            <p:ph type="ftr" sz="quarter" idx="11"/>
          </p:nvPr>
        </p:nvSpPr>
        <p:spPr>
          <a:noFill/>
        </p:spPr>
        <p:txBody>
          <a:bodyPr/>
          <a:lstStyle/>
          <a:p>
            <a:r>
              <a:rPr lang="en-US" smtClean="0"/>
              <a:t>Copyright 2010 John Wiley &amp; Sons, Inc.</a:t>
            </a:r>
          </a:p>
        </p:txBody>
      </p:sp>
      <p:sp>
        <p:nvSpPr>
          <p:cNvPr id="30725" name="Slide Number Placeholder 4"/>
          <p:cNvSpPr>
            <a:spLocks noGrp="1"/>
          </p:cNvSpPr>
          <p:nvPr>
            <p:ph type="sldNum" sz="quarter" idx="12"/>
          </p:nvPr>
        </p:nvSpPr>
        <p:spPr>
          <a:noFill/>
        </p:spPr>
        <p:txBody>
          <a:bodyPr/>
          <a:lstStyle/>
          <a:p>
            <a:r>
              <a:rPr lang="en-US" smtClean="0"/>
              <a:t>2-</a:t>
            </a:r>
            <a:fld id="{68232A19-A190-4984-B96A-6A85C2CA0DDB}" type="slidenum">
              <a:rPr lang="en-US" smtClean="0"/>
              <a:pPr/>
              <a:t>27</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Plumbing System</a:t>
            </a:r>
          </a:p>
        </p:txBody>
      </p:sp>
      <p:pic>
        <p:nvPicPr>
          <p:cNvPr id="8195" name="Content Placeholder 5" descr="fig_02_01a.jpg"/>
          <p:cNvPicPr>
            <a:picLocks noGrp="1" noChangeAspect="1"/>
          </p:cNvPicPr>
          <p:nvPr>
            <p:ph idx="1"/>
          </p:nvPr>
        </p:nvPicPr>
        <p:blipFill>
          <a:blip r:embed="rId2" cstate="print"/>
          <a:srcRect/>
          <a:stretch>
            <a:fillRect/>
          </a:stretch>
        </p:blipFill>
        <p:spPr>
          <a:xfrm>
            <a:off x="1319213" y="1524000"/>
            <a:ext cx="6962775" cy="4525963"/>
          </a:xfrm>
        </p:spPr>
      </p:pic>
      <p:sp>
        <p:nvSpPr>
          <p:cNvPr id="8196" name="Footer Placeholder 3"/>
          <p:cNvSpPr>
            <a:spLocks noGrp="1"/>
          </p:cNvSpPr>
          <p:nvPr>
            <p:ph type="ftr" sz="quarter" idx="11"/>
          </p:nvPr>
        </p:nvSpPr>
        <p:spPr>
          <a:noFill/>
        </p:spPr>
        <p:txBody>
          <a:bodyPr/>
          <a:lstStyle/>
          <a:p>
            <a:r>
              <a:rPr lang="en-US" smtClean="0"/>
              <a:t>Copyright 2010 John Wiley &amp; Sons, Inc.</a:t>
            </a:r>
          </a:p>
        </p:txBody>
      </p:sp>
      <p:sp>
        <p:nvSpPr>
          <p:cNvPr id="8197" name="Slide Number Placeholder 4"/>
          <p:cNvSpPr>
            <a:spLocks noGrp="1"/>
          </p:cNvSpPr>
          <p:nvPr>
            <p:ph type="sldNum" sz="quarter" idx="12"/>
          </p:nvPr>
        </p:nvSpPr>
        <p:spPr>
          <a:noFill/>
        </p:spPr>
        <p:txBody>
          <a:bodyPr/>
          <a:lstStyle/>
          <a:p>
            <a:r>
              <a:rPr lang="en-US" smtClean="0"/>
              <a:t>2-</a:t>
            </a:r>
            <a:fld id="{F3102C75-7FAA-4F90-8799-361019AA491A}" type="slidenum">
              <a:rPr lang="en-US" smtClean="0"/>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Solar System</a:t>
            </a:r>
          </a:p>
        </p:txBody>
      </p:sp>
      <p:pic>
        <p:nvPicPr>
          <p:cNvPr id="9219" name="Content Placeholder 5" descr="fig_02_01b.jpg"/>
          <p:cNvPicPr>
            <a:picLocks noGrp="1" noChangeAspect="1"/>
          </p:cNvPicPr>
          <p:nvPr>
            <p:ph idx="1"/>
          </p:nvPr>
        </p:nvPicPr>
        <p:blipFill>
          <a:blip r:embed="rId2" cstate="print"/>
          <a:srcRect/>
          <a:stretch>
            <a:fillRect/>
          </a:stretch>
        </p:blipFill>
        <p:spPr>
          <a:xfrm>
            <a:off x="2019300" y="1524000"/>
            <a:ext cx="5562600" cy="4525963"/>
          </a:xfrm>
        </p:spPr>
      </p:pic>
      <p:sp>
        <p:nvSpPr>
          <p:cNvPr id="9220" name="Footer Placeholder 3"/>
          <p:cNvSpPr>
            <a:spLocks noGrp="1"/>
          </p:cNvSpPr>
          <p:nvPr>
            <p:ph type="ftr" sz="quarter" idx="11"/>
          </p:nvPr>
        </p:nvSpPr>
        <p:spPr>
          <a:noFill/>
        </p:spPr>
        <p:txBody>
          <a:bodyPr/>
          <a:lstStyle/>
          <a:p>
            <a:r>
              <a:rPr lang="en-US" smtClean="0"/>
              <a:t>Copyright 2010 John Wiley &amp; Sons, Inc.</a:t>
            </a:r>
          </a:p>
        </p:txBody>
      </p:sp>
      <p:sp>
        <p:nvSpPr>
          <p:cNvPr id="9221" name="Slide Number Placeholder 4"/>
          <p:cNvSpPr>
            <a:spLocks noGrp="1"/>
          </p:cNvSpPr>
          <p:nvPr>
            <p:ph type="sldNum" sz="quarter" idx="12"/>
          </p:nvPr>
        </p:nvSpPr>
        <p:spPr>
          <a:noFill/>
        </p:spPr>
        <p:txBody>
          <a:bodyPr/>
          <a:lstStyle/>
          <a:p>
            <a:r>
              <a:rPr lang="en-US" smtClean="0"/>
              <a:t>2-</a:t>
            </a:r>
            <a:fld id="{35ACF68C-D8B7-428A-98E0-03D13060C42E}"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Home Network System</a:t>
            </a:r>
          </a:p>
        </p:txBody>
      </p:sp>
      <p:pic>
        <p:nvPicPr>
          <p:cNvPr id="10243" name="Content Placeholder 5" descr="fig_02_01c.jpg"/>
          <p:cNvPicPr>
            <a:picLocks noGrp="1" noChangeAspect="1"/>
          </p:cNvPicPr>
          <p:nvPr>
            <p:ph idx="1"/>
          </p:nvPr>
        </p:nvPicPr>
        <p:blipFill>
          <a:blip r:embed="rId2" cstate="print"/>
          <a:srcRect/>
          <a:stretch>
            <a:fillRect/>
          </a:stretch>
        </p:blipFill>
        <p:spPr>
          <a:xfrm>
            <a:off x="914400" y="1630363"/>
            <a:ext cx="7772400" cy="4313237"/>
          </a:xfrm>
        </p:spPr>
      </p:pic>
      <p:sp>
        <p:nvSpPr>
          <p:cNvPr id="10244" name="Footer Placeholder 3"/>
          <p:cNvSpPr>
            <a:spLocks noGrp="1"/>
          </p:cNvSpPr>
          <p:nvPr>
            <p:ph type="ftr" sz="quarter" idx="11"/>
          </p:nvPr>
        </p:nvSpPr>
        <p:spPr>
          <a:noFill/>
        </p:spPr>
        <p:txBody>
          <a:bodyPr/>
          <a:lstStyle/>
          <a:p>
            <a:r>
              <a:rPr lang="en-US" smtClean="0"/>
              <a:t>Copyright 2010 John Wiley &amp; Sons, Inc.</a:t>
            </a:r>
          </a:p>
        </p:txBody>
      </p:sp>
      <p:sp>
        <p:nvSpPr>
          <p:cNvPr id="10245" name="Slide Number Placeholder 4"/>
          <p:cNvSpPr>
            <a:spLocks noGrp="1"/>
          </p:cNvSpPr>
          <p:nvPr>
            <p:ph type="sldNum" sz="quarter" idx="12"/>
          </p:nvPr>
        </p:nvSpPr>
        <p:spPr>
          <a:noFill/>
        </p:spPr>
        <p:txBody>
          <a:bodyPr/>
          <a:lstStyle/>
          <a:p>
            <a:r>
              <a:rPr lang="en-US" smtClean="0"/>
              <a:t>2-</a:t>
            </a:r>
            <a:fld id="{877A663B-941B-48DC-8911-1ED77F7A5EC1}"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Inventory Control System</a:t>
            </a:r>
          </a:p>
        </p:txBody>
      </p:sp>
      <p:pic>
        <p:nvPicPr>
          <p:cNvPr id="11267" name="Content Placeholder 5" descr="fig_02_01d.jpg"/>
          <p:cNvPicPr>
            <a:picLocks noGrp="1" noChangeAspect="1"/>
          </p:cNvPicPr>
          <p:nvPr>
            <p:ph idx="1"/>
          </p:nvPr>
        </p:nvPicPr>
        <p:blipFill>
          <a:blip r:embed="rId2" cstate="print"/>
          <a:srcRect/>
          <a:stretch>
            <a:fillRect/>
          </a:stretch>
        </p:blipFill>
        <p:spPr>
          <a:xfrm>
            <a:off x="1441450" y="1524000"/>
            <a:ext cx="6718300" cy="4525963"/>
          </a:xfrm>
        </p:spPr>
      </p:pic>
      <p:sp>
        <p:nvSpPr>
          <p:cNvPr id="11268" name="Footer Placeholder 3"/>
          <p:cNvSpPr>
            <a:spLocks noGrp="1"/>
          </p:cNvSpPr>
          <p:nvPr>
            <p:ph type="ftr" sz="quarter" idx="11"/>
          </p:nvPr>
        </p:nvSpPr>
        <p:spPr>
          <a:noFill/>
        </p:spPr>
        <p:txBody>
          <a:bodyPr/>
          <a:lstStyle/>
          <a:p>
            <a:r>
              <a:rPr lang="en-US" smtClean="0"/>
              <a:t>Copyright 2010 John Wiley &amp; Sons, Inc.</a:t>
            </a:r>
          </a:p>
        </p:txBody>
      </p:sp>
      <p:sp>
        <p:nvSpPr>
          <p:cNvPr id="11269" name="Slide Number Placeholder 4"/>
          <p:cNvSpPr>
            <a:spLocks noGrp="1"/>
          </p:cNvSpPr>
          <p:nvPr>
            <p:ph type="sldNum" sz="quarter" idx="12"/>
          </p:nvPr>
        </p:nvSpPr>
        <p:spPr>
          <a:noFill/>
        </p:spPr>
        <p:txBody>
          <a:bodyPr/>
          <a:lstStyle/>
          <a:p>
            <a:r>
              <a:rPr lang="en-US" smtClean="0"/>
              <a:t>2-</a:t>
            </a:r>
            <a:fld id="{8391AF3F-3B9E-45AD-98E9-DF9D7505EA8A}"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Definition of a System</a:t>
            </a:r>
          </a:p>
        </p:txBody>
      </p:sp>
      <p:sp>
        <p:nvSpPr>
          <p:cNvPr id="12291" name="Content Placeholder 2"/>
          <p:cNvSpPr>
            <a:spLocks noGrp="1"/>
          </p:cNvSpPr>
          <p:nvPr>
            <p:ph idx="1"/>
          </p:nvPr>
        </p:nvSpPr>
        <p:spPr>
          <a:xfrm>
            <a:off x="914400" y="1447800"/>
            <a:ext cx="7772400" cy="4724400"/>
          </a:xfrm>
        </p:spPr>
        <p:txBody>
          <a:bodyPr/>
          <a:lstStyle/>
          <a:p>
            <a:r>
              <a:rPr lang="en-US" sz="2800" dirty="0" smtClean="0"/>
              <a:t>“A </a:t>
            </a:r>
            <a:r>
              <a:rPr lang="en-US" sz="2800" b="1" dirty="0" smtClean="0"/>
              <a:t>system</a:t>
            </a:r>
            <a:r>
              <a:rPr lang="en-US" sz="2800" dirty="0" smtClean="0"/>
              <a:t> is a collection of components linked together and organized in such a way as to be recognizable as a single unit.”</a:t>
            </a:r>
          </a:p>
          <a:p>
            <a:r>
              <a:rPr lang="en-US" sz="2800" dirty="0" smtClean="0"/>
              <a:t>Linked </a:t>
            </a:r>
            <a:r>
              <a:rPr lang="en-US" sz="2800" b="1" dirty="0" smtClean="0"/>
              <a:t>components</a:t>
            </a:r>
            <a:r>
              <a:rPr lang="en-US" sz="2800" dirty="0" smtClean="0"/>
              <a:t> of a system also define the </a:t>
            </a:r>
            <a:r>
              <a:rPr lang="en-US" sz="2800" b="1" dirty="0" smtClean="0"/>
              <a:t>boundary</a:t>
            </a:r>
            <a:r>
              <a:rPr lang="en-US" sz="2800" dirty="0" smtClean="0"/>
              <a:t> for the system</a:t>
            </a:r>
          </a:p>
          <a:p>
            <a:r>
              <a:rPr lang="en-US" sz="2800" dirty="0" smtClean="0"/>
              <a:t>The </a:t>
            </a:r>
            <a:r>
              <a:rPr lang="en-US" sz="2800" b="1" dirty="0" smtClean="0"/>
              <a:t>environment</a:t>
            </a:r>
            <a:r>
              <a:rPr lang="en-US" sz="2800" dirty="0" smtClean="0"/>
              <a:t> is anything outside of the system</a:t>
            </a:r>
          </a:p>
          <a:p>
            <a:r>
              <a:rPr lang="en-US" sz="2800" dirty="0" smtClean="0"/>
              <a:t>The </a:t>
            </a:r>
            <a:r>
              <a:rPr lang="en-US" sz="2800" b="1" dirty="0" smtClean="0"/>
              <a:t>interface</a:t>
            </a:r>
            <a:r>
              <a:rPr lang="en-US" sz="2800" dirty="0" smtClean="0"/>
              <a:t> via which the system communicates (input/output) with the environment</a:t>
            </a:r>
          </a:p>
        </p:txBody>
      </p:sp>
      <p:sp>
        <p:nvSpPr>
          <p:cNvPr id="12292" name="Footer Placeholder 3"/>
          <p:cNvSpPr>
            <a:spLocks noGrp="1"/>
          </p:cNvSpPr>
          <p:nvPr>
            <p:ph type="ftr" sz="quarter" idx="11"/>
          </p:nvPr>
        </p:nvSpPr>
        <p:spPr>
          <a:noFill/>
        </p:spPr>
        <p:txBody>
          <a:bodyPr/>
          <a:lstStyle/>
          <a:p>
            <a:r>
              <a:rPr lang="en-US" smtClean="0"/>
              <a:t>Copyright 2010 John Wiley &amp; Sons, Inc.</a:t>
            </a:r>
          </a:p>
        </p:txBody>
      </p:sp>
      <p:sp>
        <p:nvSpPr>
          <p:cNvPr id="12293" name="Slide Number Placeholder 5"/>
          <p:cNvSpPr>
            <a:spLocks noGrp="1"/>
          </p:cNvSpPr>
          <p:nvPr>
            <p:ph type="sldNum" sz="quarter" idx="12"/>
          </p:nvPr>
        </p:nvSpPr>
        <p:spPr>
          <a:noFill/>
        </p:spPr>
        <p:txBody>
          <a:bodyPr/>
          <a:lstStyle/>
          <a:p>
            <a:r>
              <a:rPr lang="en-US" smtClean="0"/>
              <a:t>2-</a:t>
            </a:r>
            <a:fld id="{25B5F743-2DD9-4FC2-A895-786597DD875F}"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4000" smtClean="0"/>
              <a:t>General Representation of a System</a:t>
            </a:r>
          </a:p>
        </p:txBody>
      </p:sp>
      <p:pic>
        <p:nvPicPr>
          <p:cNvPr id="13315" name="Content Placeholder 5" descr="fig_02_02.jpg"/>
          <p:cNvPicPr>
            <a:picLocks noGrp="1" noChangeAspect="1"/>
          </p:cNvPicPr>
          <p:nvPr>
            <p:ph idx="1"/>
          </p:nvPr>
        </p:nvPicPr>
        <p:blipFill>
          <a:blip r:embed="rId2" cstate="print"/>
          <a:srcRect/>
          <a:stretch>
            <a:fillRect/>
          </a:stretch>
        </p:blipFill>
        <p:spPr>
          <a:xfrm>
            <a:off x="1514475" y="1524000"/>
            <a:ext cx="6572250" cy="4525963"/>
          </a:xfrm>
        </p:spPr>
      </p:pic>
      <p:sp>
        <p:nvSpPr>
          <p:cNvPr id="13316" name="Footer Placeholder 3"/>
          <p:cNvSpPr>
            <a:spLocks noGrp="1"/>
          </p:cNvSpPr>
          <p:nvPr>
            <p:ph type="ftr" sz="quarter" idx="11"/>
          </p:nvPr>
        </p:nvSpPr>
        <p:spPr>
          <a:noFill/>
        </p:spPr>
        <p:txBody>
          <a:bodyPr/>
          <a:lstStyle/>
          <a:p>
            <a:r>
              <a:rPr lang="en-US" smtClean="0"/>
              <a:t>Copyright 2010 John Wiley &amp; Sons, Inc.</a:t>
            </a:r>
          </a:p>
        </p:txBody>
      </p:sp>
      <p:sp>
        <p:nvSpPr>
          <p:cNvPr id="13317" name="Slide Number Placeholder 4"/>
          <p:cNvSpPr>
            <a:spLocks noGrp="1"/>
          </p:cNvSpPr>
          <p:nvPr>
            <p:ph type="sldNum" sz="quarter" idx="12"/>
          </p:nvPr>
        </p:nvSpPr>
        <p:spPr>
          <a:noFill/>
        </p:spPr>
        <p:txBody>
          <a:bodyPr/>
          <a:lstStyle/>
          <a:p>
            <a:r>
              <a:rPr lang="en-US" smtClean="0"/>
              <a:t>2-</a:t>
            </a:r>
            <a:fld id="{2A22FC17-FF8C-45FC-B276-B492DF042361}"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System Decomposition</a:t>
            </a:r>
          </a:p>
        </p:txBody>
      </p:sp>
      <p:sp>
        <p:nvSpPr>
          <p:cNvPr id="14339" name="Content Placeholder 2"/>
          <p:cNvSpPr>
            <a:spLocks noGrp="1"/>
          </p:cNvSpPr>
          <p:nvPr>
            <p:ph idx="1"/>
          </p:nvPr>
        </p:nvSpPr>
        <p:spPr>
          <a:xfrm>
            <a:off x="914400" y="1524000"/>
            <a:ext cx="7772400" cy="4724400"/>
          </a:xfrm>
        </p:spPr>
        <p:txBody>
          <a:bodyPr/>
          <a:lstStyle/>
          <a:p>
            <a:r>
              <a:rPr lang="en-US" sz="2800" dirty="0" smtClean="0"/>
              <a:t>Components</a:t>
            </a:r>
          </a:p>
          <a:p>
            <a:pPr lvl="1"/>
            <a:r>
              <a:rPr lang="en-US" sz="2400" dirty="0" smtClean="0"/>
              <a:t>May be irreducible or</a:t>
            </a:r>
          </a:p>
          <a:p>
            <a:pPr lvl="1"/>
            <a:r>
              <a:rPr lang="en-US" sz="2400" dirty="0" smtClean="0"/>
              <a:t>May be </a:t>
            </a:r>
            <a:r>
              <a:rPr lang="en-US" sz="2400" b="1" dirty="0" smtClean="0"/>
              <a:t>subsystems</a:t>
            </a:r>
          </a:p>
          <a:p>
            <a:r>
              <a:rPr lang="en-US" sz="2800" b="1" dirty="0" smtClean="0"/>
              <a:t>Decomposition</a:t>
            </a:r>
          </a:p>
          <a:p>
            <a:pPr lvl="1"/>
            <a:r>
              <a:rPr lang="en-US" sz="2400" dirty="0" smtClean="0"/>
              <a:t>The division of a system into its components (</a:t>
            </a:r>
            <a:r>
              <a:rPr lang="en-US" sz="2400" b="1" dirty="0" smtClean="0"/>
              <a:t>modules</a:t>
            </a:r>
            <a:r>
              <a:rPr lang="en-US" sz="2400" dirty="0" smtClean="0"/>
              <a:t>) and linkages in a </a:t>
            </a:r>
            <a:r>
              <a:rPr lang="en-US" sz="2400" b="1" dirty="0" smtClean="0"/>
              <a:t>top-down</a:t>
            </a:r>
            <a:r>
              <a:rPr lang="en-US" sz="2400" dirty="0" smtClean="0"/>
              <a:t> manner</a:t>
            </a:r>
          </a:p>
          <a:p>
            <a:pPr lvl="1"/>
            <a:r>
              <a:rPr lang="en-US" sz="2400" b="1" dirty="0" smtClean="0"/>
              <a:t>Hierarchical</a:t>
            </a:r>
          </a:p>
          <a:p>
            <a:pPr lvl="1"/>
            <a:r>
              <a:rPr lang="en-US" sz="2400" dirty="0" smtClean="0"/>
              <a:t>Improves the understanding of the system</a:t>
            </a:r>
          </a:p>
          <a:p>
            <a:pPr lvl="1"/>
            <a:r>
              <a:rPr lang="en-US" sz="2400" dirty="0" smtClean="0"/>
              <a:t>Makes the system easier to analyze, design, manufacture/create its components, maintain, repair, and upgrade </a:t>
            </a:r>
          </a:p>
        </p:txBody>
      </p:sp>
      <p:sp>
        <p:nvSpPr>
          <p:cNvPr id="14340" name="Footer Placeholder 3"/>
          <p:cNvSpPr>
            <a:spLocks noGrp="1"/>
          </p:cNvSpPr>
          <p:nvPr>
            <p:ph type="ftr" sz="quarter" idx="11"/>
          </p:nvPr>
        </p:nvSpPr>
        <p:spPr>
          <a:noFill/>
        </p:spPr>
        <p:txBody>
          <a:bodyPr/>
          <a:lstStyle/>
          <a:p>
            <a:r>
              <a:rPr lang="en-US" smtClean="0"/>
              <a:t>Copyright 2010 John Wiley &amp; Sons, Inc.</a:t>
            </a:r>
          </a:p>
        </p:txBody>
      </p:sp>
      <p:sp>
        <p:nvSpPr>
          <p:cNvPr id="14341" name="Slide Number Placeholder 4"/>
          <p:cNvSpPr>
            <a:spLocks noGrp="1"/>
          </p:cNvSpPr>
          <p:nvPr>
            <p:ph type="sldNum" sz="quarter" idx="12"/>
          </p:nvPr>
        </p:nvSpPr>
        <p:spPr>
          <a:noFill/>
        </p:spPr>
        <p:txBody>
          <a:bodyPr/>
          <a:lstStyle/>
          <a:p>
            <a:r>
              <a:rPr lang="en-US" smtClean="0"/>
              <a:t>2-</a:t>
            </a:r>
            <a:fld id="{C52E9C29-DD59-43B9-AA69-A16586A68709}"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1777</TotalTime>
  <Words>1067</Words>
  <Application>Microsoft Office PowerPoint</Application>
  <PresentationFormat>On-screen Show (4:3)</PresentationFormat>
  <Paragraphs>166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vt:lpstr>
      <vt:lpstr>CHAPTER 2: Introduction to Systems Concepts and Systems Architecture</vt:lpstr>
      <vt:lpstr>What is a system?</vt:lpstr>
      <vt:lpstr>Plumbing System</vt:lpstr>
      <vt:lpstr>Solar System</vt:lpstr>
      <vt:lpstr>Home Network System</vt:lpstr>
      <vt:lpstr>Inventory Control System</vt:lpstr>
      <vt:lpstr>Definition of a System</vt:lpstr>
      <vt:lpstr>General Representation of a System</vt:lpstr>
      <vt:lpstr>System Decomposition</vt:lpstr>
      <vt:lpstr>System Architecture</vt:lpstr>
      <vt:lpstr>Abstractions of Systems</vt:lpstr>
      <vt:lpstr>Business Organization Chart</vt:lpstr>
      <vt:lpstr>Business Application Architecture</vt:lpstr>
      <vt:lpstr>Business Application Architecture</vt:lpstr>
      <vt:lpstr>IT System Architectures</vt:lpstr>
      <vt:lpstr>Client-Server Computing</vt:lpstr>
      <vt:lpstr>Basic Client-Server Architecture</vt:lpstr>
      <vt:lpstr>Clients and Servers on a Network</vt:lpstr>
      <vt:lpstr>Advantages of Client-Server Architecture</vt:lpstr>
      <vt:lpstr>Multi-tier Architectures</vt:lpstr>
      <vt:lpstr>Three-tier Architecture</vt:lpstr>
      <vt:lpstr>Middleware</vt:lpstr>
      <vt:lpstr>Peer-to-Peer Computing</vt:lpstr>
      <vt:lpstr>Hybrid Model of Computing</vt:lpstr>
      <vt:lpstr>Google: System Architecture</vt:lpstr>
      <vt:lpstr>Google Data Center Search Application Architecture</vt:lpstr>
      <vt:lpstr>Simplified Google System Hardware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Wilson Wong</dc:creator>
  <cp:lastModifiedBy>jmzura01</cp:lastModifiedBy>
  <cp:revision>65</cp:revision>
  <dcterms:created xsi:type="dcterms:W3CDTF">2003-01-15T13:43:27Z</dcterms:created>
  <dcterms:modified xsi:type="dcterms:W3CDTF">2010-08-26T17:36:52Z</dcterms:modified>
</cp:coreProperties>
</file>