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96" r:id="rId3"/>
    <p:sldId id="269" r:id="rId4"/>
    <p:sldId id="270" r:id="rId5"/>
    <p:sldId id="271" r:id="rId6"/>
    <p:sldId id="272" r:id="rId7"/>
    <p:sldId id="293" r:id="rId8"/>
    <p:sldId id="274" r:id="rId9"/>
    <p:sldId id="275" r:id="rId10"/>
    <p:sldId id="276" r:id="rId11"/>
    <p:sldId id="277" r:id="rId12"/>
    <p:sldId id="279" r:id="rId13"/>
    <p:sldId id="280" r:id="rId14"/>
    <p:sldId id="278" r:id="rId15"/>
    <p:sldId id="281" r:id="rId16"/>
    <p:sldId id="283" r:id="rId17"/>
    <p:sldId id="282" r:id="rId18"/>
    <p:sldId id="284" r:id="rId19"/>
    <p:sldId id="295" r:id="rId20"/>
    <p:sldId id="286" r:id="rId21"/>
    <p:sldId id="287" r:id="rId22"/>
    <p:sldId id="288" r:id="rId23"/>
    <p:sldId id="289" r:id="rId24"/>
    <p:sldId id="297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FFF"/>
    <a:srgbClr val="FD1313"/>
    <a:srgbClr val="FF9F11"/>
    <a:srgbClr val="00008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17" autoAdjust="0"/>
  </p:normalViewPr>
  <p:slideViewPr>
    <p:cSldViewPr>
      <p:cViewPr>
        <p:scale>
          <a:sx n="66" d="100"/>
          <a:sy n="66" d="100"/>
        </p:scale>
        <p:origin x="-12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9F8BBE-DE4E-4C39-81C0-C43CDF40D0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128044-CA4E-4540-8E9F-478CB98A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EDF57-2711-43AA-8CC9-4B36B676115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49646-320B-405A-B5B2-14C8763A26C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EBC7A3-461F-4809-8FAF-69F4191C5AF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9D8CB-716B-4519-AA28-26B5FD22707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4A4F0C-3167-4E7A-A67A-9AAB3584E2A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 flipV="1">
            <a:off x="685800" y="152400"/>
            <a:ext cx="0" cy="5943600"/>
          </a:xfrm>
          <a:prstGeom prst="line">
            <a:avLst/>
          </a:prstGeom>
          <a:noFill/>
          <a:ln w="69850">
            <a:solidFill>
              <a:srgbClr val="FF9F1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H="1" flipV="1">
            <a:off x="228600" y="2133600"/>
            <a:ext cx="8382000" cy="0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LittleMan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0600"/>
            <a:ext cx="4873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696200" cy="1470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620000" cy="3429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rgbClr val="000080"/>
                </a:solidFill>
              </a:defRPr>
            </a:lvl1pPr>
          </a:lstStyle>
          <a:p>
            <a:r>
              <a:rPr lang="en-US"/>
              <a:t>The Architecture of Computer Hardware and Systems Software:  </a:t>
            </a:r>
            <a:br>
              <a:rPr lang="en-US"/>
            </a:br>
            <a:r>
              <a:rPr lang="en-US"/>
              <a:t>An Information Technology Approach </a:t>
            </a:r>
          </a:p>
          <a:p>
            <a:r>
              <a:rPr lang="en-US"/>
              <a:t>3rd  Edition</a:t>
            </a:r>
          </a:p>
          <a:p>
            <a:r>
              <a:rPr lang="en-US"/>
              <a:t>Irv Englander</a:t>
            </a:r>
          </a:p>
          <a:p>
            <a:r>
              <a:rPr lang="en-US"/>
              <a:t>John Wiley and Sons </a:t>
            </a:r>
          </a:p>
          <a:p>
            <a:r>
              <a:rPr lang="en-US"/>
              <a:t>2003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DCC76C1-5002-4D88-A242-5C707FA03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9F9EBDF-09D9-4A0A-842B-C23085EB9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1981200" cy="5775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791200" cy="5775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8BCF94F-FFEE-4F92-8CAB-55B977653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3C945F7-9D97-4B5F-AB53-1FFC5D61B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524000"/>
            <a:ext cx="77724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643F671-3AA0-48F0-976E-A4068B5E5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77724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62388"/>
            <a:ext cx="77724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1148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F0E1DBC7-E5E7-44B8-BF5A-17587C992C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0F75E7B-C12F-4AB5-89BD-68AC56D4D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43CE9D41-B699-4CB0-9E2C-2F6B15447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C8A32DB9-DA08-4884-837B-71D38AB16A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3F47E96-069C-4917-B439-BDB618F8C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A2A5C65-922C-46DC-887C-F1EE4D38ED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6D84AB23-194F-45EB-B145-FA7C5EAC6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D5648CD9-1309-4D08-8BCB-29315F65EF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B459A3EC-1B57-4D2F-B227-106BD1E7F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74638"/>
            <a:ext cx="7924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267200" y="6248400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248400"/>
            <a:ext cx="3352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80"/>
                </a:solidFill>
              </a:defRPr>
            </a:lvl1pPr>
          </a:lstStyle>
          <a:p>
            <a:pPr>
              <a:defRPr/>
            </a:pPr>
            <a:r>
              <a:rPr lang="en-US"/>
              <a:t>Copyright 2010 John Wiley &amp; Sons, Inc.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F11"/>
                </a:solidFill>
              </a:defRPr>
            </a:lvl1pPr>
          </a:lstStyle>
          <a:p>
            <a:pPr>
              <a:defRPr/>
            </a:pPr>
            <a:r>
              <a:rPr lang="en-US"/>
              <a:t>6-</a:t>
            </a:r>
            <a:fld id="{93ED1DA5-7001-48C4-BCC9-55337B712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 flipH="1" flipV="1">
            <a:off x="762000" y="228600"/>
            <a:ext cx="0" cy="5943600"/>
          </a:xfrm>
          <a:prstGeom prst="line">
            <a:avLst/>
          </a:prstGeom>
          <a:noFill/>
          <a:ln w="69850">
            <a:solidFill>
              <a:srgbClr val="FF9F1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H="1" flipV="1">
            <a:off x="304800" y="1371600"/>
            <a:ext cx="8382000" cy="0"/>
          </a:xfrm>
          <a:prstGeom prst="line">
            <a:avLst/>
          </a:prstGeom>
          <a:noFill/>
          <a:ln w="6985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3" name="Picture 12" descr="LittleMan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" y="533400"/>
            <a:ext cx="487363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2" r:id="rId12"/>
    <p:sldLayoutId id="2147483733" r:id="rId13"/>
    <p:sldLayoutId id="2147483734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00008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F1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50000"/>
        <a:buFont typeface="Wingdings" pitchFamily="2" charset="2"/>
        <a:buChar char="p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F1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8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CHAPTER 6:</a:t>
            </a:r>
            <a:br>
              <a:rPr lang="en-US" smtClean="0"/>
            </a:br>
            <a:r>
              <a:rPr lang="en-US" smtClean="0"/>
              <a:t>The Little Man Computer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362200"/>
            <a:ext cx="7620000" cy="3581400"/>
          </a:xfrm>
          <a:noFill/>
        </p:spPr>
        <p:txBody>
          <a:bodyPr/>
          <a:lstStyle/>
          <a:p>
            <a:pPr eaLnBrk="1" hangingPunct="1"/>
            <a:r>
              <a:rPr lang="en-US" dirty="0" smtClean="0"/>
              <a:t>The Architecture of Computer Hardware, Systems Software &amp; Networking:  </a:t>
            </a:r>
            <a:br>
              <a:rPr lang="en-US" dirty="0" smtClean="0"/>
            </a:br>
            <a:r>
              <a:rPr lang="en-US" sz="2400" dirty="0" smtClean="0"/>
              <a:t>An Information Technology Approach </a:t>
            </a:r>
          </a:p>
          <a:p>
            <a:pPr eaLnBrk="1" hangingPunct="1"/>
            <a:r>
              <a:rPr lang="en-US" sz="2400" dirty="0" smtClean="0">
                <a:solidFill>
                  <a:srgbClr val="FF9F11"/>
                </a:solidFill>
              </a:rPr>
              <a:t>4th  Edition, Irv Englander</a:t>
            </a:r>
          </a:p>
          <a:p>
            <a:pPr eaLnBrk="1" hangingPunct="1"/>
            <a:r>
              <a:rPr lang="en-US" sz="2400" dirty="0" smtClean="0">
                <a:solidFill>
                  <a:srgbClr val="FF9F11"/>
                </a:solidFill>
              </a:rPr>
              <a:t>John Wiley and Sons </a:t>
            </a:r>
            <a:r>
              <a:rPr lang="en-US" sz="2400" dirty="0" smtClean="0">
                <a:solidFill>
                  <a:srgbClr val="FF9F11"/>
                </a:solidFill>
                <a:sym typeface="Symbol" pitchFamily="18" charset="2"/>
              </a:rPr>
              <a:t></a:t>
            </a:r>
            <a:r>
              <a:rPr lang="en-US" sz="2400" dirty="0" smtClean="0">
                <a:solidFill>
                  <a:srgbClr val="FF9F11"/>
                </a:solidFill>
              </a:rPr>
              <a:t>2010</a:t>
            </a: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>
              <a:solidFill>
                <a:srgbClr val="FF9F11"/>
              </a:solidFill>
            </a:endParaRPr>
          </a:p>
          <a:p>
            <a:pPr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9C54C167-69C8-491A-BD49-90575795B77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Internal Data Movement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714375"/>
          </a:xfrm>
        </p:spPr>
        <p:txBody>
          <a:bodyPr/>
          <a:lstStyle/>
          <a:p>
            <a:pPr eaLnBrk="1" hangingPunct="1"/>
            <a:r>
              <a:rPr lang="en-US" smtClean="0"/>
              <a:t>Between mailbox and calculator</a:t>
            </a:r>
          </a:p>
        </p:txBody>
      </p:sp>
      <p:graphicFrame>
        <p:nvGraphicFramePr>
          <p:cNvPr id="49204" name="Group 52"/>
          <p:cNvGraphicFramePr>
            <a:graphicFrameLocks noGrp="1"/>
          </p:cNvGraphicFramePr>
          <p:nvPr/>
        </p:nvGraphicFramePr>
        <p:xfrm>
          <a:off x="1676400" y="2286000"/>
          <a:ext cx="5681663" cy="3067622"/>
        </p:xfrm>
        <a:graphic>
          <a:graphicData uri="http://schemas.openxmlformats.org/drawingml/2006/table">
            <a:tbl>
              <a:tblPr/>
              <a:tblGrid>
                <a:gridCol w="1600200"/>
                <a:gridCol w="423863"/>
                <a:gridCol w="1828800"/>
                <a:gridCol w="1828800"/>
              </a:tblGrid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0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(address)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STO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(store)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LDA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(load)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F1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52AD2977-5896-4F83-A14E-80F22FDADF96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6388" name="Picture 36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1447800"/>
            <a:ext cx="6248400" cy="4799013"/>
          </a:xfrm>
          <a:noFill/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LMC Internal Data</a:t>
            </a:r>
          </a:p>
        </p:txBody>
      </p:sp>
      <p:sp>
        <p:nvSpPr>
          <p:cNvPr id="16390" name="Text Box 17"/>
          <p:cNvSpPr txBox="1">
            <a:spLocks noChangeArrowheads="1"/>
          </p:cNvSpPr>
          <p:nvPr/>
        </p:nvSpPr>
        <p:spPr bwMode="auto">
          <a:xfrm>
            <a:off x="6934200" y="3352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ahoma" charset="0"/>
            </a:endParaRPr>
          </a:p>
        </p:txBody>
      </p:sp>
      <p:sp>
        <p:nvSpPr>
          <p:cNvPr id="16391" name="Line 19"/>
          <p:cNvSpPr>
            <a:spLocks noChangeShapeType="1"/>
          </p:cNvSpPr>
          <p:nvPr/>
        </p:nvSpPr>
        <p:spPr bwMode="auto">
          <a:xfrm>
            <a:off x="4953000" y="3124200"/>
            <a:ext cx="1295400" cy="1143000"/>
          </a:xfrm>
          <a:prstGeom prst="line">
            <a:avLst/>
          </a:prstGeom>
          <a:noFill/>
          <a:ln w="28575">
            <a:solidFill>
              <a:srgbClr val="FF9F1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2" name="Line 20"/>
          <p:cNvSpPr>
            <a:spLocks noChangeShapeType="1"/>
          </p:cNvSpPr>
          <p:nvPr/>
        </p:nvSpPr>
        <p:spPr bwMode="auto">
          <a:xfrm flipH="1">
            <a:off x="5105400" y="2743200"/>
            <a:ext cx="1066800" cy="152400"/>
          </a:xfrm>
          <a:prstGeom prst="line">
            <a:avLst/>
          </a:prstGeom>
          <a:noFill/>
          <a:ln w="28575">
            <a:solidFill>
              <a:srgbClr val="FF9F1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93" name="Text Box 18"/>
          <p:cNvSpPr txBox="1">
            <a:spLocks noChangeArrowheads="1"/>
          </p:cNvSpPr>
          <p:nvPr/>
        </p:nvSpPr>
        <p:spPr bwMode="auto">
          <a:xfrm>
            <a:off x="7315200" y="2819400"/>
            <a:ext cx="1219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9F11"/>
                </a:solidFill>
                <a:latin typeface="Tahoma" charset="0"/>
              </a:rPr>
              <a:t>LDA</a:t>
            </a:r>
          </a:p>
          <a:p>
            <a:pPr>
              <a:spcBef>
                <a:spcPct val="50000"/>
              </a:spcBef>
            </a:pPr>
            <a:endParaRPr lang="en-US" sz="2400" b="1">
              <a:solidFill>
                <a:srgbClr val="FF9F11"/>
              </a:solidFill>
              <a:latin typeface="Tahoma" charset="0"/>
            </a:endParaRP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9F11"/>
                </a:solidFill>
                <a:latin typeface="Tahoma" charset="0"/>
              </a:rPr>
              <a:t>STO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BA15256F-6750-45E8-A55C-A02CFD94834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Instructions</a:t>
            </a:r>
          </a:p>
        </p:txBody>
      </p:sp>
      <p:sp>
        <p:nvSpPr>
          <p:cNvPr id="17413" name="Rectangle 40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772400" cy="1524000"/>
          </a:xfrm>
        </p:spPr>
        <p:txBody>
          <a:bodyPr/>
          <a:lstStyle/>
          <a:p>
            <a:pPr eaLnBrk="1" hangingPunct="1"/>
            <a:r>
              <a:rPr lang="en-US" sz="2800" smtClean="0"/>
              <a:t>Read mailbox</a:t>
            </a:r>
          </a:p>
          <a:p>
            <a:pPr eaLnBrk="1" hangingPunct="1"/>
            <a:r>
              <a:rPr lang="en-US" sz="2800" smtClean="0"/>
              <a:t>Perform operation in the calculator</a:t>
            </a:r>
          </a:p>
        </p:txBody>
      </p:sp>
      <p:graphicFrame>
        <p:nvGraphicFramePr>
          <p:cNvPr id="53301" name="Group 53"/>
          <p:cNvGraphicFramePr>
            <a:graphicFrameLocks noGrp="1"/>
          </p:cNvGraphicFramePr>
          <p:nvPr>
            <p:ph sz="half" idx="2"/>
          </p:nvPr>
        </p:nvGraphicFramePr>
        <p:xfrm>
          <a:off x="914400" y="2971800"/>
          <a:ext cx="7772400" cy="2619947"/>
        </p:xfrm>
        <a:graphic>
          <a:graphicData uri="http://schemas.openxmlformats.org/drawingml/2006/table">
            <a:tbl>
              <a:tblPr/>
              <a:tblGrid>
                <a:gridCol w="2035175"/>
                <a:gridCol w="595313"/>
                <a:gridCol w="2571750"/>
                <a:gridCol w="2570162"/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8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(address)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0A21643A-7E9F-4C71-89C8-BD6C9838D1C3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8436" name="Picture 37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0" y="1524000"/>
            <a:ext cx="6096000" cy="4681538"/>
          </a:xfrm>
          <a:noFill/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LMC Arithmetic Instructions</a:t>
            </a:r>
          </a:p>
        </p:txBody>
      </p:sp>
      <p:sp>
        <p:nvSpPr>
          <p:cNvPr id="18438" name="Text Box 17"/>
          <p:cNvSpPr txBox="1">
            <a:spLocks noChangeArrowheads="1"/>
          </p:cNvSpPr>
          <p:nvPr/>
        </p:nvSpPr>
        <p:spPr bwMode="auto">
          <a:xfrm>
            <a:off x="6934200" y="33528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ahoma" charset="0"/>
            </a:endParaRPr>
          </a:p>
        </p:txBody>
      </p:sp>
      <p:sp>
        <p:nvSpPr>
          <p:cNvPr id="18439" name="Line 19"/>
          <p:cNvSpPr>
            <a:spLocks noChangeShapeType="1"/>
          </p:cNvSpPr>
          <p:nvPr/>
        </p:nvSpPr>
        <p:spPr bwMode="auto">
          <a:xfrm flipH="1">
            <a:off x="4876800" y="2590800"/>
            <a:ext cx="1066800" cy="152400"/>
          </a:xfrm>
          <a:prstGeom prst="line">
            <a:avLst/>
          </a:prstGeom>
          <a:noFill/>
          <a:ln w="28575">
            <a:solidFill>
              <a:srgbClr val="00008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0" name="Text Box 18"/>
          <p:cNvSpPr txBox="1">
            <a:spLocks noChangeArrowheads="1"/>
          </p:cNvSpPr>
          <p:nvPr/>
        </p:nvSpPr>
        <p:spPr bwMode="auto">
          <a:xfrm>
            <a:off x="6934200" y="2286000"/>
            <a:ext cx="1066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80"/>
                </a:solidFill>
                <a:latin typeface="Tahoma" charset="0"/>
              </a:rPr>
              <a:t>ADD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80"/>
                </a:solidFill>
                <a:latin typeface="Tahoma" charset="0"/>
              </a:rPr>
              <a:t>SUB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F3162825-BF4B-490F-8B50-674573ED84B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storage location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Physically identical to instruction mailbox</a:t>
            </a:r>
          </a:p>
          <a:p>
            <a:pPr eaLnBrk="1" hangingPunct="1"/>
            <a:r>
              <a:rPr lang="en-US" smtClean="0"/>
              <a:t>Not located in instruction sequence</a:t>
            </a:r>
          </a:p>
          <a:p>
            <a:pPr eaLnBrk="1" hangingPunct="1"/>
            <a:r>
              <a:rPr lang="en-US" smtClean="0"/>
              <a:t>Identified by </a:t>
            </a:r>
            <a:r>
              <a:rPr lang="en-US" i="1" smtClean="0">
                <a:solidFill>
                  <a:srgbClr val="000099"/>
                </a:solidFill>
              </a:rPr>
              <a:t>DAT</a:t>
            </a:r>
            <a:r>
              <a:rPr lang="en-US" smtClean="0"/>
              <a:t> mnemonic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D2F54DED-C9B3-4662-9C2D-99CE8D900CF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/>
              <a:t>Simple Program:  Add 2 Numbers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Assume data is stored</a:t>
            </a:r>
            <a:br>
              <a:rPr lang="en-US" smtClean="0"/>
            </a:br>
            <a:r>
              <a:rPr lang="en-US" smtClean="0"/>
              <a:t>in mailboxes with</a:t>
            </a:r>
            <a:br>
              <a:rPr lang="en-US" smtClean="0"/>
            </a:br>
            <a:r>
              <a:rPr lang="en-US" smtClean="0"/>
              <a:t>addresses &gt;90</a:t>
            </a:r>
          </a:p>
          <a:p>
            <a:pPr eaLnBrk="1" hangingPunct="1"/>
            <a:r>
              <a:rPr lang="en-US" smtClean="0"/>
              <a:t>Write instructions</a:t>
            </a:r>
          </a:p>
        </p:txBody>
      </p:sp>
      <p:grpSp>
        <p:nvGrpSpPr>
          <p:cNvPr id="20486" name="Group 14"/>
          <p:cNvGrpSpPr>
            <a:grpSpLocks/>
          </p:cNvGrpSpPr>
          <p:nvPr/>
        </p:nvGrpSpPr>
        <p:grpSpPr bwMode="auto">
          <a:xfrm>
            <a:off x="6629400" y="1524000"/>
            <a:ext cx="1295400" cy="4800600"/>
            <a:chOff x="4176" y="816"/>
            <a:chExt cx="816" cy="3168"/>
          </a:xfrm>
        </p:grpSpPr>
        <p:sp useBgFill="1"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4176" y="816"/>
              <a:ext cx="816" cy="480"/>
            </a:xfrm>
            <a:prstGeom prst="rect">
              <a:avLst/>
            </a:prstGeom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b="1">
                  <a:solidFill>
                    <a:srgbClr val="000080"/>
                  </a:solidFill>
                  <a:latin typeface="Book Antiqua" pitchFamily="18" charset="0"/>
                </a:rPr>
                <a:t>Input a #</a:t>
              </a:r>
            </a:p>
          </p:txBody>
        </p:sp>
        <p:sp useBgFill="1">
          <p:nvSpPr>
            <p:cNvPr id="20488" name="Rectangle 6"/>
            <p:cNvSpPr>
              <a:spLocks noChangeArrowheads="1"/>
            </p:cNvSpPr>
            <p:nvPr/>
          </p:nvSpPr>
          <p:spPr bwMode="auto">
            <a:xfrm>
              <a:off x="4176" y="1536"/>
              <a:ext cx="816" cy="480"/>
            </a:xfrm>
            <a:prstGeom prst="rect">
              <a:avLst/>
            </a:prstGeom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b="1">
                  <a:solidFill>
                    <a:srgbClr val="000080"/>
                  </a:solidFill>
                  <a:latin typeface="Book Antiqua" pitchFamily="18" charset="0"/>
                </a:rPr>
                <a:t>Store the #</a:t>
              </a:r>
            </a:p>
          </p:txBody>
        </p:sp>
        <p:sp useBgFill="1"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4176" y="2256"/>
              <a:ext cx="816" cy="480"/>
            </a:xfrm>
            <a:prstGeom prst="rect">
              <a:avLst/>
            </a:prstGeom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b="1">
                  <a:solidFill>
                    <a:srgbClr val="000080"/>
                  </a:solidFill>
                  <a:latin typeface="Book Antiqua" pitchFamily="18" charset="0"/>
                </a:rPr>
                <a:t>Input a #</a:t>
              </a:r>
            </a:p>
          </p:txBody>
        </p:sp>
        <p:sp useBgFill="1"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4176" y="2880"/>
              <a:ext cx="816" cy="480"/>
            </a:xfrm>
            <a:prstGeom prst="rect">
              <a:avLst/>
            </a:prstGeom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b="1">
                  <a:solidFill>
                    <a:srgbClr val="000080"/>
                  </a:solidFill>
                  <a:latin typeface="Book Antiqua" pitchFamily="18" charset="0"/>
                </a:rPr>
                <a:t>Add </a:t>
              </a:r>
            </a:p>
          </p:txBody>
        </p:sp>
        <p:sp useBgFill="1">
          <p:nvSpPr>
            <p:cNvPr id="20491" name="Rectangle 9"/>
            <p:cNvSpPr>
              <a:spLocks noChangeArrowheads="1"/>
            </p:cNvSpPr>
            <p:nvPr/>
          </p:nvSpPr>
          <p:spPr bwMode="auto">
            <a:xfrm>
              <a:off x="4176" y="3504"/>
              <a:ext cx="816" cy="480"/>
            </a:xfrm>
            <a:prstGeom prst="rect">
              <a:avLst/>
            </a:prstGeom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b="1">
                  <a:solidFill>
                    <a:srgbClr val="000080"/>
                  </a:solidFill>
                  <a:latin typeface="Book Antiqua" pitchFamily="18" charset="0"/>
                </a:rPr>
                <a:t>Output the</a:t>
              </a:r>
            </a:p>
            <a:p>
              <a:pPr algn="ctr" eaLnBrk="0" hangingPunct="0"/>
              <a:r>
                <a:rPr lang="en-US" b="1">
                  <a:solidFill>
                    <a:srgbClr val="000080"/>
                  </a:solidFill>
                  <a:latin typeface="Book Antiqua" pitchFamily="18" charset="0"/>
                </a:rPr>
                <a:t>number </a:t>
              </a:r>
            </a:p>
          </p:txBody>
        </p:sp>
        <p:sp>
          <p:nvSpPr>
            <p:cNvPr id="20492" name="Line 10"/>
            <p:cNvSpPr>
              <a:spLocks noChangeShapeType="1"/>
            </p:cNvSpPr>
            <p:nvPr/>
          </p:nvSpPr>
          <p:spPr bwMode="auto">
            <a:xfrm>
              <a:off x="4560" y="1296"/>
              <a:ext cx="0" cy="24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Line 11"/>
            <p:cNvSpPr>
              <a:spLocks noChangeShapeType="1"/>
            </p:cNvSpPr>
            <p:nvPr/>
          </p:nvSpPr>
          <p:spPr bwMode="auto">
            <a:xfrm>
              <a:off x="4560" y="2016"/>
              <a:ext cx="0" cy="24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4560" y="2736"/>
              <a:ext cx="0" cy="9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5" name="Line 13"/>
            <p:cNvSpPr>
              <a:spLocks noChangeShapeType="1"/>
            </p:cNvSpPr>
            <p:nvPr/>
          </p:nvSpPr>
          <p:spPr bwMode="auto">
            <a:xfrm>
              <a:off x="4560" y="3360"/>
              <a:ext cx="0" cy="144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 type="none" w="sm" len="sm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9839FC0D-B4ED-4C0F-9E04-01A552C4357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to Add 2 Numbers</a:t>
            </a:r>
          </a:p>
        </p:txBody>
      </p:sp>
      <p:graphicFrame>
        <p:nvGraphicFramePr>
          <p:cNvPr id="58532" name="Group 164"/>
          <p:cNvGraphicFramePr>
            <a:graphicFrameLocks noGrp="1"/>
          </p:cNvGraphicFramePr>
          <p:nvPr>
            <p:ph type="tbl" idx="1"/>
          </p:nvPr>
        </p:nvGraphicFramePr>
        <p:xfrm>
          <a:off x="914400" y="1524000"/>
          <a:ext cx="7620000" cy="4495803"/>
        </p:xfrm>
        <a:graphic>
          <a:graphicData uri="http://schemas.openxmlformats.org/drawingml/2006/table">
            <a:tbl>
              <a:tblPr/>
              <a:tblGrid>
                <a:gridCol w="1530350"/>
                <a:gridCol w="1046163"/>
                <a:gridCol w="5043487"/>
              </a:tblGrid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Mailbox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Instruction Description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;input 1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Number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;store data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;input 2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Number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;add 1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# to 2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#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;output result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;stop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;data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B78BE942-CA21-4F68-B196-4241B1B9306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mtClean="0"/>
              <a:t>Program to Add 2 Numbers:</a:t>
            </a:r>
            <a:br>
              <a:rPr lang="en-US" smtClean="0"/>
            </a:br>
            <a:r>
              <a:rPr lang="en-US" smtClean="0"/>
              <a:t>Using Mnemonics</a:t>
            </a:r>
          </a:p>
        </p:txBody>
      </p:sp>
      <p:graphicFrame>
        <p:nvGraphicFramePr>
          <p:cNvPr id="57445" name="Group 101"/>
          <p:cNvGraphicFramePr>
            <a:graphicFrameLocks noGrp="1"/>
          </p:cNvGraphicFramePr>
          <p:nvPr>
            <p:ph type="tbl" idx="1"/>
          </p:nvPr>
        </p:nvGraphicFramePr>
        <p:xfrm>
          <a:off x="914400" y="1600200"/>
          <a:ext cx="7772400" cy="4632961"/>
        </p:xfrm>
        <a:graphic>
          <a:graphicData uri="http://schemas.openxmlformats.org/drawingml/2006/table">
            <a:tbl>
              <a:tblPr/>
              <a:tblGrid>
                <a:gridCol w="1560513"/>
                <a:gridCol w="1828800"/>
                <a:gridCol w="4383087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Mailbox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Mnemonic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Instruction 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F1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F11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;input 1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Number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 99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;store data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;input 2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Number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99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;add 1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# to 2</a:t>
                      </a:r>
                      <a:r>
                        <a:rPr kumimoji="0" lang="en-US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nd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#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;output result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05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;stop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 00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;data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B60CE71F-5A46-46C5-AF4E-C4232C1F0C5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3556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 Control</a:t>
            </a:r>
          </a:p>
        </p:txBody>
      </p:sp>
      <p:sp>
        <p:nvSpPr>
          <p:cNvPr id="23557" name="Rectangle 108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Branching (executing an instruction out of sequence)</a:t>
            </a:r>
          </a:p>
          <a:p>
            <a:pPr lvl="1" eaLnBrk="1" hangingPunct="1"/>
            <a:r>
              <a:rPr lang="en-US" smtClean="0"/>
              <a:t>Changes the address in the counter</a:t>
            </a:r>
          </a:p>
          <a:p>
            <a:pPr eaLnBrk="1" hangingPunct="1"/>
            <a:r>
              <a:rPr lang="en-US" smtClean="0"/>
              <a:t>Halt</a:t>
            </a:r>
          </a:p>
        </p:txBody>
      </p:sp>
      <p:graphicFrame>
        <p:nvGraphicFramePr>
          <p:cNvPr id="59485" name="Group 1117"/>
          <p:cNvGraphicFramePr>
            <a:graphicFrameLocks noGrp="1"/>
          </p:cNvGraphicFramePr>
          <p:nvPr/>
        </p:nvGraphicFramePr>
        <p:xfrm>
          <a:off x="1066800" y="3048000"/>
          <a:ext cx="7086600" cy="3291840"/>
        </p:xfrm>
        <a:graphic>
          <a:graphicData uri="http://schemas.openxmlformats.org/drawingml/2006/table">
            <a:tbl>
              <a:tblPr/>
              <a:tblGrid>
                <a:gridCol w="2438400"/>
                <a:gridCol w="363538"/>
                <a:gridCol w="2143125"/>
                <a:gridCol w="2141537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Operand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(address)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BR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(Jump)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BRZ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(Branch on 0)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BRP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(Branch on +)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xx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COB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(stop)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(ignore)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EEABA3F8-2CC0-4D91-B518-52181F16264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LMC Instruction Set</a:t>
            </a:r>
          </a:p>
        </p:txBody>
      </p:sp>
      <p:graphicFrame>
        <p:nvGraphicFramePr>
          <p:cNvPr id="77888" name="Group 64"/>
          <p:cNvGraphicFramePr>
            <a:graphicFrameLocks noGrp="1"/>
          </p:cNvGraphicFramePr>
          <p:nvPr>
            <p:ph idx="1"/>
          </p:nvPr>
        </p:nvGraphicFramePr>
        <p:xfrm>
          <a:off x="1600200" y="1600200"/>
          <a:ext cx="7010401" cy="4418331"/>
        </p:xfrm>
        <a:graphic>
          <a:graphicData uri="http://schemas.openxmlformats.org/drawingml/2006/table">
            <a:tbl>
              <a:tblPr/>
              <a:tblGrid>
                <a:gridCol w="3465617"/>
                <a:gridCol w="725383"/>
                <a:gridCol w="2819401"/>
              </a:tblGrid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Data Movement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3xx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STORE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F1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5xx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LOAD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BR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6xx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JUMP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BRZ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7xx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BRANCH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ON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BRP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8xx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BRANCH ON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+ or 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55F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Input/Output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902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Machine Control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(coffee break)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HALT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COB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5CABD8BB-172F-4746-9839-DC738E570BE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Little Man Computer</a:t>
            </a:r>
          </a:p>
        </p:txBody>
      </p:sp>
      <p:pic>
        <p:nvPicPr>
          <p:cNvPr id="7173" name="Picture 5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524000"/>
            <a:ext cx="7086600" cy="457200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1338CCFC-C64C-4687-9897-376430732E3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Find Positive Difference of 2 Numbers</a:t>
            </a:r>
          </a:p>
        </p:txBody>
      </p:sp>
      <p:graphicFrame>
        <p:nvGraphicFramePr>
          <p:cNvPr id="61443" name="Group 3"/>
          <p:cNvGraphicFramePr>
            <a:graphicFrameLocks noGrp="1"/>
          </p:cNvGraphicFramePr>
          <p:nvPr>
            <p:ph type="tbl" idx="1"/>
          </p:nvPr>
        </p:nvGraphicFramePr>
        <p:xfrm>
          <a:off x="914400" y="1524000"/>
          <a:ext cx="7772400" cy="475488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  <a:gridCol w="990600"/>
                <a:gridCol w="487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 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 11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BRP 08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;test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LDA 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;if negative, reverse order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07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11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08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;print result and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09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COB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;stop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 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;used for data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 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;used for data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C8CE2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F27777BA-1BE8-4F5D-886C-F03B1BC63F6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Cycle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000080"/>
                </a:solidFill>
              </a:rPr>
              <a:t>Fetch</a:t>
            </a:r>
            <a:r>
              <a:rPr lang="en-US" smtClean="0"/>
              <a:t>: Little Man finds out what instruction he is to execute</a:t>
            </a:r>
          </a:p>
          <a:p>
            <a:pPr eaLnBrk="1" hangingPunct="1"/>
            <a:r>
              <a:rPr lang="en-US" i="1" smtClean="0">
                <a:solidFill>
                  <a:srgbClr val="000080"/>
                </a:solidFill>
              </a:rPr>
              <a:t>Execute</a:t>
            </a:r>
            <a:r>
              <a:rPr lang="en-US" smtClean="0"/>
              <a:t>:  Little Man performs the work.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B016FB50-1A85-4019-87E9-EF5C831795AA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4000" smtClean="0"/>
              <a:t>Fetch Portion of</a:t>
            </a:r>
            <a:br>
              <a:rPr lang="en-US" sz="4000" smtClean="0"/>
            </a:br>
            <a:r>
              <a:rPr lang="en-US" sz="4000" smtClean="0"/>
              <a:t>Fetch and Execute Cycle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4800600" y="2133600"/>
            <a:ext cx="3276600" cy="1187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charset="0"/>
              </a:rPr>
              <a:t>1.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Little Man reads the address from the location counter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4876800" y="4191000"/>
            <a:ext cx="3276600" cy="1552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charset="0"/>
              </a:rPr>
              <a:t>2.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He walks over to the mailbox that corresponds to the  location counter</a:t>
            </a:r>
          </a:p>
        </p:txBody>
      </p:sp>
      <p:pic>
        <p:nvPicPr>
          <p:cNvPr id="27655" name="Picture 10" descr="c06f05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44540" b="32655"/>
          <a:stretch>
            <a:fillRect/>
          </a:stretch>
        </p:blipFill>
        <p:spPr>
          <a:xfrm>
            <a:off x="1295400" y="1524000"/>
            <a:ext cx="3276600" cy="4724400"/>
          </a:xfr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4D0E95D1-1F5F-4BED-A979-5D1A704DC0F2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Fetch, </a:t>
            </a:r>
            <a:r>
              <a:rPr lang="en-US" sz="2800" smtClean="0"/>
              <a:t>cont.</a:t>
            </a: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029200" y="1981200"/>
            <a:ext cx="3276600" cy="2830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charset="0"/>
              </a:rPr>
              <a:t>3.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And reads the number on the slip of paper (he puts the slip back in case he needs to read it again later)</a:t>
            </a:r>
          </a:p>
          <a:p>
            <a:pPr marL="339725" indent="-339725">
              <a:spcBef>
                <a:spcPct val="50000"/>
              </a:spcBef>
            </a:pPr>
            <a:endParaRPr lang="en-US" sz="2400">
              <a:solidFill>
                <a:schemeClr val="tx2"/>
              </a:solidFill>
              <a:latin typeface="Tahoma" charset="0"/>
            </a:endParaRPr>
          </a:p>
        </p:txBody>
      </p:sp>
      <p:pic>
        <p:nvPicPr>
          <p:cNvPr id="28678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95463"/>
            <a:ext cx="38862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9D0AB8CD-99D4-4315-8F2A-27879D9A9974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29700" name="Picture 9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54088" t="22322" b="43782"/>
          <a:stretch>
            <a:fillRect/>
          </a:stretch>
        </p:blipFill>
        <p:spPr>
          <a:xfrm>
            <a:off x="4953000" y="3581400"/>
            <a:ext cx="3657600" cy="2652713"/>
          </a:xfrm>
          <a:noFill/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Execute Portion</a:t>
            </a:r>
          </a:p>
        </p:txBody>
      </p:sp>
      <p:pic>
        <p:nvPicPr>
          <p:cNvPr id="29702" name="Picture 7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 r="53885" b="68011"/>
          <a:stretch>
            <a:fillRect/>
          </a:stretch>
        </p:blipFill>
        <p:spPr>
          <a:xfrm>
            <a:off x="914400" y="1563688"/>
            <a:ext cx="3657600" cy="2398712"/>
          </a:xfrm>
          <a:noFill/>
        </p:spPr>
      </p:pic>
      <p:sp>
        <p:nvSpPr>
          <p:cNvPr id="29703" name="Text Box 3"/>
          <p:cNvSpPr txBox="1">
            <a:spLocks noChangeArrowheads="1"/>
          </p:cNvSpPr>
          <p:nvPr/>
        </p:nvSpPr>
        <p:spPr bwMode="auto">
          <a:xfrm>
            <a:off x="4191000" y="243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ahoma" charset="0"/>
            </a:endParaRPr>
          </a:p>
        </p:txBody>
      </p:sp>
      <p:sp>
        <p:nvSpPr>
          <p:cNvPr id="29704" name="Text Box 4"/>
          <p:cNvSpPr txBox="1">
            <a:spLocks noChangeArrowheads="1"/>
          </p:cNvSpPr>
          <p:nvPr/>
        </p:nvSpPr>
        <p:spPr bwMode="auto">
          <a:xfrm>
            <a:off x="4495800" y="1828800"/>
            <a:ext cx="35814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charset="0"/>
              </a:rPr>
              <a:t>1.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The Little Man goes to the mailbox address specified in the instruction he just fetched.</a:t>
            </a:r>
          </a:p>
        </p:txBody>
      </p:sp>
      <p:sp>
        <p:nvSpPr>
          <p:cNvPr id="29705" name="Text Box 5"/>
          <p:cNvSpPr txBox="1">
            <a:spLocks noChangeArrowheads="1"/>
          </p:cNvSpPr>
          <p:nvPr/>
        </p:nvSpPr>
        <p:spPr bwMode="auto">
          <a:xfrm>
            <a:off x="1219200" y="4343400"/>
            <a:ext cx="37338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9725" indent="-339725"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charset="0"/>
              </a:rPr>
              <a:t>2.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He reads the number in that mailbox (he remembers to replace it in case he needs it later).</a:t>
            </a:r>
          </a:p>
        </p:txBody>
      </p:sp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5029200" y="4267200"/>
            <a:ext cx="22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4876800" y="4191000"/>
            <a:ext cx="3048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4B1B766F-72C2-4ADC-B03F-E2ED12FA378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Execute, cont. </a:t>
            </a:r>
          </a:p>
        </p:txBody>
      </p:sp>
      <p:pic>
        <p:nvPicPr>
          <p:cNvPr id="30725" name="Picture 10" descr="c06f05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 t="43774" r="54681" b="19186"/>
          <a:stretch>
            <a:fillRect/>
          </a:stretch>
        </p:blipFill>
        <p:spPr>
          <a:xfrm>
            <a:off x="914400" y="1524000"/>
            <a:ext cx="3886200" cy="2798763"/>
          </a:xfrm>
          <a:noFill/>
        </p:spPr>
      </p:pic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4953000" y="2133600"/>
            <a:ext cx="3581400" cy="1066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charset="0"/>
              </a:rPr>
              <a:t>3.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He walks over to the calculator and punches the number in.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838200" y="4648200"/>
            <a:ext cx="3810000" cy="1371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>
                <a:solidFill>
                  <a:srgbClr val="000080"/>
                </a:solidFill>
                <a:latin typeface="Tahoma" charset="0"/>
              </a:rPr>
              <a:t>4.</a:t>
            </a:r>
            <a:r>
              <a:rPr lang="en-US" sz="2400">
                <a:solidFill>
                  <a:schemeClr val="tx2"/>
                </a:solidFill>
                <a:latin typeface="Tahoma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He walks over to the location counter and clicks it, which gets him ready to fetch the next instruction.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4724400" y="4953000"/>
            <a:ext cx="381000" cy="184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"/>
              <a:t>   </a:t>
            </a:r>
          </a:p>
        </p:txBody>
      </p:sp>
      <p:pic>
        <p:nvPicPr>
          <p:cNvPr id="30729" name="Picture 12" descr="c06f05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53999" t="65916"/>
          <a:stretch>
            <a:fillRect/>
          </a:stretch>
        </p:blipFill>
        <p:spPr>
          <a:xfrm>
            <a:off x="4800600" y="3630613"/>
            <a:ext cx="3962400" cy="2578100"/>
          </a:xfrm>
          <a:noFill/>
        </p:spPr>
      </p:pic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4953000" y="51816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D9496132-BCD6-4EB8-B49D-455D985E100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von Neumann Architecture</a:t>
            </a:r>
            <a:r>
              <a:rPr lang="en-US" smtClean="0"/>
              <a:t> </a:t>
            </a:r>
            <a:r>
              <a:rPr lang="en-US" sz="2800" smtClean="0"/>
              <a:t>(1945)</a:t>
            </a:r>
            <a:endParaRPr lang="en-US" sz="2800" smtClean="0">
              <a:latin typeface="Times New Roman" pitchFamily="18" charset="0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smtClean="0"/>
              <a:t>Stored program concept</a:t>
            </a:r>
          </a:p>
          <a:p>
            <a:pPr>
              <a:buClr>
                <a:schemeClr val="tx2"/>
              </a:buClr>
            </a:pPr>
            <a:r>
              <a:rPr lang="en-US" smtClean="0"/>
              <a:t>Memory is addressed linearly</a:t>
            </a:r>
          </a:p>
          <a:p>
            <a:pPr>
              <a:buClr>
                <a:schemeClr val="tx2"/>
              </a:buClr>
            </a:pPr>
            <a:r>
              <a:rPr lang="en-US" smtClean="0"/>
              <a:t>Memory is addressed without regard to content</a:t>
            </a:r>
            <a:endParaRPr lang="en-US" baseline="300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EE0D3E0A-0A53-4186-AA79-42A9EF889DA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Mailboxes: Address vs. Content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620000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Addresses are consecutive starting at 00 and ending at 99</a:t>
            </a:r>
          </a:p>
          <a:p>
            <a:pPr eaLnBrk="1" hangingPunct="1"/>
            <a:r>
              <a:rPr lang="en-US" sz="2800" smtClean="0"/>
              <a:t>Content may be</a:t>
            </a:r>
          </a:p>
          <a:p>
            <a:pPr lvl="1" eaLnBrk="1" hangingPunct="1"/>
            <a:r>
              <a:rPr lang="en-US" sz="2400" smtClean="0"/>
              <a:t>Data, a three digit number, or</a:t>
            </a:r>
          </a:p>
          <a:p>
            <a:pPr lvl="1" eaLnBrk="1" hangingPunct="1"/>
            <a:r>
              <a:rPr lang="en-US" sz="2400" smtClean="0"/>
              <a:t>Instructions</a:t>
            </a:r>
          </a:p>
        </p:txBody>
      </p:sp>
      <p:graphicFrame>
        <p:nvGraphicFramePr>
          <p:cNvPr id="41001" name="Group 41"/>
          <p:cNvGraphicFramePr>
            <a:graphicFrameLocks noGrp="1"/>
          </p:cNvGraphicFramePr>
          <p:nvPr>
            <p:ph sz="half" idx="2"/>
          </p:nvPr>
        </p:nvGraphicFramePr>
        <p:xfrm>
          <a:off x="1524000" y="4038600"/>
          <a:ext cx="3810000" cy="155448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315611A5-5C5A-46A4-9A99-154DDFBDAAE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Content:  Instructions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76962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Op code</a:t>
            </a:r>
          </a:p>
          <a:p>
            <a:pPr lvl="1" eaLnBrk="1" hangingPunct="1"/>
            <a:r>
              <a:rPr lang="en-US" sz="2000" smtClean="0"/>
              <a:t>In LMC, represented by a single digit</a:t>
            </a:r>
          </a:p>
          <a:p>
            <a:pPr lvl="1" eaLnBrk="1" hangingPunct="1"/>
            <a:r>
              <a:rPr lang="en-US" sz="2000" smtClean="0"/>
              <a:t>Operation code</a:t>
            </a:r>
          </a:p>
          <a:p>
            <a:pPr lvl="1" eaLnBrk="1" hangingPunct="1"/>
            <a:r>
              <a:rPr lang="en-US" sz="2000" smtClean="0"/>
              <a:t>Arbitrary mnemonic</a:t>
            </a:r>
          </a:p>
          <a:p>
            <a:pPr eaLnBrk="1" hangingPunct="1"/>
            <a:r>
              <a:rPr lang="en-US" sz="2400" smtClean="0"/>
              <a:t>Operand</a:t>
            </a:r>
          </a:p>
          <a:p>
            <a:pPr lvl="1" eaLnBrk="1" hangingPunct="1"/>
            <a:r>
              <a:rPr lang="en-US" sz="2000" smtClean="0"/>
              <a:t>In LMC, represented by two digits following the op code</a:t>
            </a:r>
          </a:p>
          <a:p>
            <a:pPr lvl="1" eaLnBrk="1" hangingPunct="1"/>
            <a:r>
              <a:rPr lang="en-US" sz="2000" smtClean="0"/>
              <a:t>Object to be manipulated</a:t>
            </a:r>
          </a:p>
          <a:p>
            <a:pPr lvl="2" eaLnBrk="1" hangingPunct="1"/>
            <a:r>
              <a:rPr lang="en-US" sz="1800" smtClean="0"/>
              <a:t>Data or</a:t>
            </a:r>
          </a:p>
          <a:p>
            <a:pPr lvl="2" eaLnBrk="1" hangingPunct="1"/>
            <a:r>
              <a:rPr lang="en-US" sz="1800" smtClean="0"/>
              <a:t>Address of data</a:t>
            </a:r>
          </a:p>
        </p:txBody>
      </p:sp>
      <p:graphicFrame>
        <p:nvGraphicFramePr>
          <p:cNvPr id="42043" name="Group 59"/>
          <p:cNvGraphicFramePr>
            <a:graphicFrameLocks noGrp="1"/>
          </p:cNvGraphicFramePr>
          <p:nvPr>
            <p:ph sz="half" idx="2"/>
          </p:nvPr>
        </p:nvGraphicFramePr>
        <p:xfrm>
          <a:off x="1905000" y="4953000"/>
          <a:ext cx="5715000" cy="1188720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  <a:gridCol w="19050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Address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A3F5055B-5EB5-4879-AAD7-A47FC6BE623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Magic!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 program into memory</a:t>
            </a:r>
          </a:p>
          <a:p>
            <a:pPr eaLnBrk="1" hangingPunct="1"/>
            <a:r>
              <a:rPr lang="en-US" smtClean="0"/>
              <a:t>Put data into In Basket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D32AE25E-4EA5-4D4D-9A2B-4EED1F6BCC1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Assembly Language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Specific to a CPU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1 to 1 correspondence between assembly language instruction and binary (machine) language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smtClean="0">
                <a:solidFill>
                  <a:srgbClr val="000080"/>
                </a:solidFill>
              </a:rPr>
              <a:t>Mnemonics</a:t>
            </a:r>
            <a:r>
              <a:rPr lang="en-US" dirty="0" smtClean="0"/>
              <a:t> (short character sequence) represent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Used when programmer needs precise control over hardware, e.g., device drivers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6C170C70-7C7A-49B0-ADE9-026C0582C7E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Set</a:t>
            </a:r>
          </a:p>
        </p:txBody>
      </p:sp>
      <p:graphicFrame>
        <p:nvGraphicFramePr>
          <p:cNvPr id="73839" name="Group 111"/>
          <p:cNvGraphicFramePr>
            <a:graphicFrameLocks noGrp="1"/>
          </p:cNvGraphicFramePr>
          <p:nvPr>
            <p:ph idx="1"/>
          </p:nvPr>
        </p:nvGraphicFramePr>
        <p:xfrm>
          <a:off x="1600200" y="1447800"/>
          <a:ext cx="5159375" cy="4778314"/>
        </p:xfrm>
        <a:graphic>
          <a:graphicData uri="http://schemas.openxmlformats.org/drawingml/2006/table">
            <a:tbl>
              <a:tblPr/>
              <a:tblGrid>
                <a:gridCol w="2779713"/>
                <a:gridCol w="914400"/>
                <a:gridCol w="1465262"/>
              </a:tblGrid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1xx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2xx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Data Movement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3xx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STORE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9F1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5xx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LOAD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Input/Output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D1313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902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Machine Control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(coffee break)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HALT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FFF"/>
                          </a:solidFill>
                          <a:effectLst/>
                          <a:latin typeface="Arial" charset="0"/>
                        </a:rPr>
                        <a:t>COB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30A91331-283F-40C7-BF33-D397A00C7C6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Input/Output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Move data between calculator and in/out baskets</a:t>
            </a:r>
          </a:p>
        </p:txBody>
      </p:sp>
      <p:graphicFrame>
        <p:nvGraphicFramePr>
          <p:cNvPr id="46131" name="Group 51"/>
          <p:cNvGraphicFramePr>
            <a:graphicFrameLocks noGrp="1"/>
          </p:cNvGraphicFramePr>
          <p:nvPr/>
        </p:nvGraphicFramePr>
        <p:xfrm>
          <a:off x="1676400" y="2743200"/>
          <a:ext cx="5834063" cy="3092388"/>
        </p:xfrm>
        <a:graphic>
          <a:graphicData uri="http://schemas.openxmlformats.org/drawingml/2006/table">
            <a:tbl>
              <a:tblPr/>
              <a:tblGrid>
                <a:gridCol w="1828800"/>
                <a:gridCol w="347663"/>
                <a:gridCol w="1828800"/>
                <a:gridCol w="1828800"/>
              </a:tblGrid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F1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Op Code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Operand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(address)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IN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(input)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OUT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(output)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D1313"/>
                          </a:solidFill>
                          <a:effectLst/>
                          <a:latin typeface="Arial" charset="0"/>
                        </a:rPr>
                        <a:t>02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8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Copyright 2010 John Wiley &amp; Sons, Inc.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6-</a:t>
            </a:r>
            <a:fld id="{855D1374-1648-4B46-9D39-97782084202D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14340" name="Picture 25" descr="c06f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33600" y="1600200"/>
            <a:ext cx="5638800" cy="4330700"/>
          </a:xfrm>
          <a:noFill/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LMC Input/Output</a:t>
            </a:r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447800" y="3429000"/>
            <a:ext cx="1066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D1313"/>
                </a:solidFill>
                <a:latin typeface="Tahoma" charset="0"/>
              </a:rPr>
              <a:t>IN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FD1313"/>
                </a:solidFill>
                <a:latin typeface="Tahoma" charset="0"/>
              </a:rPr>
              <a:t>OUT</a:t>
            </a:r>
          </a:p>
        </p:txBody>
      </p:sp>
      <p:sp>
        <p:nvSpPr>
          <p:cNvPr id="14343" name="Line 22"/>
          <p:cNvSpPr>
            <a:spLocks noChangeShapeType="1"/>
          </p:cNvSpPr>
          <p:nvPr/>
        </p:nvSpPr>
        <p:spPr bwMode="auto">
          <a:xfrm flipV="1">
            <a:off x="3505200" y="2819400"/>
            <a:ext cx="1219200" cy="8382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24"/>
          <p:cNvSpPr>
            <a:spLocks noChangeShapeType="1"/>
          </p:cNvSpPr>
          <p:nvPr/>
        </p:nvSpPr>
        <p:spPr bwMode="auto">
          <a:xfrm rot="10873633" flipV="1">
            <a:off x="3581400" y="3352800"/>
            <a:ext cx="1219200" cy="838200"/>
          </a:xfrm>
          <a:prstGeom prst="line">
            <a:avLst/>
          </a:prstGeom>
          <a:noFill/>
          <a:ln w="603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1011</TotalTime>
  <Words>998</Words>
  <Application>Microsoft Office PowerPoint</Application>
  <PresentationFormat>On-screen Show (4:3)</PresentationFormat>
  <Paragraphs>331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blank</vt:lpstr>
      <vt:lpstr>CHAPTER 6: The Little Man Computer</vt:lpstr>
      <vt:lpstr>The Little Man Computer</vt:lpstr>
      <vt:lpstr>Mailboxes: Address vs. Content</vt:lpstr>
      <vt:lpstr>Content:  Instructions</vt:lpstr>
      <vt:lpstr>Magic!</vt:lpstr>
      <vt:lpstr>Assembly Language</vt:lpstr>
      <vt:lpstr>Instruction Set</vt:lpstr>
      <vt:lpstr>Input/Output </vt:lpstr>
      <vt:lpstr>LMC Input/Output</vt:lpstr>
      <vt:lpstr>Internal Data Movement</vt:lpstr>
      <vt:lpstr>LMC Internal Data</vt:lpstr>
      <vt:lpstr>Arithmetic Instructions</vt:lpstr>
      <vt:lpstr>LMC Arithmetic Instructions</vt:lpstr>
      <vt:lpstr>Data storage location</vt:lpstr>
      <vt:lpstr>Simple Program:  Add 2 Numbers</vt:lpstr>
      <vt:lpstr>Program to Add 2 Numbers</vt:lpstr>
      <vt:lpstr>Program to Add 2 Numbers: Using Mnemonics</vt:lpstr>
      <vt:lpstr>Program Control</vt:lpstr>
      <vt:lpstr>LMC Instruction Set</vt:lpstr>
      <vt:lpstr>Find Positive Difference of 2 Numbers</vt:lpstr>
      <vt:lpstr>Instruction Cycle</vt:lpstr>
      <vt:lpstr>Fetch Portion of Fetch and Execute Cycle</vt:lpstr>
      <vt:lpstr>Fetch, cont.</vt:lpstr>
      <vt:lpstr>Execute Portion</vt:lpstr>
      <vt:lpstr>Execute, cont. </vt:lpstr>
      <vt:lpstr>von Neumann Architecture (1945)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Computer Systems</dc:title>
  <dc:creator>Linda Senne</dc:creator>
  <cp:lastModifiedBy>jmzura01</cp:lastModifiedBy>
  <cp:revision>44</cp:revision>
  <dcterms:created xsi:type="dcterms:W3CDTF">2003-01-15T13:43:27Z</dcterms:created>
  <dcterms:modified xsi:type="dcterms:W3CDTF">2010-01-31T19:35:59Z</dcterms:modified>
</cp:coreProperties>
</file>