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7.xml" ContentType="application/vnd.openxmlformats-officedocument.presentationml.notesSlide+xml"/>
  <Override PartName="/ppt/embeddings/oleObject1.bin" ContentType="application/vnd.openxmlformats-officedocument.oleObject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notesSlides/notesSlide18.xml" ContentType="application/vnd.openxmlformats-officedocument.presentationml.notesSlide+xml"/>
  <Default Extension="vml" ContentType="application/vnd.openxmlformats-officedocument.vmlDrawin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84" r:id="rId1"/>
  </p:sldMasterIdLst>
  <p:notesMasterIdLst>
    <p:notesMasterId r:id="rId24"/>
  </p:notesMasterIdLst>
  <p:sldIdLst>
    <p:sldId id="263" r:id="rId2"/>
    <p:sldId id="260" r:id="rId3"/>
    <p:sldId id="264" r:id="rId4"/>
    <p:sldId id="268" r:id="rId5"/>
    <p:sldId id="293" r:id="rId6"/>
    <p:sldId id="277" r:id="rId7"/>
    <p:sldId id="284" r:id="rId8"/>
    <p:sldId id="294" r:id="rId9"/>
    <p:sldId id="291" r:id="rId10"/>
    <p:sldId id="265" r:id="rId11"/>
    <p:sldId id="269" r:id="rId12"/>
    <p:sldId id="289" r:id="rId13"/>
    <p:sldId id="270" r:id="rId14"/>
    <p:sldId id="257" r:id="rId15"/>
    <p:sldId id="271" r:id="rId16"/>
    <p:sldId id="272" r:id="rId17"/>
    <p:sldId id="273" r:id="rId18"/>
    <p:sldId id="275" r:id="rId19"/>
    <p:sldId id="274" r:id="rId20"/>
    <p:sldId id="297" r:id="rId21"/>
    <p:sldId id="298" r:id="rId22"/>
    <p:sldId id="296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0403" autoAdjust="0"/>
  </p:normalViewPr>
  <p:slideViewPr>
    <p:cSldViewPr>
      <p:cViewPr>
        <p:scale>
          <a:sx n="120" d="100"/>
          <a:sy n="120" d="100"/>
        </p:scale>
        <p:origin x="192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viewProps" Target="viewProps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theme" Target="theme/theme1.xml"/><Relationship Id="rId26" Type="http://schemas.openxmlformats.org/officeDocument/2006/relationships/presProps" Target="presProps.xml"/><Relationship Id="rId11" Type="http://schemas.openxmlformats.org/officeDocument/2006/relationships/slide" Target="slides/slide10.xml"/><Relationship Id="rId29" Type="http://schemas.openxmlformats.org/officeDocument/2006/relationships/tableStyles" Target="tableStyle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A448A5-4406-4FC9-8560-E853D5E8D053}" type="datetimeFigureOut">
              <a:rPr lang="en-US"/>
              <a:pPr>
                <a:defRPr/>
              </a:pPr>
              <a:t>4/29/11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8125132-3CDC-43A2-8F37-ED85739C0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84" charset="-128"/>
        <a:cs typeface="ＭＳ Ｐゴシック" pitchFamily="84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8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8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8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8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179B456-5294-499F-BC32-F20A253AA78D}" type="slidenum">
              <a:rPr lang="en-US">
                <a:ea typeface="ＭＳ Ｐゴシック" pitchFamily="84" charset="-128"/>
                <a:cs typeface="ＭＳ Ｐゴシック" pitchFamily="8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This is the best definition I could think of for describing it in laymans terms. If anyone can think of something better feel free to change it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32FA8FE-8CEE-4BCD-8748-5A7D9F9BB585}" type="slidenum">
              <a:rPr lang="en-US">
                <a:ea typeface="ＭＳ Ｐゴシック" pitchFamily="84" charset="-128"/>
                <a:cs typeface="ＭＳ Ｐゴシック" pitchFamily="8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This was taken from kelli’s narrative. 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DCF1E7B-BBFC-4870-BE2F-A2384E868D79}" type="slidenum">
              <a:rPr lang="en-US">
                <a:ea typeface="ＭＳ Ｐゴシック" pitchFamily="84" charset="-128"/>
                <a:cs typeface="ＭＳ Ｐゴシック" pitchFamily="8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Okay so this covers up the title, but I think you can see it a lot better if its bigger.</a:t>
            </a:r>
          </a:p>
          <a:p>
            <a:pPr>
              <a:spcBef>
                <a:spcPct val="0"/>
              </a:spcBef>
            </a:pPr>
            <a:r>
              <a:rPr lang="en-US" smtClean="0"/>
              <a:t>-You can just kinda go through some of the tables maybe and the relationships.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5899D54-B57F-4FC8-B0FE-AF30CB0E5C3F}" type="slidenum">
              <a:rPr lang="en-US">
                <a:ea typeface="ＭＳ Ｐゴシック" pitchFamily="84" charset="-128"/>
                <a:cs typeface="ＭＳ Ｐゴシック" pitchFamily="8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-this is from the ERD narrative. The entity sentence didn’t make a whole lot of sense to me so that description may not be right. 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E9315C6-9BED-49A0-AAAB-1A3D50A5A614}" type="slidenum">
              <a:rPr lang="en-US">
                <a:ea typeface="ＭＳ Ｐゴシック" pitchFamily="84" charset="-128"/>
                <a:cs typeface="ＭＳ Ｐゴシック" pitchFamily="8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Here is just an example of an entity. The data dictionary is on the next slide. Or I can combine them. Up to you?!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7FEA32-7B07-455F-93DD-C909F9701042}" type="slidenum">
              <a:rPr lang="en-US">
                <a:ea typeface="ＭＳ Ｐゴシック" pitchFamily="84" charset="-128"/>
                <a:cs typeface="ＭＳ Ｐゴシック" pitchFamily="8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40A748C-A345-496E-9FDF-6183FF442DA4}" type="slidenum">
              <a:rPr lang="en-US">
                <a:ea typeface="ＭＳ Ｐゴシック" pitchFamily="84" charset="-128"/>
                <a:cs typeface="ＭＳ Ｐゴシック" pitchFamily="8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Here is the navigation form…however I don’t know if we need this or not. You can fill free to delete it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EA19245-38EA-4156-9199-073D9E606557}" type="slidenum">
              <a:rPr lang="en-US">
                <a:ea typeface="ＭＳ Ｐゴシック" pitchFamily="84" charset="-128"/>
                <a:cs typeface="ＭＳ Ｐゴシック" pitchFamily="8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Okay so here is what I have… His narrative explains each of the forms. 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1DC3560-EA7B-4059-A93E-73F495E21BBD}" type="slidenum">
              <a:rPr lang="en-US">
                <a:ea typeface="ＭＳ Ｐゴシック" pitchFamily="84" charset="-128"/>
                <a:cs typeface="ＭＳ Ｐゴシック" pitchFamily="8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Okay so here is just a brief overview of what will be covered in the presentation. I wasn’t sure what to call the previous stuff we’ve covered, so if you wanna change the name of that section feel free.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83C489-364D-4668-8859-0919F20CF96E}" type="slidenum">
              <a:rPr lang="en-US">
                <a:ea typeface="ＭＳ Ｐゴシック" pitchFamily="84" charset="-128"/>
                <a:cs typeface="ＭＳ Ｐゴシック" pitchFamily="8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BCB8F82-257F-4148-B799-DD2F23A5CF17}" type="slidenum">
              <a:rPr lang="en-US">
                <a:solidFill>
                  <a:srgbClr val="000000"/>
                </a:solidFill>
                <a:ea typeface="ＭＳ Ｐゴシック" pitchFamily="84" charset="-128"/>
                <a:cs typeface="ＭＳ Ｐゴシック" pitchFamily="8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>
              <a:solidFill>
                <a:srgbClr val="000000"/>
              </a:solidFill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He asked us to restate the problem, so instead of calling it problem I went with opportunity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8838DA-3E0D-4C2E-A397-F7A47F74813C}" type="slidenum">
              <a:rPr lang="en-US">
                <a:ea typeface="ＭＳ Ｐゴシック" pitchFamily="84" charset="-128"/>
                <a:cs typeface="ＭＳ Ｐゴシック" pitchFamily="8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We created the as-is model. Which is how their system looks today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-We’ve reviewed the areas of opportunity to see how their system could be improved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The system requirements are what they need their system to do.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-We then created a to-be model. 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We preformed a feasibilty analysis to see if the new system should be built.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-Next we looked at the business value of the new system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The use cases describe the systems function from a high level view…</a:t>
            </a:r>
          </a:p>
          <a:p>
            <a:pPr>
              <a:spcBef>
                <a:spcPct val="0"/>
              </a:spcBef>
              <a:buFontTx/>
              <a:buChar char="-"/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*I’m not sure if this is what you all meant. But I just touched on the high level of items we reviews and you can just give a brief synopsis of them.</a:t>
            </a:r>
            <a:endParaRPr 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19DACB-DA94-4A21-904D-A134EEBA4CB7}" type="slidenum">
              <a:rPr lang="en-US">
                <a:ea typeface="ＭＳ Ｐゴシック" pitchFamily="84" charset="-128"/>
                <a:cs typeface="ＭＳ Ｐゴシック" pitchFamily="8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This is the best definition I could think of for describing it in laymans terms. If anyone can think of something better feel free to change it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43F374-EF6D-4CA0-8304-D5001843C890}" type="slidenum">
              <a:rPr lang="en-US">
                <a:solidFill>
                  <a:srgbClr val="000000"/>
                </a:solidFill>
                <a:ea typeface="ＭＳ Ｐゴシック" pitchFamily="84" charset="-128"/>
                <a:cs typeface="ＭＳ Ｐゴシック" pitchFamily="8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solidFill>
                <a:srgbClr val="000000"/>
              </a:solidFill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Use Case 1: Generate enrollment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729FF0B-CC40-4823-93B1-872A5FBC43CC}" type="slidenum">
              <a:rPr lang="en-US">
                <a:solidFill>
                  <a:srgbClr val="000000"/>
                </a:solidFill>
                <a:ea typeface="ＭＳ Ｐゴシック" pitchFamily="84" charset="-128"/>
                <a:cs typeface="ＭＳ Ｐゴシック" pitchFamily="8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solidFill>
                <a:srgbClr val="000000"/>
              </a:solidFill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Use case diagram for enrolling student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AF75EA-2EA0-4CF8-91A6-7E1D3F0EDC0C}" type="slidenum">
              <a:rPr lang="en-US">
                <a:solidFill>
                  <a:srgbClr val="000000"/>
                </a:solidFill>
                <a:ea typeface="ＭＳ Ｐゴシック" pitchFamily="84" charset="-128"/>
                <a:cs typeface="ＭＳ Ｐゴシック" pitchFamily="8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solidFill>
                <a:srgbClr val="000000"/>
              </a:solidFill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52420-585C-4A4D-A54F-64FE7CE91DF1}" type="datetimeFigureOut">
              <a:rPr lang="en-US"/>
              <a:pPr>
                <a:defRPr/>
              </a:pPr>
              <a:t>4/29/11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ACE4A-D53B-4E1D-A032-CED1B5B4D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F2474-D4EA-4476-AFCF-95B4EAC806D8}" type="datetimeFigureOut">
              <a:rPr lang="en-US"/>
              <a:pPr>
                <a:defRPr/>
              </a:pPr>
              <a:t>4/29/11</a:t>
            </a:fld>
            <a:endParaRPr lang="en-US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BBA59-6711-4F24-8870-C9AE405C64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47FC2-D0F9-414B-B021-741C344E81B2}" type="datetimeFigureOut">
              <a:rPr lang="en-US"/>
              <a:pPr>
                <a:defRPr/>
              </a:pPr>
              <a:t>4/29/11</a:t>
            </a:fld>
            <a:endParaRPr lang="en-US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74522-8312-4023-9A61-5E5DA1D30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91117-77C6-407C-B2A0-BB4B491BA613}" type="datetimeFigureOut">
              <a:rPr lang="en-US"/>
              <a:pPr>
                <a:defRPr/>
              </a:pPr>
              <a:t>4/29/11</a:t>
            </a:fld>
            <a:endParaRPr lang="en-US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1D30F-DA1C-420C-ACDC-C24A97F0A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3F678-F82C-445C-AEE4-CFC9C978D2AC}" type="datetimeFigureOut">
              <a:rPr lang="en-US"/>
              <a:pPr>
                <a:defRPr/>
              </a:pPr>
              <a:t>4/29/11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2EC13-13BB-4A3D-BA91-8A34F1EEA5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8955B-D443-4F7C-A811-43ED3A6BA561}" type="datetimeFigureOut">
              <a:rPr lang="en-US"/>
              <a:pPr>
                <a:defRPr/>
              </a:pPr>
              <a:t>4/29/11</a:t>
            </a:fld>
            <a:endParaRPr lang="en-US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B67F4-B1E2-4641-855E-3EB0C7AD2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6527-C46E-442E-A93E-972BF82C4351}" type="datetimeFigureOut">
              <a:rPr lang="en-US"/>
              <a:pPr>
                <a:defRPr/>
              </a:pPr>
              <a:t>4/29/11</a:t>
            </a:fld>
            <a:endParaRPr lang="en-US"/>
          </a:p>
        </p:txBody>
      </p:sp>
      <p:sp>
        <p:nvSpPr>
          <p:cNvPr id="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9C615-8EFF-4768-84AA-017657A1C8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E6AC5-B7DB-428A-AD1B-EF852A4D1C8C}" type="datetimeFigureOut">
              <a:rPr lang="en-US"/>
              <a:pPr>
                <a:defRPr/>
              </a:pPr>
              <a:t>4/29/11</a:t>
            </a:fld>
            <a:endParaRPr lang="en-US"/>
          </a:p>
        </p:txBody>
      </p:sp>
      <p:sp>
        <p:nvSpPr>
          <p:cNvPr id="4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8A2AC-F91B-4F8F-984D-1F95A8912A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BA3A3-C595-4CAF-929A-1BD1B15433D2}" type="datetimeFigureOut">
              <a:rPr lang="en-US"/>
              <a:pPr>
                <a:defRPr/>
              </a:pPr>
              <a:t>4/29/11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AF11B-A102-4C9F-9337-29A1A2E2A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E7B9B-4E04-4407-8379-FF956E927898}" type="datetimeFigureOut">
              <a:rPr lang="en-US"/>
              <a:pPr>
                <a:defRPr/>
              </a:pPr>
              <a:t>4/29/11</a:t>
            </a:fld>
            <a:endParaRPr lang="en-US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A1B46-BB44-4EBB-80E5-AA3C8BD7C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 Single Corner Rectangle 5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B40E5-ECE6-440C-A97B-36FD9A5C9A4F}" type="datetimeFigureOut">
              <a:rPr lang="en-US"/>
              <a:pPr>
                <a:defRPr/>
              </a:pPr>
              <a:t>4/29/11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5B019-92E1-4E71-BF64-867DFA2CD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1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47D177C-FBBA-4A4B-B36E-9DB835B79446}" type="datetimeFigureOut">
              <a:rPr lang="en-US"/>
              <a:pPr>
                <a:defRPr/>
              </a:pPr>
              <a:t>4/29/11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8AAA24B-47A0-4A56-90F2-DEA33FD18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697" r:id="rId3"/>
    <p:sldLayoutId id="2147483694" r:id="rId4"/>
    <p:sldLayoutId id="2147483693" r:id="rId5"/>
    <p:sldLayoutId id="2147483692" r:id="rId6"/>
    <p:sldLayoutId id="2147483698" r:id="rId7"/>
    <p:sldLayoutId id="2147483691" r:id="rId8"/>
    <p:sldLayoutId id="2147483699" r:id="rId9"/>
    <p:sldLayoutId id="2147483690" r:id="rId10"/>
    <p:sldLayoutId id="214748368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ＭＳ Ｐゴシック" pitchFamily="84" charset="-128"/>
          <a:cs typeface="ＭＳ Ｐゴシック" pitchFamily="84" charset="-128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84" charset="0"/>
          <a:ea typeface="ＭＳ Ｐゴシック" pitchFamily="84" charset="-128"/>
          <a:cs typeface="ＭＳ Ｐゴシック" pitchFamily="84" charset="-128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84" charset="0"/>
          <a:ea typeface="ＭＳ Ｐゴシック" pitchFamily="84" charset="-128"/>
          <a:cs typeface="ＭＳ Ｐゴシック" pitchFamily="84" charset="-128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84" charset="0"/>
          <a:ea typeface="ＭＳ Ｐゴシック" pitchFamily="84" charset="-128"/>
          <a:cs typeface="ＭＳ Ｐゴシック" pitchFamily="84" charset="-128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84" charset="0"/>
          <a:ea typeface="ＭＳ Ｐゴシック" pitchFamily="84" charset="-128"/>
          <a:cs typeface="ＭＳ Ｐゴシック" pitchFamily="8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84" charset="0"/>
          <a:ea typeface="ＭＳ Ｐゴシック" pitchFamily="84" charset="-128"/>
          <a:cs typeface="ＭＳ Ｐゴシック" pitchFamily="8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84" charset="0"/>
          <a:ea typeface="ＭＳ Ｐゴシック" pitchFamily="84" charset="-128"/>
          <a:cs typeface="ＭＳ Ｐゴシック" pitchFamily="8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84" charset="0"/>
          <a:ea typeface="ＭＳ Ｐゴシック" pitchFamily="84" charset="-128"/>
          <a:cs typeface="ＭＳ Ｐゴシック" pitchFamily="8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84" charset="0"/>
          <a:ea typeface="ＭＳ Ｐゴシック" pitchFamily="84" charset="-128"/>
          <a:cs typeface="ＭＳ Ｐゴシック" pitchFamily="84" charset="-128"/>
        </a:defRPr>
      </a:lvl9pPr>
    </p:titleStyle>
    <p:bodyStyle>
      <a:lvl1pPr marL="265113" indent="-265113" algn="l" rtl="0" fontAlgn="base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84" charset="2"/>
        <a:buChar char=""/>
        <a:defRPr sz="2800" kern="1200">
          <a:solidFill>
            <a:schemeClr val="tx1"/>
          </a:solidFill>
          <a:latin typeface="+mn-lt"/>
          <a:ea typeface="ＭＳ Ｐゴシック" pitchFamily="84" charset="-128"/>
          <a:cs typeface="ＭＳ Ｐゴシック" pitchFamily="84" charset="-128"/>
        </a:defRPr>
      </a:lvl1pPr>
      <a:lvl2pPr marL="547688" indent="-200025" algn="l" rtl="0" fontAlgn="base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84" charset="0"/>
        <a:buChar char="◦"/>
        <a:defRPr sz="2400" kern="1200">
          <a:solidFill>
            <a:schemeClr val="tx1"/>
          </a:solidFill>
          <a:latin typeface="+mn-lt"/>
          <a:ea typeface="ＭＳ Ｐゴシック" pitchFamily="84" charset="-128"/>
          <a:cs typeface="+mn-cs"/>
        </a:defRPr>
      </a:lvl2pPr>
      <a:lvl3pPr marL="785813" indent="-182563" algn="l" rtl="0" fontAlgn="base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84" charset="2"/>
        <a:buChar char=""/>
        <a:defRPr sz="2200" kern="1200">
          <a:solidFill>
            <a:schemeClr val="tx1"/>
          </a:solidFill>
          <a:latin typeface="+mn-lt"/>
          <a:ea typeface="ＭＳ Ｐゴシック" pitchFamily="84" charset="-128"/>
          <a:cs typeface="+mn-cs"/>
        </a:defRPr>
      </a:lvl3pPr>
      <a:lvl4pPr marL="1023938" indent="-182563" algn="l" rtl="0" fontAlgn="base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84" charset="0"/>
        <a:buChar char="◦"/>
        <a:defRPr sz="1900" kern="1200">
          <a:solidFill>
            <a:schemeClr val="tx1"/>
          </a:solidFill>
          <a:latin typeface="+mn-lt"/>
          <a:ea typeface="ＭＳ Ｐゴシック" pitchFamily="84" charset="-128"/>
          <a:cs typeface="+mn-cs"/>
        </a:defRPr>
      </a:lvl4pPr>
      <a:lvl5pPr marL="1279525" indent="-182563" algn="l" rtl="0" fontAlgn="base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84" charset="2"/>
        <a:buChar char=""/>
        <a:defRPr kern="1200">
          <a:solidFill>
            <a:schemeClr val="tx1"/>
          </a:solidFill>
          <a:latin typeface="+mn-lt"/>
          <a:ea typeface="ＭＳ Ｐゴシック" pitchFamily="84" charset="-128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image" Target="../media/image1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LUL Youth Development and Education Project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13" y="3684588"/>
            <a:ext cx="7772400" cy="9144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JKL Systems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563" cy="1050925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accent1">
                    <a:tint val="88000"/>
                    <a:satMod val="150000"/>
                  </a:schemeClr>
                </a:solidFill>
                <a:ea typeface="+mj-ea"/>
                <a:cs typeface="+mj-cs"/>
              </a:rPr>
              <a:t>Class Diagram Definition</a:t>
            </a:r>
            <a:endParaRPr lang="en-US" sz="4800" dirty="0">
              <a:solidFill>
                <a:schemeClr val="accent1">
                  <a:tint val="88000"/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183563" cy="4187825"/>
          </a:xfrm>
        </p:spPr>
        <p:txBody>
          <a:bodyPr>
            <a:normAutofit fontScale="92500" lnSpcReduction="20000"/>
          </a:bodyPr>
          <a:lstStyle/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4000" u="sng" dirty="0" smtClean="0">
                <a:ea typeface="+mn-ea"/>
                <a:cs typeface="+mn-cs"/>
              </a:rPr>
              <a:t>Class Diagram</a:t>
            </a:r>
            <a:r>
              <a:rPr lang="en-US" sz="4000" dirty="0" smtClean="0">
                <a:ea typeface="+mn-ea"/>
                <a:cs typeface="+mn-cs"/>
              </a:rPr>
              <a:t>: a static structure diagram that describes the structure of a system by showing the system's classes, their attributes, and the relationships between the classes.</a:t>
            </a:r>
            <a:br>
              <a:rPr lang="en-US" sz="4000" dirty="0" smtClean="0">
                <a:ea typeface="+mn-ea"/>
                <a:cs typeface="+mn-cs"/>
              </a:rPr>
            </a:br>
            <a:endParaRPr lang="en-US" sz="4000" dirty="0" smtClean="0">
              <a:ea typeface="+mn-ea"/>
              <a:cs typeface="+mn-cs"/>
            </a:endParaRP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endParaRPr lang="en-US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563" cy="10509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  <a:ea typeface="+mj-ea"/>
                <a:cs typeface="+mj-cs"/>
              </a:rPr>
              <a:t>Class Diagram Description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3563" cy="4187825"/>
          </a:xfrm>
        </p:spPr>
        <p:txBody>
          <a:bodyPr>
            <a:normAutofit fontScale="92500"/>
          </a:bodyPr>
          <a:lstStyle/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500" dirty="0" smtClean="0">
                <a:ea typeface="+mn-ea"/>
                <a:cs typeface="+mn-cs"/>
              </a:rPr>
              <a:t>The classes will store and manage information in the system.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500" dirty="0" smtClean="0">
                <a:ea typeface="+mn-ea"/>
                <a:cs typeface="+mn-cs"/>
              </a:rPr>
              <a:t>The diagram contains attributes of each class and methods. 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500" dirty="0" smtClean="0">
                <a:ea typeface="+mn-ea"/>
                <a:cs typeface="+mn-cs"/>
              </a:rPr>
              <a:t>Attributes are the properties we wish to capture information about and methods are behaviors that the class can perform.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09600" y="530225"/>
            <a:ext cx="7848600" cy="5260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563" cy="10509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accent1">
                    <a:tint val="88000"/>
                    <a:satMod val="150000"/>
                  </a:schemeClr>
                </a:solidFill>
                <a:ea typeface="+mj-ea"/>
                <a:cs typeface="+mj-cs"/>
              </a:rPr>
              <a:t>ERD Definition</a:t>
            </a:r>
            <a:endParaRPr lang="en-US" sz="4800" dirty="0">
              <a:solidFill>
                <a:schemeClr val="accent1">
                  <a:tint val="88000"/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83563" cy="4187825"/>
          </a:xfrm>
        </p:spPr>
        <p:txBody>
          <a:bodyPr/>
          <a:lstStyle/>
          <a:p>
            <a:r>
              <a:rPr lang="en-US" sz="4000" u="sng" smtClean="0"/>
              <a:t>ERD (Entity Relationship Diagram)</a:t>
            </a:r>
            <a:r>
              <a:rPr lang="en-US" sz="4000" smtClean="0"/>
              <a:t>: models the relationships between entities (tables) in a database.</a:t>
            </a:r>
            <a:endParaRPr lang="en-US" sz="4000" u="sng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572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563" cy="10509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accent1">
                    <a:tint val="88000"/>
                    <a:satMod val="150000"/>
                  </a:schemeClr>
                </a:solidFill>
                <a:ea typeface="+mj-ea"/>
                <a:cs typeface="+mj-cs"/>
              </a:rPr>
              <a:t>ERD Description</a:t>
            </a:r>
            <a:endParaRPr lang="en-US" sz="4800" dirty="0">
              <a:solidFill>
                <a:schemeClr val="accent1">
                  <a:tint val="88000"/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83563" cy="4187825"/>
          </a:xfrm>
        </p:spPr>
        <p:txBody>
          <a:bodyPr/>
          <a:lstStyle/>
          <a:p>
            <a:r>
              <a:rPr lang="en-US" sz="3200" smtClean="0"/>
              <a:t>An entity (table) is an object or concept, which stores data</a:t>
            </a:r>
          </a:p>
          <a:p>
            <a:r>
              <a:rPr lang="en-US" sz="3200" smtClean="0"/>
              <a:t>A relationship is how the data is shared between entities.</a:t>
            </a:r>
          </a:p>
          <a:p>
            <a:r>
              <a:rPr lang="en-US" sz="3200" smtClean="0"/>
              <a:t>The goals of an ERD are to eliminate redundancy and ensure data dependencies make sense.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563" cy="10509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accent1">
                    <a:tint val="88000"/>
                    <a:satMod val="150000"/>
                  </a:schemeClr>
                </a:solidFill>
                <a:ea typeface="+mj-ea"/>
                <a:cs typeface="+mj-cs"/>
              </a:rPr>
              <a:t>ERD Table </a:t>
            </a:r>
            <a:endParaRPr lang="en-US" sz="4800" dirty="0">
              <a:solidFill>
                <a:schemeClr val="accent1">
                  <a:tint val="88000"/>
                  <a:satMod val="150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124200" y="1947863"/>
            <a:ext cx="2667000" cy="35385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563" cy="10509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  <a:ea typeface="+mj-ea"/>
                <a:cs typeface="+mj-cs"/>
              </a:rPr>
              <a:t>Data Dictionary 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3563" cy="4187825"/>
          </a:xfrm>
        </p:spPr>
        <p:txBody>
          <a:bodyPr/>
          <a:lstStyle/>
          <a:p>
            <a:r>
              <a:rPr lang="en-US" smtClean="0"/>
              <a:t>Here is an example of the data dictionary for the program entity:</a:t>
            </a:r>
          </a:p>
          <a:p>
            <a:pPr>
              <a:buFont typeface="Wingdings 2" pitchFamily="84" charset="2"/>
              <a:buNone/>
            </a:pPr>
            <a:endParaRPr lang="en-US" smtClean="0"/>
          </a:p>
        </p:txBody>
      </p:sp>
      <p:graphicFrame>
        <p:nvGraphicFramePr>
          <p:cNvPr id="43074" name="Group 66"/>
          <p:cNvGraphicFramePr>
            <a:graphicFrameLocks noGrp="1"/>
          </p:cNvGraphicFramePr>
          <p:nvPr/>
        </p:nvGraphicFramePr>
        <p:xfrm>
          <a:off x="990600" y="2667000"/>
          <a:ext cx="7467600" cy="2897188"/>
        </p:xfrm>
        <a:graphic>
          <a:graphicData uri="http://schemas.openxmlformats.org/drawingml/2006/table">
            <a:tbl>
              <a:tblPr/>
              <a:tblGrid>
                <a:gridCol w="306388"/>
                <a:gridCol w="850900"/>
                <a:gridCol w="3976687"/>
                <a:gridCol w="1395413"/>
                <a:gridCol w="938212"/>
              </a:tblGrid>
              <a:tr h="24447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PROGRAM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Key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Attribute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Definition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Max Data Size (in bytes)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Data Type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PK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PROGRAM_ID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UNIQUELY IDENTIFIES PROGRAM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3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ALPHANUMERIC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 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PROG_NAME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NAME OF PROGRAM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15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VARCHAR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 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DESCRIPTION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DESCRIPTION OF PROGAM (AND ACTIVITIES)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100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VARCHAR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 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STARTDATE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START DATE OF PROGRAM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10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DATE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 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ENDDATE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END DATE OF PROGRAM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10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DATE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 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CAPACITY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MAXIMUM NUMBER OF STUDENTS ALLOWED TO ENROLL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2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VARCHAR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 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LOCATION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PLACE WHERE PROGRAM BEING RUN (HELD)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15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VARCHAR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 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EMP_ID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IDENTIFIES EMPLOYEE (YOUTH SPECIALIST) RESPONSIBLE FOR RUNNING AND OVERSEEING PROGRAM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ea typeface="Times New Roman" pitchFamily="84" charset="0"/>
                          <a:cs typeface="Times New Roman" pitchFamily="84" charset="0"/>
                        </a:rPr>
                        <a:t>5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84" charset="0"/>
                          <a:cs typeface="Calibri" pitchFamily="84" charset="0"/>
                        </a:rPr>
                        <a:t>ALPHANUMERIC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84" charset="0"/>
                        <a:cs typeface="Calibri" pitchFamily="84" charset="0"/>
                      </a:endParaRPr>
                    </a:p>
                  </a:txBody>
                  <a:tcPr marL="50890" marR="5089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83563" cy="10509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  <a:ea typeface="+mj-ea"/>
                <a:cs typeface="+mj-cs"/>
              </a:rPr>
              <a:t>User Interface Navigation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33400" y="1600200"/>
            <a:ext cx="8077200" cy="4267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183563" cy="10509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accent1">
                    <a:tint val="88000"/>
                    <a:satMod val="150000"/>
                  </a:schemeClr>
                </a:solidFill>
                <a:ea typeface="+mj-ea"/>
                <a:cs typeface="+mj-cs"/>
              </a:rPr>
              <a:t>User Interface Navigation</a:t>
            </a:r>
            <a:endParaRPr lang="en-US" sz="4000" dirty="0">
              <a:solidFill>
                <a:schemeClr val="accent1">
                  <a:tint val="88000"/>
                  <a:satMod val="150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895600" y="1828800"/>
            <a:ext cx="3429000" cy="3254375"/>
          </a:xfrm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52688" y="1646238"/>
            <a:ext cx="42386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85950" y="2117725"/>
            <a:ext cx="53721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/>
          <a:srcRect l="31090" t="24872" r="31410" b="27950"/>
          <a:stretch>
            <a:fillRect/>
          </a:stretch>
        </p:blipFill>
        <p:spPr bwMode="auto">
          <a:xfrm>
            <a:off x="1598613" y="1090613"/>
            <a:ext cx="59467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563" cy="10509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accent1">
                    <a:tint val="88000"/>
                    <a:satMod val="150000"/>
                  </a:schemeClr>
                </a:solidFill>
                <a:ea typeface="+mj-ea"/>
                <a:cs typeface="+mj-cs"/>
              </a:rPr>
              <a:t>Overview</a:t>
            </a:r>
            <a:endParaRPr lang="en-US" sz="4800" dirty="0">
              <a:solidFill>
                <a:schemeClr val="accent1">
                  <a:tint val="88000"/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83563" cy="4187825"/>
          </a:xfrm>
        </p:spPr>
        <p:txBody>
          <a:bodyPr>
            <a:normAutofit fontScale="62500" lnSpcReduction="20000"/>
          </a:bodyPr>
          <a:lstStyle/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900" dirty="0" smtClean="0">
                <a:ea typeface="+mn-ea"/>
                <a:cs typeface="+mn-cs"/>
              </a:rPr>
              <a:t>Team Introduction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900" dirty="0" smtClean="0">
                <a:ea typeface="+mn-ea"/>
                <a:cs typeface="+mn-cs"/>
              </a:rPr>
              <a:t>Opportunity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900" dirty="0" smtClean="0">
                <a:ea typeface="+mn-ea"/>
                <a:cs typeface="+mn-cs"/>
              </a:rPr>
              <a:t>To-Date </a:t>
            </a:r>
            <a:r>
              <a:rPr lang="en-US" sz="3900" dirty="0">
                <a:ea typeface="+mn-ea"/>
                <a:cs typeface="+mn-cs"/>
              </a:rPr>
              <a:t>S</a:t>
            </a:r>
            <a:r>
              <a:rPr lang="en-US" sz="3900" dirty="0" smtClean="0">
                <a:ea typeface="+mn-ea"/>
                <a:cs typeface="+mn-cs"/>
              </a:rPr>
              <a:t>ummary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900" dirty="0" smtClean="0">
                <a:ea typeface="+mn-ea"/>
                <a:cs typeface="+mn-cs"/>
              </a:rPr>
              <a:t>Use Case and Diagram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900" dirty="0" smtClean="0">
                <a:ea typeface="+mn-ea"/>
                <a:cs typeface="+mn-cs"/>
              </a:rPr>
              <a:t>Sequence Diagram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900" dirty="0" smtClean="0">
                <a:ea typeface="+mn-ea"/>
                <a:cs typeface="+mn-cs"/>
              </a:rPr>
              <a:t>Class Diagram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900" dirty="0" smtClean="0">
                <a:ea typeface="+mn-ea"/>
                <a:cs typeface="+mn-cs"/>
              </a:rPr>
              <a:t>ERD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900" dirty="0" smtClean="0">
                <a:ea typeface="+mn-ea"/>
                <a:cs typeface="+mn-cs"/>
              </a:rPr>
              <a:t>ERD Table and Data Dictionary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900" dirty="0" smtClean="0">
                <a:ea typeface="+mn-ea"/>
                <a:cs typeface="+mn-cs"/>
              </a:rPr>
              <a:t>User Interface Navigation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900" dirty="0" smtClean="0">
                <a:ea typeface="+mn-ea"/>
                <a:cs typeface="+mn-cs"/>
              </a:rPr>
              <a:t>Physical Architecture Design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900" dirty="0" smtClean="0">
                <a:ea typeface="+mn-ea"/>
                <a:cs typeface="+mn-cs"/>
              </a:rPr>
              <a:t>Security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900" dirty="0" smtClean="0">
                <a:ea typeface="+mn-ea"/>
                <a:cs typeface="+mn-cs"/>
              </a:rPr>
              <a:t>Gantt Chart</a:t>
            </a:r>
          </a:p>
          <a:p>
            <a:pPr marL="548640" lvl="1" indent="-201168" fontAlgn="auto">
              <a:spcAft>
                <a:spcPts val="0"/>
              </a:spcAft>
              <a:buFont typeface="Verdana"/>
              <a:buChar char="◦"/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83563" cy="10509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accent1">
                    <a:tint val="88000"/>
                    <a:satMod val="150000"/>
                  </a:schemeClr>
                </a:solidFill>
                <a:ea typeface="+mj-ea"/>
                <a:cs typeface="+mj-cs"/>
              </a:rPr>
              <a:t>Physical Architecture Design</a:t>
            </a:r>
            <a:endParaRPr lang="en-US" sz="3200" dirty="0">
              <a:solidFill>
                <a:schemeClr val="accent1">
                  <a:tint val="88000"/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3" cy="4187825"/>
          </a:xfrm>
        </p:spPr>
        <p:txBody>
          <a:bodyPr>
            <a:normAutofit/>
          </a:bodyPr>
          <a:lstStyle/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ea typeface="+mn-ea"/>
                <a:cs typeface="+mn-cs"/>
              </a:rPr>
              <a:t>We believe architecture is in place (client computers, office server, application server)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ea typeface="+mn-ea"/>
                <a:cs typeface="+mn-cs"/>
              </a:rPr>
              <a:t>We feel no third party is needed to implement new system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ea typeface="+mn-ea"/>
                <a:cs typeface="+mn-cs"/>
              </a:rPr>
              <a:t>Current architecture shall handle the control and security of data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ea typeface="+mn-ea"/>
                <a:cs typeface="+mn-cs"/>
              </a:rPr>
              <a:t>Scalability should not be an issue due to current available server space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186" name="Rectangle 2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atin typeface="Verdana" pitchFamily="84" charset="0"/>
            </a:endParaRPr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1447800" y="4648200"/>
          <a:ext cx="5934075" cy="1381125"/>
        </p:xfrm>
        <a:graphic>
          <a:graphicData uri="http://schemas.openxmlformats.org/presentationml/2006/ole">
            <p:oleObj spid="_x0000_s7182" name="Visio" r:id="rId4" imgW="9969500" imgH="2336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183563" cy="10509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accent1">
                    <a:tint val="88000"/>
                    <a:satMod val="150000"/>
                  </a:schemeClr>
                </a:solidFill>
                <a:ea typeface="+mj-ea"/>
                <a:cs typeface="+mj-cs"/>
              </a:rPr>
              <a:t>Addressing Security</a:t>
            </a:r>
            <a:endParaRPr lang="en-US" sz="2800" dirty="0">
              <a:solidFill>
                <a:schemeClr val="accent1">
                  <a:tint val="88000"/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3" cy="4187825"/>
          </a:xfrm>
        </p:spPr>
        <p:txBody>
          <a:bodyPr/>
          <a:lstStyle/>
          <a:p>
            <a:r>
              <a:rPr lang="en-US" sz="2400" smtClean="0"/>
              <a:t>Type 1 Authentication should be required for each user (User Name &amp; Password)</a:t>
            </a:r>
          </a:p>
          <a:p>
            <a:r>
              <a:rPr lang="en-US" sz="2400" smtClean="0"/>
              <a:t>Student information should be encrypted when being sent over internet</a:t>
            </a:r>
          </a:p>
          <a:p>
            <a:r>
              <a:rPr lang="en-US" sz="2400" smtClean="0"/>
              <a:t>All uploaded information should be scanned for viruses</a:t>
            </a:r>
          </a:p>
          <a:p>
            <a:r>
              <a:rPr lang="en-US" sz="2400" smtClean="0"/>
              <a:t>Daily backups shall be performed by system administrator to off-site location</a:t>
            </a:r>
          </a:p>
          <a:p>
            <a:r>
              <a:rPr lang="en-US" sz="2400" smtClean="0"/>
              <a:t>Backups should restored through software’s specified restoring process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38400" y="457200"/>
            <a:ext cx="3886200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07F09">
                    <a:tint val="88000"/>
                    <a:satMod val="150000"/>
                  </a:srgb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n-lt"/>
                <a:ea typeface="+mn-ea"/>
                <a:cs typeface="+mn-cs"/>
              </a:rPr>
              <a:t>Final Step: GANTT CHART</a:t>
            </a:r>
            <a:endParaRPr lang="en-US" sz="3200" b="1" dirty="0">
              <a:solidFill>
                <a:srgbClr val="F07F09">
                  <a:tint val="88000"/>
                  <a:satMod val="150000"/>
                </a:srgb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522413"/>
            <a:ext cx="67818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563" cy="10509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accent1">
                    <a:tint val="88000"/>
                    <a:satMod val="150000"/>
                  </a:schemeClr>
                </a:solidFill>
                <a:ea typeface="+mj-ea"/>
                <a:cs typeface="+mj-cs"/>
              </a:rPr>
              <a:t>Opportunity</a:t>
            </a:r>
            <a:endParaRPr lang="en-US" sz="4800" dirty="0">
              <a:solidFill>
                <a:schemeClr val="accent1">
                  <a:tint val="88000"/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183563" cy="4187825"/>
          </a:xfrm>
        </p:spPr>
        <p:txBody>
          <a:bodyPr/>
          <a:lstStyle/>
          <a:p>
            <a:r>
              <a:rPr lang="en-US" sz="4000" smtClean="0"/>
              <a:t>Creating an efficient reporting process, by centralizing data, to increase funding from  donations and grants.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563" cy="10509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accent1">
                    <a:tint val="88000"/>
                    <a:satMod val="150000"/>
                  </a:schemeClr>
                </a:solidFill>
                <a:ea typeface="+mj-ea"/>
                <a:cs typeface="+mj-cs"/>
              </a:rPr>
              <a:t>To-Date Summary</a:t>
            </a:r>
            <a:endParaRPr lang="en-US" sz="4800" dirty="0">
              <a:solidFill>
                <a:schemeClr val="accent1">
                  <a:tint val="88000"/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183563" cy="4187825"/>
          </a:xfrm>
        </p:spPr>
        <p:txBody>
          <a:bodyPr/>
          <a:lstStyle/>
          <a:p>
            <a:r>
              <a:rPr lang="en-US" sz="3200" smtClean="0"/>
              <a:t>As-Is Model</a:t>
            </a:r>
          </a:p>
          <a:p>
            <a:r>
              <a:rPr lang="en-US" sz="3200" smtClean="0"/>
              <a:t>Areas of Opportunity</a:t>
            </a:r>
          </a:p>
          <a:p>
            <a:r>
              <a:rPr lang="en-US" sz="3200" smtClean="0"/>
              <a:t>System Requirements</a:t>
            </a:r>
          </a:p>
          <a:p>
            <a:r>
              <a:rPr lang="en-US" sz="3200" smtClean="0"/>
              <a:t>To-Be Model</a:t>
            </a:r>
          </a:p>
          <a:p>
            <a:r>
              <a:rPr lang="en-US" sz="3200" smtClean="0"/>
              <a:t>Performed a Feasibility Analysis</a:t>
            </a:r>
          </a:p>
          <a:p>
            <a:r>
              <a:rPr lang="en-US" sz="3200" smtClean="0"/>
              <a:t>Business Value</a:t>
            </a:r>
          </a:p>
          <a:p>
            <a:r>
              <a:rPr lang="en-US" sz="3200" smtClean="0"/>
              <a:t>Use-Cases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563" cy="10509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accent1">
                    <a:tint val="88000"/>
                    <a:satMod val="150000"/>
                  </a:schemeClr>
                </a:solidFill>
                <a:ea typeface="+mj-ea"/>
                <a:cs typeface="+mj-cs"/>
              </a:rPr>
              <a:t>Use Case Definition</a:t>
            </a:r>
            <a:endParaRPr lang="en-US" sz="4800" dirty="0">
              <a:solidFill>
                <a:schemeClr val="accent1">
                  <a:tint val="88000"/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183563" cy="4187825"/>
          </a:xfrm>
        </p:spPr>
        <p:txBody>
          <a:bodyPr>
            <a:normAutofit/>
          </a:bodyPr>
          <a:lstStyle/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4000" u="sng" dirty="0" smtClean="0">
                <a:ea typeface="+mn-ea"/>
                <a:cs typeface="+mn-cs"/>
              </a:rPr>
              <a:t>Use Case</a:t>
            </a:r>
            <a:r>
              <a:rPr lang="en-US" sz="4000" dirty="0" smtClean="0">
                <a:ea typeface="+mn-ea"/>
                <a:cs typeface="+mn-cs"/>
              </a:rPr>
              <a:t>: a simple description of a system’s function from a high level view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endParaRPr lang="en-US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563" cy="8223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accent1">
                    <a:tint val="88000"/>
                    <a:satMod val="150000"/>
                  </a:schemeClr>
                </a:solidFill>
                <a:ea typeface="+mj-ea"/>
                <a:cs typeface="+mj-cs"/>
              </a:rPr>
              <a:t>Generate Street Academy Enrollment</a:t>
            </a:r>
            <a:endParaRPr lang="en-US" sz="2800" dirty="0">
              <a:solidFill>
                <a:schemeClr val="accent1">
                  <a:tint val="88000"/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563" cy="4724400"/>
          </a:xfrm>
        </p:spPr>
        <p:txBody>
          <a:bodyPr>
            <a:normAutofit fontScale="32500" lnSpcReduction="20000"/>
          </a:bodyPr>
          <a:lstStyle/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1.    Use-Case Name – Generate Street Academy Enrollment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1.1  Brief Description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The Parent/Guardian, Program Assistant, or Youth Specialist enrolls student into the Street Academy Program.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2.     Flow of Events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2.1  Basic Flow 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1.  The use case starts when a Parent/Guardian wants to enroll their child into the program.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2.  If Parent/Guardian decides to enroll online</a:t>
            </a:r>
          </a:p>
          <a:p>
            <a:pPr marL="804672" lvl="1" indent="-457200" fontAlgn="auto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ea typeface="+mn-ea"/>
              </a:rPr>
              <a:t>    2.1  The system requests youth demographics, parent/guardian information, and additional youth information.</a:t>
            </a:r>
          </a:p>
          <a:p>
            <a:pPr marL="804672" lvl="1" indent="-457200" fontAlgn="auto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ea typeface="+mn-ea"/>
              </a:rPr>
              <a:t>    2.2  The Parent/Guardian provides the youth demographics, parent/guardian information, and additional youth information.</a:t>
            </a:r>
          </a:p>
          <a:p>
            <a:pPr marL="804672" lvl="1" indent="-457200" fontAlgn="auto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ea typeface="+mn-ea"/>
              </a:rPr>
              <a:t>    2.3  The system records the youth demographics, parent/guardian information, and additional youth information.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3.  If Parent/Guardian decides to enroll on-site</a:t>
            </a:r>
          </a:p>
          <a:p>
            <a:pPr marL="804672" lvl="1" indent="-457200" fontAlgn="auto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ea typeface="+mn-ea"/>
              </a:rPr>
              <a:t>    3.1  Program Assistant/Youth Specialist requests youth demographics, parent/guardian information, and additional youth information.</a:t>
            </a:r>
          </a:p>
          <a:p>
            <a:pPr marL="804672" lvl="1" indent="-457200" fontAlgn="auto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ea typeface="+mn-ea"/>
              </a:rPr>
              <a:t>    3.2  The Parent/Guardian provides the youth demographics, parent/guardian information, and additional youth information.</a:t>
            </a:r>
          </a:p>
          <a:p>
            <a:pPr marL="804672" lvl="1" indent="-457200" fontAlgn="auto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ea typeface="+mn-ea"/>
              </a:rPr>
              <a:t>    3.3  The Program Assistant/Youth Specialist inputs into system youth demographics, parent/guardian information, and additional youth information.</a:t>
            </a:r>
          </a:p>
          <a:p>
            <a:pPr marL="804672" lvl="1" indent="-457200" fontAlgn="auto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ea typeface="+mn-ea"/>
              </a:rPr>
              <a:t>    3.4  The system records the youth demographics, parent/guardian information, and additional youth information.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4.  Use case ends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2.2  Alternative Flows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None.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3.    Special Requirements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None.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4.    Pre-conditions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4.1  Pre-condition </a:t>
            </a:r>
            <a:endParaRPr lang="en-US" dirty="0" smtClean="0">
              <a:ea typeface="+mn-ea"/>
              <a:cs typeface="+mn-cs"/>
            </a:endParaRP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The Street Academy Program has been created within the system.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5.    Post-conditions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5.1  Post-condition One</a:t>
            </a:r>
            <a:endParaRPr lang="en-US" dirty="0" smtClean="0">
              <a:ea typeface="+mn-ea"/>
              <a:cs typeface="+mn-cs"/>
            </a:endParaRP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The enrollee’s information has been recorded.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5.2  Post-condition Two</a:t>
            </a:r>
            <a:endParaRPr lang="en-US" dirty="0" smtClean="0">
              <a:ea typeface="+mn-ea"/>
              <a:cs typeface="+mn-cs"/>
            </a:endParaRP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The Parent/Guardian receives confirmation their child has been enrolled, along with a schedule of the program.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6.    Extension Points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6.1  Name of Extension Point</a:t>
            </a:r>
            <a:endParaRPr lang="en-US" dirty="0" smtClean="0">
              <a:ea typeface="+mn-ea"/>
              <a:cs typeface="+mn-cs"/>
            </a:endParaRP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Extend:  Update existing youth demographics, parent/guardian information, and additional youth information.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2200" y="609600"/>
            <a:ext cx="4495800" cy="579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07F09">
                    <a:tint val="88000"/>
                    <a:satMod val="150000"/>
                  </a:srgb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n-lt"/>
                <a:ea typeface="+mn-ea"/>
                <a:cs typeface="+mn-cs"/>
              </a:rPr>
              <a:t>Use Case Diagram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736600"/>
            <a:ext cx="75438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183563" cy="10509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  <a:ea typeface="+mj-ea"/>
                <a:cs typeface="+mj-cs"/>
              </a:rPr>
              <a:t>Sequence Diagram Definition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3563" cy="4187825"/>
          </a:xfrm>
        </p:spPr>
        <p:txBody>
          <a:bodyPr/>
          <a:lstStyle/>
          <a:p>
            <a:r>
              <a:rPr lang="en-US" sz="3200" smtClean="0"/>
              <a:t>Illustrates the objects (i.e. – Parent/Guardian, Program Assistant, etc.) that participate in a Use Case and the messages (i.e. – request enrollment) that pass between them over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85800" y="530225"/>
            <a:ext cx="7696200" cy="51847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1593</TotalTime>
  <Words>1063</Words>
  <Application>Microsoft Office PowerPoint</Application>
  <PresentationFormat>On-screen Show (4:3)</PresentationFormat>
  <Paragraphs>177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Verdana</vt:lpstr>
      <vt:lpstr>ＭＳ Ｐゴシック</vt:lpstr>
      <vt:lpstr>Arial</vt:lpstr>
      <vt:lpstr>Wingdings 2</vt:lpstr>
      <vt:lpstr>Calibri</vt:lpstr>
      <vt:lpstr>Times New Roman</vt:lpstr>
      <vt:lpstr>Aspect</vt:lpstr>
      <vt:lpstr/>
      <vt:lpstr>LUL Youth Development and Education Project</vt:lpstr>
      <vt:lpstr>Overview</vt:lpstr>
      <vt:lpstr>Opportunity</vt:lpstr>
      <vt:lpstr>To-Date Summary</vt:lpstr>
      <vt:lpstr>Use Case Definition</vt:lpstr>
      <vt:lpstr>Generate Street Academy Enrollment</vt:lpstr>
      <vt:lpstr>PowerPoint Presentation</vt:lpstr>
      <vt:lpstr>Sequence Diagram Definition</vt:lpstr>
      <vt:lpstr>PowerPoint Presentation</vt:lpstr>
      <vt:lpstr>Class Diagram Definition</vt:lpstr>
      <vt:lpstr>Class Diagram Description</vt:lpstr>
      <vt:lpstr>PowerPoint Presentation</vt:lpstr>
      <vt:lpstr>ERD Definition</vt:lpstr>
      <vt:lpstr>PowerPoint Presentation</vt:lpstr>
      <vt:lpstr>ERD Description</vt:lpstr>
      <vt:lpstr>ERD Table </vt:lpstr>
      <vt:lpstr>Data Dictionary </vt:lpstr>
      <vt:lpstr>User Interface Navigation</vt:lpstr>
      <vt:lpstr>User Interface Navigation</vt:lpstr>
      <vt:lpstr>Physical Architecture Design</vt:lpstr>
      <vt:lpstr>Addressing Security</vt:lpstr>
      <vt:lpstr>PowerPoint Presentation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Dawson</dc:creator>
  <cp:lastModifiedBy>Jake  Ellis</cp:lastModifiedBy>
  <cp:revision>40</cp:revision>
  <dcterms:created xsi:type="dcterms:W3CDTF">2011-03-16T19:52:07Z</dcterms:created>
  <dcterms:modified xsi:type="dcterms:W3CDTF">2011-04-29T11:29:53Z</dcterms:modified>
</cp:coreProperties>
</file>