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0"/>
  </p:notesMasterIdLst>
  <p:handoutMasterIdLst>
    <p:handoutMasterId r:id="rId81"/>
  </p:handoutMasterIdLst>
  <p:sldIdLst>
    <p:sldId id="256" r:id="rId2"/>
    <p:sldId id="481" r:id="rId3"/>
    <p:sldId id="357" r:id="rId4"/>
    <p:sldId id="375" r:id="rId5"/>
    <p:sldId id="359" r:id="rId6"/>
    <p:sldId id="376" r:id="rId7"/>
    <p:sldId id="478" r:id="rId8"/>
    <p:sldId id="484" r:id="rId9"/>
    <p:sldId id="360" r:id="rId10"/>
    <p:sldId id="377" r:id="rId11"/>
    <p:sldId id="388" r:id="rId12"/>
    <p:sldId id="487" r:id="rId13"/>
    <p:sldId id="489" r:id="rId14"/>
    <p:sldId id="490" r:id="rId15"/>
    <p:sldId id="491" r:id="rId16"/>
    <p:sldId id="381" r:id="rId17"/>
    <p:sldId id="382" r:id="rId18"/>
    <p:sldId id="492" r:id="rId19"/>
    <p:sldId id="383" r:id="rId20"/>
    <p:sldId id="384" r:id="rId21"/>
    <p:sldId id="493" r:id="rId22"/>
    <p:sldId id="385" r:id="rId23"/>
    <p:sldId id="386" r:id="rId24"/>
    <p:sldId id="387" r:id="rId25"/>
    <p:sldId id="365" r:id="rId26"/>
    <p:sldId id="395" r:id="rId27"/>
    <p:sldId id="398" r:id="rId28"/>
    <p:sldId id="494" r:id="rId29"/>
    <p:sldId id="366" r:id="rId30"/>
    <p:sldId id="399" r:id="rId31"/>
    <p:sldId id="401" r:id="rId32"/>
    <p:sldId id="400" r:id="rId33"/>
    <p:sldId id="409" r:id="rId34"/>
    <p:sldId id="402" r:id="rId35"/>
    <p:sldId id="403" r:id="rId36"/>
    <p:sldId id="404" r:id="rId37"/>
    <p:sldId id="411" r:id="rId38"/>
    <p:sldId id="405" r:id="rId39"/>
    <p:sldId id="367" r:id="rId40"/>
    <p:sldId id="368" r:id="rId41"/>
    <p:sldId id="412" r:id="rId42"/>
    <p:sldId id="371" r:id="rId43"/>
    <p:sldId id="425" r:id="rId44"/>
    <p:sldId id="373" r:id="rId45"/>
    <p:sldId id="474" r:id="rId46"/>
    <p:sldId id="476" r:id="rId47"/>
    <p:sldId id="413" r:id="rId48"/>
    <p:sldId id="427" r:id="rId49"/>
    <p:sldId id="429" r:id="rId50"/>
    <p:sldId id="430" r:id="rId51"/>
    <p:sldId id="414" r:id="rId52"/>
    <p:sldId id="431" r:id="rId53"/>
    <p:sldId id="432" r:id="rId54"/>
    <p:sldId id="479" r:id="rId55"/>
    <p:sldId id="433" r:id="rId56"/>
    <p:sldId id="415" r:id="rId57"/>
    <p:sldId id="416" r:id="rId58"/>
    <p:sldId id="417" r:id="rId59"/>
    <p:sldId id="438" r:id="rId60"/>
    <p:sldId id="418" r:id="rId61"/>
    <p:sldId id="441" r:id="rId62"/>
    <p:sldId id="421" r:id="rId63"/>
    <p:sldId id="444" r:id="rId64"/>
    <p:sldId id="480" r:id="rId65"/>
    <p:sldId id="447" r:id="rId66"/>
    <p:sldId id="459" r:id="rId67"/>
    <p:sldId id="448" r:id="rId68"/>
    <p:sldId id="460" r:id="rId69"/>
    <p:sldId id="461" r:id="rId70"/>
    <p:sldId id="462" r:id="rId71"/>
    <p:sldId id="449" r:id="rId72"/>
    <p:sldId id="467" r:id="rId73"/>
    <p:sldId id="464" r:id="rId74"/>
    <p:sldId id="450" r:id="rId75"/>
    <p:sldId id="451" r:id="rId76"/>
    <p:sldId id="470" r:id="rId77"/>
    <p:sldId id="471" r:id="rId78"/>
    <p:sldId id="483" r:id="rId7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69154" autoAdjust="0"/>
  </p:normalViewPr>
  <p:slideViewPr>
    <p:cSldViewPr>
      <p:cViewPr varScale="1">
        <p:scale>
          <a:sx n="50" d="100"/>
          <a:sy n="50" d="100"/>
        </p:scale>
        <p:origin x="-1572" y="-84"/>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3144"/>
    </p:cViewPr>
  </p:sorterViewPr>
  <p:notesViewPr>
    <p:cSldViewPr>
      <p:cViewPr varScale="1">
        <p:scale>
          <a:sx n="75" d="100"/>
          <a:sy n="75" d="100"/>
        </p:scale>
        <p:origin x="-2990" y="-91"/>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32410"/>
            <a:ext cx="6858000" cy="464820"/>
          </a:xfrm>
          <a:prstGeom prst="rect">
            <a:avLst/>
          </a:prstGeom>
        </p:spPr>
        <p:txBody>
          <a:bodyPr vert="horz" lIns="91440" tIns="45720" rIns="91440" bIns="45720" rtlCol="0"/>
          <a:lstStyle>
            <a:lvl1pPr algn="ctr" fontAlgn="auto">
              <a:spcBef>
                <a:spcPts val="0"/>
              </a:spcBef>
              <a:spcAft>
                <a:spcPts val="0"/>
              </a:spcAft>
              <a:defRPr sz="1200" dirty="0" smtClean="0">
                <a:latin typeface="+mn-lt"/>
              </a:defRPr>
            </a:lvl1pPr>
          </a:lstStyle>
          <a:p>
            <a:pPr>
              <a:defRPr/>
            </a:pPr>
            <a:r>
              <a:rPr lang="en-US"/>
              <a:t>Corporate Computer and Network Security, 2</a:t>
            </a:r>
            <a:r>
              <a:rPr lang="en-US" baseline="30000"/>
              <a:t>nd</a:t>
            </a:r>
            <a:r>
              <a:rPr lang="en-US"/>
              <a:t> edition</a:t>
            </a:r>
          </a:p>
          <a:p>
            <a:pPr>
              <a:defRPr/>
            </a:pPr>
            <a:r>
              <a:rPr lang="en-US"/>
              <a:t>Copyright 2009 Pearson Prentice-Hall</a:t>
            </a:r>
          </a:p>
        </p:txBody>
      </p:sp>
      <p:sp>
        <p:nvSpPr>
          <p:cNvPr id="5" name="Slide Number Placeholder 4"/>
          <p:cNvSpPr>
            <a:spLocks noGrp="1"/>
          </p:cNvSpPr>
          <p:nvPr>
            <p:ph type="sldNum" sz="quarter" idx="3"/>
          </p:nvPr>
        </p:nvSpPr>
        <p:spPr>
          <a:xfrm>
            <a:off x="1905000" y="8521700"/>
            <a:ext cx="2971800" cy="309880"/>
          </a:xfrm>
          <a:prstGeom prst="rect">
            <a:avLst/>
          </a:prstGeom>
        </p:spPr>
        <p:txBody>
          <a:bodyPr vert="horz" wrap="square" lIns="91440" tIns="45720" rIns="91440" bIns="45720" numCol="1" anchor="b" anchorCtr="0" compatLnSpc="1">
            <a:prstTxWarp prst="textNoShape">
              <a:avLst/>
            </a:prstTxWarp>
          </a:bodyPr>
          <a:lstStyle>
            <a:lvl1pPr algn="ctr">
              <a:defRPr sz="1200">
                <a:latin typeface="Calibri" pitchFamily="34" charset="0"/>
              </a:defRPr>
            </a:lvl1pPr>
          </a:lstStyle>
          <a:p>
            <a:fld id="{9D50A4AE-438B-4704-8C0B-2F7C8EAABC8D}" type="slidenum">
              <a:rPr lang="en-US"/>
              <a:pPr/>
              <a:t>‹#›</a:t>
            </a:fld>
            <a:endParaRPr lang="en-US"/>
          </a:p>
        </p:txBody>
      </p:sp>
    </p:spTree>
    <p:extLst>
      <p:ext uri="{BB962C8B-B14F-4D97-AF65-F5344CB8AC3E}">
        <p14:creationId xmlns:p14="http://schemas.microsoft.com/office/powerpoint/2010/main" val="40175432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3CA8CD4-3D56-481E-83B3-CA62659AA8C6}" type="datetimeFigureOut">
              <a:rPr lang="en-US"/>
              <a:pPr/>
              <a:t>11/28/2011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E3D7F17-A981-4D42-BEC8-1CAE023F7084}" type="slidenum">
              <a:rPr lang="en-US"/>
              <a:pPr/>
              <a:t>‹#›</a:t>
            </a:fld>
            <a:endParaRPr lang="en-US"/>
          </a:p>
        </p:txBody>
      </p:sp>
    </p:spTree>
    <p:extLst>
      <p:ext uri="{BB962C8B-B14F-4D97-AF65-F5344CB8AC3E}">
        <p14:creationId xmlns:p14="http://schemas.microsoft.com/office/powerpoint/2010/main" val="2067715290"/>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a:t>
            </a:fld>
            <a:endParaRPr lang="en-US"/>
          </a:p>
        </p:txBody>
      </p:sp>
    </p:spTree>
    <p:extLst>
      <p:ext uri="{BB962C8B-B14F-4D97-AF65-F5344CB8AC3E}">
        <p14:creationId xmlns:p14="http://schemas.microsoft.com/office/powerpoint/2010/main" val="413006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10</a:t>
            </a:fld>
            <a:endParaRPr lang="en-US"/>
          </a:p>
        </p:txBody>
      </p:sp>
    </p:spTree>
    <p:extLst>
      <p:ext uri="{BB962C8B-B14F-4D97-AF65-F5344CB8AC3E}">
        <p14:creationId xmlns:p14="http://schemas.microsoft.com/office/powerpoint/2010/main" val="70292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11</a:t>
            </a:fld>
            <a:endParaRPr lang="en-US"/>
          </a:p>
        </p:txBody>
      </p:sp>
    </p:spTree>
    <p:extLst>
      <p:ext uri="{BB962C8B-B14F-4D97-AF65-F5344CB8AC3E}">
        <p14:creationId xmlns:p14="http://schemas.microsoft.com/office/powerpoint/2010/main" val="348505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12</a:t>
            </a:fld>
            <a:endParaRPr lang="en-US"/>
          </a:p>
        </p:txBody>
      </p:sp>
    </p:spTree>
    <p:extLst>
      <p:ext uri="{BB962C8B-B14F-4D97-AF65-F5344CB8AC3E}">
        <p14:creationId xmlns:p14="http://schemas.microsoft.com/office/powerpoint/2010/main" val="3930494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13</a:t>
            </a:fld>
            <a:endParaRPr lang="en-US"/>
          </a:p>
        </p:txBody>
      </p:sp>
    </p:spTree>
    <p:extLst>
      <p:ext uri="{BB962C8B-B14F-4D97-AF65-F5344CB8AC3E}">
        <p14:creationId xmlns:p14="http://schemas.microsoft.com/office/powerpoint/2010/main" val="2844704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base" latinLnBrk="0" hangingPunct="1">
              <a:lnSpc>
                <a:spcPct val="100000"/>
              </a:lnSpc>
              <a:spcBef>
                <a:spcPct val="30000"/>
              </a:spcBef>
              <a:spcAft>
                <a:spcPct val="0"/>
              </a:spcAft>
              <a:buClrTx/>
              <a:buSzTx/>
              <a:buFontTx/>
              <a:buChar char="-"/>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14</a:t>
            </a:fld>
            <a:endParaRPr lang="en-US"/>
          </a:p>
        </p:txBody>
      </p:sp>
    </p:spTree>
    <p:extLst>
      <p:ext uri="{BB962C8B-B14F-4D97-AF65-F5344CB8AC3E}">
        <p14:creationId xmlns:p14="http://schemas.microsoft.com/office/powerpoint/2010/main" val="253119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15</a:t>
            </a:fld>
            <a:endParaRPr lang="en-US"/>
          </a:p>
        </p:txBody>
      </p:sp>
    </p:spTree>
    <p:extLst>
      <p:ext uri="{BB962C8B-B14F-4D97-AF65-F5344CB8AC3E}">
        <p14:creationId xmlns:p14="http://schemas.microsoft.com/office/powerpoint/2010/main" val="2001931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16</a:t>
            </a:fld>
            <a:endParaRPr lang="en-US"/>
          </a:p>
        </p:txBody>
      </p:sp>
    </p:spTree>
    <p:extLst>
      <p:ext uri="{BB962C8B-B14F-4D97-AF65-F5344CB8AC3E}">
        <p14:creationId xmlns:p14="http://schemas.microsoft.com/office/powerpoint/2010/main" val="3914074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17</a:t>
            </a:fld>
            <a:endParaRPr lang="en-US"/>
          </a:p>
        </p:txBody>
      </p:sp>
    </p:spTree>
    <p:extLst>
      <p:ext uri="{BB962C8B-B14F-4D97-AF65-F5344CB8AC3E}">
        <p14:creationId xmlns:p14="http://schemas.microsoft.com/office/powerpoint/2010/main" val="302191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18</a:t>
            </a:fld>
            <a:endParaRPr lang="en-US"/>
          </a:p>
        </p:txBody>
      </p:sp>
    </p:spTree>
    <p:extLst>
      <p:ext uri="{BB962C8B-B14F-4D97-AF65-F5344CB8AC3E}">
        <p14:creationId xmlns:p14="http://schemas.microsoft.com/office/powerpoint/2010/main" val="920347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19</a:t>
            </a:fld>
            <a:endParaRPr lang="en-US"/>
          </a:p>
        </p:txBody>
      </p:sp>
    </p:spTree>
    <p:extLst>
      <p:ext uri="{BB962C8B-B14F-4D97-AF65-F5344CB8AC3E}">
        <p14:creationId xmlns:p14="http://schemas.microsoft.com/office/powerpoint/2010/main" val="351614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a:t>
            </a:fld>
            <a:endParaRPr lang="en-US"/>
          </a:p>
        </p:txBody>
      </p:sp>
    </p:spTree>
    <p:extLst>
      <p:ext uri="{BB962C8B-B14F-4D97-AF65-F5344CB8AC3E}">
        <p14:creationId xmlns:p14="http://schemas.microsoft.com/office/powerpoint/2010/main" val="1385353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20</a:t>
            </a:fld>
            <a:endParaRPr lang="en-US"/>
          </a:p>
        </p:txBody>
      </p:sp>
    </p:spTree>
    <p:extLst>
      <p:ext uri="{BB962C8B-B14F-4D97-AF65-F5344CB8AC3E}">
        <p14:creationId xmlns:p14="http://schemas.microsoft.com/office/powerpoint/2010/main" val="377142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171450" indent="-171450">
              <a:buFontTx/>
              <a:buChar char="-"/>
            </a:pP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21</a:t>
            </a:fld>
            <a:endParaRPr lang="en-US"/>
          </a:p>
        </p:txBody>
      </p:sp>
    </p:spTree>
    <p:extLst>
      <p:ext uri="{BB962C8B-B14F-4D97-AF65-F5344CB8AC3E}">
        <p14:creationId xmlns:p14="http://schemas.microsoft.com/office/powerpoint/2010/main" val="2868220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22</a:t>
            </a:fld>
            <a:endParaRPr lang="en-US"/>
          </a:p>
        </p:txBody>
      </p:sp>
    </p:spTree>
    <p:extLst>
      <p:ext uri="{BB962C8B-B14F-4D97-AF65-F5344CB8AC3E}">
        <p14:creationId xmlns:p14="http://schemas.microsoft.com/office/powerpoint/2010/main" val="2585064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23</a:t>
            </a:fld>
            <a:endParaRPr lang="en-US"/>
          </a:p>
        </p:txBody>
      </p:sp>
    </p:spTree>
    <p:extLst>
      <p:ext uri="{BB962C8B-B14F-4D97-AF65-F5344CB8AC3E}">
        <p14:creationId xmlns:p14="http://schemas.microsoft.com/office/powerpoint/2010/main" val="902891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24</a:t>
            </a:fld>
            <a:endParaRPr lang="en-US"/>
          </a:p>
        </p:txBody>
      </p:sp>
    </p:spTree>
    <p:extLst>
      <p:ext uri="{BB962C8B-B14F-4D97-AF65-F5344CB8AC3E}">
        <p14:creationId xmlns:p14="http://schemas.microsoft.com/office/powerpoint/2010/main" val="473165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25</a:t>
            </a:fld>
            <a:endParaRPr lang="en-US"/>
          </a:p>
        </p:txBody>
      </p:sp>
    </p:spTree>
    <p:extLst>
      <p:ext uri="{BB962C8B-B14F-4D97-AF65-F5344CB8AC3E}">
        <p14:creationId xmlns:p14="http://schemas.microsoft.com/office/powerpoint/2010/main" val="62502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26</a:t>
            </a:fld>
            <a:endParaRPr lang="en-US"/>
          </a:p>
        </p:txBody>
      </p:sp>
    </p:spTree>
    <p:extLst>
      <p:ext uri="{BB962C8B-B14F-4D97-AF65-F5344CB8AC3E}">
        <p14:creationId xmlns:p14="http://schemas.microsoft.com/office/powerpoint/2010/main" val="392550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27</a:t>
            </a:fld>
            <a:endParaRPr lang="en-US"/>
          </a:p>
        </p:txBody>
      </p:sp>
    </p:spTree>
    <p:extLst>
      <p:ext uri="{BB962C8B-B14F-4D97-AF65-F5344CB8AC3E}">
        <p14:creationId xmlns:p14="http://schemas.microsoft.com/office/powerpoint/2010/main" val="196789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28</a:t>
            </a:fld>
            <a:endParaRPr lang="en-US"/>
          </a:p>
        </p:txBody>
      </p:sp>
    </p:spTree>
    <p:extLst>
      <p:ext uri="{BB962C8B-B14F-4D97-AF65-F5344CB8AC3E}">
        <p14:creationId xmlns:p14="http://schemas.microsoft.com/office/powerpoint/2010/main" val="2365803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Tx/>
              <a:buChar char="-"/>
            </a:pPr>
            <a:endParaRPr lang="en-US" dirty="0" smtClean="0"/>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32BDE23B-AA1E-4076-A579-1DC600E1D770}" type="slidenum">
              <a:rPr lang="en-US">
                <a:latin typeface="Calibri" pitchFamily="34" charset="0"/>
              </a:rPr>
              <a:pPr/>
              <a:t>29</a:t>
            </a:fld>
            <a:endParaRPr lang="en-US">
              <a:latin typeface="Calibri" pitchFamily="34" charset="0"/>
            </a:endParaRPr>
          </a:p>
        </p:txBody>
      </p:sp>
      <p:sp>
        <p:nvSpPr>
          <p:cNvPr id="37892"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a:t>
            </a:fld>
            <a:endParaRPr lang="en-US"/>
          </a:p>
        </p:txBody>
      </p:sp>
    </p:spTree>
    <p:extLst>
      <p:ext uri="{BB962C8B-B14F-4D97-AF65-F5344CB8AC3E}">
        <p14:creationId xmlns:p14="http://schemas.microsoft.com/office/powerpoint/2010/main" val="222840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30</a:t>
            </a:fld>
            <a:endParaRPr lang="en-US"/>
          </a:p>
        </p:txBody>
      </p:sp>
    </p:spTree>
    <p:extLst>
      <p:ext uri="{BB962C8B-B14F-4D97-AF65-F5344CB8AC3E}">
        <p14:creationId xmlns:p14="http://schemas.microsoft.com/office/powerpoint/2010/main" val="275519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31</a:t>
            </a:fld>
            <a:endParaRPr lang="en-US"/>
          </a:p>
        </p:txBody>
      </p:sp>
    </p:spTree>
    <p:extLst>
      <p:ext uri="{BB962C8B-B14F-4D97-AF65-F5344CB8AC3E}">
        <p14:creationId xmlns:p14="http://schemas.microsoft.com/office/powerpoint/2010/main" val="48241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32</a:t>
            </a:fld>
            <a:endParaRPr lang="en-US"/>
          </a:p>
        </p:txBody>
      </p:sp>
    </p:spTree>
    <p:extLst>
      <p:ext uri="{BB962C8B-B14F-4D97-AF65-F5344CB8AC3E}">
        <p14:creationId xmlns:p14="http://schemas.microsoft.com/office/powerpoint/2010/main" val="2840750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33</a:t>
            </a:fld>
            <a:endParaRPr lang="en-US"/>
          </a:p>
        </p:txBody>
      </p:sp>
    </p:spTree>
    <p:extLst>
      <p:ext uri="{BB962C8B-B14F-4D97-AF65-F5344CB8AC3E}">
        <p14:creationId xmlns:p14="http://schemas.microsoft.com/office/powerpoint/2010/main" val="334474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34</a:t>
            </a:fld>
            <a:endParaRPr lang="en-US"/>
          </a:p>
        </p:txBody>
      </p:sp>
    </p:spTree>
    <p:extLst>
      <p:ext uri="{BB962C8B-B14F-4D97-AF65-F5344CB8AC3E}">
        <p14:creationId xmlns:p14="http://schemas.microsoft.com/office/powerpoint/2010/main" val="2723077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35</a:t>
            </a:fld>
            <a:endParaRPr lang="en-US"/>
          </a:p>
        </p:txBody>
      </p:sp>
    </p:spTree>
    <p:extLst>
      <p:ext uri="{BB962C8B-B14F-4D97-AF65-F5344CB8AC3E}">
        <p14:creationId xmlns:p14="http://schemas.microsoft.com/office/powerpoint/2010/main" val="1986761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36</a:t>
            </a:fld>
            <a:endParaRPr lang="en-US"/>
          </a:p>
        </p:txBody>
      </p:sp>
    </p:spTree>
    <p:extLst>
      <p:ext uri="{BB962C8B-B14F-4D97-AF65-F5344CB8AC3E}">
        <p14:creationId xmlns:p14="http://schemas.microsoft.com/office/powerpoint/2010/main" val="1938393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37</a:t>
            </a:fld>
            <a:endParaRPr lang="en-US"/>
          </a:p>
        </p:txBody>
      </p:sp>
    </p:spTree>
    <p:extLst>
      <p:ext uri="{BB962C8B-B14F-4D97-AF65-F5344CB8AC3E}">
        <p14:creationId xmlns:p14="http://schemas.microsoft.com/office/powerpoint/2010/main" val="295906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38</a:t>
            </a:fld>
            <a:endParaRPr lang="en-US"/>
          </a:p>
        </p:txBody>
      </p:sp>
    </p:spTree>
    <p:extLst>
      <p:ext uri="{BB962C8B-B14F-4D97-AF65-F5344CB8AC3E}">
        <p14:creationId xmlns:p14="http://schemas.microsoft.com/office/powerpoint/2010/main" val="3887897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39</a:t>
            </a:fld>
            <a:endParaRPr lang="en-US"/>
          </a:p>
        </p:txBody>
      </p:sp>
    </p:spTree>
    <p:extLst>
      <p:ext uri="{BB962C8B-B14F-4D97-AF65-F5344CB8AC3E}">
        <p14:creationId xmlns:p14="http://schemas.microsoft.com/office/powerpoint/2010/main" val="58218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a:t>
            </a:fld>
            <a:endParaRPr lang="en-US"/>
          </a:p>
        </p:txBody>
      </p:sp>
    </p:spTree>
    <p:extLst>
      <p:ext uri="{BB962C8B-B14F-4D97-AF65-F5344CB8AC3E}">
        <p14:creationId xmlns:p14="http://schemas.microsoft.com/office/powerpoint/2010/main" val="2310398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40</a:t>
            </a:fld>
            <a:endParaRPr lang="en-US"/>
          </a:p>
        </p:txBody>
      </p:sp>
    </p:spTree>
    <p:extLst>
      <p:ext uri="{BB962C8B-B14F-4D97-AF65-F5344CB8AC3E}">
        <p14:creationId xmlns:p14="http://schemas.microsoft.com/office/powerpoint/2010/main" val="58890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41</a:t>
            </a:fld>
            <a:endParaRPr lang="en-US"/>
          </a:p>
        </p:txBody>
      </p:sp>
    </p:spTree>
    <p:extLst>
      <p:ext uri="{BB962C8B-B14F-4D97-AF65-F5344CB8AC3E}">
        <p14:creationId xmlns:p14="http://schemas.microsoft.com/office/powerpoint/2010/main" val="306387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42</a:t>
            </a:fld>
            <a:endParaRPr lang="en-US"/>
          </a:p>
        </p:txBody>
      </p:sp>
    </p:spTree>
    <p:extLst>
      <p:ext uri="{BB962C8B-B14F-4D97-AF65-F5344CB8AC3E}">
        <p14:creationId xmlns:p14="http://schemas.microsoft.com/office/powerpoint/2010/main" val="1305821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43</a:t>
            </a:fld>
            <a:endParaRPr lang="en-US"/>
          </a:p>
        </p:txBody>
      </p:sp>
    </p:spTree>
    <p:extLst>
      <p:ext uri="{BB962C8B-B14F-4D97-AF65-F5344CB8AC3E}">
        <p14:creationId xmlns:p14="http://schemas.microsoft.com/office/powerpoint/2010/main" val="3546889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44</a:t>
            </a:fld>
            <a:endParaRPr lang="en-US"/>
          </a:p>
        </p:txBody>
      </p:sp>
    </p:spTree>
    <p:extLst>
      <p:ext uri="{BB962C8B-B14F-4D97-AF65-F5344CB8AC3E}">
        <p14:creationId xmlns:p14="http://schemas.microsoft.com/office/powerpoint/2010/main" val="22441509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45</a:t>
            </a:fld>
            <a:endParaRPr lang="en-US"/>
          </a:p>
        </p:txBody>
      </p:sp>
    </p:spTree>
    <p:extLst>
      <p:ext uri="{BB962C8B-B14F-4D97-AF65-F5344CB8AC3E}">
        <p14:creationId xmlns:p14="http://schemas.microsoft.com/office/powerpoint/2010/main" val="1274364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46</a:t>
            </a:fld>
            <a:endParaRPr lang="en-US"/>
          </a:p>
        </p:txBody>
      </p:sp>
    </p:spTree>
    <p:extLst>
      <p:ext uri="{BB962C8B-B14F-4D97-AF65-F5344CB8AC3E}">
        <p14:creationId xmlns:p14="http://schemas.microsoft.com/office/powerpoint/2010/main" val="952658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47</a:t>
            </a:fld>
            <a:endParaRPr lang="en-US"/>
          </a:p>
        </p:txBody>
      </p:sp>
    </p:spTree>
    <p:extLst>
      <p:ext uri="{BB962C8B-B14F-4D97-AF65-F5344CB8AC3E}">
        <p14:creationId xmlns:p14="http://schemas.microsoft.com/office/powerpoint/2010/main" val="35306318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48</a:t>
            </a:fld>
            <a:endParaRPr lang="en-US"/>
          </a:p>
        </p:txBody>
      </p:sp>
    </p:spTree>
    <p:extLst>
      <p:ext uri="{BB962C8B-B14F-4D97-AF65-F5344CB8AC3E}">
        <p14:creationId xmlns:p14="http://schemas.microsoft.com/office/powerpoint/2010/main" val="3534936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49</a:t>
            </a:fld>
            <a:endParaRPr lang="en-US"/>
          </a:p>
        </p:txBody>
      </p:sp>
    </p:spTree>
    <p:extLst>
      <p:ext uri="{BB962C8B-B14F-4D97-AF65-F5344CB8AC3E}">
        <p14:creationId xmlns:p14="http://schemas.microsoft.com/office/powerpoint/2010/main" val="269960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a:t>
            </a:fld>
            <a:endParaRPr lang="en-US"/>
          </a:p>
        </p:txBody>
      </p:sp>
    </p:spTree>
    <p:extLst>
      <p:ext uri="{BB962C8B-B14F-4D97-AF65-F5344CB8AC3E}">
        <p14:creationId xmlns:p14="http://schemas.microsoft.com/office/powerpoint/2010/main" val="23542766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50</a:t>
            </a:fld>
            <a:endParaRPr lang="en-US"/>
          </a:p>
        </p:txBody>
      </p:sp>
    </p:spTree>
    <p:extLst>
      <p:ext uri="{BB962C8B-B14F-4D97-AF65-F5344CB8AC3E}">
        <p14:creationId xmlns:p14="http://schemas.microsoft.com/office/powerpoint/2010/main" val="4069425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51</a:t>
            </a:fld>
            <a:endParaRPr lang="en-US"/>
          </a:p>
        </p:txBody>
      </p:sp>
    </p:spTree>
    <p:extLst>
      <p:ext uri="{BB962C8B-B14F-4D97-AF65-F5344CB8AC3E}">
        <p14:creationId xmlns:p14="http://schemas.microsoft.com/office/powerpoint/2010/main" val="2790330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52</a:t>
            </a:fld>
            <a:endParaRPr lang="en-US"/>
          </a:p>
        </p:txBody>
      </p:sp>
    </p:spTree>
    <p:extLst>
      <p:ext uri="{BB962C8B-B14F-4D97-AF65-F5344CB8AC3E}">
        <p14:creationId xmlns:p14="http://schemas.microsoft.com/office/powerpoint/2010/main" val="319720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53</a:t>
            </a:fld>
            <a:endParaRPr lang="en-US"/>
          </a:p>
        </p:txBody>
      </p:sp>
    </p:spTree>
    <p:extLst>
      <p:ext uri="{BB962C8B-B14F-4D97-AF65-F5344CB8AC3E}">
        <p14:creationId xmlns:p14="http://schemas.microsoft.com/office/powerpoint/2010/main" val="1431550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54</a:t>
            </a:fld>
            <a:endParaRPr lang="en-US"/>
          </a:p>
        </p:txBody>
      </p:sp>
    </p:spTree>
    <p:extLst>
      <p:ext uri="{BB962C8B-B14F-4D97-AF65-F5344CB8AC3E}">
        <p14:creationId xmlns:p14="http://schemas.microsoft.com/office/powerpoint/2010/main" val="1393355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55</a:t>
            </a:fld>
            <a:endParaRPr lang="en-US"/>
          </a:p>
        </p:txBody>
      </p:sp>
    </p:spTree>
    <p:extLst>
      <p:ext uri="{BB962C8B-B14F-4D97-AF65-F5344CB8AC3E}">
        <p14:creationId xmlns:p14="http://schemas.microsoft.com/office/powerpoint/2010/main" val="1632452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628650" lvl="1" indent="-171450">
              <a:spcBef>
                <a:spcPct val="0"/>
              </a:spcBef>
              <a:buFontTx/>
              <a:buChar char="-"/>
            </a:pPr>
            <a:endParaRPr lang="en-US" b="0" dirty="0" smtClean="0"/>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5CC946AC-76C9-4A49-99F8-716CFEDE3D20}" type="slidenum">
              <a:rPr lang="en-US">
                <a:latin typeface="Calibri" pitchFamily="34" charset="0"/>
              </a:rPr>
              <a:pPr/>
              <a:t>56</a:t>
            </a:fld>
            <a:endParaRPr lang="en-US">
              <a:latin typeface="Calibri" pitchFamily="34" charset="0"/>
            </a:endParaRPr>
          </a:p>
        </p:txBody>
      </p:sp>
      <p:sp>
        <p:nvSpPr>
          <p:cNvPr id="66564"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endParaRPr lang="en-US">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57</a:t>
            </a:fld>
            <a:endParaRPr lang="en-US"/>
          </a:p>
        </p:txBody>
      </p:sp>
    </p:spTree>
    <p:extLst>
      <p:ext uri="{BB962C8B-B14F-4D97-AF65-F5344CB8AC3E}">
        <p14:creationId xmlns:p14="http://schemas.microsoft.com/office/powerpoint/2010/main" val="542437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58</a:t>
            </a:fld>
            <a:endParaRPr lang="en-US"/>
          </a:p>
        </p:txBody>
      </p:sp>
    </p:spTree>
    <p:extLst>
      <p:ext uri="{BB962C8B-B14F-4D97-AF65-F5344CB8AC3E}">
        <p14:creationId xmlns:p14="http://schemas.microsoft.com/office/powerpoint/2010/main" val="781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59</a:t>
            </a:fld>
            <a:endParaRPr lang="en-US"/>
          </a:p>
        </p:txBody>
      </p:sp>
    </p:spTree>
    <p:extLst>
      <p:ext uri="{BB962C8B-B14F-4D97-AF65-F5344CB8AC3E}">
        <p14:creationId xmlns:p14="http://schemas.microsoft.com/office/powerpoint/2010/main" val="185858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a:t>
            </a:fld>
            <a:endParaRPr lang="en-US"/>
          </a:p>
        </p:txBody>
      </p:sp>
    </p:spTree>
    <p:extLst>
      <p:ext uri="{BB962C8B-B14F-4D97-AF65-F5344CB8AC3E}">
        <p14:creationId xmlns:p14="http://schemas.microsoft.com/office/powerpoint/2010/main" val="2409168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60</a:t>
            </a:fld>
            <a:endParaRPr lang="en-US"/>
          </a:p>
        </p:txBody>
      </p:sp>
    </p:spTree>
    <p:extLst>
      <p:ext uri="{BB962C8B-B14F-4D97-AF65-F5344CB8AC3E}">
        <p14:creationId xmlns:p14="http://schemas.microsoft.com/office/powerpoint/2010/main" val="74208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61</a:t>
            </a:fld>
            <a:endParaRPr lang="en-US"/>
          </a:p>
        </p:txBody>
      </p:sp>
    </p:spTree>
    <p:extLst>
      <p:ext uri="{BB962C8B-B14F-4D97-AF65-F5344CB8AC3E}">
        <p14:creationId xmlns:p14="http://schemas.microsoft.com/office/powerpoint/2010/main" val="36922411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62</a:t>
            </a:fld>
            <a:endParaRPr lang="en-US"/>
          </a:p>
        </p:txBody>
      </p:sp>
    </p:spTree>
    <p:extLst>
      <p:ext uri="{BB962C8B-B14F-4D97-AF65-F5344CB8AC3E}">
        <p14:creationId xmlns:p14="http://schemas.microsoft.com/office/powerpoint/2010/main" val="26410538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63</a:t>
            </a:fld>
            <a:endParaRPr lang="en-US"/>
          </a:p>
        </p:txBody>
      </p:sp>
    </p:spTree>
    <p:extLst>
      <p:ext uri="{BB962C8B-B14F-4D97-AF65-F5344CB8AC3E}">
        <p14:creationId xmlns:p14="http://schemas.microsoft.com/office/powerpoint/2010/main" val="10317619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64</a:t>
            </a:fld>
            <a:endParaRPr lang="en-US"/>
          </a:p>
        </p:txBody>
      </p:sp>
    </p:spTree>
    <p:extLst>
      <p:ext uri="{BB962C8B-B14F-4D97-AF65-F5344CB8AC3E}">
        <p14:creationId xmlns:p14="http://schemas.microsoft.com/office/powerpoint/2010/main" val="2277326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65</a:t>
            </a:fld>
            <a:endParaRPr lang="en-US"/>
          </a:p>
        </p:txBody>
      </p:sp>
    </p:spTree>
    <p:extLst>
      <p:ext uri="{BB962C8B-B14F-4D97-AF65-F5344CB8AC3E}">
        <p14:creationId xmlns:p14="http://schemas.microsoft.com/office/powerpoint/2010/main" val="14431061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66</a:t>
            </a:fld>
            <a:endParaRPr lang="en-US"/>
          </a:p>
        </p:txBody>
      </p:sp>
    </p:spTree>
    <p:extLst>
      <p:ext uri="{BB962C8B-B14F-4D97-AF65-F5344CB8AC3E}">
        <p14:creationId xmlns:p14="http://schemas.microsoft.com/office/powerpoint/2010/main" val="25267163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67</a:t>
            </a:fld>
            <a:endParaRPr lang="en-US"/>
          </a:p>
        </p:txBody>
      </p:sp>
    </p:spTree>
    <p:extLst>
      <p:ext uri="{BB962C8B-B14F-4D97-AF65-F5344CB8AC3E}">
        <p14:creationId xmlns:p14="http://schemas.microsoft.com/office/powerpoint/2010/main" val="21778950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68</a:t>
            </a:fld>
            <a:endParaRPr lang="en-US"/>
          </a:p>
        </p:txBody>
      </p:sp>
    </p:spTree>
    <p:extLst>
      <p:ext uri="{BB962C8B-B14F-4D97-AF65-F5344CB8AC3E}">
        <p14:creationId xmlns:p14="http://schemas.microsoft.com/office/powerpoint/2010/main" val="37122357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69</a:t>
            </a:fld>
            <a:endParaRPr lang="en-US"/>
          </a:p>
        </p:txBody>
      </p:sp>
    </p:spTree>
    <p:extLst>
      <p:ext uri="{BB962C8B-B14F-4D97-AF65-F5344CB8AC3E}">
        <p14:creationId xmlns:p14="http://schemas.microsoft.com/office/powerpoint/2010/main" val="278150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a:t>
            </a:fld>
            <a:endParaRPr lang="en-US"/>
          </a:p>
        </p:txBody>
      </p:sp>
    </p:spTree>
    <p:extLst>
      <p:ext uri="{BB962C8B-B14F-4D97-AF65-F5344CB8AC3E}">
        <p14:creationId xmlns:p14="http://schemas.microsoft.com/office/powerpoint/2010/main" val="10516649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70</a:t>
            </a:fld>
            <a:endParaRPr lang="en-US"/>
          </a:p>
        </p:txBody>
      </p:sp>
    </p:spTree>
    <p:extLst>
      <p:ext uri="{BB962C8B-B14F-4D97-AF65-F5344CB8AC3E}">
        <p14:creationId xmlns:p14="http://schemas.microsoft.com/office/powerpoint/2010/main" val="27890126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71</a:t>
            </a:fld>
            <a:endParaRPr lang="en-US"/>
          </a:p>
        </p:txBody>
      </p:sp>
    </p:spTree>
    <p:extLst>
      <p:ext uri="{BB962C8B-B14F-4D97-AF65-F5344CB8AC3E}">
        <p14:creationId xmlns:p14="http://schemas.microsoft.com/office/powerpoint/2010/main" val="31980220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72</a:t>
            </a:fld>
            <a:endParaRPr lang="en-US"/>
          </a:p>
        </p:txBody>
      </p:sp>
    </p:spTree>
    <p:extLst>
      <p:ext uri="{BB962C8B-B14F-4D97-AF65-F5344CB8AC3E}">
        <p14:creationId xmlns:p14="http://schemas.microsoft.com/office/powerpoint/2010/main" val="1311472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73</a:t>
            </a:fld>
            <a:endParaRPr lang="en-US"/>
          </a:p>
        </p:txBody>
      </p:sp>
    </p:spTree>
    <p:extLst>
      <p:ext uri="{BB962C8B-B14F-4D97-AF65-F5344CB8AC3E}">
        <p14:creationId xmlns:p14="http://schemas.microsoft.com/office/powerpoint/2010/main" val="6821998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74</a:t>
            </a:fld>
            <a:endParaRPr lang="en-US"/>
          </a:p>
        </p:txBody>
      </p:sp>
    </p:spTree>
    <p:extLst>
      <p:ext uri="{BB962C8B-B14F-4D97-AF65-F5344CB8AC3E}">
        <p14:creationId xmlns:p14="http://schemas.microsoft.com/office/powerpoint/2010/main" val="20098959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75</a:t>
            </a:fld>
            <a:endParaRPr lang="en-US"/>
          </a:p>
        </p:txBody>
      </p:sp>
    </p:spTree>
    <p:extLst>
      <p:ext uri="{BB962C8B-B14F-4D97-AF65-F5344CB8AC3E}">
        <p14:creationId xmlns:p14="http://schemas.microsoft.com/office/powerpoint/2010/main" val="20051046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76</a:t>
            </a:fld>
            <a:endParaRPr lang="en-US"/>
          </a:p>
        </p:txBody>
      </p:sp>
    </p:spTree>
    <p:extLst>
      <p:ext uri="{BB962C8B-B14F-4D97-AF65-F5344CB8AC3E}">
        <p14:creationId xmlns:p14="http://schemas.microsoft.com/office/powerpoint/2010/main" val="28306598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77</a:t>
            </a:fld>
            <a:endParaRPr lang="en-US"/>
          </a:p>
        </p:txBody>
      </p:sp>
    </p:spTree>
    <p:extLst>
      <p:ext uri="{BB962C8B-B14F-4D97-AF65-F5344CB8AC3E}">
        <p14:creationId xmlns:p14="http://schemas.microsoft.com/office/powerpoint/2010/main" val="2479377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14425" y="703263"/>
            <a:ext cx="4630738" cy="3473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914400" y="4415790"/>
            <a:ext cx="5029200" cy="41833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8</a:t>
            </a:fld>
            <a:endParaRPr lang="en-US"/>
          </a:p>
        </p:txBody>
      </p:sp>
    </p:spTree>
    <p:extLst>
      <p:ext uri="{BB962C8B-B14F-4D97-AF65-F5344CB8AC3E}">
        <p14:creationId xmlns:p14="http://schemas.microsoft.com/office/powerpoint/2010/main" val="396828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E3D7F17-A981-4D42-BEC8-1CAE023F7084}" type="slidenum">
              <a:rPr lang="en-US" smtClean="0"/>
              <a:pPr/>
              <a:t>9</a:t>
            </a:fld>
            <a:endParaRPr lang="en-US"/>
          </a:p>
        </p:txBody>
      </p:sp>
    </p:spTree>
    <p:extLst>
      <p:ext uri="{BB962C8B-B14F-4D97-AF65-F5344CB8AC3E}">
        <p14:creationId xmlns:p14="http://schemas.microsoft.com/office/powerpoint/2010/main" val="3975590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endParaRPr lang="en-US">
                <a:solidFill>
                  <a:srgbClr val="FFFFFF"/>
                </a:solidFill>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fld id="{292BB6BB-F246-49DC-A179-8CEF3C45F5E5}" type="datetime1">
              <a:rPr lang="en-US"/>
              <a:pPr/>
              <a:t>11/28/2011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lstStyle>
          <a:p>
            <a:fld id="{9DF18D6B-7ABC-4580-AE79-6958EA6022A1}" type="slidenum">
              <a:rPr lang="en-US"/>
              <a:pPr/>
              <a:t>‹#›</a:t>
            </a:fld>
            <a:endParaRPr lang="en-US"/>
          </a:p>
        </p:txBody>
      </p:sp>
    </p:spTree>
    <p:extLst>
      <p:ext uri="{BB962C8B-B14F-4D97-AF65-F5344CB8AC3E}">
        <p14:creationId xmlns:p14="http://schemas.microsoft.com/office/powerpoint/2010/main" val="172885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AE803D8D-0AF4-46DC-BAA2-4122A7F0FBB9}" type="datetime1">
              <a:rPr lang="en-US"/>
              <a:pPr/>
              <a:t>11/28/2011</a:t>
            </a:fld>
            <a:endParaRPr lang="en-US"/>
          </a:p>
        </p:txBody>
      </p:sp>
      <p:sp>
        <p:nvSpPr>
          <p:cNvPr id="5" name="Footer Placeholder 21"/>
          <p:cNvSpPr>
            <a:spLocks noGrp="1"/>
          </p:cNvSpPr>
          <p:nvPr>
            <p:ph type="ftr" sz="quarter" idx="11"/>
          </p:nvPr>
        </p:nvSpPr>
        <p:spPr/>
        <p:txBody>
          <a:bodyPr/>
          <a:lstStyle>
            <a:lvl1pPr>
              <a:defRPr/>
            </a:lvl1pPr>
          </a:lstStyle>
          <a:p>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3D77799D-A386-4878-B224-584197BE53D6}" type="slidenum">
              <a:rPr lang="en-US"/>
              <a:pPr/>
              <a:t>‹#›</a:t>
            </a:fld>
            <a:endParaRPr lang="en-US"/>
          </a:p>
        </p:txBody>
      </p:sp>
    </p:spTree>
    <p:extLst>
      <p:ext uri="{BB962C8B-B14F-4D97-AF65-F5344CB8AC3E}">
        <p14:creationId xmlns:p14="http://schemas.microsoft.com/office/powerpoint/2010/main" val="388822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C6771E93-3577-48E0-9DD5-5341BEC3F0D5}" type="datetime1">
              <a:rPr lang="en-US"/>
              <a:pPr/>
              <a:t>11/28/2011</a:t>
            </a:fld>
            <a:endParaRPr lang="en-US"/>
          </a:p>
        </p:txBody>
      </p:sp>
      <p:sp>
        <p:nvSpPr>
          <p:cNvPr id="5" name="Footer Placeholder 21"/>
          <p:cNvSpPr>
            <a:spLocks noGrp="1"/>
          </p:cNvSpPr>
          <p:nvPr>
            <p:ph type="ftr" sz="quarter" idx="11"/>
          </p:nvPr>
        </p:nvSpPr>
        <p:spPr/>
        <p:txBody>
          <a:bodyPr/>
          <a:lstStyle>
            <a:lvl1pPr>
              <a:defRPr/>
            </a:lvl1pPr>
          </a:lstStyle>
          <a:p>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fld id="{6D635C7C-C76B-41B0-9D6C-83B23BC93D40}" type="slidenum">
              <a:rPr lang="en-US"/>
              <a:pPr/>
              <a:t>‹#›</a:t>
            </a:fld>
            <a:endParaRPr lang="en-US"/>
          </a:p>
        </p:txBody>
      </p:sp>
    </p:spTree>
    <p:extLst>
      <p:ext uri="{BB962C8B-B14F-4D97-AF65-F5344CB8AC3E}">
        <p14:creationId xmlns:p14="http://schemas.microsoft.com/office/powerpoint/2010/main" val="56928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defRPr sz="3600"/>
            </a:lvl1pPr>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lstStyle>
          <a:p>
            <a:fld id="{C86268B0-EBA8-4610-970C-0894B9548070}" type="slidenum">
              <a:rPr lang="en-US"/>
              <a:pPr/>
              <a:t>‹#›</a:t>
            </a:fld>
            <a:endParaRPr lang="en-US"/>
          </a:p>
        </p:txBody>
      </p:sp>
    </p:spTree>
    <p:extLst>
      <p:ext uri="{BB962C8B-B14F-4D97-AF65-F5344CB8AC3E}">
        <p14:creationId xmlns:p14="http://schemas.microsoft.com/office/powerpoint/2010/main" val="84473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r>
              <a:rPr lang="en-US"/>
              <a:t>Copyright Pearson Prentice-Hall 2010</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lstStyle>
          <a:p>
            <a:fld id="{B525FB18-E207-4BD5-A93A-33E9CF6D2B53}" type="slidenum">
              <a:rPr lang="en-US"/>
              <a:pPr/>
              <a:t>‹#›</a:t>
            </a:fld>
            <a:endParaRPr lang="en-US"/>
          </a:p>
        </p:txBody>
      </p:sp>
    </p:spTree>
    <p:extLst>
      <p:ext uri="{BB962C8B-B14F-4D97-AF65-F5344CB8AC3E}">
        <p14:creationId xmlns:p14="http://schemas.microsoft.com/office/powerpoint/2010/main" val="5058435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fld id="{CD9812E2-6417-4483-8C78-14D1FDD75E00}" type="datetime1">
              <a:rPr lang="en-US"/>
              <a:pPr/>
              <a:t>11/28/2011</a:t>
            </a:fld>
            <a:endParaRPr lang="en-US"/>
          </a:p>
        </p:txBody>
      </p:sp>
      <p:sp>
        <p:nvSpPr>
          <p:cNvPr id="6" name="Footer Placeholder 5"/>
          <p:cNvSpPr>
            <a:spLocks noGrp="1"/>
          </p:cNvSpPr>
          <p:nvPr>
            <p:ph type="ftr" sz="quarter" idx="11"/>
          </p:nvPr>
        </p:nvSpPr>
        <p:spPr/>
        <p:txBody>
          <a:bodyPr/>
          <a:lstStyle>
            <a:lvl1pPr>
              <a:defRPr/>
            </a:lvl1pPr>
          </a:lstStyle>
          <a:p>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CD1B3FD9-6E40-4523-A820-2ACF63F0E50D}" type="slidenum">
              <a:rPr lang="en-US"/>
              <a:pPr/>
              <a:t>‹#›</a:t>
            </a:fld>
            <a:endParaRPr lang="en-US"/>
          </a:p>
        </p:txBody>
      </p:sp>
    </p:spTree>
    <p:extLst>
      <p:ext uri="{BB962C8B-B14F-4D97-AF65-F5344CB8AC3E}">
        <p14:creationId xmlns:p14="http://schemas.microsoft.com/office/powerpoint/2010/main" val="348870278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93317B6-8056-4477-8A8E-7BD4CDF17A9F}" type="datetime1">
              <a:rPr lang="en-US"/>
              <a:pPr/>
              <a:t>11/28/2011</a:t>
            </a:fld>
            <a:endParaRPr lang="en-US"/>
          </a:p>
        </p:txBody>
      </p:sp>
      <p:sp>
        <p:nvSpPr>
          <p:cNvPr id="8" name="Footer Placeholder 7"/>
          <p:cNvSpPr>
            <a:spLocks noGrp="1"/>
          </p:cNvSpPr>
          <p:nvPr>
            <p:ph type="ftr" sz="quarter" idx="11"/>
          </p:nvPr>
        </p:nvSpPr>
        <p:spPr/>
        <p:txBody>
          <a:bodyPr/>
          <a:lstStyle>
            <a:lvl1pPr>
              <a:defRPr/>
            </a:lvl1pPr>
          </a:lstStyle>
          <a:p>
            <a:r>
              <a:rPr lang="en-US"/>
              <a:t>Copyright Pearson Prentice-Hall 2009</a:t>
            </a:r>
          </a:p>
        </p:txBody>
      </p:sp>
      <p:sp>
        <p:nvSpPr>
          <p:cNvPr id="9" name="Slide Number Placeholder 8"/>
          <p:cNvSpPr>
            <a:spLocks noGrp="1"/>
          </p:cNvSpPr>
          <p:nvPr>
            <p:ph type="sldNum" sz="quarter" idx="12"/>
          </p:nvPr>
        </p:nvSpPr>
        <p:spPr/>
        <p:txBody>
          <a:bodyPr/>
          <a:lstStyle>
            <a:lvl1pPr>
              <a:defRPr/>
            </a:lvl1pPr>
          </a:lstStyle>
          <a:p>
            <a:fld id="{C1DF79EE-60DF-4809-80E4-CEA2CBEFA167}" type="slidenum">
              <a:rPr lang="en-US"/>
              <a:pPr/>
              <a:t>‹#›</a:t>
            </a:fld>
            <a:endParaRPr lang="en-US"/>
          </a:p>
        </p:txBody>
      </p:sp>
    </p:spTree>
    <p:extLst>
      <p:ext uri="{BB962C8B-B14F-4D97-AF65-F5344CB8AC3E}">
        <p14:creationId xmlns:p14="http://schemas.microsoft.com/office/powerpoint/2010/main" val="30575959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207084D-36EC-4CD2-A495-92F7AF0D603D}" type="datetime1">
              <a:rPr lang="en-US"/>
              <a:pPr/>
              <a:t>11/28/2011</a:t>
            </a:fld>
            <a:endParaRPr lang="en-US"/>
          </a:p>
        </p:txBody>
      </p:sp>
      <p:sp>
        <p:nvSpPr>
          <p:cNvPr id="4" name="Footer Placeholder 3"/>
          <p:cNvSpPr>
            <a:spLocks noGrp="1"/>
          </p:cNvSpPr>
          <p:nvPr>
            <p:ph type="ftr" sz="quarter" idx="11"/>
          </p:nvPr>
        </p:nvSpPr>
        <p:spPr/>
        <p:txBody>
          <a:bodyPr/>
          <a:lstStyle>
            <a:lvl1pPr>
              <a:defRPr/>
            </a:lvl1pPr>
          </a:lstStyle>
          <a:p>
            <a:r>
              <a:rPr lang="en-US"/>
              <a:t>Copyright Pearson Prentice-Hall 2009</a:t>
            </a:r>
          </a:p>
        </p:txBody>
      </p:sp>
      <p:sp>
        <p:nvSpPr>
          <p:cNvPr id="5" name="Slide Number Placeholder 4"/>
          <p:cNvSpPr>
            <a:spLocks noGrp="1"/>
          </p:cNvSpPr>
          <p:nvPr>
            <p:ph type="sldNum" sz="quarter" idx="12"/>
          </p:nvPr>
        </p:nvSpPr>
        <p:spPr/>
        <p:txBody>
          <a:bodyPr/>
          <a:lstStyle>
            <a:lvl1pPr>
              <a:defRPr/>
            </a:lvl1pPr>
          </a:lstStyle>
          <a:p>
            <a:fld id="{0A99C0FD-494E-41C6-9D38-344590981043}" type="slidenum">
              <a:rPr lang="en-US"/>
              <a:pPr/>
              <a:t>‹#›</a:t>
            </a:fld>
            <a:endParaRPr lang="en-US"/>
          </a:p>
        </p:txBody>
      </p:sp>
    </p:spTree>
    <p:extLst>
      <p:ext uri="{BB962C8B-B14F-4D97-AF65-F5344CB8AC3E}">
        <p14:creationId xmlns:p14="http://schemas.microsoft.com/office/powerpoint/2010/main" val="17002333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170871CE-425F-4F8D-B13A-B813B453DFAC}" type="datetime1">
              <a:rPr lang="en-US"/>
              <a:pPr/>
              <a:t>11/28/2011</a:t>
            </a:fld>
            <a:endParaRPr lang="en-US"/>
          </a:p>
        </p:txBody>
      </p:sp>
      <p:sp>
        <p:nvSpPr>
          <p:cNvPr id="3" name="Footer Placeholder 21"/>
          <p:cNvSpPr>
            <a:spLocks noGrp="1"/>
          </p:cNvSpPr>
          <p:nvPr>
            <p:ph type="ftr" sz="quarter" idx="11"/>
          </p:nvPr>
        </p:nvSpPr>
        <p:spPr/>
        <p:txBody>
          <a:bodyPr/>
          <a:lstStyle>
            <a:lvl1pPr>
              <a:defRPr/>
            </a:lvl1pPr>
          </a:lstStyle>
          <a:p>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fld id="{52C859F3-82D8-45FD-9D3E-2E619FB0FB9B}" type="slidenum">
              <a:rPr lang="en-US"/>
              <a:pPr/>
              <a:t>‹#›</a:t>
            </a:fld>
            <a:endParaRPr lang="en-US"/>
          </a:p>
        </p:txBody>
      </p:sp>
    </p:spTree>
    <p:extLst>
      <p:ext uri="{BB962C8B-B14F-4D97-AF65-F5344CB8AC3E}">
        <p14:creationId xmlns:p14="http://schemas.microsoft.com/office/powerpoint/2010/main" val="51671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2C102E1-C83D-402E-B535-453DFEF18D31}" type="datetime1">
              <a:rPr lang="en-US"/>
              <a:pPr/>
              <a:t>11/28/2011</a:t>
            </a:fld>
            <a:endParaRPr lang="en-US"/>
          </a:p>
        </p:txBody>
      </p:sp>
      <p:sp>
        <p:nvSpPr>
          <p:cNvPr id="6" name="Footer Placeholder 5"/>
          <p:cNvSpPr>
            <a:spLocks noGrp="1"/>
          </p:cNvSpPr>
          <p:nvPr>
            <p:ph type="ftr" sz="quarter" idx="11"/>
          </p:nvPr>
        </p:nvSpPr>
        <p:spPr/>
        <p:txBody>
          <a:bodyPr/>
          <a:lstStyle>
            <a:lvl1pPr>
              <a:defRPr/>
            </a:lvl1pPr>
          </a:lstStyle>
          <a:p>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fld id="{5521F8C5-6C37-4541-8092-4CB0C9B2B23F}" type="slidenum">
              <a:rPr lang="en-US"/>
              <a:pPr/>
              <a:t>‹#›</a:t>
            </a:fld>
            <a:endParaRPr lang="en-US"/>
          </a:p>
        </p:txBody>
      </p:sp>
    </p:spTree>
    <p:extLst>
      <p:ext uri="{BB962C8B-B14F-4D97-AF65-F5344CB8AC3E}">
        <p14:creationId xmlns:p14="http://schemas.microsoft.com/office/powerpoint/2010/main" val="330909518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endParaRPr lang="en-US">
              <a:solidFill>
                <a:srgbClr val="FFFFFF"/>
              </a:solidFill>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fld id="{4ABC9C8B-B7FF-448B-B26C-1386EAE58F08}" type="datetime1">
              <a:rPr lang="en-US"/>
              <a:pPr/>
              <a:t>11/28/2011</a:t>
            </a:fld>
            <a:endParaRPr lang="en-US"/>
          </a:p>
        </p:txBody>
      </p:sp>
      <p:sp>
        <p:nvSpPr>
          <p:cNvPr id="12" name="Footer Placeholder 5"/>
          <p:cNvSpPr>
            <a:spLocks noGrp="1"/>
          </p:cNvSpPr>
          <p:nvPr>
            <p:ph type="ftr" sz="quarter" idx="11"/>
          </p:nvPr>
        </p:nvSpPr>
        <p:spPr/>
        <p:txBody>
          <a:bodyPr/>
          <a:lstStyle>
            <a:lvl1pPr>
              <a:defRPr/>
            </a:lvl1pPr>
          </a:lstStyle>
          <a:p>
            <a:r>
              <a:rPr lang="en-US"/>
              <a:t>Copyright Pearson Prentice-Hall 2009</a:t>
            </a:r>
          </a:p>
        </p:txBody>
      </p:sp>
      <p:sp>
        <p:nvSpPr>
          <p:cNvPr id="13" name="Slide Number Placeholder 6"/>
          <p:cNvSpPr>
            <a:spLocks noGrp="1"/>
          </p:cNvSpPr>
          <p:nvPr>
            <p:ph type="sldNum" sz="quarter" idx="12"/>
          </p:nvPr>
        </p:nvSpPr>
        <p:spPr/>
        <p:txBody>
          <a:bodyPr/>
          <a:lstStyle>
            <a:lvl1pPr>
              <a:defRPr/>
            </a:lvl1pPr>
          </a:lstStyle>
          <a:p>
            <a:fld id="{B58345D1-62A2-42BF-BCCD-203DCDE46F86}" type="slidenum">
              <a:rPr lang="en-US"/>
              <a:pPr/>
              <a:t>‹#›</a:t>
            </a:fld>
            <a:endParaRPr lang="en-US"/>
          </a:p>
        </p:txBody>
      </p:sp>
    </p:spTree>
    <p:extLst>
      <p:ext uri="{BB962C8B-B14F-4D97-AF65-F5344CB8AC3E}">
        <p14:creationId xmlns:p14="http://schemas.microsoft.com/office/powerpoint/2010/main" val="288308058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endParaRPr lang="en-US">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fld id="{4FD549A2-8181-4AD3-8BDC-10706EB2F0ED}" type="datetime1">
              <a:rPr lang="en-US"/>
              <a:pPr/>
              <a:t>11/28/2011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fld id="{6ADDB269-2327-4B79-BE22-DA3E3229606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695" r:id="rId7"/>
    <p:sldLayoutId id="2147483702" r:id="rId8"/>
    <p:sldLayoutId id="2147483703" r:id="rId9"/>
    <p:sldLayoutId id="2147483694" r:id="rId10"/>
    <p:sldLayoutId id="2147483693" r:id="rId11"/>
  </p:sldLayoutIdLst>
  <p:hf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6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7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7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124200"/>
            <a:ext cx="7772400" cy="685800"/>
          </a:xfrm>
        </p:spPr>
        <p:txBody>
          <a:bodyPr>
            <a:normAutofit fontScale="90000"/>
          </a:bodyPr>
          <a:lstStyle/>
          <a:p>
            <a:pPr fontAlgn="auto">
              <a:spcAft>
                <a:spcPts val="0"/>
              </a:spcAft>
              <a:defRPr/>
            </a:pPr>
            <a:r>
              <a:rPr lang="en-US" dirty="0" smtClean="0"/>
              <a:t>Host and Data Security</a:t>
            </a:r>
            <a:endParaRPr lang="en-US" dirty="0"/>
          </a:p>
        </p:txBody>
      </p:sp>
      <p:sp>
        <p:nvSpPr>
          <p:cNvPr id="15362" name="Subtitle 2"/>
          <p:cNvSpPr>
            <a:spLocks noGrp="1"/>
          </p:cNvSpPr>
          <p:nvPr>
            <p:ph type="subTitle" idx="1"/>
          </p:nvPr>
        </p:nvSpPr>
        <p:spPr>
          <a:xfrm>
            <a:off x="914400" y="4057650"/>
            <a:ext cx="7772400" cy="1200150"/>
          </a:xfrm>
        </p:spPr>
        <p:txBody>
          <a:bodyPr/>
          <a:lstStyle/>
          <a:p>
            <a:pPr marR="0"/>
            <a:r>
              <a:rPr lang="en-US" smtClean="0"/>
              <a:t>Chapter 7</a:t>
            </a:r>
          </a:p>
        </p:txBody>
      </p:sp>
      <p:pic>
        <p:nvPicPr>
          <p:cNvPr id="15363" name="Picture 3" descr="C:\Users\Panko\Pictures\Microsoft Clip Organizer\CG53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1651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descr="C:\Users\Panko\Pictures\Microsoft Clip Organizer\j042419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810000"/>
            <a:ext cx="19558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C:\Users\Panko\Pictures\Microsoft Clip Organizer\CG45BE.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00" y="762000"/>
            <a:ext cx="17081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descr="C:\Users\Panko\Pictures\Microsoft Clip Organizer\CG4727.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4267200"/>
            <a:ext cx="10763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8" descr="C:\Users\Panko\Pictures\Microsoft Clip Organizer\CGE0D4.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609600"/>
            <a:ext cx="18415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3553" name="Content Placeholder 1"/>
          <p:cNvSpPr>
            <a:spLocks noGrp="1"/>
          </p:cNvSpPr>
          <p:nvPr>
            <p:ph idx="1"/>
          </p:nvPr>
        </p:nvSpPr>
        <p:spPr>
          <a:xfrm>
            <a:off x="457200" y="1752600"/>
            <a:ext cx="8229600" cy="4495800"/>
          </a:xfrm>
        </p:spPr>
        <p:txBody>
          <a:bodyPr/>
          <a:lstStyle/>
          <a:p>
            <a:r>
              <a:rPr lang="en-US" b="1" smtClean="0"/>
              <a:t>Security Baselines Guide the Hardening Effort</a:t>
            </a:r>
          </a:p>
          <a:p>
            <a:pPr lvl="1" hangingPunct="0"/>
            <a:r>
              <a:rPr lang="en-US" smtClean="0"/>
              <a:t>Disk Images</a:t>
            </a:r>
          </a:p>
          <a:p>
            <a:pPr lvl="2" hangingPunct="0"/>
            <a:r>
              <a:rPr lang="en-US" smtClean="0"/>
              <a:t>Can also create a well-tested secure implementation for each operating system versions and server function</a:t>
            </a:r>
          </a:p>
          <a:p>
            <a:pPr lvl="2" hangingPunct="0"/>
            <a:r>
              <a:rPr lang="en-US" smtClean="0"/>
              <a:t>Save as a disk image</a:t>
            </a:r>
          </a:p>
          <a:p>
            <a:pPr lvl="2" hangingPunct="0"/>
            <a:r>
              <a:rPr lang="en-US" smtClean="0"/>
              <a:t>Load the new disk image on new servers</a:t>
            </a:r>
          </a:p>
          <a:p>
            <a:endParaRPr lang="en-US" smtClean="0"/>
          </a:p>
          <a:p>
            <a:endParaRPr lang="en-US" smtClean="0"/>
          </a:p>
        </p:txBody>
      </p:sp>
      <p:sp>
        <p:nvSpPr>
          <p:cNvPr id="235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EEB8546-443C-4778-B936-E31D1BA58FB1}" type="slidenum">
              <a:rPr lang="en-US">
                <a:solidFill>
                  <a:schemeClr val="bg1"/>
                </a:solidFill>
              </a:rPr>
              <a:pPr/>
              <a:t>10</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7-3: Security Baselines and </a:t>
            </a:r>
            <a:br>
              <a:rPr lang="en-US" dirty="0" smtClean="0"/>
            </a:br>
            <a:r>
              <a:rPr lang="en-US" dirty="0" smtClean="0"/>
              <a:t>Systems Administrators</a:t>
            </a:r>
            <a:endParaRPr lang="en-US" dirty="0"/>
          </a:p>
        </p:txBody>
      </p:sp>
      <p:pic>
        <p:nvPicPr>
          <p:cNvPr id="23557" name="Picture 2" descr="C:\Users\Panko\Pictures\Microsoft Clip Organizer\j04349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a:xfrm>
            <a:off x="457200" y="1447800"/>
            <a:ext cx="8229600" cy="4648200"/>
          </a:xfrm>
        </p:spPr>
        <p:txBody>
          <a:bodyPr>
            <a:normAutofit/>
          </a:bodyPr>
          <a:lstStyle/>
          <a:p>
            <a:pPr hangingPunct="0">
              <a:lnSpc>
                <a:spcPct val="90000"/>
              </a:lnSpc>
            </a:pPr>
            <a:r>
              <a:rPr lang="en-US" b="1" dirty="0" smtClean="0"/>
              <a:t>Windows Server</a:t>
            </a:r>
          </a:p>
          <a:p>
            <a:pPr lvl="1" hangingPunct="0">
              <a:lnSpc>
                <a:spcPct val="90000"/>
              </a:lnSpc>
            </a:pPr>
            <a:r>
              <a:rPr lang="en-US" dirty="0" smtClean="0"/>
              <a:t>The Microsoft Windows Server operating system</a:t>
            </a:r>
          </a:p>
          <a:p>
            <a:pPr lvl="1" hangingPunct="0">
              <a:lnSpc>
                <a:spcPct val="90000"/>
              </a:lnSpc>
            </a:pPr>
            <a:r>
              <a:rPr lang="en-US" dirty="0" smtClean="0"/>
              <a:t>Windows NT, 2003, and 2008</a:t>
            </a:r>
          </a:p>
          <a:p>
            <a:pPr hangingPunct="0">
              <a:lnSpc>
                <a:spcPct val="90000"/>
              </a:lnSpc>
              <a:spcBef>
                <a:spcPts val="2400"/>
              </a:spcBef>
            </a:pPr>
            <a:r>
              <a:rPr lang="en-US" b="1" dirty="0" smtClean="0"/>
              <a:t>Windows Server Security</a:t>
            </a:r>
          </a:p>
          <a:p>
            <a:pPr lvl="1" hangingPunct="0">
              <a:lnSpc>
                <a:spcPct val="90000"/>
              </a:lnSpc>
            </a:pPr>
            <a:r>
              <a:rPr lang="en-US" dirty="0" smtClean="0"/>
              <a:t>Intelligently minimize the number of running programs and utilities by asking questions during installation</a:t>
            </a:r>
          </a:p>
          <a:p>
            <a:pPr lvl="1" hangingPunct="0">
              <a:lnSpc>
                <a:spcPct val="90000"/>
              </a:lnSpc>
            </a:pPr>
            <a:r>
              <a:rPr lang="en-US" dirty="0" smtClean="0"/>
              <a:t>Simple (and usually automatic) to get updates</a:t>
            </a:r>
          </a:p>
          <a:p>
            <a:pPr lvl="1" hangingPunct="0">
              <a:lnSpc>
                <a:spcPct val="90000"/>
              </a:lnSpc>
            </a:pPr>
            <a:r>
              <a:rPr lang="en-US" dirty="0" smtClean="0"/>
              <a:t>Still many patches to apply, but this is true of other operating systems</a:t>
            </a:r>
          </a:p>
          <a:p>
            <a:pPr>
              <a:lnSpc>
                <a:spcPct val="90000"/>
              </a:lnSpc>
            </a:pPr>
            <a:endParaRPr lang="en-US" dirty="0" smtClean="0"/>
          </a:p>
        </p:txBody>
      </p:sp>
      <p:sp>
        <p:nvSpPr>
          <p:cNvPr id="2457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4261E383-D7B3-434C-A4A5-AF627B231182}" type="slidenum">
              <a:rPr lang="en-US">
                <a:solidFill>
                  <a:schemeClr val="bg1"/>
                </a:solidFill>
              </a:rPr>
              <a:pPr/>
              <a:t>11</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7-4: Windows Server Operating Systems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Windows XP</a:t>
            </a:r>
          </a:p>
          <a:p>
            <a:r>
              <a:rPr lang="en-US" dirty="0" smtClean="0"/>
              <a:t>Windows Vista</a:t>
            </a:r>
          </a:p>
          <a:p>
            <a:r>
              <a:rPr lang="en-US" dirty="0" smtClean="0"/>
              <a:t>Windows 7</a:t>
            </a:r>
          </a:p>
          <a:p>
            <a:endParaRPr lang="en-US" dirty="0"/>
          </a:p>
          <a:p>
            <a:r>
              <a:rPr lang="en-US" dirty="0" smtClean="0"/>
              <a:t>Windows Server 2003</a:t>
            </a:r>
          </a:p>
          <a:p>
            <a:r>
              <a:rPr lang="en-US" dirty="0" smtClean="0"/>
              <a:t>Windows Server 2008</a:t>
            </a:r>
            <a:endParaRPr lang="en-US" dirty="0"/>
          </a:p>
        </p:txBody>
      </p:sp>
      <p:sp>
        <p:nvSpPr>
          <p:cNvPr id="3" name="Title 2"/>
          <p:cNvSpPr>
            <a:spLocks noGrp="1"/>
          </p:cNvSpPr>
          <p:nvPr>
            <p:ph type="title"/>
          </p:nvPr>
        </p:nvSpPr>
        <p:spPr/>
        <p:txBody>
          <a:bodyPr>
            <a:normAutofit/>
          </a:bodyPr>
          <a:lstStyle/>
          <a:p>
            <a:r>
              <a:rPr lang="en-US" dirty="0" smtClean="0"/>
              <a:t>MS Windows Operating Systems</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12</a:t>
            </a:fld>
            <a:endParaRPr lang="en-US"/>
          </a:p>
        </p:txBody>
      </p:sp>
    </p:spTree>
    <p:extLst>
      <p:ext uri="{BB962C8B-B14F-4D97-AF65-F5344CB8AC3E}">
        <p14:creationId xmlns:p14="http://schemas.microsoft.com/office/powerpoint/2010/main" val="190099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Home and Professional edition</a:t>
            </a:r>
          </a:p>
          <a:p>
            <a:r>
              <a:rPr lang="en-US" dirty="0" smtClean="0"/>
              <a:t>Features unique in XP Professional</a:t>
            </a:r>
          </a:p>
          <a:p>
            <a:pPr lvl="1"/>
            <a:r>
              <a:rPr lang="en-US" dirty="0" smtClean="0"/>
              <a:t>Support Active Directory domains</a:t>
            </a:r>
          </a:p>
          <a:p>
            <a:pPr lvl="1"/>
            <a:r>
              <a:rPr lang="en-US" dirty="0" smtClean="0"/>
              <a:t>IPsec and PKI support</a:t>
            </a:r>
          </a:p>
          <a:p>
            <a:pPr lvl="1"/>
            <a:r>
              <a:rPr lang="en-US" dirty="0" smtClean="0"/>
              <a:t>Domain-based Group Policy Objects (GPOs)</a:t>
            </a:r>
          </a:p>
          <a:p>
            <a:pPr lvl="1"/>
            <a:r>
              <a:rPr lang="en-US" dirty="0" smtClean="0"/>
              <a:t>Encrypting File System (EFS)</a:t>
            </a:r>
          </a:p>
          <a:p>
            <a:pPr lvl="1"/>
            <a:r>
              <a:rPr lang="en-US" dirty="0" err="1" smtClean="0"/>
              <a:t>Etc</a:t>
            </a:r>
            <a:endParaRPr lang="en-US" dirty="0" smtClean="0"/>
          </a:p>
          <a:p>
            <a:r>
              <a:rPr lang="en-US" dirty="0" smtClean="0"/>
              <a:t>XP Service Pack 2</a:t>
            </a:r>
          </a:p>
          <a:p>
            <a:r>
              <a:rPr lang="en-US" dirty="0"/>
              <a:t>XP Service Pack </a:t>
            </a:r>
            <a:r>
              <a:rPr lang="en-US" dirty="0" smtClean="0"/>
              <a:t>3</a:t>
            </a:r>
            <a:endParaRPr lang="en-US" dirty="0"/>
          </a:p>
          <a:p>
            <a:pPr lvl="1"/>
            <a:endParaRPr lang="en-US" dirty="0"/>
          </a:p>
        </p:txBody>
      </p:sp>
      <p:sp>
        <p:nvSpPr>
          <p:cNvPr id="3" name="Title 2"/>
          <p:cNvSpPr>
            <a:spLocks noGrp="1"/>
          </p:cNvSpPr>
          <p:nvPr>
            <p:ph type="title"/>
          </p:nvPr>
        </p:nvSpPr>
        <p:spPr/>
        <p:txBody>
          <a:bodyPr/>
          <a:lstStyle/>
          <a:p>
            <a:r>
              <a:rPr lang="en-US" dirty="0" smtClean="0"/>
              <a:t>Windows XP</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13</a:t>
            </a:fld>
            <a:endParaRPr lang="en-US"/>
          </a:p>
        </p:txBody>
      </p:sp>
    </p:spTree>
    <p:extLst>
      <p:ext uri="{BB962C8B-B14F-4D97-AF65-F5344CB8AC3E}">
        <p14:creationId xmlns:p14="http://schemas.microsoft.com/office/powerpoint/2010/main" val="76072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Enhancements</a:t>
            </a:r>
          </a:p>
          <a:p>
            <a:pPr lvl="1"/>
            <a:r>
              <a:rPr lang="en-US" dirty="0" err="1" smtClean="0"/>
              <a:t>BitLocker</a:t>
            </a:r>
            <a:r>
              <a:rPr lang="en-US" dirty="0" smtClean="0"/>
              <a:t> for whole disk encryption</a:t>
            </a:r>
          </a:p>
          <a:p>
            <a:pPr lvl="1"/>
            <a:r>
              <a:rPr lang="en-US" dirty="0" smtClean="0"/>
              <a:t>User Access Control</a:t>
            </a:r>
          </a:p>
          <a:p>
            <a:pPr lvl="1"/>
            <a:r>
              <a:rPr lang="en-US" dirty="0" smtClean="0"/>
              <a:t>IE 7.0/8.0</a:t>
            </a:r>
          </a:p>
          <a:p>
            <a:r>
              <a:rPr lang="en-US" dirty="0" smtClean="0"/>
              <a:t>Windows 7 is almost Windows Vista R2</a:t>
            </a:r>
          </a:p>
          <a:p>
            <a:pPr lvl="1"/>
            <a:endParaRPr lang="en-US" dirty="0"/>
          </a:p>
        </p:txBody>
      </p:sp>
      <p:sp>
        <p:nvSpPr>
          <p:cNvPr id="3" name="Title 2"/>
          <p:cNvSpPr>
            <a:spLocks noGrp="1"/>
          </p:cNvSpPr>
          <p:nvPr>
            <p:ph type="title"/>
          </p:nvPr>
        </p:nvSpPr>
        <p:spPr/>
        <p:txBody>
          <a:bodyPr/>
          <a:lstStyle/>
          <a:p>
            <a:r>
              <a:rPr lang="en-US" dirty="0" smtClean="0"/>
              <a:t>Windows Vista &amp; Windows 7</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14</a:t>
            </a:fld>
            <a:endParaRPr lang="en-US"/>
          </a:p>
        </p:txBody>
      </p:sp>
    </p:spTree>
    <p:extLst>
      <p:ext uri="{BB962C8B-B14F-4D97-AF65-F5344CB8AC3E}">
        <p14:creationId xmlns:p14="http://schemas.microsoft.com/office/powerpoint/2010/main" val="418574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Windows Server </a:t>
            </a:r>
            <a:r>
              <a:rPr lang="en-US" dirty="0" smtClean="0"/>
              <a:t>2003</a:t>
            </a:r>
          </a:p>
          <a:p>
            <a:pPr lvl="1"/>
            <a:r>
              <a:rPr lang="en-US" dirty="0" smtClean="0"/>
              <a:t>Active Directory</a:t>
            </a:r>
          </a:p>
          <a:p>
            <a:pPr lvl="1"/>
            <a:r>
              <a:rPr lang="en-US" dirty="0" smtClean="0"/>
              <a:t>IIS</a:t>
            </a:r>
          </a:p>
          <a:p>
            <a:pPr lvl="1"/>
            <a:r>
              <a:rPr lang="en-US" dirty="0" smtClean="0"/>
              <a:t>Exchange Server</a:t>
            </a:r>
          </a:p>
          <a:p>
            <a:pPr lvl="1"/>
            <a:r>
              <a:rPr lang="en-US" dirty="0" smtClean="0"/>
              <a:t>SQL Server</a:t>
            </a:r>
          </a:p>
          <a:p>
            <a:pPr lvl="1"/>
            <a:r>
              <a:rPr lang="en-US" dirty="0" smtClean="0"/>
              <a:t>File and Print Server</a:t>
            </a:r>
          </a:p>
          <a:p>
            <a:pPr lvl="1"/>
            <a:r>
              <a:rPr lang="en-US" smtClean="0"/>
              <a:t>Network Services (DNS</a:t>
            </a:r>
            <a:r>
              <a:rPr lang="en-US" dirty="0" smtClean="0"/>
              <a:t>, DHCP, </a:t>
            </a:r>
            <a:r>
              <a:rPr lang="en-US" smtClean="0"/>
              <a:t>and RADIUS)</a:t>
            </a:r>
            <a:endParaRPr lang="en-US" dirty="0"/>
          </a:p>
          <a:p>
            <a:r>
              <a:rPr lang="en-US" dirty="0"/>
              <a:t>Windows Server 2008</a:t>
            </a:r>
          </a:p>
          <a:p>
            <a:endParaRPr lang="en-US" dirty="0"/>
          </a:p>
        </p:txBody>
      </p:sp>
      <p:sp>
        <p:nvSpPr>
          <p:cNvPr id="3" name="Title 2"/>
          <p:cNvSpPr>
            <a:spLocks noGrp="1"/>
          </p:cNvSpPr>
          <p:nvPr>
            <p:ph type="title"/>
          </p:nvPr>
        </p:nvSpPr>
        <p:spPr/>
        <p:txBody>
          <a:bodyPr/>
          <a:lstStyle/>
          <a:p>
            <a:r>
              <a:rPr lang="en-US" dirty="0"/>
              <a:t>Windows </a:t>
            </a:r>
            <a:r>
              <a:rPr lang="en-US" dirty="0" smtClean="0"/>
              <a:t>Servers</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15</a:t>
            </a:fld>
            <a:endParaRPr lang="en-US"/>
          </a:p>
        </p:txBody>
      </p:sp>
    </p:spTree>
    <p:extLst>
      <p:ext uri="{BB962C8B-B14F-4D97-AF65-F5344CB8AC3E}">
        <p14:creationId xmlns:p14="http://schemas.microsoft.com/office/powerpoint/2010/main" val="2535996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0"/>
          </p:nvPr>
        </p:nvSpPr>
        <p:spPr/>
        <p:txBody>
          <a:bodyPr/>
          <a:lstStyle/>
          <a:p>
            <a:r>
              <a:rPr lang="en-US"/>
              <a:t>Copyright Pearson Prentice-Hall 2010</a:t>
            </a:r>
          </a:p>
        </p:txBody>
      </p:sp>
      <p:sp>
        <p:nvSpPr>
          <p:cNvPr id="25601" name="Footer Placeholder 2"/>
          <p:cNvSpPr txBox="1">
            <a:spLocks noGrp="1"/>
          </p:cNvSpPr>
          <p:nvPr/>
        </p:nvSpPr>
        <p:spPr bwMode="auto">
          <a:xfrm>
            <a:off x="4495800" y="6416675"/>
            <a:ext cx="434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r"/>
            <a:r>
              <a:rPr lang="en-US" sz="1400"/>
              <a:t>Copyright Pearson Prentice-Hall 2009</a:t>
            </a:r>
          </a:p>
        </p:txBody>
      </p:sp>
      <p:sp>
        <p:nvSpPr>
          <p:cNvPr id="2560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831616BE-6F42-49AD-BCC9-16BCE870F7FE}" type="slidenum">
              <a:rPr lang="en-US">
                <a:solidFill>
                  <a:schemeClr val="bg1"/>
                </a:solidFill>
              </a:rPr>
              <a:pPr/>
              <a:t>16</a:t>
            </a:fld>
            <a:endParaRPr lang="en-US">
              <a:solidFill>
                <a:schemeClr val="bg1"/>
              </a:solidFill>
            </a:endParaRPr>
          </a:p>
        </p:txBody>
      </p:sp>
      <p:sp>
        <p:nvSpPr>
          <p:cNvPr id="5" name="Title 4"/>
          <p:cNvSpPr>
            <a:spLocks noGrp="1"/>
          </p:cNvSpPr>
          <p:nvPr>
            <p:ph type="title"/>
          </p:nvPr>
        </p:nvSpPr>
        <p:spPr>
          <a:xfrm>
            <a:off x="457200" y="76200"/>
            <a:ext cx="8229600" cy="639762"/>
          </a:xfrm>
        </p:spPr>
        <p:txBody>
          <a:bodyPr>
            <a:noAutofit/>
          </a:bodyPr>
          <a:lstStyle/>
          <a:p>
            <a:pPr fontAlgn="auto">
              <a:spcAft>
                <a:spcPts val="0"/>
              </a:spcAft>
              <a:defRPr/>
            </a:pPr>
            <a:r>
              <a:rPr lang="en-US" sz="2800" dirty="0" smtClean="0"/>
              <a:t>7-5: Windows 2008 Server User Interface</a:t>
            </a:r>
            <a:endParaRPr lang="en-US" sz="2800" dirty="0"/>
          </a:p>
        </p:txBody>
      </p:sp>
      <p:pic>
        <p:nvPicPr>
          <p:cNvPr id="25604" name="Picture 1" descr="N6C01cF06 Windows GU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682625"/>
            <a:ext cx="8075613" cy="60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762000" y="6400800"/>
            <a:ext cx="914400" cy="38100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Oval 6"/>
          <p:cNvSpPr/>
          <p:nvPr/>
        </p:nvSpPr>
        <p:spPr>
          <a:xfrm>
            <a:off x="2743200" y="2667000"/>
            <a:ext cx="2133600" cy="53975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Oval 7"/>
          <p:cNvSpPr/>
          <p:nvPr/>
        </p:nvSpPr>
        <p:spPr>
          <a:xfrm>
            <a:off x="4648200" y="2590800"/>
            <a:ext cx="1676400" cy="38100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ectangle 9"/>
          <p:cNvSpPr/>
          <p:nvPr/>
        </p:nvSpPr>
        <p:spPr>
          <a:xfrm>
            <a:off x="1828800" y="762000"/>
            <a:ext cx="3124200" cy="990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Looks like client</a:t>
            </a:r>
          </a:p>
          <a:p>
            <a:pPr algn="ctr" fontAlgn="auto">
              <a:spcBef>
                <a:spcPts val="0"/>
              </a:spcBef>
              <a:spcAft>
                <a:spcPts val="0"/>
              </a:spcAft>
              <a:defRPr/>
            </a:pPr>
            <a:r>
              <a:rPr lang="en-US" dirty="0"/>
              <a:t>versions of Windows</a:t>
            </a:r>
          </a:p>
        </p:txBody>
      </p:sp>
      <p:sp>
        <p:nvSpPr>
          <p:cNvPr id="11" name="Rectangle 10"/>
          <p:cNvSpPr/>
          <p:nvPr/>
        </p:nvSpPr>
        <p:spPr>
          <a:xfrm>
            <a:off x="5715000" y="1752600"/>
            <a:ext cx="3124200" cy="762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Ease of learning and use</a:t>
            </a:r>
          </a:p>
        </p:txBody>
      </p:sp>
      <p:sp>
        <p:nvSpPr>
          <p:cNvPr id="12" name="Rectangle 11"/>
          <p:cNvSpPr/>
          <p:nvPr/>
        </p:nvSpPr>
        <p:spPr>
          <a:xfrm>
            <a:off x="533400" y="3276600"/>
            <a:ext cx="3733800" cy="762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Choose Administrative Tools</a:t>
            </a:r>
          </a:p>
          <a:p>
            <a:pPr algn="ctr" fontAlgn="auto">
              <a:spcBef>
                <a:spcPts val="0"/>
              </a:spcBef>
              <a:spcAft>
                <a:spcPts val="0"/>
              </a:spcAft>
              <a:defRPr/>
            </a:pPr>
            <a:r>
              <a:rPr lang="en-US" dirty="0"/>
              <a:t>for most programs</a:t>
            </a:r>
          </a:p>
        </p:txBody>
      </p:sp>
      <p:sp>
        <p:nvSpPr>
          <p:cNvPr id="13" name="Rectangle 12"/>
          <p:cNvSpPr/>
          <p:nvPr/>
        </p:nvSpPr>
        <p:spPr>
          <a:xfrm>
            <a:off x="3810000" y="4495800"/>
            <a:ext cx="3733800" cy="914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Tools are called</a:t>
            </a:r>
          </a:p>
          <a:p>
            <a:pPr algn="ctr" fontAlgn="auto">
              <a:spcBef>
                <a:spcPts val="0"/>
              </a:spcBef>
              <a:spcAft>
                <a:spcPts val="0"/>
              </a:spcAft>
              <a:defRPr/>
            </a:pPr>
            <a:r>
              <a:rPr lang="en-US" dirty="0"/>
              <a:t>Microsoft Management</a:t>
            </a:r>
          </a:p>
          <a:p>
            <a:pPr algn="ctr" fontAlgn="auto">
              <a:spcBef>
                <a:spcPts val="0"/>
              </a:spcBef>
              <a:spcAft>
                <a:spcPts val="0"/>
              </a:spcAft>
              <a:defRPr/>
            </a:pPr>
            <a:r>
              <a:rPr lang="en-US" dirty="0"/>
              <a:t>Consoles (MMCs)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2662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59D0D901-E109-493C-A63C-05DB21AF3896}" type="slidenum">
              <a:rPr lang="en-US">
                <a:solidFill>
                  <a:schemeClr val="bg1"/>
                </a:solidFill>
              </a:rPr>
              <a:pPr/>
              <a:t>17</a:t>
            </a:fld>
            <a:endParaRPr lang="en-US">
              <a:solidFill>
                <a:schemeClr val="bg1"/>
              </a:solidFill>
            </a:endParaRPr>
          </a:p>
        </p:txBody>
      </p:sp>
      <p:sp>
        <p:nvSpPr>
          <p:cNvPr id="5" name="Title 4"/>
          <p:cNvSpPr>
            <a:spLocks noGrp="1"/>
          </p:cNvSpPr>
          <p:nvPr>
            <p:ph type="title"/>
          </p:nvPr>
        </p:nvSpPr>
        <p:spPr>
          <a:xfrm>
            <a:off x="457200" y="152400"/>
            <a:ext cx="8229600" cy="1143000"/>
          </a:xfrm>
        </p:spPr>
        <p:txBody>
          <a:bodyPr>
            <a:noAutofit/>
          </a:bodyPr>
          <a:lstStyle/>
          <a:p>
            <a:pPr fontAlgn="auto">
              <a:spcAft>
                <a:spcPts val="0"/>
              </a:spcAft>
              <a:defRPr/>
            </a:pPr>
            <a:r>
              <a:rPr lang="en-US" sz="3200" dirty="0" smtClean="0"/>
              <a:t>7-6: Computer Management Microsoft Management Console (MMC)</a:t>
            </a:r>
            <a:endParaRPr lang="en-US" sz="3200" dirty="0"/>
          </a:p>
        </p:txBody>
      </p:sp>
      <p:pic>
        <p:nvPicPr>
          <p:cNvPr id="26628" name="Picture 8" descr="MMC.png"/>
          <p:cNvPicPr>
            <a:picLocks noChangeAspect="1" noChangeArrowheads="1"/>
          </p:cNvPicPr>
          <p:nvPr/>
        </p:nvPicPr>
        <p:blipFill>
          <a:blip r:embed="rId3">
            <a:extLst>
              <a:ext uri="{28A0092B-C50C-407E-A947-70E740481C1C}">
                <a14:useLocalDpi xmlns:a14="http://schemas.microsoft.com/office/drawing/2010/main" val="0"/>
              </a:ext>
            </a:extLst>
          </a:blip>
          <a:srcRect b="15584"/>
          <a:stretch>
            <a:fillRect/>
          </a:stretch>
        </p:blipFill>
        <p:spPr bwMode="auto">
          <a:xfrm>
            <a:off x="990600" y="1303338"/>
            <a:ext cx="80073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96000" y="1143000"/>
            <a:ext cx="28956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MMCs have standard</a:t>
            </a:r>
          </a:p>
          <a:p>
            <a:pPr algn="ctr" fontAlgn="auto">
              <a:spcBef>
                <a:spcPts val="0"/>
              </a:spcBef>
              <a:spcAft>
                <a:spcPts val="0"/>
              </a:spcAft>
              <a:defRPr/>
            </a:pPr>
            <a:r>
              <a:rPr lang="en-US" dirty="0"/>
              <a:t>user interfaces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07168"/>
            <a:ext cx="8229600" cy="5184648"/>
          </a:xfrm>
        </p:spPr>
      </p:pic>
      <p:sp>
        <p:nvSpPr>
          <p:cNvPr id="3" name="Title 2"/>
          <p:cNvSpPr>
            <a:spLocks noGrp="1"/>
          </p:cNvSpPr>
          <p:nvPr>
            <p:ph type="title"/>
          </p:nvPr>
        </p:nvSpPr>
        <p:spPr/>
        <p:txBody>
          <a:bodyPr/>
          <a:lstStyle/>
          <a:p>
            <a:r>
              <a:rPr lang="en-US" dirty="0" smtClean="0"/>
              <a:t>UNIX History</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18</a:t>
            </a:fld>
            <a:endParaRPr lang="en-US"/>
          </a:p>
        </p:txBody>
      </p:sp>
      <p:sp>
        <p:nvSpPr>
          <p:cNvPr id="7" name="TextBox 6"/>
          <p:cNvSpPr txBox="1"/>
          <p:nvPr/>
        </p:nvSpPr>
        <p:spPr>
          <a:xfrm>
            <a:off x="256674" y="6597316"/>
            <a:ext cx="1415772" cy="261610"/>
          </a:xfrm>
          <a:prstGeom prst="rect">
            <a:avLst/>
          </a:prstGeom>
          <a:noFill/>
        </p:spPr>
        <p:txBody>
          <a:bodyPr wrap="none" rtlCol="0">
            <a:spAutoFit/>
          </a:bodyPr>
          <a:lstStyle/>
          <a:p>
            <a:r>
              <a:rPr lang="en-US" sz="1100" dirty="0" smtClean="0"/>
              <a:t>* Source: Wikipedia</a:t>
            </a:r>
            <a:endParaRPr lang="en-US" sz="1100" dirty="0"/>
          </a:p>
        </p:txBody>
      </p:sp>
    </p:spTree>
    <p:extLst>
      <p:ext uri="{BB962C8B-B14F-4D97-AF65-F5344CB8AC3E}">
        <p14:creationId xmlns:p14="http://schemas.microsoft.com/office/powerpoint/2010/main" val="1429406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7649" name="Content Placeholder 1"/>
          <p:cNvSpPr>
            <a:spLocks noGrp="1"/>
          </p:cNvSpPr>
          <p:nvPr>
            <p:ph idx="1"/>
          </p:nvPr>
        </p:nvSpPr>
        <p:spPr>
          <a:xfrm>
            <a:off x="457200" y="1709738"/>
            <a:ext cx="8229600" cy="3624262"/>
          </a:xfrm>
        </p:spPr>
        <p:txBody>
          <a:bodyPr/>
          <a:lstStyle/>
          <a:p>
            <a:pPr hangingPunct="0"/>
            <a:r>
              <a:rPr lang="en-US" b="1" dirty="0" smtClean="0"/>
              <a:t>Many Versions of UNIX</a:t>
            </a:r>
          </a:p>
          <a:p>
            <a:pPr lvl="1" hangingPunct="0"/>
            <a:r>
              <a:rPr lang="en-US" dirty="0" smtClean="0"/>
              <a:t>There are many commercial versions of UNIX for large servers</a:t>
            </a:r>
          </a:p>
          <a:p>
            <a:pPr lvl="2" hangingPunct="0"/>
            <a:r>
              <a:rPr lang="en-US" dirty="0" smtClean="0"/>
              <a:t>Compatible in the kernel (core part) of the operating system</a:t>
            </a:r>
          </a:p>
          <a:p>
            <a:pPr lvl="3" hangingPunct="0"/>
            <a:r>
              <a:rPr lang="en-US" dirty="0" smtClean="0"/>
              <a:t>Can generally run the same applications</a:t>
            </a:r>
          </a:p>
          <a:p>
            <a:pPr lvl="2" hangingPunct="0"/>
            <a:r>
              <a:rPr lang="en-US" dirty="0" smtClean="0"/>
              <a:t>But may run many different management utilities, making cross-learning difficult</a:t>
            </a:r>
          </a:p>
          <a:p>
            <a:endParaRPr lang="en-US" dirty="0" smtClean="0"/>
          </a:p>
          <a:p>
            <a:endParaRPr lang="en-US" dirty="0" smtClean="0"/>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289EAB9F-087C-4C64-8ED1-C3BE78656C66}" type="slidenum">
              <a:rPr lang="en-US">
                <a:solidFill>
                  <a:schemeClr val="bg1"/>
                </a:solidFill>
              </a:rPr>
              <a:pPr/>
              <a:t>19</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7-7: UNIX Operating Systems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16385" name="Content Placeholder 1"/>
          <p:cNvSpPr>
            <a:spLocks noGrp="1"/>
          </p:cNvSpPr>
          <p:nvPr>
            <p:ph idx="1"/>
          </p:nvPr>
        </p:nvSpPr>
        <p:spPr>
          <a:xfrm>
            <a:off x="304800" y="1143000"/>
            <a:ext cx="8534400" cy="5257800"/>
          </a:xfrm>
        </p:spPr>
        <p:txBody>
          <a:bodyPr/>
          <a:lstStyle/>
          <a:p>
            <a:pPr>
              <a:spcBef>
                <a:spcPts val="600"/>
              </a:spcBef>
            </a:pPr>
            <a:r>
              <a:rPr lang="en-US" sz="2800" dirty="0"/>
              <a:t>By the end of this chapter, the student should be able to discuss the following:</a:t>
            </a:r>
          </a:p>
          <a:p>
            <a:pPr lvl="1">
              <a:spcBef>
                <a:spcPts val="600"/>
              </a:spcBef>
            </a:pPr>
            <a:r>
              <a:rPr lang="en-US" sz="2000" dirty="0"/>
              <a:t>	The elements of host hardening, security baselines and images, and systems administrators</a:t>
            </a:r>
          </a:p>
          <a:p>
            <a:pPr lvl="1">
              <a:spcBef>
                <a:spcPts val="600"/>
              </a:spcBef>
            </a:pPr>
            <a:r>
              <a:rPr lang="en-US" sz="2000" dirty="0"/>
              <a:t>	Important server operating systems</a:t>
            </a:r>
          </a:p>
          <a:p>
            <a:pPr lvl="1">
              <a:spcBef>
                <a:spcPts val="600"/>
              </a:spcBef>
            </a:pPr>
            <a:r>
              <a:rPr lang="en-US" sz="2000" dirty="0"/>
              <a:t>	Vulnerabilities and patches</a:t>
            </a:r>
          </a:p>
          <a:p>
            <a:pPr lvl="1">
              <a:spcBef>
                <a:spcPts val="600"/>
              </a:spcBef>
            </a:pPr>
            <a:r>
              <a:rPr lang="en-US" sz="2000" dirty="0"/>
              <a:t>	Managing users and groups</a:t>
            </a:r>
          </a:p>
          <a:p>
            <a:pPr lvl="1">
              <a:spcBef>
                <a:spcPts val="600"/>
              </a:spcBef>
            </a:pPr>
            <a:r>
              <a:rPr lang="en-US" sz="2000" dirty="0"/>
              <a:t>	Managing permissions</a:t>
            </a:r>
          </a:p>
          <a:p>
            <a:pPr lvl="1">
              <a:spcBef>
                <a:spcPts val="600"/>
              </a:spcBef>
            </a:pPr>
            <a:r>
              <a:rPr lang="en-US" sz="2000" dirty="0"/>
              <a:t>	Testing for vulnerabilities</a:t>
            </a:r>
          </a:p>
          <a:p>
            <a:pPr lvl="1">
              <a:spcBef>
                <a:spcPts val="600"/>
              </a:spcBef>
            </a:pPr>
            <a:r>
              <a:rPr lang="en-US" sz="2000" dirty="0"/>
              <a:t>	Windows client PC security, including centralized PC security management</a:t>
            </a:r>
          </a:p>
          <a:p>
            <a:pPr lvl="1">
              <a:spcBef>
                <a:spcPts val="600"/>
              </a:spcBef>
            </a:pPr>
            <a:r>
              <a:rPr lang="en-US" sz="2000" dirty="0"/>
              <a:t>	Data protection: backup</a:t>
            </a:r>
          </a:p>
          <a:p>
            <a:pPr lvl="1">
              <a:spcBef>
                <a:spcPts val="600"/>
              </a:spcBef>
            </a:pPr>
            <a:r>
              <a:rPr lang="en-US" sz="2000" dirty="0"/>
              <a:t>	Other data protections: encryption, data destructions, and document </a:t>
            </a:r>
            <a:r>
              <a:rPr lang="en-US" sz="2000" dirty="0" smtClean="0"/>
              <a:t>restrictions</a:t>
            </a:r>
            <a:endParaRPr lang="en-US" sz="2000" dirty="0"/>
          </a:p>
        </p:txBody>
      </p:sp>
      <p:sp>
        <p:nvSpPr>
          <p:cNvPr id="1638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BAF2147-926E-4776-8BA6-213BD1F89DD3}" type="slidenum">
              <a:rPr lang="en-US">
                <a:solidFill>
                  <a:schemeClr val="bg1"/>
                </a:solidFill>
              </a:rPr>
              <a:pPr/>
              <a:t>2</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Orientation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8673" name="Content Placeholder 1"/>
          <p:cNvSpPr>
            <a:spLocks noGrp="1"/>
          </p:cNvSpPr>
          <p:nvPr>
            <p:ph idx="1"/>
          </p:nvPr>
        </p:nvSpPr>
        <p:spPr>
          <a:xfrm>
            <a:off x="457200" y="1600200"/>
            <a:ext cx="8229600" cy="4406900"/>
          </a:xfrm>
        </p:spPr>
        <p:txBody>
          <a:bodyPr/>
          <a:lstStyle/>
          <a:p>
            <a:pPr lvl="1" hangingPunct="0"/>
            <a:r>
              <a:rPr lang="en-US" u="sng" dirty="0" smtClean="0"/>
              <a:t>LINUX</a:t>
            </a:r>
            <a:r>
              <a:rPr lang="en-US" dirty="0" smtClean="0"/>
              <a:t> is a version of UNIX created for PCs</a:t>
            </a:r>
          </a:p>
          <a:p>
            <a:pPr lvl="2" hangingPunct="0"/>
            <a:r>
              <a:rPr lang="en-US" dirty="0" smtClean="0"/>
              <a:t>Many different LINUX distributions</a:t>
            </a:r>
          </a:p>
          <a:p>
            <a:pPr lvl="3" hangingPunct="0">
              <a:spcBef>
                <a:spcPts val="1800"/>
              </a:spcBef>
            </a:pPr>
            <a:r>
              <a:rPr lang="en-US" sz="2400" dirty="0" smtClean="0"/>
              <a:t>Distributions include the LINUX kernel plus application and programs, usually from the GNU project</a:t>
            </a:r>
          </a:p>
          <a:p>
            <a:pPr lvl="3" hangingPunct="0">
              <a:spcBef>
                <a:spcPts val="1800"/>
              </a:spcBef>
            </a:pPr>
            <a:r>
              <a:rPr lang="en-US" sz="2400" dirty="0" smtClean="0"/>
              <a:t>Each distribution and version needs a different baseline to guide hardening</a:t>
            </a:r>
          </a:p>
          <a:p>
            <a:pPr lvl="1" hangingPunct="0"/>
            <a:r>
              <a:rPr lang="en-US" dirty="0" smtClean="0"/>
              <a:t>Free </a:t>
            </a:r>
            <a:r>
              <a:rPr lang="en-US" dirty="0"/>
              <a:t>or inexpensive to buy</a:t>
            </a:r>
          </a:p>
          <a:p>
            <a:pPr lvl="1" hangingPunct="0"/>
            <a:r>
              <a:rPr lang="en-US" dirty="0"/>
              <a:t>But may take more labor to administer</a:t>
            </a:r>
          </a:p>
          <a:p>
            <a:pPr lvl="1" hangingPunct="0"/>
            <a:r>
              <a:rPr lang="en-US" dirty="0"/>
              <a:t>Has moved beyond PC, to use on servers and some desktops</a:t>
            </a:r>
          </a:p>
          <a:p>
            <a:pPr lvl="3" hangingPunct="0">
              <a:spcBef>
                <a:spcPts val="1800"/>
              </a:spcBef>
            </a:pPr>
            <a:endParaRPr lang="en-US" sz="2400" dirty="0" smtClean="0"/>
          </a:p>
        </p:txBody>
      </p:sp>
      <p:sp>
        <p:nvSpPr>
          <p:cNvPr id="2867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9CF11FB-AC02-4489-A0ED-06BFC06152EA}" type="slidenum">
              <a:rPr lang="en-US">
                <a:solidFill>
                  <a:schemeClr val="bg1"/>
                </a:solidFill>
              </a:rPr>
              <a:pPr/>
              <a:t>20</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7-7: UNIX Operating Systems</a:t>
            </a:r>
            <a:endParaRPr lang="en-US" dirty="0"/>
          </a:p>
        </p:txBody>
      </p:sp>
      <p:pic>
        <p:nvPicPr>
          <p:cNvPr id="7" name="Picture 6" descr="Tux.png"/>
          <p:cNvPicPr>
            <a:picLocks noChangeAspect="1"/>
          </p:cNvPicPr>
          <p:nvPr/>
        </p:nvPicPr>
        <p:blipFill>
          <a:blip r:embed="rId3">
            <a:extLst>
              <a:ext uri="{28A0092B-C50C-407E-A947-70E740481C1C}">
                <a14:useLocalDpi xmlns:a14="http://schemas.microsoft.com/office/drawing/2010/main" val="0"/>
              </a:ext>
            </a:extLst>
          </a:blip>
          <a:srcRect l="5524"/>
          <a:stretch>
            <a:fillRect/>
          </a:stretch>
        </p:blipFill>
        <p:spPr bwMode="auto">
          <a:xfrm>
            <a:off x="7467600" y="304800"/>
            <a:ext cx="1303338"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Cygwin for Windows</a:t>
            </a:r>
          </a:p>
          <a:p>
            <a:r>
              <a:rPr lang="en-US" dirty="0" smtClean="0"/>
              <a:t>Linux distributions</a:t>
            </a:r>
          </a:p>
          <a:p>
            <a:pPr lvl="1"/>
            <a:r>
              <a:rPr lang="en-US" dirty="0" smtClean="0"/>
              <a:t>Ubuntu (</a:t>
            </a:r>
            <a:r>
              <a:rPr lang="en-US" dirty="0" err="1" smtClean="0"/>
              <a:t>Debian</a:t>
            </a:r>
            <a:r>
              <a:rPr lang="en-US" dirty="0" smtClean="0"/>
              <a:t>-based )</a:t>
            </a:r>
          </a:p>
          <a:p>
            <a:pPr lvl="1"/>
            <a:r>
              <a:rPr lang="en-US" dirty="0" smtClean="0"/>
              <a:t>Mint (Ubuntu-based)</a:t>
            </a:r>
          </a:p>
          <a:p>
            <a:pPr lvl="1"/>
            <a:r>
              <a:rPr lang="en-US" dirty="0" smtClean="0"/>
              <a:t>Fedora (by </a:t>
            </a:r>
            <a:r>
              <a:rPr lang="en-US" dirty="0" err="1" smtClean="0"/>
              <a:t>RedHat</a:t>
            </a:r>
            <a:r>
              <a:rPr lang="en-US" dirty="0" smtClean="0"/>
              <a:t>)</a:t>
            </a:r>
          </a:p>
          <a:p>
            <a:r>
              <a:rPr lang="en-US" dirty="0" smtClean="0"/>
              <a:t>Mac OS (BSD)</a:t>
            </a:r>
          </a:p>
          <a:p>
            <a:pPr lvl="1"/>
            <a:r>
              <a:rPr lang="en-US" dirty="0" smtClean="0"/>
              <a:t>Password Assistant</a:t>
            </a:r>
          </a:p>
          <a:p>
            <a:pPr lvl="1"/>
            <a:r>
              <a:rPr lang="en-US" dirty="0" err="1" smtClean="0"/>
              <a:t>FileVault</a:t>
            </a:r>
            <a:endParaRPr lang="en-US" dirty="0" smtClean="0"/>
          </a:p>
          <a:p>
            <a:pPr lvl="1"/>
            <a:r>
              <a:rPr lang="en-US" dirty="0" err="1" smtClean="0"/>
              <a:t>OpenSSH</a:t>
            </a:r>
            <a:endParaRPr lang="en-US" dirty="0" smtClean="0"/>
          </a:p>
          <a:p>
            <a:pPr lvl="1"/>
            <a:r>
              <a:rPr lang="en-US" dirty="0" smtClean="0"/>
              <a:t>IPFW firewall</a:t>
            </a:r>
          </a:p>
          <a:p>
            <a:pPr marL="392113" lvl="1" indent="0">
              <a:buNone/>
            </a:pPr>
            <a:endParaRPr lang="en-US" dirty="0"/>
          </a:p>
        </p:txBody>
      </p:sp>
      <p:sp>
        <p:nvSpPr>
          <p:cNvPr id="3" name="Title 2"/>
          <p:cNvSpPr>
            <a:spLocks noGrp="1"/>
          </p:cNvSpPr>
          <p:nvPr>
            <p:ph type="title"/>
          </p:nvPr>
        </p:nvSpPr>
        <p:spPr/>
        <p:txBody>
          <a:bodyPr/>
          <a:lstStyle/>
          <a:p>
            <a:r>
              <a:rPr lang="en-US" dirty="0" smtClean="0"/>
              <a:t>Variants of UNIX</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21</a:t>
            </a:fld>
            <a:endParaRPr lang="en-US"/>
          </a:p>
        </p:txBody>
      </p:sp>
    </p:spTree>
    <p:extLst>
      <p:ext uri="{BB962C8B-B14F-4D97-AF65-F5344CB8AC3E}">
        <p14:creationId xmlns:p14="http://schemas.microsoft.com/office/powerpoint/2010/main" val="3302972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30721" name="Content Placeholder 1"/>
          <p:cNvSpPr>
            <a:spLocks noGrp="1"/>
          </p:cNvSpPr>
          <p:nvPr>
            <p:ph idx="1"/>
          </p:nvPr>
        </p:nvSpPr>
        <p:spPr/>
        <p:txBody>
          <a:bodyPr/>
          <a:lstStyle/>
          <a:p>
            <a:pPr hangingPunct="0"/>
            <a:r>
              <a:rPr lang="en-US" b="1" smtClean="0"/>
              <a:t>User Can Select the User Interface</a:t>
            </a:r>
          </a:p>
          <a:p>
            <a:pPr lvl="1" hangingPunct="0"/>
            <a:r>
              <a:rPr lang="en-US" smtClean="0"/>
              <a:t>Multiple user interfaces are available (unlike Windows)</a:t>
            </a:r>
          </a:p>
          <a:p>
            <a:pPr lvl="1" hangingPunct="0"/>
            <a:r>
              <a:rPr lang="en-US" smtClean="0"/>
              <a:t>Graphical user interfaces (GUIs)</a:t>
            </a:r>
          </a:p>
          <a:p>
            <a:pPr lvl="1" hangingPunct="0"/>
            <a:r>
              <a:rPr lang="en-US" smtClean="0"/>
              <a:t>Command line interfaces (CLIs)</a:t>
            </a:r>
          </a:p>
          <a:p>
            <a:pPr lvl="2" hangingPunct="0"/>
            <a:r>
              <a:rPr lang="en-US" smtClean="0"/>
              <a:t>At prompts, users type commands</a:t>
            </a:r>
          </a:p>
          <a:p>
            <a:pPr lvl="2" hangingPunct="0"/>
            <a:r>
              <a:rPr lang="en-US" smtClean="0"/>
              <a:t>Unix CLIs are called shells (Bourne, BASH, etc.)</a:t>
            </a:r>
          </a:p>
        </p:txBody>
      </p:sp>
      <p:sp>
        <p:nvSpPr>
          <p:cNvPr id="307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F327A5A8-D50F-49EE-BF95-54BA6D055691}" type="slidenum">
              <a:rPr lang="en-US">
                <a:solidFill>
                  <a:schemeClr val="bg1"/>
                </a:solidFill>
              </a:rPr>
              <a:pPr/>
              <a:t>22</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7-7: UNIX Operating Systems</a:t>
            </a:r>
            <a:endParaRPr lang="en-US" dirty="0"/>
          </a:p>
        </p:txBody>
      </p:sp>
      <p:sp>
        <p:nvSpPr>
          <p:cNvPr id="6" name="Rectangle 5"/>
          <p:cNvSpPr/>
          <p:nvPr/>
        </p:nvSpPr>
        <p:spPr>
          <a:xfrm>
            <a:off x="2438400" y="4800600"/>
            <a:ext cx="2209800" cy="990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&gt;ls -1</a:t>
            </a:r>
          </a:p>
          <a:p>
            <a:r>
              <a:rPr lang="en-US">
                <a:solidFill>
                  <a:srgbClr val="000000"/>
                </a:solidFill>
              </a:rPr>
              <a:t>…</a:t>
            </a:r>
          </a:p>
        </p:txBody>
      </p:sp>
      <p:pic>
        <p:nvPicPr>
          <p:cNvPr id="30726" name="Picture 2" descr="C:\Users\Panko\Pictures\Microsoft Clip Organizer\j04348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438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31745" name="Content Placeholder 1"/>
          <p:cNvSpPr>
            <a:spLocks noGrp="1"/>
          </p:cNvSpPr>
          <p:nvPr>
            <p:ph idx="1"/>
          </p:nvPr>
        </p:nvSpPr>
        <p:spPr/>
        <p:txBody>
          <a:bodyPr/>
          <a:lstStyle/>
          <a:p>
            <a:pPr hangingPunct="0"/>
            <a:r>
              <a:rPr lang="en-US" b="1" smtClean="0"/>
              <a:t>Vulnerabilities</a:t>
            </a:r>
          </a:p>
          <a:p>
            <a:pPr lvl="1" hangingPunct="0"/>
            <a:r>
              <a:rPr lang="en-US" smtClean="0"/>
              <a:t>Security weaknesses that open a program to attack</a:t>
            </a:r>
          </a:p>
          <a:p>
            <a:pPr lvl="1" hangingPunct="0"/>
            <a:r>
              <a:rPr lang="en-US" smtClean="0"/>
              <a:t>An exploit takes advantage of a vulnerability</a:t>
            </a:r>
          </a:p>
          <a:p>
            <a:pPr lvl="1" hangingPunct="0"/>
            <a:r>
              <a:rPr lang="en-US" smtClean="0"/>
              <a:t>Vendors develop fixes</a:t>
            </a:r>
          </a:p>
          <a:p>
            <a:pPr lvl="1" hangingPunct="0"/>
            <a:r>
              <a:rPr lang="en-US" smtClean="0"/>
              <a:t>Zero-day exploits: exploits that occur before fixes are released</a:t>
            </a:r>
          </a:p>
          <a:p>
            <a:pPr lvl="1" hangingPunct="0"/>
            <a:r>
              <a:rPr lang="en-US" smtClean="0"/>
              <a:t>Exploits often follow the vendor release of fixes within days or even hours</a:t>
            </a:r>
          </a:p>
          <a:p>
            <a:pPr lvl="1" hangingPunct="0"/>
            <a:r>
              <a:rPr lang="en-US" smtClean="0"/>
              <a:t>Companies must apply fixes quickly</a:t>
            </a:r>
          </a:p>
        </p:txBody>
      </p:sp>
      <p:sp>
        <p:nvSpPr>
          <p:cNvPr id="3174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725D53E4-EAD5-4724-9385-921C4D15CD91}" type="slidenum">
              <a:rPr lang="en-US">
                <a:solidFill>
                  <a:schemeClr val="bg1"/>
                </a:solidFill>
              </a:rPr>
              <a:pPr/>
              <a:t>23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7-8: Vulnerabilities and Exploits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32769" name="Content Placeholder 1"/>
          <p:cNvSpPr>
            <a:spLocks noGrp="1"/>
          </p:cNvSpPr>
          <p:nvPr>
            <p:ph idx="1"/>
          </p:nvPr>
        </p:nvSpPr>
        <p:spPr>
          <a:xfrm>
            <a:off x="457200" y="1143000"/>
            <a:ext cx="8229600" cy="4864100"/>
          </a:xfrm>
        </p:spPr>
        <p:txBody>
          <a:bodyPr/>
          <a:lstStyle/>
          <a:p>
            <a:pPr hangingPunct="0"/>
            <a:r>
              <a:rPr lang="en-US" b="1" dirty="0" smtClean="0"/>
              <a:t>Fixes</a:t>
            </a:r>
          </a:p>
          <a:p>
            <a:pPr lvl="1" hangingPunct="0"/>
            <a:r>
              <a:rPr lang="en-US" sz="2400" dirty="0" smtClean="0"/>
              <a:t>Work-</a:t>
            </a:r>
            <a:r>
              <a:rPr lang="en-US" sz="2400" dirty="0" err="1" smtClean="0"/>
              <a:t>arounds</a:t>
            </a:r>
            <a:endParaRPr lang="en-US" sz="2400" dirty="0" smtClean="0"/>
          </a:p>
          <a:p>
            <a:pPr lvl="2" hangingPunct="0"/>
            <a:r>
              <a:rPr lang="en-US" sz="2000" dirty="0" smtClean="0"/>
              <a:t>Manual actions to be taken</a:t>
            </a:r>
          </a:p>
          <a:p>
            <a:pPr lvl="2" hangingPunct="0"/>
            <a:r>
              <a:rPr lang="en-US" sz="2000" dirty="0" smtClean="0"/>
              <a:t>Labor-intensive so expensive and error-prone</a:t>
            </a:r>
          </a:p>
          <a:p>
            <a:pPr lvl="1" hangingPunct="0"/>
            <a:r>
              <a:rPr lang="en-US" sz="2400" dirty="0" smtClean="0"/>
              <a:t>Patches</a:t>
            </a:r>
            <a:r>
              <a:rPr lang="en-US" dirty="0" smtClean="0"/>
              <a:t>:</a:t>
            </a:r>
          </a:p>
          <a:p>
            <a:pPr lvl="2" hangingPunct="0"/>
            <a:r>
              <a:rPr lang="en-US" sz="2000" dirty="0" smtClean="0"/>
              <a:t>Small programs that fix vulnerabilities</a:t>
            </a:r>
          </a:p>
          <a:p>
            <a:pPr lvl="2" hangingPunct="0"/>
            <a:r>
              <a:rPr lang="en-US" sz="2000" dirty="0" smtClean="0"/>
              <a:t>Usually easy to download and install</a:t>
            </a:r>
          </a:p>
          <a:p>
            <a:pPr lvl="1" hangingPunct="0"/>
            <a:r>
              <a:rPr lang="en-US" sz="2400" dirty="0" smtClean="0"/>
              <a:t>Service packs (groups of fixes in Windows)</a:t>
            </a:r>
          </a:p>
          <a:p>
            <a:pPr lvl="1" hangingPunct="0"/>
            <a:r>
              <a:rPr lang="en-US" sz="2400" dirty="0" smtClean="0"/>
              <a:t>Version upgrades</a:t>
            </a:r>
          </a:p>
          <a:p>
            <a:pPr lvl="2" hangingPunct="0"/>
            <a:r>
              <a:rPr lang="en-US" sz="2000" dirty="0" smtClean="0"/>
              <a:t>Often, security vulnerabilities are fixed in new versions</a:t>
            </a:r>
          </a:p>
          <a:p>
            <a:pPr lvl="2" hangingPunct="0"/>
            <a:r>
              <a:rPr lang="en-US" sz="2000" dirty="0" smtClean="0"/>
              <a:t>If a version is too old, the vendor may even stop offering fixes</a:t>
            </a:r>
          </a:p>
        </p:txBody>
      </p:sp>
      <p:sp>
        <p:nvSpPr>
          <p:cNvPr id="327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3BCF7BB1-084B-4BCC-AE45-006AED5D18E0}" type="slidenum">
              <a:rPr lang="en-US">
                <a:solidFill>
                  <a:schemeClr val="bg1"/>
                </a:solidFill>
              </a:rPr>
              <a:pPr/>
              <a:t>24</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7-8: Vulnerabilities and Exploits</a:t>
            </a:r>
            <a:endParaRPr lang="en-US" dirty="0"/>
          </a:p>
        </p:txBody>
      </p:sp>
      <p:pic>
        <p:nvPicPr>
          <p:cNvPr id="32773" name="Picture 4" descr="C:\Users\Panko\Pictures\Microsoft Clip Organizer\j0297277.wmf"/>
          <p:cNvPicPr>
            <a:picLocks noChangeAspect="1" noChangeArrowheads="1"/>
          </p:cNvPicPr>
          <p:nvPr/>
        </p:nvPicPr>
        <p:blipFill>
          <a:blip r:embed="rId3" cstate="print">
            <a:extLst>
              <a:ext uri="{28A0092B-C50C-407E-A947-70E740481C1C}">
                <a14:useLocalDpi xmlns:a14="http://schemas.microsoft.com/office/drawing/2010/main" val="0"/>
              </a:ext>
            </a:extLst>
          </a:blip>
          <a:srcRect l="12500" r="12500" b="29167"/>
          <a:stretch>
            <a:fillRect/>
          </a:stretch>
        </p:blipFill>
        <p:spPr bwMode="auto">
          <a:xfrm flipH="1">
            <a:off x="7162800" y="12954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33793" name="Content Placeholder 1"/>
          <p:cNvSpPr>
            <a:spLocks noGrp="1"/>
          </p:cNvSpPr>
          <p:nvPr>
            <p:ph idx="1"/>
          </p:nvPr>
        </p:nvSpPr>
        <p:spPr>
          <a:xfrm>
            <a:off x="304800" y="1371600"/>
            <a:ext cx="8458200" cy="4525963"/>
          </a:xfrm>
        </p:spPr>
        <p:txBody>
          <a:bodyPr/>
          <a:lstStyle/>
          <a:p>
            <a:pPr hangingPunct="0"/>
            <a:r>
              <a:rPr lang="en-US" b="1" dirty="0" smtClean="0"/>
              <a:t>Problems with Patching</a:t>
            </a:r>
          </a:p>
          <a:p>
            <a:pPr lvl="1" hangingPunct="0"/>
            <a:r>
              <a:rPr lang="en-US" sz="2400" dirty="0" smtClean="0"/>
              <a:t>Must find operating system patches</a:t>
            </a:r>
          </a:p>
          <a:p>
            <a:pPr lvl="2" hangingPunct="0"/>
            <a:r>
              <a:rPr lang="en-US" sz="2200" dirty="0" smtClean="0"/>
              <a:t>Windows Server does this automatically</a:t>
            </a:r>
          </a:p>
          <a:p>
            <a:pPr lvl="2" hangingPunct="0"/>
            <a:r>
              <a:rPr lang="en-US" sz="2200" dirty="0" smtClean="0"/>
              <a:t>LINUX versions often use </a:t>
            </a:r>
            <a:r>
              <a:rPr lang="en-US" sz="2200" dirty="0"/>
              <a:t>RPM (RPM Package Manager </a:t>
            </a:r>
            <a:r>
              <a:rPr lang="en-US" sz="2200" dirty="0" smtClean="0"/>
              <a:t>)</a:t>
            </a:r>
          </a:p>
          <a:p>
            <a:pPr lvl="1" hangingPunct="0"/>
            <a:r>
              <a:rPr lang="en-US" sz="2400" dirty="0" smtClean="0"/>
              <a:t>Companies get overwhelmed by number of patches</a:t>
            </a:r>
          </a:p>
          <a:p>
            <a:pPr lvl="2" hangingPunct="0"/>
            <a:r>
              <a:rPr lang="en-US" sz="2200" dirty="0" smtClean="0"/>
              <a:t>Use many programs; vendors release many patches per product</a:t>
            </a:r>
          </a:p>
          <a:p>
            <a:pPr lvl="2" hangingPunct="0"/>
            <a:r>
              <a:rPr lang="en-US" sz="2200" dirty="0" smtClean="0"/>
              <a:t>Especially a problem for a firm’s many application programs</a:t>
            </a:r>
          </a:p>
        </p:txBody>
      </p:sp>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C8438742-267B-4BBC-B99D-83F7A245EE5F}" type="slidenum">
              <a:rPr lang="en-US">
                <a:solidFill>
                  <a:schemeClr val="bg1"/>
                </a:solidFill>
              </a:rPr>
              <a:pPr/>
              <a:t>25</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7-9: Applying Patching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34817" name="Content Placeholder 1"/>
          <p:cNvSpPr>
            <a:spLocks noGrp="1"/>
          </p:cNvSpPr>
          <p:nvPr>
            <p:ph idx="1"/>
          </p:nvPr>
        </p:nvSpPr>
        <p:spPr>
          <a:xfrm>
            <a:off x="457200" y="1371600"/>
            <a:ext cx="8229600" cy="4691063"/>
          </a:xfrm>
        </p:spPr>
        <p:txBody>
          <a:bodyPr/>
          <a:lstStyle/>
          <a:p>
            <a:pPr hangingPunct="0"/>
            <a:r>
              <a:rPr lang="en-US" b="1" dirty="0" smtClean="0"/>
              <a:t>Problems with Patching</a:t>
            </a:r>
          </a:p>
          <a:p>
            <a:pPr lvl="1" hangingPunct="0"/>
            <a:r>
              <a:rPr lang="en-US" sz="2400" dirty="0" smtClean="0"/>
              <a:t>Cost of patch installation</a:t>
            </a:r>
          </a:p>
          <a:p>
            <a:pPr lvl="2" hangingPunct="0"/>
            <a:r>
              <a:rPr lang="en-US" sz="2200" dirty="0" smtClean="0"/>
              <a:t>Each patch takes some time and labor costs</a:t>
            </a:r>
          </a:p>
          <a:p>
            <a:pPr lvl="2" hangingPunct="0"/>
            <a:r>
              <a:rPr lang="en-US" sz="2200" dirty="0" smtClean="0"/>
              <a:t>Usually lack the resources to apply all</a:t>
            </a:r>
          </a:p>
          <a:p>
            <a:pPr lvl="1" hangingPunct="0">
              <a:spcBef>
                <a:spcPts val="1800"/>
              </a:spcBef>
            </a:pPr>
            <a:r>
              <a:rPr lang="en-US" sz="2400" dirty="0" smtClean="0"/>
              <a:t>Prioritization</a:t>
            </a:r>
            <a:endParaRPr lang="en-US" dirty="0" smtClean="0"/>
          </a:p>
          <a:p>
            <a:pPr lvl="2" hangingPunct="0"/>
            <a:r>
              <a:rPr lang="en-US" sz="2200" dirty="0" smtClean="0"/>
              <a:t>Prioritize patches by criticality</a:t>
            </a:r>
          </a:p>
          <a:p>
            <a:pPr lvl="2" hangingPunct="0"/>
            <a:r>
              <a:rPr lang="en-US" sz="2200" dirty="0" smtClean="0"/>
              <a:t>May not apply all patches, if risk analysis does not justify them</a:t>
            </a:r>
          </a:p>
        </p:txBody>
      </p:sp>
      <p:sp>
        <p:nvSpPr>
          <p:cNvPr id="348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1A606F5E-42A8-4E03-B3CB-54D807E3A976}" type="slidenum">
              <a:rPr lang="en-US">
                <a:solidFill>
                  <a:schemeClr val="bg1"/>
                </a:solidFill>
              </a:rPr>
              <a:pPr/>
              <a:t>26</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7-9: Applying Patching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35841" name="Content Placeholder 1"/>
          <p:cNvSpPr>
            <a:spLocks noGrp="1"/>
          </p:cNvSpPr>
          <p:nvPr>
            <p:ph idx="1"/>
          </p:nvPr>
        </p:nvSpPr>
        <p:spPr>
          <a:xfrm>
            <a:off x="457200" y="1481138"/>
            <a:ext cx="8229600" cy="3548062"/>
          </a:xfrm>
        </p:spPr>
        <p:txBody>
          <a:bodyPr/>
          <a:lstStyle/>
          <a:p>
            <a:pPr hangingPunct="0"/>
            <a:r>
              <a:rPr lang="en-US" b="1" dirty="0" smtClean="0"/>
              <a:t>Problems with Patching</a:t>
            </a:r>
          </a:p>
          <a:p>
            <a:pPr lvl="1" hangingPunct="0"/>
            <a:r>
              <a:rPr lang="en-US" sz="2400" dirty="0" smtClean="0"/>
              <a:t>Risks of patch installation</a:t>
            </a:r>
          </a:p>
          <a:p>
            <a:pPr lvl="2" hangingPunct="0">
              <a:spcBef>
                <a:spcPts val="1200"/>
              </a:spcBef>
            </a:pPr>
            <a:r>
              <a:rPr lang="en-US" sz="2200" dirty="0" smtClean="0"/>
              <a:t>Reduced functionality</a:t>
            </a:r>
          </a:p>
          <a:p>
            <a:pPr lvl="2" hangingPunct="0">
              <a:spcBef>
                <a:spcPts val="1200"/>
              </a:spcBef>
            </a:pPr>
            <a:r>
              <a:rPr lang="en-US" sz="2200" dirty="0" smtClean="0"/>
              <a:t>Freeze machines, do other damage—sometimes with no uninstall possible</a:t>
            </a:r>
          </a:p>
          <a:p>
            <a:pPr lvl="2" hangingPunct="0">
              <a:spcBef>
                <a:spcPts val="1200"/>
              </a:spcBef>
            </a:pPr>
            <a:r>
              <a:rPr lang="en-US" sz="2200" dirty="0" smtClean="0"/>
              <a:t>Should test on a test system before deployment on servers</a:t>
            </a:r>
          </a:p>
          <a:p>
            <a:endParaRPr lang="en-US" dirty="0" smtClean="0"/>
          </a:p>
        </p:txBody>
      </p:sp>
      <p:sp>
        <p:nvSpPr>
          <p:cNvPr id="3584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97B1309-0AEA-42F5-81DD-99F4AEB9B01B}" type="slidenum">
              <a:rPr lang="en-US">
                <a:solidFill>
                  <a:schemeClr val="bg1"/>
                </a:solidFill>
              </a:rPr>
              <a:pPr/>
              <a:t>27</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7-9: Applying Patching</a:t>
            </a:r>
            <a:endParaRPr lang="en-US" dirty="0"/>
          </a:p>
        </p:txBody>
      </p:sp>
      <p:pic>
        <p:nvPicPr>
          <p:cNvPr id="35845" name="Picture 2" descr="C:\Users\Panko\Pictures\Microsoft Clip Organizer\j04224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992188"/>
            <a:ext cx="285750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138"/>
            <a:ext cx="8529918" cy="4525962"/>
          </a:xfrm>
        </p:spPr>
        <p:txBody>
          <a:bodyPr/>
          <a:lstStyle/>
          <a:p>
            <a:r>
              <a:rPr lang="en-US" dirty="0" smtClean="0"/>
              <a:t>Windows Server Update Services (WSUS)</a:t>
            </a:r>
          </a:p>
          <a:p>
            <a:endParaRPr lang="en-US" dirty="0" smtClean="0"/>
          </a:p>
          <a:p>
            <a:r>
              <a:rPr lang="en-US" dirty="0" smtClean="0"/>
              <a:t>2011 Windows IT Pro’s Choice: </a:t>
            </a:r>
          </a:p>
          <a:p>
            <a:pPr lvl="1"/>
            <a:r>
              <a:rPr lang="en-US" dirty="0"/>
              <a:t>VMware </a:t>
            </a:r>
            <a:r>
              <a:rPr lang="en-US" dirty="0" err="1"/>
              <a:t>vCenter</a:t>
            </a:r>
            <a:r>
              <a:rPr lang="en-US" dirty="0"/>
              <a:t> Protect Essentials Plus </a:t>
            </a:r>
            <a:r>
              <a:rPr lang="en-US" dirty="0" smtClean="0"/>
              <a:t>(</a:t>
            </a:r>
            <a:r>
              <a:rPr lang="en-US" dirty="0" err="1" smtClean="0"/>
              <a:t>VMWare</a:t>
            </a:r>
            <a:r>
              <a:rPr lang="en-US" dirty="0" smtClean="0"/>
              <a:t>)</a:t>
            </a:r>
          </a:p>
          <a:p>
            <a:pPr lvl="1"/>
            <a:r>
              <a:rPr lang="en-US" dirty="0"/>
              <a:t>Desktop Central </a:t>
            </a:r>
            <a:r>
              <a:rPr lang="en-US" dirty="0" smtClean="0"/>
              <a:t>7 (</a:t>
            </a:r>
            <a:r>
              <a:rPr lang="en-US" dirty="0" err="1" smtClean="0"/>
              <a:t>Zoho</a:t>
            </a:r>
            <a:r>
              <a:rPr lang="en-US" dirty="0" smtClean="0"/>
              <a:t>)</a:t>
            </a:r>
          </a:p>
          <a:p>
            <a:pPr lvl="1"/>
            <a:r>
              <a:rPr lang="it-IT" dirty="0"/>
              <a:t>GFI LanGuard </a:t>
            </a:r>
            <a:r>
              <a:rPr lang="it-IT" dirty="0" smtClean="0"/>
              <a:t>2011 (GFI Software)</a:t>
            </a:r>
            <a:r>
              <a:rPr lang="it-IT" dirty="0"/>
              <a:t> </a:t>
            </a:r>
            <a:endParaRPr lang="it-IT" dirty="0" smtClean="0"/>
          </a:p>
          <a:p>
            <a:pPr lvl="1"/>
            <a:r>
              <a:rPr lang="fr-FR" dirty="0" err="1"/>
              <a:t>Altiris</a:t>
            </a:r>
            <a:r>
              <a:rPr lang="fr-FR" dirty="0"/>
              <a:t> Client Management </a:t>
            </a:r>
            <a:r>
              <a:rPr lang="fr-FR" dirty="0" smtClean="0"/>
              <a:t>Suite (Symantec)</a:t>
            </a:r>
            <a:endParaRPr lang="en-US" dirty="0"/>
          </a:p>
        </p:txBody>
      </p:sp>
      <p:sp>
        <p:nvSpPr>
          <p:cNvPr id="3" name="Title 2"/>
          <p:cNvSpPr>
            <a:spLocks noGrp="1"/>
          </p:cNvSpPr>
          <p:nvPr>
            <p:ph type="title"/>
          </p:nvPr>
        </p:nvSpPr>
        <p:spPr/>
        <p:txBody>
          <a:bodyPr/>
          <a:lstStyle/>
          <a:p>
            <a:r>
              <a:rPr lang="en-US" dirty="0" smtClean="0"/>
              <a:t>Patch Management Solutions</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28</a:t>
            </a:fld>
            <a:endParaRPr lang="en-US"/>
          </a:p>
        </p:txBody>
      </p:sp>
    </p:spTree>
    <p:extLst>
      <p:ext uri="{BB962C8B-B14F-4D97-AF65-F5344CB8AC3E}">
        <p14:creationId xmlns:p14="http://schemas.microsoft.com/office/powerpoint/2010/main" val="360103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p:txBody>
          <a:bodyPr/>
          <a:lstStyle/>
          <a:p>
            <a:r>
              <a:rPr lang="en-US"/>
              <a:t>Copyright Pearson Prentice-Hall 2010</a:t>
            </a:r>
          </a:p>
        </p:txBody>
      </p:sp>
      <p:sp>
        <p:nvSpPr>
          <p:cNvPr id="36865" name="Content Placeholder 1"/>
          <p:cNvSpPr>
            <a:spLocks noGrp="1"/>
          </p:cNvSpPr>
          <p:nvPr>
            <p:ph idx="1"/>
          </p:nvPr>
        </p:nvSpPr>
        <p:spPr>
          <a:xfrm>
            <a:off x="457200" y="1481138"/>
            <a:ext cx="8229600" cy="4843462"/>
          </a:xfrm>
        </p:spPr>
        <p:txBody>
          <a:bodyPr/>
          <a:lstStyle/>
          <a:p>
            <a:pPr hangingPunct="0"/>
            <a:r>
              <a:rPr lang="en-US" b="1" smtClean="0"/>
              <a:t>Accounts</a:t>
            </a:r>
          </a:p>
          <a:p>
            <a:pPr lvl="1" hangingPunct="0"/>
            <a:r>
              <a:rPr lang="en-US" smtClean="0"/>
              <a:t>Every user must have an account</a:t>
            </a:r>
          </a:p>
          <a:p>
            <a:pPr hangingPunct="0">
              <a:spcBef>
                <a:spcPts val="2400"/>
              </a:spcBef>
            </a:pPr>
            <a:r>
              <a:rPr lang="en-US" b="1" smtClean="0"/>
              <a:t>Groups</a:t>
            </a:r>
          </a:p>
          <a:p>
            <a:pPr lvl="1" hangingPunct="0"/>
            <a:r>
              <a:rPr lang="en-US" smtClean="0"/>
              <a:t>Individual accounts can be consolidated into groups</a:t>
            </a:r>
          </a:p>
          <a:p>
            <a:pPr lvl="1" hangingPunct="0"/>
            <a:r>
              <a:rPr lang="en-US" smtClean="0"/>
              <a:t>Can assign security measures to groups</a:t>
            </a:r>
          </a:p>
          <a:p>
            <a:pPr lvl="1" hangingPunct="0"/>
            <a:r>
              <a:rPr lang="en-US" smtClean="0"/>
              <a:t>Inherited by each group’s individual members</a:t>
            </a:r>
          </a:p>
          <a:p>
            <a:pPr lvl="1" hangingPunct="0"/>
            <a:r>
              <a:rPr lang="en-US" smtClean="0"/>
              <a:t>Reduces cost compared to assigning to individuals</a:t>
            </a:r>
          </a:p>
          <a:p>
            <a:pPr lvl="1" hangingPunct="0"/>
            <a:r>
              <a:rPr lang="en-US" smtClean="0"/>
              <a:t>Reduces errors</a:t>
            </a:r>
          </a:p>
        </p:txBody>
      </p:sp>
      <p:sp>
        <p:nvSpPr>
          <p:cNvPr id="368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BAA18F70-35FC-485A-9A49-23B071CB50DB}" type="slidenum">
              <a:rPr lang="en-US">
                <a:solidFill>
                  <a:schemeClr val="bg1"/>
                </a:solidFill>
              </a:rPr>
              <a:pPr/>
              <a:t>29</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7-10: Managing Users and Groups</a:t>
            </a:r>
            <a:endParaRPr lang="en-US" dirty="0"/>
          </a:p>
        </p:txBody>
      </p:sp>
      <p:pic>
        <p:nvPicPr>
          <p:cNvPr id="36869" name="Picture 2" descr="C:\Users\Panko\Pictures\Microsoft Clip Organizer\CGD7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2192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3" descr="C:\Users\Panko\Pictures\Microsoft Clip Organizer\CG685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2286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p:nvPr/>
        </p:nvCxnSpPr>
        <p:spPr>
          <a:xfrm>
            <a:off x="7086600" y="2057400"/>
            <a:ext cx="8382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872" name="TextBox 10"/>
          <p:cNvSpPr txBox="1">
            <a:spLocks noChangeArrowheads="1"/>
          </p:cNvSpPr>
          <p:nvPr/>
        </p:nvSpPr>
        <p:spPr bwMode="auto">
          <a:xfrm>
            <a:off x="7239000" y="1295400"/>
            <a:ext cx="66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2000"/>
              <a:t>XYZ</a:t>
            </a:r>
          </a:p>
        </p:txBody>
      </p:sp>
      <p:sp>
        <p:nvSpPr>
          <p:cNvPr id="36873" name="TextBox 11"/>
          <p:cNvSpPr txBox="1">
            <a:spLocks noChangeArrowheads="1"/>
          </p:cNvSpPr>
          <p:nvPr/>
        </p:nvSpPr>
        <p:spPr bwMode="auto">
          <a:xfrm>
            <a:off x="7162800" y="2667000"/>
            <a:ext cx="66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2000" dirty="0"/>
              <a:t>XYZ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17409" name="Content Placeholder 1"/>
          <p:cNvSpPr>
            <a:spLocks noGrp="1"/>
          </p:cNvSpPr>
          <p:nvPr>
            <p:ph idx="1"/>
          </p:nvPr>
        </p:nvSpPr>
        <p:spPr>
          <a:xfrm>
            <a:off x="457200" y="1447800"/>
            <a:ext cx="8229600" cy="2667000"/>
          </a:xfrm>
        </p:spPr>
        <p:txBody>
          <a:bodyPr/>
          <a:lstStyle/>
          <a:p>
            <a:pPr hangingPunct="0"/>
            <a:r>
              <a:rPr lang="en-US" b="1" smtClean="0"/>
              <a:t>The Problem</a:t>
            </a:r>
          </a:p>
          <a:p>
            <a:pPr lvl="1" hangingPunct="0"/>
            <a:r>
              <a:rPr lang="en-US" smtClean="0"/>
              <a:t>Some attacks inevitably reach host computers</a:t>
            </a:r>
          </a:p>
          <a:p>
            <a:pPr lvl="1" hangingPunct="0"/>
            <a:r>
              <a:rPr lang="en-US" smtClean="0"/>
              <a:t>So servers and other hosts must be hardened— a complex process that requires a diverse set of protections to be implemented on each host</a:t>
            </a:r>
          </a:p>
        </p:txBody>
      </p:sp>
      <p:sp>
        <p:nvSpPr>
          <p:cNvPr id="1741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2DEFE969-C7AB-4EF0-808C-A08F3B434681}" type="slidenum">
              <a:rPr lang="en-US">
                <a:solidFill>
                  <a:schemeClr val="bg1"/>
                </a:solidFill>
              </a:rPr>
              <a:pPr/>
              <a:t>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 Threats to Hosts</a:t>
            </a:r>
            <a:endParaRPr lang="en-US" dirty="0"/>
          </a:p>
        </p:txBody>
      </p:sp>
      <p:pic>
        <p:nvPicPr>
          <p:cNvPr id="17413" name="Picture 2" descr="C:\Users\Panko\Pictures\Microsoft Clip Organizer\CG5E71.wmf"/>
          <p:cNvPicPr>
            <a:picLocks noChangeAspect="1" noChangeArrowheads="1"/>
          </p:cNvPicPr>
          <p:nvPr/>
        </p:nvPicPr>
        <p:blipFill>
          <a:blip r:embed="rId3" cstate="print">
            <a:extLst>
              <a:ext uri="{28A0092B-C50C-407E-A947-70E740481C1C}">
                <a14:useLocalDpi xmlns:a14="http://schemas.microsoft.com/office/drawing/2010/main" val="0"/>
              </a:ext>
            </a:extLst>
          </a:blip>
          <a:srcRect t="8281" b="6149"/>
          <a:stretch>
            <a:fillRect/>
          </a:stretch>
        </p:blipFill>
        <p:spPr bwMode="auto">
          <a:xfrm>
            <a:off x="5791200" y="3810000"/>
            <a:ext cx="27955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Copyright Pearson Prentice-Hall 2010</a:t>
            </a:r>
          </a:p>
        </p:txBody>
      </p:sp>
      <p:sp>
        <p:nvSpPr>
          <p:cNvPr id="3891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4D77E5A3-2CEC-49BD-8343-712C1D8D26BA}" type="slidenum">
              <a:rPr lang="en-US">
                <a:solidFill>
                  <a:schemeClr val="bg1"/>
                </a:solidFill>
              </a:rPr>
              <a:pPr/>
              <a:t>30</a:t>
            </a:fld>
            <a:endParaRPr lang="en-US">
              <a:solidFill>
                <a:schemeClr val="bg1"/>
              </a:solidFill>
            </a:endParaRPr>
          </a:p>
        </p:txBody>
      </p:sp>
      <p:sp>
        <p:nvSpPr>
          <p:cNvPr id="5" name="Title 4"/>
          <p:cNvSpPr>
            <a:spLocks noGrp="1"/>
          </p:cNvSpPr>
          <p:nvPr>
            <p:ph type="title"/>
          </p:nvPr>
        </p:nvSpPr>
        <p:spPr>
          <a:xfrm>
            <a:off x="457200" y="228600"/>
            <a:ext cx="8229600" cy="792162"/>
          </a:xfrm>
        </p:spPr>
        <p:txBody>
          <a:bodyPr/>
          <a:lstStyle/>
          <a:p>
            <a:pPr fontAlgn="auto">
              <a:spcAft>
                <a:spcPts val="0"/>
              </a:spcAft>
              <a:defRPr/>
            </a:pPr>
            <a:r>
              <a:rPr lang="en-US" sz="2800" dirty="0" smtClean="0"/>
              <a:t>7-11: Users and Groups in Windows</a:t>
            </a:r>
            <a:endParaRPr lang="en-US" sz="2800" dirty="0"/>
          </a:p>
        </p:txBody>
      </p:sp>
      <p:pic>
        <p:nvPicPr>
          <p:cNvPr id="38916" name="Picture 3" descr="1SC06F10 Users and Groups"/>
          <p:cNvPicPr>
            <a:picLocks noChangeAspect="1" noChangeArrowheads="1"/>
          </p:cNvPicPr>
          <p:nvPr/>
        </p:nvPicPr>
        <p:blipFill>
          <a:blip r:embed="rId3">
            <a:extLst>
              <a:ext uri="{28A0092B-C50C-407E-A947-70E740481C1C}">
                <a14:useLocalDpi xmlns:a14="http://schemas.microsoft.com/office/drawing/2010/main" val="0"/>
              </a:ext>
            </a:extLst>
          </a:blip>
          <a:srcRect b="16968"/>
          <a:stretch>
            <a:fillRect/>
          </a:stretch>
        </p:blipFill>
        <p:spPr bwMode="auto">
          <a:xfrm>
            <a:off x="906463" y="914400"/>
            <a:ext cx="8059737"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514600" y="3810000"/>
            <a:ext cx="1905000" cy="990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1.</a:t>
            </a:r>
          </a:p>
          <a:p>
            <a:pPr algn="ctr" fontAlgn="auto">
              <a:spcBef>
                <a:spcPts val="0"/>
              </a:spcBef>
              <a:spcAft>
                <a:spcPts val="0"/>
              </a:spcAft>
              <a:defRPr/>
            </a:pPr>
            <a:r>
              <a:rPr lang="en-US" dirty="0"/>
              <a:t>Select Users</a:t>
            </a:r>
          </a:p>
          <a:p>
            <a:pPr algn="ctr" fontAlgn="auto">
              <a:spcBef>
                <a:spcPts val="0"/>
              </a:spcBef>
              <a:spcAft>
                <a:spcPts val="0"/>
              </a:spcAft>
              <a:defRPr/>
            </a:pPr>
            <a:r>
              <a:rPr lang="en-US" dirty="0"/>
              <a:t>or Groups</a:t>
            </a:r>
          </a:p>
        </p:txBody>
      </p:sp>
      <p:sp>
        <p:nvSpPr>
          <p:cNvPr id="7" name="Rectangle 6"/>
          <p:cNvSpPr/>
          <p:nvPr/>
        </p:nvSpPr>
        <p:spPr>
          <a:xfrm>
            <a:off x="6553200" y="2286000"/>
            <a:ext cx="1905000" cy="990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2.</a:t>
            </a:r>
          </a:p>
          <a:p>
            <a:pPr algn="ctr" fontAlgn="auto">
              <a:spcBef>
                <a:spcPts val="0"/>
              </a:spcBef>
              <a:spcAft>
                <a:spcPts val="0"/>
              </a:spcAft>
              <a:defRPr/>
            </a:pPr>
            <a:r>
              <a:rPr lang="en-US" dirty="0"/>
              <a:t>Select a</a:t>
            </a:r>
          </a:p>
          <a:p>
            <a:pPr algn="ctr" fontAlgn="auto">
              <a:spcBef>
                <a:spcPts val="0"/>
              </a:spcBef>
              <a:spcAft>
                <a:spcPts val="0"/>
              </a:spcAft>
              <a:defRPr/>
            </a:pPr>
            <a:r>
              <a:rPr lang="en-US" dirty="0"/>
              <a:t>particular user</a:t>
            </a:r>
          </a:p>
        </p:txBody>
      </p:sp>
      <p:sp>
        <p:nvSpPr>
          <p:cNvPr id="8" name="Rectangle 7"/>
          <p:cNvSpPr/>
          <p:nvPr/>
        </p:nvSpPr>
        <p:spPr>
          <a:xfrm>
            <a:off x="5943600" y="4648200"/>
            <a:ext cx="2667000" cy="1752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Right-click.</a:t>
            </a:r>
          </a:p>
          <a:p>
            <a:pPr algn="ctr" fontAlgn="auto">
              <a:spcBef>
                <a:spcPts val="600"/>
              </a:spcBef>
              <a:spcAft>
                <a:spcPts val="0"/>
              </a:spcAft>
              <a:defRPr/>
            </a:pPr>
            <a:r>
              <a:rPr lang="en-US" dirty="0"/>
              <a:t>Select properties.</a:t>
            </a:r>
          </a:p>
          <a:p>
            <a:pPr algn="ctr" fontAlgn="auto">
              <a:spcBef>
                <a:spcPts val="600"/>
              </a:spcBef>
              <a:spcAft>
                <a:spcPts val="0"/>
              </a:spcAft>
              <a:defRPr/>
            </a:pPr>
            <a:r>
              <a:rPr lang="en-US" dirty="0"/>
              <a:t>Change selected properties.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3993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F0CC9D94-15ED-4A43-B4AF-5A741D4A6287}" type="slidenum">
              <a:rPr lang="en-US">
                <a:solidFill>
                  <a:schemeClr val="bg1"/>
                </a:solidFill>
              </a:rPr>
              <a:pPr/>
              <a:t>31</a:t>
            </a:fld>
            <a:endParaRPr lang="en-US">
              <a:solidFill>
                <a:schemeClr val="bg1"/>
              </a:solidFill>
            </a:endParaRPr>
          </a:p>
        </p:txBody>
      </p:sp>
      <p:sp>
        <p:nvSpPr>
          <p:cNvPr id="5" name="Title 4"/>
          <p:cNvSpPr>
            <a:spLocks noGrp="1"/>
          </p:cNvSpPr>
          <p:nvPr>
            <p:ph type="title"/>
          </p:nvPr>
        </p:nvSpPr>
        <p:spPr>
          <a:xfrm>
            <a:off x="457200" y="274638"/>
            <a:ext cx="8229600" cy="792162"/>
          </a:xfrm>
        </p:spPr>
        <p:txBody>
          <a:bodyPr>
            <a:normAutofit fontScale="90000"/>
          </a:bodyPr>
          <a:lstStyle/>
          <a:p>
            <a:pPr fontAlgn="auto">
              <a:spcAft>
                <a:spcPts val="0"/>
              </a:spcAft>
              <a:defRPr/>
            </a:pPr>
            <a:r>
              <a:rPr lang="en-US" dirty="0" smtClean="0"/>
              <a:t>7-13: Windows User Account Properties</a:t>
            </a:r>
            <a:endParaRPr lang="en-US" dirty="0"/>
          </a:p>
        </p:txBody>
      </p:sp>
      <p:pic>
        <p:nvPicPr>
          <p:cNvPr id="39940" name="Picture 7" descr="1SC06F11 User Properties General [Converted].png"/>
          <p:cNvPicPr>
            <a:picLocks noChangeAspect="1" noChangeArrowheads="1"/>
          </p:cNvPicPr>
          <p:nvPr/>
        </p:nvPicPr>
        <p:blipFill>
          <a:blip r:embed="rId3">
            <a:extLst>
              <a:ext uri="{28A0092B-C50C-407E-A947-70E740481C1C}">
                <a14:useLocalDpi xmlns:a14="http://schemas.microsoft.com/office/drawing/2010/main" val="0"/>
              </a:ext>
            </a:extLst>
          </a:blip>
          <a:srcRect b="21854"/>
          <a:stretch>
            <a:fillRect/>
          </a:stretch>
        </p:blipFill>
        <p:spPr bwMode="auto">
          <a:xfrm>
            <a:off x="2209800" y="1008063"/>
            <a:ext cx="6700838"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0" y="3124200"/>
            <a:ext cx="1905000" cy="990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Administrator</a:t>
            </a:r>
          </a:p>
          <a:p>
            <a:pPr algn="ctr" fontAlgn="auto">
              <a:spcBef>
                <a:spcPts val="0"/>
              </a:spcBef>
              <a:spcAft>
                <a:spcPts val="0"/>
              </a:spcAft>
              <a:defRPr/>
            </a:pPr>
            <a:r>
              <a:rPr lang="en-US" dirty="0"/>
              <a:t>Account</a:t>
            </a:r>
          </a:p>
          <a:p>
            <a:pPr algn="ctr" fontAlgn="auto">
              <a:spcBef>
                <a:spcPts val="0"/>
              </a:spcBef>
              <a:spcAft>
                <a:spcPts val="0"/>
              </a:spcAft>
              <a:defRPr/>
            </a:pPr>
            <a:r>
              <a:rPr lang="en-US" dirty="0"/>
              <a:t>selected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p:txBody>
          <a:bodyPr>
            <a:normAutofit/>
          </a:bodyPr>
          <a:lstStyle/>
          <a:p>
            <a:pPr hangingPunct="0">
              <a:lnSpc>
                <a:spcPct val="90000"/>
              </a:lnSpc>
            </a:pPr>
            <a:r>
              <a:rPr lang="en-US" b="1" dirty="0" smtClean="0"/>
              <a:t>Super User Account</a:t>
            </a:r>
          </a:p>
          <a:p>
            <a:pPr lvl="1" hangingPunct="0">
              <a:lnSpc>
                <a:spcPct val="90000"/>
              </a:lnSpc>
            </a:pPr>
            <a:r>
              <a:rPr lang="en-US" dirty="0" smtClean="0"/>
              <a:t>Every operating system has a super user account</a:t>
            </a:r>
          </a:p>
          <a:p>
            <a:pPr lvl="1" hangingPunct="0">
              <a:lnSpc>
                <a:spcPct val="90000"/>
              </a:lnSpc>
            </a:pPr>
            <a:r>
              <a:rPr lang="en-US" dirty="0" smtClean="0"/>
              <a:t>The owner of this account can do anything</a:t>
            </a:r>
          </a:p>
          <a:p>
            <a:pPr lvl="1" hangingPunct="0">
              <a:lnSpc>
                <a:spcPct val="90000"/>
              </a:lnSpc>
            </a:pPr>
            <a:r>
              <a:rPr lang="en-US" dirty="0" smtClean="0"/>
              <a:t>Called Administrator in Windows</a:t>
            </a:r>
          </a:p>
          <a:p>
            <a:pPr lvl="1" hangingPunct="0">
              <a:lnSpc>
                <a:spcPct val="90000"/>
              </a:lnSpc>
            </a:pPr>
            <a:r>
              <a:rPr lang="en-US" dirty="0" smtClean="0"/>
              <a:t>Called root in UNIX</a:t>
            </a:r>
          </a:p>
          <a:p>
            <a:pPr hangingPunct="0">
              <a:lnSpc>
                <a:spcPct val="90000"/>
              </a:lnSpc>
            </a:pPr>
            <a:r>
              <a:rPr lang="en-US" b="1" dirty="0" smtClean="0"/>
              <a:t>Hacking Root</a:t>
            </a:r>
          </a:p>
          <a:p>
            <a:pPr lvl="1" hangingPunct="0">
              <a:lnSpc>
                <a:spcPct val="90000"/>
              </a:lnSpc>
            </a:pPr>
            <a:r>
              <a:rPr lang="en-US" dirty="0" smtClean="0"/>
              <a:t>Goal is to take over the super user account</a:t>
            </a:r>
          </a:p>
          <a:p>
            <a:pPr lvl="1" hangingPunct="0">
              <a:lnSpc>
                <a:spcPct val="90000"/>
              </a:lnSpc>
            </a:pPr>
            <a:r>
              <a:rPr lang="en-US" dirty="0" smtClean="0"/>
              <a:t>Will then “own the box”</a:t>
            </a:r>
          </a:p>
          <a:p>
            <a:pPr lvl="1" hangingPunct="0">
              <a:lnSpc>
                <a:spcPct val="90000"/>
              </a:lnSpc>
            </a:pPr>
            <a:r>
              <a:rPr lang="en-US" dirty="0" smtClean="0"/>
              <a:t>Generically called hacking root</a:t>
            </a:r>
          </a:p>
          <a:p>
            <a:pPr hangingPunct="0">
              <a:lnSpc>
                <a:spcPct val="90000"/>
              </a:lnSpc>
              <a:buFont typeface="Wingdings 3" pitchFamily="18" charset="2"/>
              <a:buNone/>
            </a:pPr>
            <a:endParaRPr lang="en-US" dirty="0" smtClean="0"/>
          </a:p>
          <a:p>
            <a:pPr>
              <a:lnSpc>
                <a:spcPct val="90000"/>
              </a:lnSpc>
            </a:pPr>
            <a:endParaRPr lang="en-US" dirty="0" smtClean="0"/>
          </a:p>
        </p:txBody>
      </p:sp>
      <p:sp>
        <p:nvSpPr>
          <p:cNvPr id="4096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4DF483DB-7D86-4194-97AF-27AE72309904}" type="slidenum">
              <a:rPr lang="en-US">
                <a:solidFill>
                  <a:schemeClr val="bg1"/>
                </a:solidFill>
              </a:rPr>
              <a:pPr/>
              <a:t>32</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7-12: The Super User Account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41985" name="Content Placeholder 1"/>
          <p:cNvSpPr>
            <a:spLocks noGrp="1"/>
          </p:cNvSpPr>
          <p:nvPr>
            <p:ph idx="1"/>
          </p:nvPr>
        </p:nvSpPr>
        <p:spPr/>
        <p:txBody>
          <a:bodyPr/>
          <a:lstStyle/>
          <a:p>
            <a:pPr hangingPunct="0"/>
            <a:r>
              <a:rPr lang="en-US" b="1" dirty="0" smtClean="0"/>
              <a:t>Appropriate Use of a Super User Account</a:t>
            </a:r>
          </a:p>
          <a:p>
            <a:pPr lvl="1" hangingPunct="0">
              <a:spcBef>
                <a:spcPts val="1800"/>
              </a:spcBef>
            </a:pPr>
            <a:r>
              <a:rPr lang="en-US" dirty="0" smtClean="0"/>
              <a:t>Log in as an ordinary user</a:t>
            </a:r>
          </a:p>
          <a:p>
            <a:pPr lvl="1" hangingPunct="0">
              <a:spcBef>
                <a:spcPts val="1800"/>
              </a:spcBef>
            </a:pPr>
            <a:r>
              <a:rPr lang="en-US" dirty="0" smtClean="0"/>
              <a:t>Switch to super user only when needed</a:t>
            </a:r>
          </a:p>
          <a:p>
            <a:pPr lvl="2" hangingPunct="0"/>
            <a:r>
              <a:rPr lang="en-US" dirty="0" smtClean="0"/>
              <a:t>In Windows, the command is </a:t>
            </a:r>
            <a:r>
              <a:rPr lang="en-US" dirty="0" err="1" smtClean="0"/>
              <a:t>RunAs</a:t>
            </a:r>
            <a:endParaRPr lang="en-US" dirty="0" smtClean="0"/>
          </a:p>
          <a:p>
            <a:pPr lvl="2" hangingPunct="0"/>
            <a:r>
              <a:rPr lang="en-US" dirty="0" smtClean="0"/>
              <a:t>In UNIX, the command is </a:t>
            </a:r>
            <a:r>
              <a:rPr lang="en-US" dirty="0" err="1" smtClean="0"/>
              <a:t>su</a:t>
            </a:r>
            <a:r>
              <a:rPr lang="en-US" dirty="0" smtClean="0"/>
              <a:t> (switch user)</a:t>
            </a:r>
          </a:p>
          <a:p>
            <a:pPr lvl="1" hangingPunct="0">
              <a:spcBef>
                <a:spcPts val="1800"/>
              </a:spcBef>
            </a:pPr>
            <a:r>
              <a:rPr lang="en-US" dirty="0" smtClean="0"/>
              <a:t>Quickly revert to ordinary account when super user privileges are no longer needed</a:t>
            </a:r>
          </a:p>
          <a:p>
            <a:endParaRPr lang="en-US" dirty="0" smtClean="0"/>
          </a:p>
        </p:txBody>
      </p:sp>
      <p:sp>
        <p:nvSpPr>
          <p:cNvPr id="4198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2A7A18C8-1CC3-4B5F-A2D4-60D386331E91}" type="slidenum">
              <a:rPr lang="en-US">
                <a:solidFill>
                  <a:schemeClr val="bg1"/>
                </a:solidFill>
              </a:rPr>
              <a:pPr/>
              <a:t>33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7-12: The Super User Account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a:xfrm>
            <a:off x="457200" y="1295400"/>
            <a:ext cx="8229600" cy="4525963"/>
          </a:xfrm>
        </p:spPr>
        <p:txBody>
          <a:bodyPr>
            <a:normAutofit/>
          </a:bodyPr>
          <a:lstStyle/>
          <a:p>
            <a:pPr hangingPunct="0">
              <a:lnSpc>
                <a:spcPct val="90000"/>
              </a:lnSpc>
            </a:pPr>
            <a:r>
              <a:rPr lang="en-US" b="1" smtClean="0"/>
              <a:t>Permissions</a:t>
            </a:r>
          </a:p>
          <a:p>
            <a:pPr lvl="1" hangingPunct="0">
              <a:lnSpc>
                <a:spcPct val="90000"/>
              </a:lnSpc>
            </a:pPr>
            <a:r>
              <a:rPr lang="en-US" smtClean="0"/>
              <a:t>Specify what the user or group can do to files, directories, and subdirectories</a:t>
            </a:r>
          </a:p>
          <a:p>
            <a:pPr hangingPunct="0">
              <a:lnSpc>
                <a:spcPct val="90000"/>
              </a:lnSpc>
            </a:pPr>
            <a:r>
              <a:rPr lang="en-US" b="1" smtClean="0"/>
              <a:t>Assigning Permissions in Windows (Fig. 7-15)</a:t>
            </a:r>
          </a:p>
          <a:p>
            <a:pPr lvl="1" hangingPunct="0">
              <a:lnSpc>
                <a:spcPct val="90000"/>
              </a:lnSpc>
            </a:pPr>
            <a:r>
              <a:rPr lang="en-US" smtClean="0"/>
              <a:t>Right click on file or directory</a:t>
            </a:r>
          </a:p>
          <a:p>
            <a:pPr lvl="1" hangingPunct="0">
              <a:lnSpc>
                <a:spcPct val="90000"/>
              </a:lnSpc>
            </a:pPr>
            <a:r>
              <a:rPr lang="en-US" smtClean="0"/>
              <a:t>Select Properties, then Security tab</a:t>
            </a:r>
          </a:p>
          <a:p>
            <a:pPr lvl="1" hangingPunct="0">
              <a:lnSpc>
                <a:spcPct val="90000"/>
              </a:lnSpc>
            </a:pPr>
            <a:r>
              <a:rPr lang="en-US" smtClean="0"/>
              <a:t>Select a user or group</a:t>
            </a:r>
          </a:p>
          <a:p>
            <a:pPr lvl="1" hangingPunct="0">
              <a:lnSpc>
                <a:spcPct val="90000"/>
              </a:lnSpc>
            </a:pPr>
            <a:r>
              <a:rPr lang="en-US" smtClean="0"/>
              <a:t>Select the 6 standard permissions (permit or deny)</a:t>
            </a:r>
          </a:p>
          <a:p>
            <a:pPr lvl="1" hangingPunct="0">
              <a:lnSpc>
                <a:spcPct val="90000"/>
              </a:lnSpc>
            </a:pPr>
            <a:r>
              <a:rPr lang="en-US" smtClean="0"/>
              <a:t>For more fine-grained control, 13 special permissions</a:t>
            </a:r>
          </a:p>
          <a:p>
            <a:pPr lvl="1" hangingPunct="0">
              <a:lnSpc>
                <a:spcPct val="90000"/>
              </a:lnSpc>
              <a:buFont typeface="Verdana" pitchFamily="34" charset="0"/>
              <a:buNone/>
            </a:pPr>
            <a:endParaRPr lang="en-US" smtClean="0"/>
          </a:p>
          <a:p>
            <a:pPr>
              <a:lnSpc>
                <a:spcPct val="90000"/>
              </a:lnSpc>
            </a:pPr>
            <a:endParaRPr lang="en-US" smtClean="0"/>
          </a:p>
        </p:txBody>
      </p:sp>
      <p:sp>
        <p:nvSpPr>
          <p:cNvPr id="4301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5A903964-3F42-42D9-8CB2-424C897BEF70}" type="slidenum">
              <a:rPr lang="en-US">
                <a:solidFill>
                  <a:schemeClr val="bg1"/>
                </a:solidFill>
              </a:rPr>
              <a:pPr/>
              <a:t>34</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sz="3000" dirty="0" smtClean="0"/>
              <a:t>7-14: Managing Permissions in Windows</a:t>
            </a:r>
            <a:endParaRPr lang="en-US" sz="3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4403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94A2DBB-C120-418C-A8B2-81456DDD57D7}" type="slidenum">
              <a:rPr lang="en-US">
                <a:solidFill>
                  <a:schemeClr val="bg1"/>
                </a:solidFill>
              </a:rPr>
              <a:pPr/>
              <a:t>35</a:t>
            </a:fld>
            <a:endParaRPr lang="en-US">
              <a:solidFill>
                <a:schemeClr val="bg1"/>
              </a:solidFill>
            </a:endParaRPr>
          </a:p>
        </p:txBody>
      </p:sp>
      <p:sp>
        <p:nvSpPr>
          <p:cNvPr id="5" name="Title 4"/>
          <p:cNvSpPr>
            <a:spLocks noGrp="1"/>
          </p:cNvSpPr>
          <p:nvPr>
            <p:ph type="title"/>
          </p:nvPr>
        </p:nvSpPr>
        <p:spPr>
          <a:xfrm>
            <a:off x="457200" y="274638"/>
            <a:ext cx="8229600" cy="639762"/>
          </a:xfrm>
        </p:spPr>
        <p:txBody>
          <a:bodyPr/>
          <a:lstStyle/>
          <a:p>
            <a:pPr fontAlgn="auto">
              <a:spcAft>
                <a:spcPts val="0"/>
              </a:spcAft>
              <a:defRPr/>
            </a:pPr>
            <a:r>
              <a:rPr lang="en-US" sz="2800" dirty="0" smtClean="0"/>
              <a:t>7-15: Assigning Permissions in Windows</a:t>
            </a:r>
            <a:endParaRPr lang="en-US" sz="2800" dirty="0"/>
          </a:p>
        </p:txBody>
      </p:sp>
      <p:pic>
        <p:nvPicPr>
          <p:cNvPr id="44036" name="Picture 6" descr="Windows  Permiss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838200"/>
            <a:ext cx="481330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45057" name="Content Placeholder 1"/>
          <p:cNvSpPr>
            <a:spLocks noGrp="1"/>
          </p:cNvSpPr>
          <p:nvPr>
            <p:ph idx="1"/>
          </p:nvPr>
        </p:nvSpPr>
        <p:spPr/>
        <p:txBody>
          <a:bodyPr/>
          <a:lstStyle/>
          <a:p>
            <a:pPr hangingPunct="0"/>
            <a:r>
              <a:rPr lang="en-US" b="1" smtClean="0"/>
              <a:t>Inheritance</a:t>
            </a:r>
          </a:p>
          <a:p>
            <a:pPr lvl="1" hangingPunct="0">
              <a:spcBef>
                <a:spcPts val="1800"/>
              </a:spcBef>
            </a:pPr>
            <a:r>
              <a:rPr lang="en-US" smtClean="0"/>
              <a:t>If the </a:t>
            </a:r>
            <a:r>
              <a:rPr lang="en-US" i="1" smtClean="0"/>
              <a:t>Allow inheritable permissions from parent to propagate to this object box </a:t>
            </a:r>
            <a:r>
              <a:rPr lang="en-US" smtClean="0"/>
              <a:t>is checked in the security tab, the directory receives the permissions of the parent directory.</a:t>
            </a:r>
          </a:p>
          <a:p>
            <a:pPr lvl="1" hangingPunct="0">
              <a:spcBef>
                <a:spcPts val="1800"/>
              </a:spcBef>
            </a:pPr>
            <a:r>
              <a:rPr lang="en-US" smtClean="0"/>
              <a:t>This box is checked by default, so inheritance from the parent is the default</a:t>
            </a:r>
          </a:p>
        </p:txBody>
      </p:sp>
      <p:sp>
        <p:nvSpPr>
          <p:cNvPr id="450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4D61C4E-77C6-4CC6-98DC-60C261890580}" type="slidenum">
              <a:rPr lang="en-US">
                <a:solidFill>
                  <a:schemeClr val="bg1"/>
                </a:solidFill>
              </a:rPr>
              <a:pPr/>
              <a:t>36</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7-16: The Inheritance of Permission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r>
              <a:rPr lang="en-US"/>
              <a:t>Copyright Pearson Prentice-Hall 2010</a:t>
            </a:r>
          </a:p>
        </p:txBody>
      </p:sp>
      <p:sp>
        <p:nvSpPr>
          <p:cNvPr id="46081" name="Content Placeholder 1"/>
          <p:cNvSpPr>
            <a:spLocks noGrp="1"/>
          </p:cNvSpPr>
          <p:nvPr>
            <p:ph idx="1"/>
          </p:nvPr>
        </p:nvSpPr>
        <p:spPr>
          <a:xfrm>
            <a:off x="457200" y="1371600"/>
            <a:ext cx="8229600" cy="4953000"/>
          </a:xfrm>
        </p:spPr>
        <p:txBody>
          <a:bodyPr/>
          <a:lstStyle/>
          <a:p>
            <a:pPr hangingPunct="0"/>
            <a:r>
              <a:rPr lang="en-US" b="1" smtClean="0"/>
              <a:t>Inheritance</a:t>
            </a:r>
          </a:p>
          <a:p>
            <a:pPr lvl="1" hangingPunct="0"/>
            <a:r>
              <a:rPr lang="en-US" smtClean="0"/>
              <a:t>Total permissions include</a:t>
            </a:r>
          </a:p>
          <a:p>
            <a:pPr lvl="2" hangingPunct="0">
              <a:spcBef>
                <a:spcPts val="1200"/>
              </a:spcBef>
            </a:pPr>
            <a:r>
              <a:rPr lang="en-US" smtClean="0"/>
              <a:t>Inherited permissions (if any)</a:t>
            </a:r>
          </a:p>
          <a:p>
            <a:pPr lvl="2" hangingPunct="0">
              <a:spcBef>
                <a:spcPts val="1200"/>
              </a:spcBef>
            </a:pPr>
            <a:r>
              <a:rPr lang="en-US" smtClean="0"/>
              <a:t>Plus the Allow permissions checked in the Security tab</a:t>
            </a:r>
          </a:p>
          <a:p>
            <a:pPr lvl="2" hangingPunct="0">
              <a:spcBef>
                <a:spcPts val="1200"/>
              </a:spcBef>
            </a:pPr>
            <a:r>
              <a:rPr lang="en-US" smtClean="0"/>
              <a:t>Minus the Deny permissions checked in the Security tab</a:t>
            </a:r>
          </a:p>
          <a:p>
            <a:pPr lvl="2" hangingPunct="0">
              <a:spcBef>
                <a:spcPts val="1200"/>
              </a:spcBef>
            </a:pPr>
            <a:r>
              <a:rPr lang="en-US" smtClean="0"/>
              <a:t>The result is the permissions level for a directory or file</a:t>
            </a:r>
          </a:p>
          <a:p>
            <a:endParaRPr lang="en-US" smtClean="0"/>
          </a:p>
        </p:txBody>
      </p:sp>
      <p:sp>
        <p:nvSpPr>
          <p:cNvPr id="4608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F59BEA35-8D7B-4475-8FE0-C150FE917CE3}" type="slidenum">
              <a:rPr lang="en-US">
                <a:solidFill>
                  <a:schemeClr val="bg1"/>
                </a:solidFill>
              </a:rPr>
              <a:pPr/>
              <a:t>37</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7-16: The Inheritance of Permission</a:t>
            </a:r>
            <a:endParaRPr lang="en-US" dirty="0"/>
          </a:p>
        </p:txBody>
      </p:sp>
      <p:pic>
        <p:nvPicPr>
          <p:cNvPr id="46085"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066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828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828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76200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81534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090" name="TextBox 10"/>
          <p:cNvSpPr txBox="1">
            <a:spLocks noChangeArrowheads="1"/>
          </p:cNvSpPr>
          <p:nvPr/>
        </p:nvSpPr>
        <p:spPr bwMode="auto">
          <a:xfrm>
            <a:off x="6959600" y="1295400"/>
            <a:ext cx="66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2000"/>
              <a:t>XYZ</a:t>
            </a:r>
          </a:p>
        </p:txBody>
      </p:sp>
      <p:sp>
        <p:nvSpPr>
          <p:cNvPr id="46091" name="TextBox 11"/>
          <p:cNvSpPr txBox="1">
            <a:spLocks noChangeArrowheads="1"/>
          </p:cNvSpPr>
          <p:nvPr/>
        </p:nvSpPr>
        <p:spPr bwMode="auto">
          <a:xfrm>
            <a:off x="6502400" y="2114550"/>
            <a:ext cx="66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2000"/>
              <a:t>XYZ</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Copyright Pearson Prentice-Hall 2010</a:t>
            </a:r>
          </a:p>
        </p:txBody>
      </p:sp>
      <p:sp>
        <p:nvSpPr>
          <p:cNvPr id="47105" name="Content Placeholder 1"/>
          <p:cNvSpPr>
            <a:spLocks noGrp="1"/>
          </p:cNvSpPr>
          <p:nvPr>
            <p:ph idx="1"/>
          </p:nvPr>
        </p:nvSpPr>
        <p:spPr>
          <a:xfrm>
            <a:off x="304800" y="1371600"/>
            <a:ext cx="8229600" cy="4635500"/>
          </a:xfrm>
        </p:spPr>
        <p:txBody>
          <a:bodyPr/>
          <a:lstStyle/>
          <a:p>
            <a:pPr hangingPunct="0"/>
            <a:r>
              <a:rPr lang="en-US" b="1" smtClean="0"/>
              <a:t>Directory Organization</a:t>
            </a:r>
          </a:p>
          <a:p>
            <a:pPr lvl="1" hangingPunct="0"/>
            <a:r>
              <a:rPr lang="en-US" smtClean="0"/>
              <a:t>Proper directory organization can make </a:t>
            </a:r>
            <a:br>
              <a:rPr lang="en-US" smtClean="0"/>
            </a:br>
            <a:r>
              <a:rPr lang="en-US" smtClean="0"/>
              <a:t>inheritance a great tool for avoiding labor</a:t>
            </a:r>
          </a:p>
          <a:p>
            <a:pPr lvl="1" hangingPunct="0"/>
            <a:r>
              <a:rPr lang="en-US" smtClean="0"/>
              <a:t>Example: Suppose the </a:t>
            </a:r>
            <a:r>
              <a:rPr lang="en-US" i="1" smtClean="0"/>
              <a:t>all logged-in user group</a:t>
            </a:r>
            <a:r>
              <a:rPr lang="en-US" smtClean="0"/>
              <a:t> is given read and execute permissions in the </a:t>
            </a:r>
            <a:r>
              <a:rPr lang="en-US" i="1" smtClean="0"/>
              <a:t>public programs</a:t>
            </a:r>
            <a:r>
              <a:rPr lang="en-US" smtClean="0"/>
              <a:t> directory</a:t>
            </a:r>
          </a:p>
          <a:p>
            <a:pPr lvl="1" hangingPunct="0"/>
            <a:r>
              <a:rPr lang="en-US" smtClean="0"/>
              <a:t>Then all programs in this directory and its subdirectories will have read and execute permissions for everyone who is logged in</a:t>
            </a:r>
          </a:p>
          <a:p>
            <a:pPr lvl="1" hangingPunct="0"/>
            <a:r>
              <a:rPr lang="en-US" smtClean="0"/>
              <a:t>There is no need to assign permissions to subdirectories and their files</a:t>
            </a:r>
          </a:p>
          <a:p>
            <a:endParaRPr lang="en-US" smtClean="0"/>
          </a:p>
        </p:txBody>
      </p:sp>
      <p:sp>
        <p:nvSpPr>
          <p:cNvPr id="471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9E16E0D-B163-4551-B7E3-A2AF0287D7B4}" type="slidenum">
              <a:rPr lang="en-US">
                <a:solidFill>
                  <a:schemeClr val="bg1"/>
                </a:solidFill>
              </a:rPr>
              <a:pPr/>
              <a:t>38</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7-16: The Inheritance of Permission</a:t>
            </a:r>
            <a:endParaRPr lang="en-US" dirty="0"/>
          </a:p>
        </p:txBody>
      </p:sp>
      <p:pic>
        <p:nvPicPr>
          <p:cNvPr id="47109"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066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828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2" descr="C:\Users\Panko\Pictures\Microsoft Clip Organizer\j04338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828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rot="5400000">
            <a:off x="76200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1534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4813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A88018C-4F55-481C-8D95-5A0DE9272DB7}" type="slidenum">
              <a:rPr lang="en-US">
                <a:solidFill>
                  <a:schemeClr val="bg1"/>
                </a:solidFill>
              </a:rPr>
              <a:pPr/>
              <a:t>39</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7-17: Assigning Permissions in Windows and UNIX</a:t>
            </a:r>
            <a:endParaRPr lang="en-US" dirty="0"/>
          </a:p>
        </p:txBody>
      </p:sp>
      <p:graphicFrame>
        <p:nvGraphicFramePr>
          <p:cNvPr id="6" name="Table 5"/>
          <p:cNvGraphicFramePr>
            <a:graphicFrameLocks noGrp="1"/>
          </p:cNvGraphicFramePr>
          <p:nvPr/>
        </p:nvGraphicFramePr>
        <p:xfrm>
          <a:off x="304800" y="1447800"/>
          <a:ext cx="8686800" cy="4465320"/>
        </p:xfrm>
        <a:graphic>
          <a:graphicData uri="http://schemas.openxmlformats.org/drawingml/2006/table">
            <a:tbl>
              <a:tblPr firstRow="1">
                <a:tableStyleId>{3C2FFA5D-87B4-456A-9821-1D502468CF0F}</a:tableStyleId>
              </a:tblPr>
              <a:tblGrid>
                <a:gridCol w="2895600"/>
                <a:gridCol w="2590800"/>
                <a:gridCol w="3200400"/>
              </a:tblGrid>
              <a:tr h="202316">
                <a:tc>
                  <a:txBody>
                    <a:bodyPr/>
                    <a:lstStyle/>
                    <a:p>
                      <a:pPr marL="0" marR="0" hangingPunct="0">
                        <a:spcBef>
                          <a:spcPts val="300"/>
                        </a:spcBef>
                        <a:spcAft>
                          <a:spcPts val="300"/>
                        </a:spcAft>
                      </a:pPr>
                      <a:r>
                        <a:rPr lang="en-US" sz="2400" dirty="0"/>
                        <a:t>Category</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Windows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a:t>UNIX</a:t>
                      </a:r>
                      <a:endParaRPr lang="en-US" sz="2400">
                        <a:latin typeface="Arial"/>
                        <a:ea typeface="Times New Roman"/>
                        <a:cs typeface="Times New Roman"/>
                      </a:endParaRPr>
                    </a:p>
                  </a:txBody>
                  <a:tcPr marL="83094" marR="83094" marT="0" marB="0"/>
                </a:tc>
              </a:tr>
              <a:tr h="935715">
                <a:tc>
                  <a:txBody>
                    <a:bodyPr/>
                    <a:lstStyle/>
                    <a:p>
                      <a:pPr marL="0" marR="0" hangingPunct="0">
                        <a:spcBef>
                          <a:spcPts val="300"/>
                        </a:spcBef>
                        <a:spcAft>
                          <a:spcPts val="300"/>
                        </a:spcAft>
                      </a:pPr>
                      <a:r>
                        <a:rPr lang="en-US" sz="2400" dirty="0"/>
                        <a:t>Number of permissions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6 standard, 13 specialized if needed</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a:t>Only 3: read (read only), write (make changes), and execute (for programs).</a:t>
                      </a:r>
                    </a:p>
                    <a:p>
                      <a:pPr marL="0" marR="0" hangingPunct="0">
                        <a:spcBef>
                          <a:spcPts val="300"/>
                        </a:spcBef>
                        <a:spcAft>
                          <a:spcPts val="300"/>
                        </a:spcAft>
                      </a:pPr>
                      <a:r>
                        <a:rPr lang="en-US" sz="2400"/>
                        <a:t>Referred to as rwx</a:t>
                      </a:r>
                      <a:endParaRPr lang="en-US" sz="2400">
                        <a:latin typeface="Arial"/>
                        <a:ea typeface="Times New Roman"/>
                        <a:cs typeface="Times New Roman"/>
                      </a:endParaRPr>
                    </a:p>
                  </a:txBody>
                  <a:tcPr marL="83094" marR="83094" marT="0" marB="0"/>
                </a:tc>
              </a:tr>
              <a:tr h="606949">
                <a:tc>
                  <a:txBody>
                    <a:bodyPr/>
                    <a:lstStyle/>
                    <a:p>
                      <a:pPr marL="0" marR="0" hangingPunct="0">
                        <a:spcBef>
                          <a:spcPts val="300"/>
                        </a:spcBef>
                        <a:spcAft>
                          <a:spcPts val="300"/>
                        </a:spcAft>
                      </a:pPr>
                      <a:r>
                        <a:rPr lang="en-US" sz="2400"/>
                        <a:t>For a file or directory, different permissions can be assigned to</a:t>
                      </a:r>
                      <a:endParaRPr lang="en-US" sz="240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Any number of individual accounts and groups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The account owner</a:t>
                      </a:r>
                      <a:br>
                        <a:rPr lang="en-US" sz="2400" dirty="0"/>
                      </a:br>
                      <a:r>
                        <a:rPr lang="en-US" sz="2400" dirty="0"/>
                        <a:t>A single group, and</a:t>
                      </a:r>
                      <a:br>
                        <a:rPr lang="en-US" sz="2400" dirty="0"/>
                      </a:br>
                      <a:r>
                        <a:rPr lang="en-US" sz="2400" dirty="0"/>
                        <a:t>All other accounts</a:t>
                      </a:r>
                      <a:endParaRPr lang="en-US" sz="2400" dirty="0">
                        <a:latin typeface="Arial"/>
                        <a:ea typeface="Times New Roman"/>
                        <a:cs typeface="Times New Roman"/>
                      </a:endParaRPr>
                    </a:p>
                  </a:txBody>
                  <a:tcPr marL="83094" marR="83094"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18433" name="Content Placeholder 1"/>
          <p:cNvSpPr>
            <a:spLocks noGrp="1"/>
          </p:cNvSpPr>
          <p:nvPr>
            <p:ph idx="1"/>
          </p:nvPr>
        </p:nvSpPr>
        <p:spPr/>
        <p:txBody>
          <a:bodyPr/>
          <a:lstStyle/>
          <a:p>
            <a:pPr hangingPunct="0"/>
            <a:r>
              <a:rPr lang="en-US" b="1" smtClean="0"/>
              <a:t>What Is a Host?</a:t>
            </a:r>
          </a:p>
          <a:p>
            <a:pPr lvl="1" hangingPunct="0"/>
            <a:r>
              <a:rPr lang="en-US" smtClean="0"/>
              <a:t>Anything with an IP address is a host (because it can be attacked)</a:t>
            </a:r>
          </a:p>
          <a:p>
            <a:pPr lvl="1" hangingPunct="0"/>
            <a:r>
              <a:rPr lang="en-US" smtClean="0"/>
              <a:t>Servers</a:t>
            </a:r>
          </a:p>
          <a:p>
            <a:pPr lvl="1" hangingPunct="0"/>
            <a:r>
              <a:rPr lang="en-US" smtClean="0"/>
              <a:t>Clients (including mobile telephones)</a:t>
            </a:r>
          </a:p>
          <a:p>
            <a:pPr lvl="1" hangingPunct="0"/>
            <a:r>
              <a:rPr lang="en-US" smtClean="0"/>
              <a:t>Routers (including home access routers) and sometimes switches</a:t>
            </a:r>
          </a:p>
          <a:p>
            <a:pPr lvl="1" hangingPunct="0"/>
            <a:r>
              <a:rPr lang="en-US" smtClean="0"/>
              <a:t>Firewalls</a:t>
            </a:r>
          </a:p>
          <a:p>
            <a:endParaRPr lang="en-US" smtClean="0"/>
          </a:p>
        </p:txBody>
      </p:sp>
      <p:sp>
        <p:nvSpPr>
          <p:cNvPr id="1843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C1A54D85-EB2C-4BB0-AB21-9521B39916F7}" type="slidenum">
              <a:rPr lang="en-US">
                <a:solidFill>
                  <a:schemeClr val="bg1"/>
                </a:solidFill>
              </a:rPr>
              <a:pPr/>
              <a:t>4</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 Threats to Hosts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49153" name="Content Placeholder 1"/>
          <p:cNvSpPr>
            <a:spLocks noGrp="1"/>
          </p:cNvSpPr>
          <p:nvPr>
            <p:ph idx="1"/>
          </p:nvPr>
        </p:nvSpPr>
        <p:spPr/>
        <p:txBody>
          <a:bodyPr/>
          <a:lstStyle/>
          <a:p>
            <a:pPr hangingPunct="0"/>
            <a:r>
              <a:rPr lang="en-US" b="1" smtClean="0"/>
              <a:t>Mistakes Will Be Made in Hardening</a:t>
            </a:r>
          </a:p>
          <a:p>
            <a:pPr lvl="1" hangingPunct="0"/>
            <a:r>
              <a:rPr lang="en-US" smtClean="0"/>
              <a:t>So do vulnerability testing</a:t>
            </a:r>
          </a:p>
          <a:p>
            <a:pPr hangingPunct="0"/>
            <a:r>
              <a:rPr lang="en-US" b="1" smtClean="0"/>
              <a:t>Run Vulnerability Testing Software on Another Computer</a:t>
            </a:r>
          </a:p>
          <a:p>
            <a:pPr lvl="1" hangingPunct="0"/>
            <a:r>
              <a:rPr lang="en-US" smtClean="0"/>
              <a:t>Run the software against the hosts to be tested</a:t>
            </a:r>
          </a:p>
          <a:p>
            <a:pPr lvl="1" hangingPunct="0"/>
            <a:r>
              <a:rPr lang="en-US" smtClean="0"/>
              <a:t>Interpret the reports about problems found on the server</a:t>
            </a:r>
          </a:p>
          <a:p>
            <a:pPr lvl="2" hangingPunct="0"/>
            <a:r>
              <a:rPr lang="en-US" smtClean="0"/>
              <a:t>This requires extensive security expertise</a:t>
            </a:r>
          </a:p>
          <a:p>
            <a:pPr lvl="1" hangingPunct="0"/>
            <a:r>
              <a:rPr lang="en-US" smtClean="0"/>
              <a:t>Fix them</a:t>
            </a:r>
          </a:p>
          <a:p>
            <a:endParaRPr lang="en-US" smtClean="0"/>
          </a:p>
          <a:p>
            <a:endParaRPr lang="en-US" smtClean="0"/>
          </a:p>
        </p:txBody>
      </p:sp>
      <p:sp>
        <p:nvSpPr>
          <p:cNvPr id="491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937CE016-8619-4580-AF6A-EABE2239DF1A}" type="slidenum">
              <a:rPr lang="en-US">
                <a:solidFill>
                  <a:schemeClr val="bg1"/>
                </a:solidFill>
              </a:rPr>
              <a:pPr/>
              <a:t>40</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7-18: Vulnerability Testing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50177" name="Content Placeholder 1"/>
          <p:cNvSpPr>
            <a:spLocks noGrp="1"/>
          </p:cNvSpPr>
          <p:nvPr>
            <p:ph idx="1"/>
          </p:nvPr>
        </p:nvSpPr>
        <p:spPr>
          <a:xfrm>
            <a:off x="457200" y="1295400"/>
            <a:ext cx="8229600" cy="4711700"/>
          </a:xfrm>
        </p:spPr>
        <p:txBody>
          <a:bodyPr/>
          <a:lstStyle/>
          <a:p>
            <a:pPr hangingPunct="0"/>
            <a:r>
              <a:rPr lang="en-US" b="1" smtClean="0"/>
              <a:t>Get Permission for Vulnerability Testing</a:t>
            </a:r>
          </a:p>
          <a:p>
            <a:pPr lvl="1" hangingPunct="0"/>
            <a:r>
              <a:rPr lang="en-US" smtClean="0"/>
              <a:t>Looks like an attack</a:t>
            </a:r>
          </a:p>
          <a:p>
            <a:pPr lvl="2" hangingPunct="0"/>
            <a:r>
              <a:rPr lang="en-US" smtClean="0"/>
              <a:t>Must get prior written agreement</a:t>
            </a:r>
          </a:p>
          <a:p>
            <a:pPr lvl="1" hangingPunct="0"/>
            <a:r>
              <a:rPr lang="en-US" smtClean="0"/>
              <a:t>Vulnerability testing plan</a:t>
            </a:r>
          </a:p>
          <a:p>
            <a:pPr lvl="2" hangingPunct="0"/>
            <a:r>
              <a:rPr lang="en-US" smtClean="0"/>
              <a:t>An exact list of testing activities</a:t>
            </a:r>
          </a:p>
          <a:p>
            <a:pPr lvl="2" hangingPunct="0"/>
            <a:r>
              <a:rPr lang="en-US" smtClean="0"/>
              <a:t>Approval in writing to cover the tester</a:t>
            </a:r>
          </a:p>
          <a:p>
            <a:pPr lvl="2" hangingPunct="0"/>
            <a:r>
              <a:rPr lang="en-US" smtClean="0"/>
              <a:t>Supervisor must agree, in writing, to hold the tester blameless if there is damage</a:t>
            </a:r>
          </a:p>
          <a:p>
            <a:pPr lvl="2" hangingPunct="0"/>
            <a:r>
              <a:rPr lang="en-US" smtClean="0"/>
              <a:t>Tester must not diverge from the plan</a:t>
            </a:r>
          </a:p>
          <a:p>
            <a:endParaRPr lang="en-US" smtClean="0"/>
          </a:p>
        </p:txBody>
      </p:sp>
      <p:sp>
        <p:nvSpPr>
          <p:cNvPr id="5017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E637D1E5-0113-4AD2-BF5D-5ACE96375D3F}" type="slidenum">
              <a:rPr lang="en-US">
                <a:solidFill>
                  <a:schemeClr val="bg1"/>
                </a:solidFill>
              </a:rPr>
              <a:pPr/>
              <a:t>41</a:t>
            </a:fld>
            <a:endParaRPr lang="en-US">
              <a:solidFill>
                <a:schemeClr val="bg1"/>
              </a:solidFill>
            </a:endParaRPr>
          </a:p>
        </p:txBody>
      </p:sp>
      <p:sp>
        <p:nvSpPr>
          <p:cNvPr id="5" name="Title 4"/>
          <p:cNvSpPr>
            <a:spLocks noGrp="1"/>
          </p:cNvSpPr>
          <p:nvPr>
            <p:ph type="title"/>
          </p:nvPr>
        </p:nvSpPr>
        <p:spPr>
          <a:xfrm>
            <a:off x="457200" y="274638"/>
            <a:ext cx="8229600" cy="868362"/>
          </a:xfrm>
        </p:spPr>
        <p:txBody>
          <a:bodyPr/>
          <a:lstStyle/>
          <a:p>
            <a:pPr fontAlgn="auto">
              <a:spcAft>
                <a:spcPts val="0"/>
              </a:spcAft>
              <a:defRPr/>
            </a:pPr>
            <a:r>
              <a:rPr lang="en-US" dirty="0" smtClean="0"/>
              <a:t>7-18: Vulnerability Testing</a:t>
            </a:r>
            <a:endParaRPr lang="en-US" dirty="0"/>
          </a:p>
        </p:txBody>
      </p:sp>
      <p:pic>
        <p:nvPicPr>
          <p:cNvPr id="50181" name="Picture 2" descr="C:\Users\Panko\Pictures\Microsoft Clip Organizer\j039797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304800"/>
            <a:ext cx="10572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51201" name="Content Placeholder 1"/>
          <p:cNvSpPr>
            <a:spLocks noGrp="1"/>
          </p:cNvSpPr>
          <p:nvPr>
            <p:ph idx="1"/>
          </p:nvPr>
        </p:nvSpPr>
        <p:spPr/>
        <p:txBody>
          <a:bodyPr/>
          <a:lstStyle/>
          <a:p>
            <a:pPr hangingPunct="0"/>
            <a:r>
              <a:rPr lang="en-US" b="1" smtClean="0"/>
              <a:t>Client PC Security Baselines</a:t>
            </a:r>
          </a:p>
          <a:p>
            <a:pPr lvl="1" hangingPunct="0"/>
            <a:r>
              <a:rPr lang="en-US" smtClean="0"/>
              <a:t>For each version of each operating system</a:t>
            </a:r>
          </a:p>
          <a:p>
            <a:pPr lvl="1" hangingPunct="0"/>
            <a:r>
              <a:rPr lang="en-US" smtClean="0"/>
              <a:t>Within an operating system, for different types of computers (desktop versus notebook, on-site versus external, high-risk versus normal risk, and so forth)</a:t>
            </a:r>
          </a:p>
          <a:p>
            <a:pPr hangingPunct="0"/>
            <a:r>
              <a:rPr lang="en-US" b="1" smtClean="0"/>
              <a:t>Automatic Updates for Security Patches</a:t>
            </a:r>
          </a:p>
          <a:p>
            <a:pPr lvl="1" hangingPunct="0"/>
            <a:r>
              <a:rPr lang="en-US" smtClean="0"/>
              <a:t>Completely automatic updating is the only reasonable policy</a:t>
            </a:r>
          </a:p>
        </p:txBody>
      </p:sp>
      <p:sp>
        <p:nvSpPr>
          <p:cNvPr id="512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7EBA90A-D830-4F73-A6C9-6C39D570D7A7}" type="slidenum">
              <a:rPr lang="en-US">
                <a:solidFill>
                  <a:schemeClr val="bg1"/>
                </a:solidFill>
              </a:rPr>
              <a:pPr/>
              <a:t>42</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7-19: Windows Client PC Security</a:t>
            </a:r>
            <a:endParaRPr lang="en-US" dirty="0"/>
          </a:p>
        </p:txBody>
      </p:sp>
      <p:pic>
        <p:nvPicPr>
          <p:cNvPr id="51205" name="Picture 2" descr="C:\Users\Panko\Pictures\Microsoft Clip Organizer\j04349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143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2" descr="C:\Users\Panko\Pictures\Microsoft Clip Organizer\j0424826.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5029200"/>
            <a:ext cx="18415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p:txBody>
          <a:bodyPr>
            <a:normAutofit/>
          </a:bodyPr>
          <a:lstStyle/>
          <a:p>
            <a:pPr hangingPunct="0">
              <a:lnSpc>
                <a:spcPct val="90000"/>
              </a:lnSpc>
            </a:pPr>
            <a:r>
              <a:rPr lang="en-US" b="1" smtClean="0"/>
              <a:t>Antivirus and Antispyware Protection</a:t>
            </a:r>
          </a:p>
          <a:p>
            <a:pPr lvl="1" hangingPunct="0">
              <a:lnSpc>
                <a:spcPct val="90000"/>
              </a:lnSpc>
            </a:pPr>
            <a:r>
              <a:rPr lang="en-US" smtClean="0"/>
              <a:t>Important to know the status of antivirus protection</a:t>
            </a:r>
          </a:p>
          <a:p>
            <a:pPr lvl="1" hangingPunct="0">
              <a:lnSpc>
                <a:spcPct val="90000"/>
              </a:lnSpc>
            </a:pPr>
            <a:r>
              <a:rPr lang="en-US" smtClean="0"/>
              <a:t>Users turn off or turn off automatic updating for virus signatures</a:t>
            </a:r>
          </a:p>
          <a:p>
            <a:pPr lvl="1" hangingPunct="0">
              <a:lnSpc>
                <a:spcPct val="90000"/>
              </a:lnSpc>
            </a:pPr>
            <a:r>
              <a:rPr lang="en-US" smtClean="0"/>
              <a:t>Users do not pay the annual subscription and so get no more updates</a:t>
            </a:r>
          </a:p>
          <a:p>
            <a:pPr hangingPunct="0">
              <a:lnSpc>
                <a:spcPct val="90000"/>
              </a:lnSpc>
            </a:pPr>
            <a:r>
              <a:rPr lang="en-US" b="1" smtClean="0"/>
              <a:t>Windows Firewall</a:t>
            </a:r>
          </a:p>
          <a:p>
            <a:pPr lvl="1" hangingPunct="0">
              <a:lnSpc>
                <a:spcPct val="90000"/>
              </a:lnSpc>
            </a:pPr>
            <a:r>
              <a:rPr lang="en-US" smtClean="0"/>
              <a:t>Stateful inspection firewall</a:t>
            </a:r>
          </a:p>
          <a:p>
            <a:pPr lvl="1" hangingPunct="0">
              <a:lnSpc>
                <a:spcPct val="90000"/>
              </a:lnSpc>
            </a:pPr>
            <a:r>
              <a:rPr lang="en-US" smtClean="0"/>
              <a:t>Accessed through the Security Center (or Action Center)</a:t>
            </a:r>
          </a:p>
          <a:p>
            <a:pPr>
              <a:lnSpc>
                <a:spcPct val="90000"/>
              </a:lnSpc>
            </a:pPr>
            <a:endParaRPr lang="en-US" smtClean="0"/>
          </a:p>
        </p:txBody>
      </p:sp>
      <p:sp>
        <p:nvSpPr>
          <p:cNvPr id="5222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6323299F-3C22-4609-80E6-5366AECDD596}" type="slidenum">
              <a:rPr lang="en-US">
                <a:solidFill>
                  <a:schemeClr val="bg1"/>
                </a:solidFill>
              </a:rPr>
              <a:pPr/>
              <a:t>43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7-19: Windows Client PC Security</a:t>
            </a:r>
            <a:endParaRPr lang="en-US" dirty="0"/>
          </a:p>
        </p:txBody>
      </p:sp>
      <p:pic>
        <p:nvPicPr>
          <p:cNvPr id="52229" name="Picture 2" descr="C:\Users\Panko\Pictures\Microsoft Clip Organizer\CG28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24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3" descr="C:\Users\Panko\Pictures\Microsoft Clip Organizer\j0234347.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1039813"/>
            <a:ext cx="115570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Copyright Pearson Prentice-Hall 2010</a:t>
            </a:r>
          </a:p>
        </p:txBody>
      </p:sp>
      <p:sp>
        <p:nvSpPr>
          <p:cNvPr id="5325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B7E2022-F01A-4A9B-9608-7E7FAF444268}" type="slidenum">
              <a:rPr lang="en-US">
                <a:solidFill>
                  <a:schemeClr val="bg1"/>
                </a:solidFill>
              </a:rPr>
              <a:pPr/>
              <a:t>44</a:t>
            </a:fld>
            <a:endParaRPr lang="en-US">
              <a:solidFill>
                <a:schemeClr val="bg1"/>
              </a:solidFill>
            </a:endParaRPr>
          </a:p>
        </p:txBody>
      </p:sp>
      <p:sp>
        <p:nvSpPr>
          <p:cNvPr id="5" name="Title 4"/>
          <p:cNvSpPr>
            <a:spLocks noGrp="1"/>
          </p:cNvSpPr>
          <p:nvPr>
            <p:ph type="title"/>
          </p:nvPr>
        </p:nvSpPr>
        <p:spPr>
          <a:xfrm>
            <a:off x="457200" y="274638"/>
            <a:ext cx="8229600" cy="715962"/>
          </a:xfrm>
        </p:spPr>
        <p:txBody>
          <a:bodyPr/>
          <a:lstStyle/>
          <a:p>
            <a:pPr fontAlgn="auto">
              <a:spcAft>
                <a:spcPts val="0"/>
              </a:spcAft>
              <a:defRPr/>
            </a:pPr>
            <a:r>
              <a:rPr lang="en-US" sz="2400" dirty="0" smtClean="0"/>
              <a:t>Figure 7-20: Windows Security Center</a:t>
            </a:r>
            <a:endParaRPr lang="en-US" sz="2400" dirty="0"/>
          </a:p>
        </p:txBody>
      </p:sp>
      <p:pic>
        <p:nvPicPr>
          <p:cNvPr id="53252" name="Picture 10"/>
          <p:cNvPicPr>
            <a:picLocks noChangeAspect="1" noChangeArrowheads="1"/>
          </p:cNvPicPr>
          <p:nvPr/>
        </p:nvPicPr>
        <p:blipFill>
          <a:blip r:embed="rId3">
            <a:extLst>
              <a:ext uri="{28A0092B-C50C-407E-A947-70E740481C1C}">
                <a14:useLocalDpi xmlns:a14="http://schemas.microsoft.com/office/drawing/2010/main" val="0"/>
              </a:ext>
            </a:extLst>
          </a:blip>
          <a:srcRect r="7756" b="28989"/>
          <a:stretch>
            <a:fillRect/>
          </a:stretch>
        </p:blipFill>
        <p:spPr bwMode="auto">
          <a:xfrm>
            <a:off x="152400" y="990600"/>
            <a:ext cx="8685213"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1371600" y="1219200"/>
            <a:ext cx="2209800" cy="53340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2743200" y="2133600"/>
            <a:ext cx="4800600" cy="1143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2286000" y="3429000"/>
            <a:ext cx="6553200" cy="2743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a:t>Security Center</a:t>
            </a:r>
          </a:p>
          <a:p>
            <a:pPr fontAlgn="auto">
              <a:lnSpc>
                <a:spcPct val="150000"/>
              </a:lnSpc>
              <a:spcBef>
                <a:spcPts val="0"/>
              </a:spcBef>
              <a:spcAft>
                <a:spcPts val="0"/>
              </a:spcAft>
              <a:defRPr/>
            </a:pPr>
            <a:r>
              <a:rPr lang="en-US" dirty="0"/>
              <a:t>     Check for updates</a:t>
            </a:r>
          </a:p>
          <a:p>
            <a:pPr fontAlgn="auto">
              <a:lnSpc>
                <a:spcPct val="150000"/>
              </a:lnSpc>
              <a:spcBef>
                <a:spcPts val="0"/>
              </a:spcBef>
              <a:spcAft>
                <a:spcPts val="0"/>
              </a:spcAft>
              <a:defRPr/>
            </a:pPr>
            <a:r>
              <a:rPr lang="en-US" dirty="0"/>
              <a:t>     Check this computer’s security status</a:t>
            </a:r>
          </a:p>
          <a:p>
            <a:pPr fontAlgn="auto">
              <a:lnSpc>
                <a:spcPct val="150000"/>
              </a:lnSpc>
              <a:spcBef>
                <a:spcPts val="0"/>
              </a:spcBef>
              <a:spcAft>
                <a:spcPts val="0"/>
              </a:spcAft>
              <a:defRPr/>
            </a:pPr>
            <a:r>
              <a:rPr lang="en-US" dirty="0"/>
              <a:t>     Turn automatic updating on or off</a:t>
            </a:r>
          </a:p>
          <a:p>
            <a:pPr fontAlgn="auto">
              <a:lnSpc>
                <a:spcPct val="150000"/>
              </a:lnSpc>
              <a:spcBef>
                <a:spcPts val="0"/>
              </a:spcBef>
              <a:spcAft>
                <a:spcPts val="0"/>
              </a:spcAft>
              <a:defRPr/>
            </a:pPr>
            <a:r>
              <a:rPr lang="en-US" dirty="0"/>
              <a:t>     Check firewall status</a:t>
            </a:r>
          </a:p>
          <a:p>
            <a:pPr fontAlgn="auto">
              <a:lnSpc>
                <a:spcPct val="150000"/>
              </a:lnSpc>
              <a:spcBef>
                <a:spcPts val="0"/>
              </a:spcBef>
              <a:spcAft>
                <a:spcPts val="0"/>
              </a:spcAft>
              <a:defRPr/>
            </a:pPr>
            <a:r>
              <a:rPr lang="en-US" dirty="0"/>
              <a:t>     Require a password when the computer wakes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Copyright Pearson Prentice-Hall 2010</a:t>
            </a:r>
          </a:p>
        </p:txBody>
      </p:sp>
      <p:sp>
        <p:nvSpPr>
          <p:cNvPr id="5427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2F38507C-B184-44AE-B668-266441B7D76B}" type="slidenum">
              <a:rPr lang="en-US">
                <a:solidFill>
                  <a:schemeClr val="bg1"/>
                </a:solidFill>
              </a:rPr>
              <a:pPr/>
              <a:t>45</a:t>
            </a:fld>
            <a:endParaRPr lang="en-US">
              <a:solidFill>
                <a:schemeClr val="bg1"/>
              </a:solidFill>
            </a:endParaRPr>
          </a:p>
        </p:txBody>
      </p:sp>
      <p:sp>
        <p:nvSpPr>
          <p:cNvPr id="5" name="Title 4"/>
          <p:cNvSpPr>
            <a:spLocks noGrp="1"/>
          </p:cNvSpPr>
          <p:nvPr>
            <p:ph type="title"/>
          </p:nvPr>
        </p:nvSpPr>
        <p:spPr>
          <a:xfrm>
            <a:off x="457200" y="274638"/>
            <a:ext cx="8229600" cy="715962"/>
          </a:xfrm>
        </p:spPr>
        <p:txBody>
          <a:bodyPr/>
          <a:lstStyle/>
          <a:p>
            <a:pPr fontAlgn="auto">
              <a:spcAft>
                <a:spcPts val="0"/>
              </a:spcAft>
              <a:defRPr/>
            </a:pPr>
            <a:r>
              <a:rPr lang="en-US" sz="2400" dirty="0" smtClean="0"/>
              <a:t>Figure 7-20: Windows Security Center</a:t>
            </a:r>
            <a:endParaRPr lang="en-US" sz="2400" dirty="0"/>
          </a:p>
        </p:txBody>
      </p:sp>
      <p:pic>
        <p:nvPicPr>
          <p:cNvPr id="54276" name="Picture 10"/>
          <p:cNvPicPr>
            <a:picLocks noChangeAspect="1" noChangeArrowheads="1"/>
          </p:cNvPicPr>
          <p:nvPr/>
        </p:nvPicPr>
        <p:blipFill>
          <a:blip r:embed="rId3">
            <a:extLst>
              <a:ext uri="{28A0092B-C50C-407E-A947-70E740481C1C}">
                <a14:useLocalDpi xmlns:a14="http://schemas.microsoft.com/office/drawing/2010/main" val="0"/>
              </a:ext>
            </a:extLst>
          </a:blip>
          <a:srcRect r="7756" b="28989"/>
          <a:stretch>
            <a:fillRect/>
          </a:stretch>
        </p:blipFill>
        <p:spPr bwMode="auto">
          <a:xfrm>
            <a:off x="152400" y="990600"/>
            <a:ext cx="8685213"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1371600" y="1219200"/>
            <a:ext cx="2209800" cy="53340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2667000" y="3276600"/>
            <a:ext cx="6172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2260600" y="1905000"/>
            <a:ext cx="6553200" cy="1295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a:t>Windows Firewall</a:t>
            </a:r>
          </a:p>
          <a:p>
            <a:pPr fontAlgn="auto">
              <a:lnSpc>
                <a:spcPct val="150000"/>
              </a:lnSpc>
              <a:spcBef>
                <a:spcPts val="0"/>
              </a:spcBef>
              <a:spcAft>
                <a:spcPts val="0"/>
              </a:spcAft>
              <a:defRPr/>
            </a:pPr>
            <a:r>
              <a:rPr lang="en-US" dirty="0"/>
              <a:t>     Turn Windows Firewall on or off</a:t>
            </a:r>
          </a:p>
          <a:p>
            <a:pPr fontAlgn="auto">
              <a:lnSpc>
                <a:spcPct val="150000"/>
              </a:lnSpc>
              <a:spcBef>
                <a:spcPts val="0"/>
              </a:spcBef>
              <a:spcAft>
                <a:spcPts val="0"/>
              </a:spcAft>
              <a:defRPr/>
            </a:pPr>
            <a:r>
              <a:rPr lang="en-US" dirty="0"/>
              <a:t>     Allow a program through Windows Firewall</a:t>
            </a:r>
          </a:p>
        </p:txBody>
      </p:sp>
      <p:sp>
        <p:nvSpPr>
          <p:cNvPr id="9" name="Rounded Rectangle 8"/>
          <p:cNvSpPr/>
          <p:nvPr/>
        </p:nvSpPr>
        <p:spPr>
          <a:xfrm>
            <a:off x="2667000" y="3962400"/>
            <a:ext cx="6172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ectangle 9"/>
          <p:cNvSpPr/>
          <p:nvPr/>
        </p:nvSpPr>
        <p:spPr>
          <a:xfrm>
            <a:off x="1295400" y="4783138"/>
            <a:ext cx="6553200" cy="1752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a:t>Windows Update</a:t>
            </a:r>
          </a:p>
          <a:p>
            <a:pPr fontAlgn="auto">
              <a:lnSpc>
                <a:spcPct val="150000"/>
              </a:lnSpc>
              <a:spcBef>
                <a:spcPts val="0"/>
              </a:spcBef>
              <a:spcAft>
                <a:spcPts val="0"/>
              </a:spcAft>
              <a:defRPr/>
            </a:pPr>
            <a:r>
              <a:rPr lang="en-US" dirty="0"/>
              <a:t>     Turn automatic updating on or off</a:t>
            </a:r>
          </a:p>
          <a:p>
            <a:pPr fontAlgn="auto">
              <a:lnSpc>
                <a:spcPct val="150000"/>
              </a:lnSpc>
              <a:spcBef>
                <a:spcPts val="0"/>
              </a:spcBef>
              <a:spcAft>
                <a:spcPts val="0"/>
              </a:spcAft>
              <a:defRPr/>
            </a:pPr>
            <a:r>
              <a:rPr lang="en-US" dirty="0"/>
              <a:t>     Check for updates</a:t>
            </a:r>
          </a:p>
          <a:p>
            <a:pPr fontAlgn="auto">
              <a:lnSpc>
                <a:spcPct val="150000"/>
              </a:lnSpc>
              <a:spcBef>
                <a:spcPts val="0"/>
              </a:spcBef>
              <a:spcAft>
                <a:spcPts val="0"/>
              </a:spcAft>
              <a:defRPr/>
            </a:pPr>
            <a:r>
              <a:rPr lang="en-US" dirty="0"/>
              <a:t>     View installed updates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0"/>
          </p:nvPr>
        </p:nvSpPr>
        <p:spPr/>
        <p:txBody>
          <a:bodyPr/>
          <a:lstStyle/>
          <a:p>
            <a:r>
              <a:rPr lang="en-US"/>
              <a:t>Copyright Pearson Prentice-Hall 2010</a:t>
            </a:r>
          </a:p>
        </p:txBody>
      </p:sp>
      <p:sp>
        <p:nvSpPr>
          <p:cNvPr id="5529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1F2E0DDF-5FA2-4F42-B675-24A8F12B3254}" type="slidenum">
              <a:rPr lang="en-US">
                <a:solidFill>
                  <a:schemeClr val="bg1"/>
                </a:solidFill>
              </a:rPr>
              <a:pPr/>
              <a:t>46</a:t>
            </a:fld>
            <a:endParaRPr lang="en-US">
              <a:solidFill>
                <a:schemeClr val="bg1"/>
              </a:solidFill>
            </a:endParaRPr>
          </a:p>
        </p:txBody>
      </p:sp>
      <p:sp>
        <p:nvSpPr>
          <p:cNvPr id="5" name="Title 4"/>
          <p:cNvSpPr>
            <a:spLocks noGrp="1"/>
          </p:cNvSpPr>
          <p:nvPr>
            <p:ph type="title"/>
          </p:nvPr>
        </p:nvSpPr>
        <p:spPr>
          <a:xfrm>
            <a:off x="457200" y="274638"/>
            <a:ext cx="8229600" cy="715962"/>
          </a:xfrm>
        </p:spPr>
        <p:txBody>
          <a:bodyPr/>
          <a:lstStyle/>
          <a:p>
            <a:pPr fontAlgn="auto">
              <a:spcAft>
                <a:spcPts val="0"/>
              </a:spcAft>
              <a:defRPr/>
            </a:pPr>
            <a:r>
              <a:rPr lang="en-US" sz="2400" dirty="0" smtClean="0"/>
              <a:t>Figure 7-20: Windows Security Center</a:t>
            </a:r>
            <a:endParaRPr lang="en-US" sz="2400" dirty="0"/>
          </a:p>
        </p:txBody>
      </p:sp>
      <p:pic>
        <p:nvPicPr>
          <p:cNvPr id="55300" name="Picture 10"/>
          <p:cNvPicPr>
            <a:picLocks noChangeAspect="1" noChangeArrowheads="1"/>
          </p:cNvPicPr>
          <p:nvPr/>
        </p:nvPicPr>
        <p:blipFill>
          <a:blip r:embed="rId3">
            <a:extLst>
              <a:ext uri="{28A0092B-C50C-407E-A947-70E740481C1C}">
                <a14:useLocalDpi xmlns:a14="http://schemas.microsoft.com/office/drawing/2010/main" val="0"/>
              </a:ext>
            </a:extLst>
          </a:blip>
          <a:srcRect r="7756" b="28989"/>
          <a:stretch>
            <a:fillRect/>
          </a:stretch>
        </p:blipFill>
        <p:spPr bwMode="auto">
          <a:xfrm>
            <a:off x="152400" y="990600"/>
            <a:ext cx="8685213"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1371600" y="1219200"/>
            <a:ext cx="2209800" cy="533400"/>
          </a:xfrm>
          <a:prstGeom prst="ellipse">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2667000" y="4572000"/>
            <a:ext cx="44958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152400" y="3733800"/>
            <a:ext cx="2667000" cy="10668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a:t>Windows Defender</a:t>
            </a:r>
          </a:p>
          <a:p>
            <a:pPr fontAlgn="auto">
              <a:lnSpc>
                <a:spcPct val="150000"/>
              </a:lnSpc>
              <a:spcBef>
                <a:spcPts val="0"/>
              </a:spcBef>
              <a:spcAft>
                <a:spcPts val="0"/>
              </a:spcAft>
              <a:defRPr/>
            </a:pPr>
            <a:r>
              <a:rPr lang="en-US" dirty="0"/>
              <a:t>     Spyware scanner</a:t>
            </a:r>
          </a:p>
        </p:txBody>
      </p:sp>
      <p:sp>
        <p:nvSpPr>
          <p:cNvPr id="9" name="Rounded Rectangle 8"/>
          <p:cNvSpPr/>
          <p:nvPr/>
        </p:nvSpPr>
        <p:spPr>
          <a:xfrm>
            <a:off x="2667000" y="5257800"/>
            <a:ext cx="44958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ectangle 9"/>
          <p:cNvSpPr/>
          <p:nvPr/>
        </p:nvSpPr>
        <p:spPr>
          <a:xfrm>
            <a:off x="4038600" y="2209800"/>
            <a:ext cx="4800600" cy="1752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a:t>Internet Options</a:t>
            </a:r>
          </a:p>
          <a:p>
            <a:pPr fontAlgn="auto">
              <a:lnSpc>
                <a:spcPct val="150000"/>
              </a:lnSpc>
              <a:spcBef>
                <a:spcPts val="0"/>
              </a:spcBef>
              <a:spcAft>
                <a:spcPts val="0"/>
              </a:spcAft>
              <a:defRPr/>
            </a:pPr>
            <a:r>
              <a:rPr lang="en-US" dirty="0"/>
              <a:t>     Change security centers</a:t>
            </a:r>
          </a:p>
          <a:p>
            <a:pPr fontAlgn="auto">
              <a:lnSpc>
                <a:spcPct val="150000"/>
              </a:lnSpc>
              <a:spcBef>
                <a:spcPts val="0"/>
              </a:spcBef>
              <a:spcAft>
                <a:spcPts val="0"/>
              </a:spcAft>
              <a:defRPr/>
            </a:pPr>
            <a:r>
              <a:rPr lang="en-US" dirty="0"/>
              <a:t>     Delete browsing history and cookies</a:t>
            </a:r>
          </a:p>
          <a:p>
            <a:pPr fontAlgn="auto">
              <a:lnSpc>
                <a:spcPct val="150000"/>
              </a:lnSpc>
              <a:spcBef>
                <a:spcPts val="0"/>
              </a:spcBef>
              <a:spcAft>
                <a:spcPts val="0"/>
              </a:spcAft>
              <a:defRPr/>
            </a:pPr>
            <a:r>
              <a:rPr lang="en-US" dirty="0"/>
              <a:t>     Manage browser add-ins</a:t>
            </a:r>
          </a:p>
        </p:txBody>
      </p:sp>
      <p:cxnSp>
        <p:nvCxnSpPr>
          <p:cNvPr id="12" name="Straight Arrow Connector 11"/>
          <p:cNvCxnSpPr/>
          <p:nvPr/>
        </p:nvCxnSpPr>
        <p:spPr>
          <a:xfrm rot="5400000">
            <a:off x="4343400" y="4343400"/>
            <a:ext cx="14478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19400" y="4572000"/>
            <a:ext cx="4572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56321" name="Content Placeholder 1"/>
          <p:cNvSpPr>
            <a:spLocks noGrp="1"/>
          </p:cNvSpPr>
          <p:nvPr>
            <p:ph idx="1"/>
          </p:nvPr>
        </p:nvSpPr>
        <p:spPr/>
        <p:txBody>
          <a:bodyPr/>
          <a:lstStyle/>
          <a:p>
            <a:pPr hangingPunct="0"/>
            <a:r>
              <a:rPr lang="en-US" b="1" smtClean="0"/>
              <a:t>Threats</a:t>
            </a:r>
          </a:p>
          <a:p>
            <a:pPr lvl="1" hangingPunct="0"/>
            <a:r>
              <a:rPr lang="en-US" smtClean="0"/>
              <a:t>Loss or theft</a:t>
            </a:r>
          </a:p>
          <a:p>
            <a:pPr lvl="1" hangingPunct="0"/>
            <a:r>
              <a:rPr lang="en-US" smtClean="0"/>
              <a:t>Loss of capital investment</a:t>
            </a:r>
          </a:p>
          <a:p>
            <a:pPr lvl="1" hangingPunct="0"/>
            <a:r>
              <a:rPr lang="en-US" smtClean="0"/>
              <a:t>Loss of data that was not backed up</a:t>
            </a:r>
          </a:p>
          <a:p>
            <a:pPr lvl="1" hangingPunct="0"/>
            <a:r>
              <a:rPr lang="en-US" smtClean="0"/>
              <a:t>Loss of trade secrets</a:t>
            </a:r>
          </a:p>
          <a:p>
            <a:pPr lvl="1" hangingPunct="0"/>
            <a:r>
              <a:rPr lang="en-US" smtClean="0"/>
              <a:t>Loss of private information, leading to lawsuits</a:t>
            </a:r>
          </a:p>
          <a:p>
            <a:endParaRPr lang="en-US" smtClean="0"/>
          </a:p>
        </p:txBody>
      </p:sp>
      <p:sp>
        <p:nvSpPr>
          <p:cNvPr id="563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7AE1F9A0-F32D-4EDA-A1CF-76EFB3D6BA80}" type="slidenum">
              <a:rPr lang="en-US">
                <a:solidFill>
                  <a:schemeClr val="bg1"/>
                </a:solidFill>
              </a:rPr>
              <a:pPr/>
              <a:t>47</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7-21: Protecting Notebook Computers</a:t>
            </a:r>
            <a:endParaRPr lang="en-US" dirty="0"/>
          </a:p>
        </p:txBody>
      </p:sp>
      <p:pic>
        <p:nvPicPr>
          <p:cNvPr id="56325" name="Picture 2" descr="C:\Users\Panko\Pictures\Microsoft Clip Organizer\j042419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05600" y="1295400"/>
            <a:ext cx="19558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Copyright Pearson Prentice-Hall 2010</a:t>
            </a:r>
          </a:p>
        </p:txBody>
      </p:sp>
      <p:sp>
        <p:nvSpPr>
          <p:cNvPr id="57345" name="Content Placeholder 1"/>
          <p:cNvSpPr>
            <a:spLocks noGrp="1"/>
          </p:cNvSpPr>
          <p:nvPr>
            <p:ph idx="1"/>
          </p:nvPr>
        </p:nvSpPr>
        <p:spPr>
          <a:xfrm>
            <a:off x="457200" y="1481138"/>
            <a:ext cx="8229600" cy="4767262"/>
          </a:xfrm>
        </p:spPr>
        <p:txBody>
          <a:bodyPr/>
          <a:lstStyle/>
          <a:p>
            <a:pPr hangingPunct="0"/>
            <a:r>
              <a:rPr lang="en-US" b="1" smtClean="0"/>
              <a:t>Backup</a:t>
            </a:r>
          </a:p>
          <a:p>
            <a:pPr lvl="1" hangingPunct="0"/>
            <a:r>
              <a:rPr lang="en-US" smtClean="0"/>
              <a:t>Before taking the notebook out</a:t>
            </a:r>
          </a:p>
          <a:p>
            <a:pPr lvl="1" hangingPunct="0"/>
            <a:r>
              <a:rPr lang="en-US" smtClean="0"/>
              <a:t>Frequently during use outside the firm</a:t>
            </a:r>
          </a:p>
          <a:p>
            <a:pPr hangingPunct="0"/>
            <a:r>
              <a:rPr lang="en-US" b="1" smtClean="0"/>
              <a:t>Use a Strong Password</a:t>
            </a:r>
          </a:p>
          <a:p>
            <a:pPr lvl="1" hangingPunct="0"/>
            <a:r>
              <a:rPr lang="en-US" smtClean="0"/>
              <a:t>If attackers bypass the operating system password, they get open access to encrypted data</a:t>
            </a:r>
          </a:p>
          <a:p>
            <a:pPr lvl="1" hangingPunct="0"/>
            <a:r>
              <a:rPr lang="en-US" smtClean="0"/>
              <a:t>The loss of login passwords is a major concern</a:t>
            </a:r>
          </a:p>
          <a:p>
            <a:endParaRPr lang="en-US" smtClean="0"/>
          </a:p>
        </p:txBody>
      </p:sp>
      <p:sp>
        <p:nvSpPr>
          <p:cNvPr id="5734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81940791-78B9-45A6-969B-09A822EB13A7}" type="slidenum">
              <a:rPr lang="en-US">
                <a:solidFill>
                  <a:schemeClr val="bg1"/>
                </a:solidFill>
              </a:rPr>
              <a:pPr/>
              <a:t>48</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7-21: Protecting Notebook Computers</a:t>
            </a:r>
            <a:endParaRPr lang="en-US" dirty="0"/>
          </a:p>
        </p:txBody>
      </p:sp>
      <p:pic>
        <p:nvPicPr>
          <p:cNvPr id="57349" name="Picture 2" descr="C:\Users\Panko\Pictures\Microsoft Clip Organizer\j042419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58000" y="1371600"/>
            <a:ext cx="19558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2" descr="C:\Users\Panko\Pictures\Microsoft Clip Organizer\j03057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447800"/>
            <a:ext cx="914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7" descr="iStock_000000462517Small Login.jpg"/>
          <p:cNvPicPr>
            <a:picLocks noChangeAspect="1"/>
          </p:cNvPicPr>
          <p:nvPr/>
        </p:nvPicPr>
        <p:blipFill>
          <a:blip r:embed="rId5">
            <a:extLst>
              <a:ext uri="{28A0092B-C50C-407E-A947-70E740481C1C}">
                <a14:useLocalDpi xmlns:a14="http://schemas.microsoft.com/office/drawing/2010/main" val="0"/>
              </a:ext>
            </a:extLst>
          </a:blip>
          <a:srcRect l="19652" t="16925" r="16479" b="15376"/>
          <a:stretch>
            <a:fillRect/>
          </a:stretch>
        </p:blipFill>
        <p:spPr bwMode="auto">
          <a:xfrm>
            <a:off x="3276600" y="5105400"/>
            <a:ext cx="1828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58369" name="Content Placeholder 1"/>
          <p:cNvSpPr>
            <a:spLocks noGrp="1"/>
          </p:cNvSpPr>
          <p:nvPr>
            <p:ph idx="1"/>
          </p:nvPr>
        </p:nvSpPr>
        <p:spPr>
          <a:xfrm>
            <a:off x="457200" y="1371600"/>
            <a:ext cx="8229600" cy="4876800"/>
          </a:xfrm>
        </p:spPr>
        <p:txBody>
          <a:bodyPr/>
          <a:lstStyle/>
          <a:p>
            <a:pPr hangingPunct="0"/>
            <a:r>
              <a:rPr lang="en-US" b="1" smtClean="0"/>
              <a:t>Policies for Sensitive Data</a:t>
            </a:r>
          </a:p>
          <a:p>
            <a:pPr lvl="1" hangingPunct="0"/>
            <a:r>
              <a:rPr lang="en-US" smtClean="0"/>
              <a:t>Four main policies:</a:t>
            </a:r>
          </a:p>
          <a:p>
            <a:pPr lvl="2" hangingPunct="0"/>
            <a:r>
              <a:rPr lang="en-US" smtClean="0"/>
              <a:t>Limit what sensitive data can be stored on all mobile devices</a:t>
            </a:r>
          </a:p>
          <a:p>
            <a:pPr lvl="2" hangingPunct="0"/>
            <a:r>
              <a:rPr lang="en-US" smtClean="0"/>
              <a:t>Require data encryption for all data</a:t>
            </a:r>
          </a:p>
          <a:p>
            <a:pPr lvl="2" hangingPunct="0"/>
            <a:r>
              <a:rPr lang="en-US" smtClean="0"/>
              <a:t>Protect the notebook with a strong login password</a:t>
            </a:r>
          </a:p>
          <a:p>
            <a:pPr lvl="2" hangingPunct="0"/>
            <a:r>
              <a:rPr lang="en-US" smtClean="0"/>
              <a:t>Audit for the previous two policies</a:t>
            </a:r>
          </a:p>
          <a:p>
            <a:pPr lvl="1" hangingPunct="0"/>
            <a:r>
              <a:rPr lang="en-US" smtClean="0"/>
              <a:t>Apply policies to all mobile data on disk drives, USB RAM drives, MP3 players that store data, and even mobile phones that can store data</a:t>
            </a:r>
          </a:p>
          <a:p>
            <a:endParaRPr lang="en-US" smtClean="0"/>
          </a:p>
        </p:txBody>
      </p:sp>
      <p:sp>
        <p:nvSpPr>
          <p:cNvPr id="583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C324B073-887B-4611-A381-8904ED45B673}" type="slidenum">
              <a:rPr lang="en-US">
                <a:solidFill>
                  <a:schemeClr val="bg1"/>
                </a:solidFill>
              </a:rPr>
              <a:pPr/>
              <a:t>49</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7-21: Protecting Notebook Computers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19457" name="Content Placeholder 1"/>
          <p:cNvSpPr>
            <a:spLocks noGrp="1"/>
          </p:cNvSpPr>
          <p:nvPr>
            <p:ph idx="1"/>
          </p:nvPr>
        </p:nvSpPr>
        <p:spPr/>
        <p:txBody>
          <a:bodyPr/>
          <a:lstStyle/>
          <a:p>
            <a:pPr marL="623888" indent="-514350" hangingPunct="0">
              <a:buFont typeface="Wingdings" pitchFamily="2" charset="2"/>
              <a:buChar char="§"/>
            </a:pPr>
            <a:r>
              <a:rPr lang="en-US" dirty="0" smtClean="0"/>
              <a:t>Backup</a:t>
            </a:r>
          </a:p>
          <a:p>
            <a:pPr marL="623888" indent="-514350" hangingPunct="0">
              <a:buFont typeface="Wingdings" pitchFamily="2" charset="2"/>
              <a:buChar char="§"/>
            </a:pPr>
            <a:r>
              <a:rPr lang="en-US" dirty="0" smtClean="0"/>
              <a:t>Backup</a:t>
            </a:r>
          </a:p>
          <a:p>
            <a:pPr marL="623888" indent="-514350" hangingPunct="0">
              <a:buFont typeface="Wingdings" pitchFamily="2" charset="2"/>
              <a:buChar char="§"/>
            </a:pPr>
            <a:r>
              <a:rPr lang="en-US" dirty="0" smtClean="0"/>
              <a:t>Backup</a:t>
            </a:r>
          </a:p>
          <a:p>
            <a:pPr marL="623888" indent="-514350" hangingPunct="0">
              <a:buFont typeface="Wingdings" pitchFamily="2" charset="2"/>
              <a:buChar char="§"/>
            </a:pPr>
            <a:r>
              <a:rPr lang="en-US" dirty="0" smtClean="0"/>
              <a:t>Restrict physical access to hosts (see Chapter 5)</a:t>
            </a:r>
          </a:p>
          <a:p>
            <a:pPr marL="623888" indent="-514350" hangingPunct="0">
              <a:buFont typeface="Wingdings" pitchFamily="2" charset="2"/>
              <a:buChar char="§"/>
            </a:pPr>
            <a:r>
              <a:rPr lang="en-US" dirty="0" smtClean="0"/>
              <a:t>Install the operating system with secure configuration options</a:t>
            </a:r>
          </a:p>
          <a:p>
            <a:pPr lvl="2" hangingPunct="0"/>
            <a:r>
              <a:rPr lang="en-US" dirty="0" smtClean="0"/>
              <a:t>Change all default passwords, etc.</a:t>
            </a: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EB73DAEA-F2F0-4D3D-B6E1-0F86A8B8A43B}" type="slidenum">
              <a:rPr lang="en-US">
                <a:solidFill>
                  <a:schemeClr val="bg1"/>
                </a:solidFill>
              </a:rPr>
              <a:pPr/>
              <a:t>5</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 Elements of Host Hardening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59393" name="Content Placeholder 1"/>
          <p:cNvSpPr>
            <a:spLocks noGrp="1"/>
          </p:cNvSpPr>
          <p:nvPr>
            <p:ph idx="1"/>
          </p:nvPr>
        </p:nvSpPr>
        <p:spPr/>
        <p:txBody>
          <a:bodyPr/>
          <a:lstStyle/>
          <a:p>
            <a:pPr hangingPunct="0"/>
            <a:r>
              <a:rPr lang="en-US" b="1" smtClean="0"/>
              <a:t>Other Measures</a:t>
            </a:r>
          </a:p>
          <a:p>
            <a:pPr lvl="1" hangingPunct="0"/>
            <a:r>
              <a:rPr lang="en-US" smtClean="0"/>
              <a:t>Teach users loss and theft protection techniques</a:t>
            </a:r>
          </a:p>
          <a:p>
            <a:pPr lvl="1" hangingPunct="0"/>
            <a:r>
              <a:rPr lang="en-US" smtClean="0"/>
              <a:t>Use notebook recovery software</a:t>
            </a:r>
          </a:p>
          <a:p>
            <a:pPr lvl="2" hangingPunct="0"/>
            <a:r>
              <a:rPr lang="en-US" smtClean="0"/>
              <a:t>Contacts the recovery company the next time the computer connects to the Internet</a:t>
            </a:r>
          </a:p>
          <a:p>
            <a:pPr lvl="2" hangingPunct="0"/>
            <a:r>
              <a:rPr lang="en-US" smtClean="0"/>
              <a:t>The recover company contacts local police to recover the software</a:t>
            </a:r>
          </a:p>
          <a:p>
            <a:endParaRPr lang="en-US" smtClean="0"/>
          </a:p>
        </p:txBody>
      </p:sp>
      <p:sp>
        <p:nvSpPr>
          <p:cNvPr id="593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BE95B39-7E6C-44C3-85D3-0E3218345B99}" type="slidenum">
              <a:rPr lang="en-US">
                <a:solidFill>
                  <a:schemeClr val="bg1"/>
                </a:solidFill>
              </a:rPr>
              <a:pPr/>
              <a:t>50</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7-21: Protecting Notebook Computers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0417" name="Content Placeholder 1"/>
          <p:cNvSpPr>
            <a:spLocks noGrp="1"/>
          </p:cNvSpPr>
          <p:nvPr>
            <p:ph idx="1"/>
          </p:nvPr>
        </p:nvSpPr>
        <p:spPr>
          <a:xfrm>
            <a:off x="457200" y="1676400"/>
            <a:ext cx="8229600" cy="4330700"/>
          </a:xfrm>
        </p:spPr>
        <p:txBody>
          <a:bodyPr/>
          <a:lstStyle/>
          <a:p>
            <a:pPr hangingPunct="0"/>
            <a:r>
              <a:rPr lang="en-US" b="1" smtClean="0"/>
              <a:t>Importance</a:t>
            </a:r>
          </a:p>
          <a:p>
            <a:pPr lvl="1" hangingPunct="0"/>
            <a:r>
              <a:rPr lang="en-US" smtClean="0"/>
              <a:t>Ordinary users lack the knowledge to manage security on their PCs</a:t>
            </a:r>
          </a:p>
          <a:p>
            <a:pPr lvl="1" hangingPunct="0"/>
            <a:r>
              <a:rPr lang="en-US" smtClean="0"/>
              <a:t>They sometimes knowingly violate security policies</a:t>
            </a:r>
          </a:p>
          <a:p>
            <a:pPr lvl="1" hangingPunct="0"/>
            <a:r>
              <a:rPr lang="en-US" smtClean="0"/>
              <a:t>Also, centralized management often can reduce costs through automation</a:t>
            </a:r>
          </a:p>
        </p:txBody>
      </p:sp>
      <p:sp>
        <p:nvSpPr>
          <p:cNvPr id="604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7ECE3DE-186A-44F1-A0E7-21954DDCA8C7}" type="slidenum">
              <a:rPr lang="en-US">
                <a:solidFill>
                  <a:schemeClr val="bg1"/>
                </a:solidFill>
              </a:rPr>
              <a:pPr/>
              <a:t>51</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7-22: Centralized PC Security Management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1441" name="Content Placeholder 1"/>
          <p:cNvSpPr>
            <a:spLocks noGrp="1"/>
          </p:cNvSpPr>
          <p:nvPr>
            <p:ph idx="1"/>
          </p:nvPr>
        </p:nvSpPr>
        <p:spPr>
          <a:xfrm>
            <a:off x="457200" y="1752600"/>
            <a:ext cx="8229600" cy="4254500"/>
          </a:xfrm>
        </p:spPr>
        <p:txBody>
          <a:bodyPr/>
          <a:lstStyle/>
          <a:p>
            <a:pPr hangingPunct="0"/>
            <a:r>
              <a:rPr lang="en-US" b="1" smtClean="0"/>
              <a:t>Standard Configurations for PCs</a:t>
            </a:r>
          </a:p>
          <a:p>
            <a:pPr lvl="1" hangingPunct="0"/>
            <a:r>
              <a:rPr lang="en-US" smtClean="0"/>
              <a:t>May restrict applications, configuration settings, and even the user interface</a:t>
            </a:r>
          </a:p>
          <a:p>
            <a:pPr lvl="1" hangingPunct="0"/>
            <a:r>
              <a:rPr lang="en-US" smtClean="0"/>
              <a:t>Ensure that the software is configured safely</a:t>
            </a:r>
          </a:p>
          <a:p>
            <a:pPr lvl="1" hangingPunct="0"/>
            <a:r>
              <a:rPr lang="en-US" smtClean="0"/>
              <a:t>Enforce policies</a:t>
            </a:r>
          </a:p>
          <a:p>
            <a:pPr lvl="1" hangingPunct="0"/>
            <a:r>
              <a:rPr lang="en-US" smtClean="0"/>
              <a:t>More generally, reduce maintenance costs by making it easier to diagnose errors</a:t>
            </a:r>
          </a:p>
          <a:p>
            <a:endParaRPr lang="en-US" smtClean="0"/>
          </a:p>
        </p:txBody>
      </p:sp>
      <p:sp>
        <p:nvSpPr>
          <p:cNvPr id="6144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842E5322-41A5-4C59-9D01-2D52C6B43A46}" type="slidenum">
              <a:rPr lang="en-US">
                <a:solidFill>
                  <a:schemeClr val="bg1"/>
                </a:solidFill>
              </a:rPr>
              <a:pPr/>
              <a:t>52</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7-22: Centralized PC Security Management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Copyright Pearson Prentice-Hall 2010</a:t>
            </a:r>
          </a:p>
        </p:txBody>
      </p:sp>
      <p:sp>
        <p:nvSpPr>
          <p:cNvPr id="62465" name="Content Placeholder 1"/>
          <p:cNvSpPr>
            <a:spLocks noGrp="1"/>
          </p:cNvSpPr>
          <p:nvPr>
            <p:ph idx="1"/>
          </p:nvPr>
        </p:nvSpPr>
        <p:spPr>
          <a:xfrm>
            <a:off x="457200" y="1646238"/>
            <a:ext cx="8229600" cy="4525962"/>
          </a:xfrm>
        </p:spPr>
        <p:txBody>
          <a:bodyPr/>
          <a:lstStyle/>
          <a:p>
            <a:pPr hangingPunct="0"/>
            <a:r>
              <a:rPr lang="en-US" b="1" smtClean="0"/>
              <a:t>Network Access Control (NAC)</a:t>
            </a:r>
          </a:p>
          <a:p>
            <a:pPr lvl="1" hangingPunct="0"/>
            <a:r>
              <a:rPr lang="en-US" smtClean="0"/>
              <a:t>Goal is to reduce the danger created by computers with malware</a:t>
            </a:r>
          </a:p>
          <a:p>
            <a:pPr lvl="1" hangingPunct="0"/>
            <a:r>
              <a:rPr lang="en-US" smtClean="0"/>
              <a:t>Control their access to the network</a:t>
            </a:r>
          </a:p>
        </p:txBody>
      </p:sp>
      <p:sp>
        <p:nvSpPr>
          <p:cNvPr id="624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CB50104-C220-4C85-A393-66EFB23333C9}" type="slidenum">
              <a:rPr lang="en-US">
                <a:solidFill>
                  <a:schemeClr val="bg1"/>
                </a:solidFill>
              </a:rPr>
              <a:pPr/>
              <a:t>53</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7-22: Centralized PC Security Management</a:t>
            </a:r>
            <a:endParaRPr lang="en-US" dirty="0"/>
          </a:p>
        </p:txBody>
      </p:sp>
      <p:pic>
        <p:nvPicPr>
          <p:cNvPr id="62469" name="Picture 2" descr="C:\Users\Panko\Pictures\Microsoft Clip Organizer\CG258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Cloud"/>
          <p:cNvSpPr>
            <a:spLocks noChangeAspect="1" noEditPoints="1" noChangeArrowheads="1"/>
          </p:cNvSpPr>
          <p:nvPr/>
        </p:nvSpPr>
        <p:spPr bwMode="auto">
          <a:xfrm>
            <a:off x="5410200" y="3657600"/>
            <a:ext cx="2970213" cy="1990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endParaRPr lang="en-US">
              <a:latin typeface="Lucida Sans Unicode" pitchFamily="34" charset="0"/>
            </a:endParaRPr>
          </a:p>
          <a:p>
            <a:pPr algn="ctr"/>
            <a:endParaRPr lang="en-US">
              <a:latin typeface="Lucida Sans Unicode" pitchFamily="34" charset="0"/>
            </a:endParaRPr>
          </a:p>
          <a:p>
            <a:pPr algn="ctr"/>
            <a:r>
              <a:rPr lang="en-US">
                <a:latin typeface="Lucida Sans Unicode" pitchFamily="34" charset="0"/>
              </a:rPr>
              <a:t>Network</a:t>
            </a:r>
          </a:p>
        </p:txBody>
      </p:sp>
      <p:pic>
        <p:nvPicPr>
          <p:cNvPr id="62471" name="Picture 4" descr="C:\Users\Panko\Pictures\Microsoft Clip Organizer\j04339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86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5" descr="C:\Users\Panko\Pictures\Microsoft Clip Organizer\CG30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038600"/>
            <a:ext cx="205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3489" name="Content Placeholder 1"/>
          <p:cNvSpPr>
            <a:spLocks noGrp="1"/>
          </p:cNvSpPr>
          <p:nvPr>
            <p:ph idx="1"/>
          </p:nvPr>
        </p:nvSpPr>
        <p:spPr>
          <a:xfrm>
            <a:off x="457200" y="1646238"/>
            <a:ext cx="8229600" cy="4525962"/>
          </a:xfrm>
        </p:spPr>
        <p:txBody>
          <a:bodyPr/>
          <a:lstStyle/>
          <a:p>
            <a:pPr hangingPunct="0"/>
            <a:r>
              <a:rPr lang="en-US" b="1" dirty="0" smtClean="0"/>
              <a:t>Network Access Control (NAC)</a:t>
            </a:r>
          </a:p>
          <a:p>
            <a:pPr lvl="1" hangingPunct="0"/>
            <a:r>
              <a:rPr lang="en-US" dirty="0" smtClean="0"/>
              <a:t>Stage 1: Initial Health Check</a:t>
            </a:r>
          </a:p>
          <a:p>
            <a:pPr lvl="2" hangingPunct="0"/>
            <a:r>
              <a:rPr lang="en-US" dirty="0" smtClean="0"/>
              <a:t>Checks the “health” of the computer before allowing it into the network</a:t>
            </a:r>
          </a:p>
          <a:p>
            <a:pPr lvl="2" hangingPunct="0"/>
            <a:r>
              <a:rPr lang="en-US" dirty="0" smtClean="0"/>
              <a:t>Choices:</a:t>
            </a:r>
          </a:p>
          <a:p>
            <a:pPr lvl="3" hangingPunct="0">
              <a:spcBef>
                <a:spcPts val="1200"/>
              </a:spcBef>
            </a:pPr>
            <a:r>
              <a:rPr lang="en-US" sz="2400" dirty="0" smtClean="0"/>
              <a:t>Admit to the network</a:t>
            </a:r>
          </a:p>
          <a:p>
            <a:pPr lvl="3" hangingPunct="0">
              <a:spcBef>
                <a:spcPts val="1200"/>
              </a:spcBef>
            </a:pPr>
            <a:r>
              <a:rPr lang="en-US" sz="2400" dirty="0" smtClean="0"/>
              <a:t>Reject: do not admit</a:t>
            </a:r>
          </a:p>
          <a:p>
            <a:pPr lvl="3" hangingPunct="0">
              <a:spcBef>
                <a:spcPts val="1200"/>
              </a:spcBef>
            </a:pPr>
            <a:r>
              <a:rPr lang="en-US" sz="2400" dirty="0" smtClean="0"/>
              <a:t>Quarantine and pass it to a remediation server; retest after remediation</a:t>
            </a:r>
          </a:p>
        </p:txBody>
      </p:sp>
      <p:sp>
        <p:nvSpPr>
          <p:cNvPr id="6349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C2DC153E-F323-47CA-87DD-2D1E049DDFA4}" type="slidenum">
              <a:rPr lang="en-US">
                <a:solidFill>
                  <a:schemeClr val="bg1"/>
                </a:solidFill>
              </a:rPr>
              <a:pPr/>
              <a:t>54</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7-22: Centralized PC Security Management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4513" name="Content Placeholder 1"/>
          <p:cNvSpPr>
            <a:spLocks noGrp="1"/>
          </p:cNvSpPr>
          <p:nvPr>
            <p:ph idx="1"/>
          </p:nvPr>
        </p:nvSpPr>
        <p:spPr/>
        <p:txBody>
          <a:bodyPr/>
          <a:lstStyle/>
          <a:p>
            <a:pPr hangingPunct="0"/>
            <a:r>
              <a:rPr lang="en-US" b="1" smtClean="0"/>
              <a:t>Network Access Control (NAC)</a:t>
            </a:r>
          </a:p>
          <a:p>
            <a:pPr lvl="1" hangingPunct="0"/>
            <a:r>
              <a:rPr lang="en-US" smtClean="0"/>
              <a:t>Stage 2: Ongoing Traffic Monitoring</a:t>
            </a:r>
          </a:p>
          <a:p>
            <a:pPr lvl="2" hangingPunct="0"/>
            <a:r>
              <a:rPr lang="en-US" smtClean="0"/>
              <a:t>If traffic after admission indicates malware on the client, drop or remediate</a:t>
            </a:r>
          </a:p>
          <a:p>
            <a:pPr lvl="2" hangingPunct="0"/>
            <a:r>
              <a:rPr lang="en-US" smtClean="0"/>
              <a:t>Not all NAC systems do this</a:t>
            </a:r>
          </a:p>
          <a:p>
            <a:endParaRPr lang="en-US" smtClean="0"/>
          </a:p>
        </p:txBody>
      </p:sp>
      <p:sp>
        <p:nvSpPr>
          <p:cNvPr id="645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F1BC9BEC-26ED-43FD-AE64-58316AE8CD92}" type="slidenum">
              <a:rPr lang="en-US">
                <a:solidFill>
                  <a:schemeClr val="bg1"/>
                </a:solidFill>
              </a:rPr>
              <a:pPr/>
              <a:t>55</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7-22: Centralized PC Security Management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553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6B9AD2C-4117-4771-A30B-4FD0137F0B3F}" type="slidenum">
              <a:rPr lang="en-US">
                <a:solidFill>
                  <a:schemeClr val="bg1"/>
                </a:solidFill>
              </a:rPr>
              <a:pPr/>
              <a:t>56</a:t>
            </a:fld>
            <a:endParaRPr lang="en-US">
              <a:solidFill>
                <a:schemeClr val="bg1"/>
              </a:solidFill>
            </a:endParaRPr>
          </a:p>
        </p:txBody>
      </p:sp>
      <p:sp>
        <p:nvSpPr>
          <p:cNvPr id="5" name="Title 4"/>
          <p:cNvSpPr>
            <a:spLocks noGrp="1"/>
          </p:cNvSpPr>
          <p:nvPr>
            <p:ph type="title"/>
          </p:nvPr>
        </p:nvSpPr>
        <p:spPr>
          <a:xfrm>
            <a:off x="457200" y="274638"/>
            <a:ext cx="8229600" cy="944562"/>
          </a:xfrm>
        </p:spPr>
        <p:txBody>
          <a:bodyPr/>
          <a:lstStyle/>
          <a:p>
            <a:pPr fontAlgn="auto">
              <a:spcAft>
                <a:spcPts val="0"/>
              </a:spcAft>
              <a:defRPr/>
            </a:pPr>
            <a:r>
              <a:rPr lang="en-US" sz="2800" dirty="0" smtClean="0"/>
              <a:t>7-23: Windows Group Policy Objects (GPOs)</a:t>
            </a:r>
            <a:endParaRPr lang="en-US" sz="2800" dirty="0"/>
          </a:p>
        </p:txBody>
      </p:sp>
      <p:pic>
        <p:nvPicPr>
          <p:cNvPr id="65540" name="Picture 5" descr="Figure_7-23 GPOs for PP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3073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7585" name="Content Placeholder 1"/>
          <p:cNvSpPr>
            <a:spLocks noGrp="1"/>
          </p:cNvSpPr>
          <p:nvPr>
            <p:ph idx="1"/>
          </p:nvPr>
        </p:nvSpPr>
        <p:spPr>
          <a:xfrm>
            <a:off x="457200" y="1371600"/>
            <a:ext cx="8229600" cy="4767263"/>
          </a:xfrm>
        </p:spPr>
        <p:txBody>
          <a:bodyPr/>
          <a:lstStyle/>
          <a:p>
            <a:pPr hangingPunct="0"/>
            <a:r>
              <a:rPr lang="en-US" b="1" smtClean="0"/>
              <a:t>Importance</a:t>
            </a:r>
          </a:p>
          <a:p>
            <a:pPr lvl="1" hangingPunct="0"/>
            <a:r>
              <a:rPr lang="en-US" smtClean="0"/>
              <a:t>In an incident, you may lose all data that is not backed up</a:t>
            </a:r>
          </a:p>
          <a:p>
            <a:pPr hangingPunct="0"/>
            <a:r>
              <a:rPr lang="en-US" b="1" smtClean="0"/>
              <a:t>Threats that Are Addressed by Backup</a:t>
            </a:r>
          </a:p>
          <a:p>
            <a:pPr lvl="1" hangingPunct="0"/>
            <a:r>
              <a:rPr lang="en-US" smtClean="0"/>
              <a:t>Mechanical hard drive failure or damage in a fire or flood</a:t>
            </a:r>
          </a:p>
          <a:p>
            <a:pPr lvl="1" hangingPunct="0"/>
            <a:r>
              <a:rPr lang="en-US" smtClean="0"/>
              <a:t>Data on lost or stolen computers is not available to the organization</a:t>
            </a:r>
          </a:p>
          <a:p>
            <a:pPr lvl="1" hangingPunct="0"/>
            <a:r>
              <a:rPr lang="en-US" smtClean="0"/>
              <a:t>Malware can reformat the hard drive or do other data destruction</a:t>
            </a:r>
          </a:p>
          <a:p>
            <a:endParaRPr lang="en-US" smtClean="0"/>
          </a:p>
        </p:txBody>
      </p:sp>
      <p:sp>
        <p:nvSpPr>
          <p:cNvPr id="6758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B0CEBE3-A9AE-46F6-80B4-A46D0C4FBD6B}" type="slidenum">
              <a:rPr lang="en-US">
                <a:solidFill>
                  <a:schemeClr val="bg1"/>
                </a:solidFill>
              </a:rPr>
              <a:pPr/>
              <a:t>57</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7-24: Data Protection: Backup</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68609" name="Content Placeholder 1"/>
          <p:cNvSpPr>
            <a:spLocks noGrp="1"/>
          </p:cNvSpPr>
          <p:nvPr>
            <p:ph idx="1"/>
          </p:nvPr>
        </p:nvSpPr>
        <p:spPr>
          <a:xfrm>
            <a:off x="457200" y="1481138"/>
            <a:ext cx="8229600" cy="3929062"/>
          </a:xfrm>
        </p:spPr>
        <p:txBody>
          <a:bodyPr/>
          <a:lstStyle/>
          <a:p>
            <a:pPr hangingPunct="0"/>
            <a:r>
              <a:rPr lang="en-US" b="1" smtClean="0"/>
              <a:t>Scope of Backup</a:t>
            </a:r>
          </a:p>
          <a:p>
            <a:pPr lvl="1" hangingPunct="0"/>
            <a:r>
              <a:rPr lang="en-US" smtClean="0"/>
              <a:t>Fraction of information on the hard drive that is backed up</a:t>
            </a:r>
          </a:p>
          <a:p>
            <a:pPr hangingPunct="0">
              <a:spcBef>
                <a:spcPts val="2400"/>
              </a:spcBef>
            </a:pPr>
            <a:r>
              <a:rPr lang="en-US" b="1" smtClean="0"/>
              <a:t>File/Directory Data Backup</a:t>
            </a:r>
          </a:p>
          <a:p>
            <a:pPr lvl="1" hangingPunct="0"/>
            <a:r>
              <a:rPr lang="en-US" smtClean="0"/>
              <a:t>Select data files and directories to be backed up</a:t>
            </a:r>
          </a:p>
          <a:p>
            <a:pPr lvl="2" hangingPunct="0"/>
            <a:r>
              <a:rPr lang="en-US" smtClean="0"/>
              <a:t>(Do not forget items on the desktop!)</a:t>
            </a:r>
          </a:p>
          <a:p>
            <a:pPr lvl="1" hangingPunct="0"/>
            <a:r>
              <a:rPr lang="en-US" smtClean="0"/>
              <a:t>Not good for programs</a:t>
            </a:r>
          </a:p>
        </p:txBody>
      </p:sp>
      <p:sp>
        <p:nvSpPr>
          <p:cNvPr id="6861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B1092F3E-D0B2-4DCA-AF5F-7B4D749BE2A8}" type="slidenum">
              <a:rPr lang="en-US">
                <a:solidFill>
                  <a:schemeClr val="bg1"/>
                </a:solidFill>
              </a:rPr>
              <a:pPr/>
              <a:t>58</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7-25: Scope of Backup</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a:xfrm>
            <a:off x="457200" y="1417638"/>
            <a:ext cx="8229600" cy="4525962"/>
          </a:xfrm>
        </p:spPr>
        <p:txBody>
          <a:bodyPr>
            <a:normAutofit lnSpcReduction="10000"/>
          </a:bodyPr>
          <a:lstStyle/>
          <a:p>
            <a:pPr marL="365760" indent="-256032" fontAlgn="auto" hangingPunct="0">
              <a:spcAft>
                <a:spcPts val="0"/>
              </a:spcAft>
              <a:buFont typeface="Wingdings 3"/>
              <a:buChar char=""/>
              <a:defRPr/>
            </a:pPr>
            <a:r>
              <a:rPr lang="en-US" b="1" dirty="0" smtClean="0"/>
              <a:t>Image Backup</a:t>
            </a:r>
          </a:p>
          <a:p>
            <a:pPr marL="621792" lvl="1" fontAlgn="auto" hangingPunct="0">
              <a:spcAft>
                <a:spcPts val="0"/>
              </a:spcAft>
              <a:buFont typeface="Verdana"/>
              <a:buChar char="◦"/>
              <a:defRPr/>
            </a:pPr>
            <a:r>
              <a:rPr lang="en-US" dirty="0" smtClean="0"/>
              <a:t>Everything, including programs and settings</a:t>
            </a:r>
          </a:p>
          <a:p>
            <a:pPr marL="621792" lvl="1" fontAlgn="auto" hangingPunct="0">
              <a:spcAft>
                <a:spcPts val="0"/>
              </a:spcAft>
              <a:buFont typeface="Verdana"/>
              <a:buChar char="◦"/>
              <a:defRPr/>
            </a:pPr>
            <a:r>
              <a:rPr lang="en-US" dirty="0" smtClean="0"/>
              <a:t>Image backup is very slow</a:t>
            </a:r>
          </a:p>
          <a:p>
            <a:pPr marL="621792" lvl="1" fontAlgn="auto" hangingPunct="0">
              <a:spcAft>
                <a:spcPts val="0"/>
              </a:spcAft>
              <a:buFont typeface="Verdana"/>
              <a:buChar char="◦"/>
              <a:defRPr/>
            </a:pPr>
            <a:r>
              <a:rPr lang="en-US" dirty="0" smtClean="0"/>
              <a:t>Data files change the most rapidly, so doing several file/directory data backups for each image backup may be appropriate</a:t>
            </a:r>
          </a:p>
          <a:p>
            <a:pPr marL="365760" indent="-256032" fontAlgn="auto" hangingPunct="0">
              <a:spcBef>
                <a:spcPts val="2400"/>
              </a:spcBef>
              <a:spcAft>
                <a:spcPts val="0"/>
              </a:spcAft>
              <a:buFont typeface="Wingdings 3"/>
              <a:buChar char=""/>
              <a:defRPr/>
            </a:pPr>
            <a:r>
              <a:rPr lang="en-US" b="1" dirty="0" smtClean="0"/>
              <a:t>Shadowing</a:t>
            </a:r>
          </a:p>
          <a:p>
            <a:pPr marL="621792" lvl="1" fontAlgn="auto" hangingPunct="0">
              <a:spcAft>
                <a:spcPts val="0"/>
              </a:spcAft>
              <a:buFont typeface="Verdana"/>
              <a:buChar char="◦"/>
              <a:defRPr/>
            </a:pPr>
            <a:r>
              <a:rPr lang="en-US" dirty="0" smtClean="0"/>
              <a:t>Whenever the user saves a file, the backup software saves a copy to a USB flash drive or another storage location</a:t>
            </a:r>
          </a:p>
        </p:txBody>
      </p:sp>
      <p:sp>
        <p:nvSpPr>
          <p:cNvPr id="6963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34BAE23B-1E72-468B-A28D-11DC5EC01886}" type="slidenum">
              <a:rPr lang="en-US">
                <a:solidFill>
                  <a:schemeClr val="bg1"/>
                </a:solidFill>
              </a:rPr>
              <a:pPr/>
              <a:t>59</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7-25: Scope of Backup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p:txBody>
          <a:bodyPr>
            <a:normAutofit/>
          </a:bodyPr>
          <a:lstStyle/>
          <a:p>
            <a:pPr hangingPunct="0">
              <a:lnSpc>
                <a:spcPct val="90000"/>
              </a:lnSpc>
              <a:buFont typeface="Wingdings" pitchFamily="2" charset="2"/>
              <a:buChar char="§"/>
            </a:pPr>
            <a:r>
              <a:rPr lang="en-US" dirty="0" smtClean="0"/>
              <a:t>Minimize the applications that run on the host</a:t>
            </a:r>
          </a:p>
          <a:p>
            <a:pPr hangingPunct="0">
              <a:lnSpc>
                <a:spcPct val="90000"/>
              </a:lnSpc>
              <a:buFont typeface="Wingdings" pitchFamily="2" charset="2"/>
              <a:buChar char="§"/>
            </a:pPr>
            <a:r>
              <a:rPr lang="en-US" dirty="0" smtClean="0"/>
              <a:t>Harden all remaining applications on the host (see Chapter 8)</a:t>
            </a:r>
          </a:p>
          <a:p>
            <a:pPr hangingPunct="0">
              <a:lnSpc>
                <a:spcPct val="90000"/>
              </a:lnSpc>
              <a:buFont typeface="Wingdings" pitchFamily="2" charset="2"/>
              <a:buChar char="§"/>
            </a:pPr>
            <a:r>
              <a:rPr lang="en-US" dirty="0" smtClean="0"/>
              <a:t>Download and install patches for operating vulnerabilities</a:t>
            </a:r>
          </a:p>
          <a:p>
            <a:pPr hangingPunct="0">
              <a:lnSpc>
                <a:spcPct val="90000"/>
              </a:lnSpc>
              <a:buFont typeface="Wingdings" pitchFamily="2" charset="2"/>
              <a:buChar char="§"/>
            </a:pPr>
            <a:r>
              <a:rPr lang="en-US" dirty="0" smtClean="0"/>
              <a:t>Manage users and groups securely</a:t>
            </a:r>
          </a:p>
          <a:p>
            <a:pPr hangingPunct="0">
              <a:lnSpc>
                <a:spcPct val="90000"/>
              </a:lnSpc>
              <a:buFont typeface="Wingdings" pitchFamily="2" charset="2"/>
              <a:buChar char="§"/>
            </a:pPr>
            <a:r>
              <a:rPr lang="en-US" dirty="0" smtClean="0"/>
              <a:t>Manage access permissions for users and groups securely</a:t>
            </a:r>
          </a:p>
          <a:p>
            <a:pPr hangingPunct="0">
              <a:lnSpc>
                <a:spcPct val="90000"/>
              </a:lnSpc>
            </a:pPr>
            <a:endParaRPr lang="en-US" dirty="0" smtClean="0"/>
          </a:p>
          <a:p>
            <a:pPr>
              <a:lnSpc>
                <a:spcPct val="90000"/>
              </a:lnSpc>
            </a:pPr>
            <a:endParaRPr lang="en-US" dirty="0" smtClean="0"/>
          </a:p>
        </p:txBody>
      </p:sp>
      <p:sp>
        <p:nvSpPr>
          <p:cNvPr id="2048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5026BC0-7332-4673-B1C2-4E8E06F65AC3}" type="slidenum">
              <a:rPr lang="en-US">
                <a:solidFill>
                  <a:schemeClr val="bg1"/>
                </a:solidFill>
              </a:rPr>
              <a:pPr/>
              <a:t>6</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 Elements of Host Hardening</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0657" name="Content Placeholder 1"/>
          <p:cNvSpPr>
            <a:spLocks noGrp="1"/>
          </p:cNvSpPr>
          <p:nvPr>
            <p:ph idx="1"/>
          </p:nvPr>
        </p:nvSpPr>
        <p:spPr/>
        <p:txBody>
          <a:bodyPr/>
          <a:lstStyle/>
          <a:p>
            <a:pPr hangingPunct="0"/>
            <a:r>
              <a:rPr lang="en-US" b="1" smtClean="0"/>
              <a:t>Full backups</a:t>
            </a:r>
          </a:p>
          <a:p>
            <a:pPr lvl="1" hangingPunct="0"/>
            <a:r>
              <a:rPr lang="en-US" smtClean="0"/>
              <a:t>All files and directories</a:t>
            </a:r>
          </a:p>
          <a:p>
            <a:pPr lvl="1" hangingPunct="0"/>
            <a:r>
              <a:rPr lang="en-US" smtClean="0"/>
              <a:t>Slow, so it is typically done weekly</a:t>
            </a:r>
          </a:p>
          <a:p>
            <a:pPr hangingPunct="0"/>
            <a:r>
              <a:rPr lang="en-US" b="1" smtClean="0"/>
              <a:t>Incremental Backups</a:t>
            </a:r>
          </a:p>
          <a:p>
            <a:pPr lvl="1" hangingPunct="0"/>
            <a:r>
              <a:rPr lang="en-US" smtClean="0"/>
              <a:t>Only records changes since the last backup</a:t>
            </a:r>
          </a:p>
          <a:p>
            <a:pPr lvl="1" hangingPunct="0"/>
            <a:r>
              <a:rPr lang="en-US" smtClean="0"/>
              <a:t>Fast, so usually done daily</a:t>
            </a:r>
          </a:p>
          <a:p>
            <a:pPr lvl="1" hangingPunct="0"/>
            <a:r>
              <a:rPr lang="en-US" smtClean="0"/>
              <a:t>Do incremental backups until the next full backup</a:t>
            </a:r>
          </a:p>
          <a:p>
            <a:endParaRPr lang="en-US" smtClean="0"/>
          </a:p>
        </p:txBody>
      </p:sp>
      <p:sp>
        <p:nvSpPr>
          <p:cNvPr id="706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E4A00A7-DA3B-4FD9-9EF4-0D10F8A694A1}" type="slidenum">
              <a:rPr lang="en-US">
                <a:solidFill>
                  <a:schemeClr val="bg1"/>
                </a:solidFill>
              </a:rPr>
              <a:pPr/>
              <a:t>60</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7-26: Full versus Incremental Backup</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1681" name="Content Placeholder 1"/>
          <p:cNvSpPr>
            <a:spLocks noGrp="1"/>
          </p:cNvSpPr>
          <p:nvPr>
            <p:ph idx="1"/>
          </p:nvPr>
        </p:nvSpPr>
        <p:spPr/>
        <p:txBody>
          <a:bodyPr/>
          <a:lstStyle/>
          <a:p>
            <a:pPr hangingPunct="0"/>
            <a:r>
              <a:rPr lang="en-US" b="1" smtClean="0"/>
              <a:t>Restoration Order</a:t>
            </a:r>
          </a:p>
          <a:p>
            <a:pPr lvl="1" hangingPunct="0"/>
            <a:r>
              <a:rPr lang="en-US" smtClean="0"/>
              <a:t>Restore the full backup first</a:t>
            </a:r>
          </a:p>
          <a:p>
            <a:pPr lvl="1" hangingPunct="0"/>
            <a:r>
              <a:rPr lang="en-US" smtClean="0"/>
              <a:t>Then restore incremental backups in the order created</a:t>
            </a:r>
          </a:p>
          <a:p>
            <a:pPr lvl="1" hangingPunct="0"/>
            <a:r>
              <a:rPr lang="en-US" smtClean="0"/>
              <a:t>(Otherwise, newer files will be overwritten)</a:t>
            </a:r>
          </a:p>
          <a:p>
            <a:pPr hangingPunct="0"/>
            <a:r>
              <a:rPr lang="en-US" b="1" smtClean="0"/>
              <a:t>Generations</a:t>
            </a:r>
          </a:p>
          <a:p>
            <a:pPr lvl="1" hangingPunct="0"/>
            <a:r>
              <a:rPr lang="en-US" smtClean="0"/>
              <a:t>Save several generations of full backups</a:t>
            </a:r>
          </a:p>
          <a:p>
            <a:pPr lvl="1" hangingPunct="0"/>
            <a:r>
              <a:rPr lang="en-US" smtClean="0"/>
              <a:t>Usually do not save incremental backups after the next full backup</a:t>
            </a:r>
          </a:p>
          <a:p>
            <a:endParaRPr lang="en-US" smtClean="0"/>
          </a:p>
        </p:txBody>
      </p:sp>
      <p:sp>
        <p:nvSpPr>
          <p:cNvPr id="7168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5AB788EE-0094-4E32-800E-7A44192B6489}" type="slidenum">
              <a:rPr lang="en-US">
                <a:solidFill>
                  <a:schemeClr val="bg1"/>
                </a:solidFill>
              </a:rPr>
              <a:pPr/>
              <a:t>61</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7-26: Full versus Incremental Backup</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7270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879EE81B-C2A8-4E74-B303-30D90F9256B8}" type="slidenum">
              <a:rPr lang="en-US">
                <a:solidFill>
                  <a:schemeClr val="bg1"/>
                </a:solidFill>
              </a:rPr>
              <a:pPr/>
              <a:t>62</a:t>
            </a:fld>
            <a:endParaRPr lang="en-US">
              <a:solidFill>
                <a:schemeClr val="bg1"/>
              </a:solidFill>
            </a:endParaRPr>
          </a:p>
        </p:txBody>
      </p:sp>
      <p:sp>
        <p:nvSpPr>
          <p:cNvPr id="5" name="Title 4"/>
          <p:cNvSpPr>
            <a:spLocks noGrp="1"/>
          </p:cNvSpPr>
          <p:nvPr>
            <p:ph type="title"/>
          </p:nvPr>
        </p:nvSpPr>
        <p:spPr>
          <a:xfrm>
            <a:off x="457200" y="274638"/>
            <a:ext cx="8229600" cy="944562"/>
          </a:xfrm>
        </p:spPr>
        <p:txBody>
          <a:bodyPr/>
          <a:lstStyle/>
          <a:p>
            <a:pPr fontAlgn="auto">
              <a:spcAft>
                <a:spcPts val="0"/>
              </a:spcAft>
              <a:defRPr/>
            </a:pPr>
            <a:r>
              <a:rPr lang="en-US" sz="3200" dirty="0" smtClean="0"/>
              <a:t>7-28: Centralized Backup</a:t>
            </a:r>
            <a:endParaRPr lang="en-US" sz="3200" dirty="0"/>
          </a:p>
        </p:txBody>
      </p:sp>
      <p:sp>
        <p:nvSpPr>
          <p:cNvPr id="6" name="Rectangle 5"/>
          <p:cNvSpPr/>
          <p:nvPr/>
        </p:nvSpPr>
        <p:spPr>
          <a:xfrm>
            <a:off x="1371600" y="4724400"/>
            <a:ext cx="5867400" cy="1524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Local backup on individual PCs difficult to enforce</a:t>
            </a:r>
          </a:p>
          <a:p>
            <a:pPr algn="ctr" fontAlgn="auto">
              <a:spcBef>
                <a:spcPts val="1200"/>
              </a:spcBef>
              <a:spcAft>
                <a:spcPts val="0"/>
              </a:spcAft>
              <a:defRPr/>
            </a:pPr>
            <a:r>
              <a:rPr lang="en-US" dirty="0"/>
              <a:t>Centralized backup provides backup labor and enforcement</a:t>
            </a:r>
          </a:p>
        </p:txBody>
      </p:sp>
      <p:pic>
        <p:nvPicPr>
          <p:cNvPr id="72709" name="Picture 6" descr="Figure_7-28 for PPT Centralized Backu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3788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3729" name="Content Placeholder 1"/>
          <p:cNvSpPr>
            <a:spLocks noGrp="1"/>
          </p:cNvSpPr>
          <p:nvPr>
            <p:ph idx="1"/>
          </p:nvPr>
        </p:nvSpPr>
        <p:spPr>
          <a:xfrm>
            <a:off x="304800" y="1481138"/>
            <a:ext cx="8229600" cy="4525962"/>
          </a:xfrm>
        </p:spPr>
        <p:txBody>
          <a:bodyPr/>
          <a:lstStyle/>
          <a:p>
            <a:pPr hangingPunct="0"/>
            <a:r>
              <a:rPr lang="en-US" b="1" smtClean="0"/>
              <a:t>Continuous Data Protection (CDP)</a:t>
            </a:r>
          </a:p>
          <a:p>
            <a:pPr lvl="1" hangingPunct="0"/>
            <a:r>
              <a:rPr lang="en-US" smtClean="0"/>
              <a:t>Used when a firm has two server locations</a:t>
            </a:r>
          </a:p>
          <a:p>
            <a:pPr lvl="1" hangingPunct="0"/>
            <a:r>
              <a:rPr lang="en-US" smtClean="0"/>
              <a:t>Each location backs up the other in real time</a:t>
            </a:r>
          </a:p>
          <a:p>
            <a:pPr lvl="1" hangingPunct="0"/>
            <a:r>
              <a:rPr lang="en-US" smtClean="0"/>
              <a:t>Other site can take over very quickly in case of a disaster, with little data loss</a:t>
            </a:r>
          </a:p>
          <a:p>
            <a:pPr lvl="1" hangingPunct="0"/>
            <a:r>
              <a:rPr lang="en-US" smtClean="0"/>
              <a:t>Requires expensive high–speed transmission link between the sites</a:t>
            </a:r>
          </a:p>
          <a:p>
            <a:endParaRPr lang="en-US" smtClean="0"/>
          </a:p>
        </p:txBody>
      </p:sp>
      <p:sp>
        <p:nvSpPr>
          <p:cNvPr id="7373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F7F3A8BE-8FA2-4ACB-9C4B-092D1A4AFFB0}" type="slidenum">
              <a:rPr lang="en-US">
                <a:solidFill>
                  <a:schemeClr val="bg1"/>
                </a:solidFill>
              </a:rPr>
              <a:pPr/>
              <a:t>63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7-27: Backup Technologies</a:t>
            </a:r>
            <a:endParaRPr lang="en-US" dirty="0"/>
          </a:p>
        </p:txBody>
      </p:sp>
      <p:pic>
        <p:nvPicPr>
          <p:cNvPr id="73733" name="Picture 4" descr="C:\Users\Panko\Pictures\Microsoft Clip Organizer\j04338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86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7577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6355131B-29B9-4701-A25C-BE5AA5B89EB1}" type="slidenum">
              <a:rPr lang="en-US">
                <a:solidFill>
                  <a:schemeClr val="bg1"/>
                </a:solidFill>
              </a:rPr>
              <a:pPr/>
              <a:t>64</a:t>
            </a:fld>
            <a:endParaRPr lang="en-US">
              <a:solidFill>
                <a:schemeClr val="bg1"/>
              </a:solidFill>
            </a:endParaRPr>
          </a:p>
        </p:txBody>
      </p:sp>
      <p:sp>
        <p:nvSpPr>
          <p:cNvPr id="5" name="Title 4"/>
          <p:cNvSpPr>
            <a:spLocks noGrp="1"/>
          </p:cNvSpPr>
          <p:nvPr>
            <p:ph type="title"/>
          </p:nvPr>
        </p:nvSpPr>
        <p:spPr>
          <a:xfrm>
            <a:off x="457200" y="274638"/>
            <a:ext cx="8229600" cy="1020762"/>
          </a:xfrm>
        </p:spPr>
        <p:txBody>
          <a:bodyPr/>
          <a:lstStyle/>
          <a:p>
            <a:pPr fontAlgn="auto">
              <a:spcAft>
                <a:spcPts val="0"/>
              </a:spcAft>
              <a:defRPr/>
            </a:pPr>
            <a:r>
              <a:rPr lang="en-US" sz="3200" dirty="0" smtClean="0"/>
              <a:t>7-29: Mesh Backup</a:t>
            </a:r>
            <a:endParaRPr lang="en-US" sz="3200" dirty="0"/>
          </a:p>
        </p:txBody>
      </p:sp>
      <p:pic>
        <p:nvPicPr>
          <p:cNvPr id="75780" name="Picture 7" descr="Figure_7-29-2 revised April 8 Mesh Backu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8585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a:xfrm>
            <a:off x="3886200" y="4953000"/>
            <a:ext cx="4343400" cy="1066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PCs back up one another.</a:t>
            </a:r>
          </a:p>
          <a:p>
            <a:pPr algn="ctr" fontAlgn="auto">
              <a:spcBef>
                <a:spcPts val="0"/>
              </a:spcBef>
              <a:spcAft>
                <a:spcPts val="0"/>
              </a:spcAft>
              <a:defRPr/>
            </a:pPr>
            <a:r>
              <a:rPr lang="en-US" dirty="0"/>
              <a:t>Data is stored redundantly.</a:t>
            </a:r>
          </a:p>
          <a:p>
            <a:pPr algn="ctr" fontAlgn="auto">
              <a:spcBef>
                <a:spcPts val="0"/>
              </a:spcBef>
              <a:spcAft>
                <a:spcPts val="0"/>
              </a:spcAft>
              <a:defRPr/>
            </a:pPr>
            <a:r>
              <a:rPr lang="en-US" dirty="0"/>
              <a:t>Security issues must be faced.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76801" name="Content Placeholder 1"/>
          <p:cNvSpPr>
            <a:spLocks noGrp="1"/>
          </p:cNvSpPr>
          <p:nvPr>
            <p:ph idx="1"/>
          </p:nvPr>
        </p:nvSpPr>
        <p:spPr/>
        <p:txBody>
          <a:bodyPr/>
          <a:lstStyle/>
          <a:p>
            <a:pPr hangingPunct="0"/>
            <a:r>
              <a:rPr lang="en-US" b="1" smtClean="0"/>
              <a:t>Servers Normally Use Magnetic Tape</a:t>
            </a:r>
          </a:p>
          <a:p>
            <a:pPr lvl="1" hangingPunct="0"/>
            <a:r>
              <a:rPr lang="en-US" smtClean="0"/>
              <a:t>Slow but inexpensive per bit stored</a:t>
            </a:r>
          </a:p>
          <a:p>
            <a:pPr hangingPunct="0"/>
            <a:r>
              <a:rPr lang="en-US" b="1" smtClean="0"/>
              <a:t>Second hard drive on computer</a:t>
            </a:r>
          </a:p>
          <a:p>
            <a:pPr lvl="1" hangingPunct="0"/>
            <a:r>
              <a:rPr lang="en-US" smtClean="0"/>
              <a:t>Very fast backup</a:t>
            </a:r>
          </a:p>
          <a:p>
            <a:pPr lvl="1" hangingPunct="0"/>
            <a:r>
              <a:rPr lang="en-US" smtClean="0"/>
              <a:t>But lost if computer is stolen or burns in a fire</a:t>
            </a:r>
          </a:p>
          <a:p>
            <a:pPr lvl="1" hangingPunct="0"/>
            <a:r>
              <a:rPr lang="en-US" smtClean="0"/>
              <a:t>Backup up on tape occasionally for archival (long-term storage)</a:t>
            </a:r>
          </a:p>
          <a:p>
            <a:endParaRPr lang="en-US" smtClean="0"/>
          </a:p>
        </p:txBody>
      </p:sp>
      <p:sp>
        <p:nvSpPr>
          <p:cNvPr id="768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61A3A5D6-ABB9-4D27-A0D2-E7A7BC7E39B1}" type="slidenum">
              <a:rPr lang="en-US">
                <a:solidFill>
                  <a:schemeClr val="bg1"/>
                </a:solidFill>
              </a:rPr>
              <a:pPr/>
              <a:t>65</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7-30: Backup Media</a:t>
            </a:r>
            <a:endParaRPr lang="en-US" dirty="0"/>
          </a:p>
        </p:txBody>
      </p:sp>
      <p:pic>
        <p:nvPicPr>
          <p:cNvPr id="76805" name="Picture 2" descr="C:\Users\Panko\Pictures\Microsoft Clip Organizer\CG50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724400"/>
            <a:ext cx="2287588"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6" descr="C:\Users\Panko\Pictures\Microsoft Clip Organizer\j02341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304800"/>
            <a:ext cx="23622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7825" name="Content Placeholder 1"/>
          <p:cNvSpPr>
            <a:spLocks noGrp="1"/>
          </p:cNvSpPr>
          <p:nvPr>
            <p:ph idx="1"/>
          </p:nvPr>
        </p:nvSpPr>
        <p:spPr>
          <a:xfrm>
            <a:off x="304800" y="1481138"/>
            <a:ext cx="8229600" cy="4525962"/>
          </a:xfrm>
        </p:spPr>
        <p:txBody>
          <a:bodyPr/>
          <a:lstStyle/>
          <a:p>
            <a:pPr hangingPunct="0"/>
            <a:r>
              <a:rPr lang="en-US" b="1" smtClean="0"/>
              <a:t>Clients Normally Use Optical disks (DVDs)</a:t>
            </a:r>
          </a:p>
          <a:p>
            <a:pPr lvl="1" hangingPunct="0"/>
            <a:r>
              <a:rPr lang="en-US" smtClean="0"/>
              <a:t>Attraction is that almost all users have optical disk burners</a:t>
            </a:r>
          </a:p>
          <a:p>
            <a:pPr lvl="1" hangingPunct="0"/>
            <a:r>
              <a:rPr lang="en-US" smtClean="0"/>
              <a:t>Dual-layer DVDs offer about 8 GB of capacity</a:t>
            </a:r>
          </a:p>
          <a:p>
            <a:pPr lvl="2" hangingPunct="0"/>
            <a:r>
              <a:rPr lang="en-US" smtClean="0"/>
              <a:t>This often is not enough</a:t>
            </a:r>
          </a:p>
          <a:p>
            <a:pPr lvl="2" hangingPunct="0"/>
            <a:r>
              <a:rPr lang="en-US" smtClean="0"/>
              <a:t>User may have to insert additional disks to do backup</a:t>
            </a:r>
          </a:p>
          <a:p>
            <a:pPr lvl="1" hangingPunct="0"/>
            <a:r>
              <a:rPr lang="en-US" smtClean="0"/>
              <a:t>Backup up to a second client PC hard drive; then occasionally back up onto optical disks</a:t>
            </a:r>
          </a:p>
          <a:p>
            <a:pPr lvl="1" hangingPunct="0"/>
            <a:r>
              <a:rPr lang="en-US" smtClean="0"/>
              <a:t>The life of information on optical disks is unknown</a:t>
            </a:r>
          </a:p>
          <a:p>
            <a:endParaRPr lang="en-US" smtClean="0"/>
          </a:p>
        </p:txBody>
      </p:sp>
      <p:sp>
        <p:nvSpPr>
          <p:cNvPr id="7782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66B6E02C-9EFB-41EC-BA43-C5664529FE4D}" type="slidenum">
              <a:rPr lang="en-US">
                <a:solidFill>
                  <a:schemeClr val="bg1"/>
                </a:solidFill>
              </a:rPr>
              <a:pPr/>
              <a:t>66</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7-30: Backup Media</a:t>
            </a:r>
            <a:endParaRPr lang="en-US" dirty="0"/>
          </a:p>
        </p:txBody>
      </p:sp>
      <p:pic>
        <p:nvPicPr>
          <p:cNvPr id="77829" name="Picture 3" descr="C:\Users\Panko\Pictures\Microsoft Clip Organizer\j03057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76213"/>
            <a:ext cx="13652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8849" name="Content Placeholder 1"/>
          <p:cNvSpPr>
            <a:spLocks noGrp="1"/>
          </p:cNvSpPr>
          <p:nvPr>
            <p:ph idx="1"/>
          </p:nvPr>
        </p:nvSpPr>
        <p:spPr>
          <a:xfrm>
            <a:off x="457200" y="1524000"/>
            <a:ext cx="8229600" cy="4525963"/>
          </a:xfrm>
        </p:spPr>
        <p:txBody>
          <a:bodyPr/>
          <a:lstStyle/>
          <a:p>
            <a:pPr hangingPunct="0"/>
            <a:r>
              <a:rPr lang="en-US" b="1" smtClean="0"/>
              <a:t>Backup Creation Policies</a:t>
            </a:r>
          </a:p>
          <a:p>
            <a:pPr lvl="1" hangingPunct="0"/>
            <a:r>
              <a:rPr lang="en-US" smtClean="0"/>
              <a:t>Understand current system and </a:t>
            </a:r>
            <a:br>
              <a:rPr lang="en-US" smtClean="0"/>
            </a:br>
            <a:r>
              <a:rPr lang="en-US" smtClean="0"/>
              <a:t>future needs</a:t>
            </a:r>
          </a:p>
          <a:p>
            <a:pPr lvl="1" hangingPunct="0"/>
            <a:r>
              <a:rPr lang="en-US" smtClean="0"/>
              <a:t>Create policies for different types of data and computer</a:t>
            </a:r>
          </a:p>
          <a:p>
            <a:pPr lvl="1" hangingPunct="0"/>
            <a:r>
              <a:rPr lang="en-US" smtClean="0"/>
              <a:t>What should be backed up, how frequently, how frequently to test restorations, etc.</a:t>
            </a:r>
          </a:p>
          <a:p>
            <a:pPr hangingPunct="0"/>
            <a:r>
              <a:rPr lang="en-US" b="1" smtClean="0"/>
              <a:t>Restoration Policies</a:t>
            </a:r>
          </a:p>
          <a:p>
            <a:pPr lvl="1" hangingPunct="0"/>
            <a:r>
              <a:rPr lang="en-US" smtClean="0"/>
              <a:t>Do restoration tests frequently</a:t>
            </a:r>
          </a:p>
          <a:p>
            <a:endParaRPr lang="en-US" smtClean="0"/>
          </a:p>
        </p:txBody>
      </p:sp>
      <p:sp>
        <p:nvSpPr>
          <p:cNvPr id="788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84052D8E-DD70-4503-A111-93C474AF2E8F}" type="slidenum">
              <a:rPr lang="en-US">
                <a:solidFill>
                  <a:schemeClr val="bg1"/>
                </a:solidFill>
              </a:rPr>
              <a:pPr/>
              <a:t>67</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7-31: Backup Management </a:t>
            </a:r>
            <a:br>
              <a:rPr lang="en-US" dirty="0" smtClean="0"/>
            </a:br>
            <a:r>
              <a:rPr lang="en-US" dirty="0" smtClean="0"/>
              <a:t>Policies</a:t>
            </a:r>
            <a:endParaRPr lang="en-US" dirty="0"/>
          </a:p>
        </p:txBody>
      </p:sp>
      <p:pic>
        <p:nvPicPr>
          <p:cNvPr id="78853" name="Picture 5" descr="iStock_000006675871Small Policy.jpg"/>
          <p:cNvPicPr>
            <a:picLocks noChangeAspect="1"/>
          </p:cNvPicPr>
          <p:nvPr/>
        </p:nvPicPr>
        <p:blipFill>
          <a:blip r:embed="rId3">
            <a:extLst>
              <a:ext uri="{28A0092B-C50C-407E-A947-70E740481C1C}">
                <a14:useLocalDpi xmlns:a14="http://schemas.microsoft.com/office/drawing/2010/main" val="0"/>
              </a:ext>
            </a:extLst>
          </a:blip>
          <a:srcRect t="17825" r="6541" b="25134"/>
          <a:stretch>
            <a:fillRect/>
          </a:stretch>
        </p:blipFill>
        <p:spPr bwMode="auto">
          <a:xfrm>
            <a:off x="5791200" y="8382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79873" name="Content Placeholder 1"/>
          <p:cNvSpPr>
            <a:spLocks noGrp="1"/>
          </p:cNvSpPr>
          <p:nvPr>
            <p:ph idx="1"/>
          </p:nvPr>
        </p:nvSpPr>
        <p:spPr/>
        <p:txBody>
          <a:bodyPr/>
          <a:lstStyle/>
          <a:p>
            <a:pPr hangingPunct="0"/>
            <a:r>
              <a:rPr lang="en-US" b="1" smtClean="0"/>
              <a:t>Media Storage Location </a:t>
            </a:r>
            <a:br>
              <a:rPr lang="en-US" b="1" smtClean="0"/>
            </a:br>
            <a:r>
              <a:rPr lang="en-US" b="1" smtClean="0"/>
              <a:t>Policies</a:t>
            </a:r>
          </a:p>
          <a:p>
            <a:pPr lvl="1" hangingPunct="0"/>
            <a:r>
              <a:rPr lang="en-US" smtClean="0"/>
              <a:t>Store media at a different site</a:t>
            </a:r>
          </a:p>
          <a:p>
            <a:pPr lvl="1" hangingPunct="0"/>
            <a:r>
              <a:rPr lang="en-US" smtClean="0"/>
              <a:t>Store backup media in a fireproof and waterproof safe until it can be moved offsite</a:t>
            </a:r>
          </a:p>
          <a:p>
            <a:pPr hangingPunct="0"/>
            <a:r>
              <a:rPr lang="en-US" b="1" smtClean="0"/>
              <a:t>Encryption Policies</a:t>
            </a:r>
          </a:p>
          <a:p>
            <a:pPr lvl="1" hangingPunct="0"/>
            <a:r>
              <a:rPr lang="en-US" smtClean="0"/>
              <a:t>Encrypt backup media before moving them so that confidential information will not be exposed if the tape is stolen or lost</a:t>
            </a:r>
            <a:endParaRPr lang="en-US" i="1" smtClean="0"/>
          </a:p>
        </p:txBody>
      </p:sp>
      <p:sp>
        <p:nvSpPr>
          <p:cNvPr id="7987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66404ADA-45AF-48C7-A992-59243CA2F02B}" type="slidenum">
              <a:rPr lang="en-US">
                <a:solidFill>
                  <a:schemeClr val="bg1"/>
                </a:solidFill>
              </a:rPr>
              <a:pPr/>
              <a:t>68</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7-31: Backup Management Policies</a:t>
            </a:r>
            <a:endParaRPr lang="en-US" dirty="0"/>
          </a:p>
        </p:txBody>
      </p:sp>
      <p:pic>
        <p:nvPicPr>
          <p:cNvPr id="79877" name="Picture 5" descr="iStock_000006675871Small Policy.jpg"/>
          <p:cNvPicPr>
            <a:picLocks noChangeAspect="1"/>
          </p:cNvPicPr>
          <p:nvPr/>
        </p:nvPicPr>
        <p:blipFill>
          <a:blip r:embed="rId3">
            <a:extLst>
              <a:ext uri="{28A0092B-C50C-407E-A947-70E740481C1C}">
                <a14:useLocalDpi xmlns:a14="http://schemas.microsoft.com/office/drawing/2010/main" val="0"/>
              </a:ext>
            </a:extLst>
          </a:blip>
          <a:srcRect t="17825" r="6541" b="25134"/>
          <a:stretch>
            <a:fillRect/>
          </a:stretch>
        </p:blipFill>
        <p:spPr bwMode="auto">
          <a:xfrm>
            <a:off x="5867400" y="12192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80897" name="Content Placeholder 1"/>
          <p:cNvSpPr>
            <a:spLocks noGrp="1"/>
          </p:cNvSpPr>
          <p:nvPr>
            <p:ph idx="1"/>
          </p:nvPr>
        </p:nvSpPr>
        <p:spPr/>
        <p:txBody>
          <a:bodyPr/>
          <a:lstStyle/>
          <a:p>
            <a:pPr hangingPunct="0"/>
            <a:r>
              <a:rPr lang="en-US" b="1" smtClean="0"/>
              <a:t>Strongly Access Control Policies for Backup Media</a:t>
            </a:r>
          </a:p>
          <a:p>
            <a:pPr lvl="1" hangingPunct="0"/>
            <a:r>
              <a:rPr lang="en-US" smtClean="0"/>
              <a:t>Checkouts are rare and therefore suspicious</a:t>
            </a:r>
          </a:p>
          <a:p>
            <a:pPr lvl="1" hangingPunct="0"/>
            <a:r>
              <a:rPr lang="en-US" smtClean="0"/>
              <a:t>Checking out media can result in their loss and the damages that come with this loss</a:t>
            </a:r>
          </a:p>
          <a:p>
            <a:pPr lvl="1" hangingPunct="0"/>
            <a:r>
              <a:rPr lang="en-US" smtClean="0"/>
              <a:t>The manager of the person requesting the checkout should approve the checkout</a:t>
            </a:r>
            <a:endParaRPr lang="en-US" i="1" smtClean="0"/>
          </a:p>
          <a:p>
            <a:endParaRPr lang="en-US" smtClean="0"/>
          </a:p>
        </p:txBody>
      </p:sp>
      <p:sp>
        <p:nvSpPr>
          <p:cNvPr id="808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2A61B19-7173-4E4A-8635-A60D78FAD14C}" type="slidenum">
              <a:rPr lang="en-US">
                <a:solidFill>
                  <a:schemeClr val="bg1"/>
                </a:solidFill>
              </a:rPr>
              <a:pPr/>
              <a:t>69</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7-31: Backup Management Policies</a:t>
            </a:r>
            <a:endParaRPr lang="en-US" dirty="0"/>
          </a:p>
        </p:txBody>
      </p:sp>
      <p:pic>
        <p:nvPicPr>
          <p:cNvPr id="80901" name="Picture 5" descr="iStock_000006675871Small Policy.jpg"/>
          <p:cNvPicPr>
            <a:picLocks noChangeAspect="1"/>
          </p:cNvPicPr>
          <p:nvPr/>
        </p:nvPicPr>
        <p:blipFill>
          <a:blip r:embed="rId3">
            <a:extLst>
              <a:ext uri="{28A0092B-C50C-407E-A947-70E740481C1C}">
                <a14:useLocalDpi xmlns:a14="http://schemas.microsoft.com/office/drawing/2010/main" val="0"/>
              </a:ext>
            </a:extLst>
          </a:blip>
          <a:srcRect t="17825" r="6541" b="25134"/>
          <a:stretch>
            <a:fillRect/>
          </a:stretch>
        </p:blipFill>
        <p:spPr bwMode="auto">
          <a:xfrm>
            <a:off x="5638800" y="45720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1505" name="Content Placeholder 1"/>
          <p:cNvSpPr>
            <a:spLocks noGrp="1"/>
          </p:cNvSpPr>
          <p:nvPr>
            <p:ph idx="1"/>
          </p:nvPr>
        </p:nvSpPr>
        <p:spPr/>
        <p:txBody>
          <a:bodyPr/>
          <a:lstStyle/>
          <a:p>
            <a:pPr hangingPunct="0">
              <a:buFont typeface="Wingdings" pitchFamily="2" charset="2"/>
              <a:buChar char="§"/>
            </a:pPr>
            <a:r>
              <a:rPr lang="en-US" dirty="0" smtClean="0"/>
              <a:t>Encrypt data if appropriate</a:t>
            </a:r>
          </a:p>
          <a:p>
            <a:pPr hangingPunct="0">
              <a:buFont typeface="Wingdings" pitchFamily="2" charset="2"/>
              <a:buChar char="§"/>
            </a:pPr>
            <a:r>
              <a:rPr lang="en-US" dirty="0" smtClean="0"/>
              <a:t>Add a host firewall</a:t>
            </a:r>
          </a:p>
          <a:p>
            <a:pPr hangingPunct="0">
              <a:buFont typeface="Wingdings" pitchFamily="2" charset="2"/>
              <a:buChar char="§"/>
            </a:pPr>
            <a:r>
              <a:rPr lang="en-US" dirty="0" smtClean="0"/>
              <a:t>Read operating system log files regularly for suspicious activity</a:t>
            </a:r>
          </a:p>
          <a:p>
            <a:pPr hangingPunct="0">
              <a:buFont typeface="Wingdings" pitchFamily="2" charset="2"/>
              <a:buChar char="§"/>
            </a:pPr>
            <a:r>
              <a:rPr lang="en-US" dirty="0" smtClean="0"/>
              <a:t>Run vulnerability tests frequently</a:t>
            </a:r>
          </a:p>
          <a:p>
            <a:endParaRPr lang="en-US" dirty="0" smtClean="0"/>
          </a:p>
        </p:txBody>
      </p:sp>
      <p:sp>
        <p:nvSpPr>
          <p:cNvPr id="215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78CAA22-F690-4428-AB57-862B906FBF26}" type="slidenum">
              <a:rPr lang="en-US">
                <a:solidFill>
                  <a:schemeClr val="bg1"/>
                </a:solidFill>
              </a:rPr>
              <a:pPr/>
              <a:t>7</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7-2: Elements of Host Hardening</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81921" name="Content Placeholder 1"/>
          <p:cNvSpPr>
            <a:spLocks noGrp="1"/>
          </p:cNvSpPr>
          <p:nvPr>
            <p:ph idx="1"/>
          </p:nvPr>
        </p:nvSpPr>
        <p:spPr/>
        <p:txBody>
          <a:bodyPr/>
          <a:lstStyle/>
          <a:p>
            <a:pPr hangingPunct="0"/>
            <a:r>
              <a:rPr lang="en-US" b="1" smtClean="0"/>
              <a:t>Data Retention Policies</a:t>
            </a:r>
          </a:p>
          <a:p>
            <a:pPr lvl="1" hangingPunct="0"/>
            <a:r>
              <a:rPr lang="en-US" smtClean="0"/>
              <a:t>There are strong legal </a:t>
            </a:r>
            <a:br>
              <a:rPr lang="en-US" smtClean="0"/>
            </a:br>
            <a:r>
              <a:rPr lang="en-US" smtClean="0"/>
              <a:t>requirements for how long </a:t>
            </a:r>
            <a:br>
              <a:rPr lang="en-US" smtClean="0"/>
            </a:br>
            <a:r>
              <a:rPr lang="en-US" smtClean="0"/>
              <a:t>certain types of data must be kept</a:t>
            </a:r>
          </a:p>
          <a:p>
            <a:pPr lvl="1" hangingPunct="0"/>
            <a:r>
              <a:rPr lang="en-US" smtClean="0"/>
              <a:t>The legal department must get involved in retention policies.</a:t>
            </a:r>
          </a:p>
          <a:p>
            <a:pPr hangingPunct="0"/>
            <a:r>
              <a:rPr lang="en-US" b="1" smtClean="0"/>
              <a:t>Auditing Policy Compliance</a:t>
            </a:r>
          </a:p>
          <a:p>
            <a:pPr lvl="1" hangingPunct="0"/>
            <a:r>
              <a:rPr lang="en-US" smtClean="0"/>
              <a:t>All policies should be audited</a:t>
            </a:r>
          </a:p>
          <a:p>
            <a:pPr lvl="1" hangingPunct="0"/>
            <a:r>
              <a:rPr lang="en-US" smtClean="0"/>
              <a:t>Includes tracing what happened in samples of data</a:t>
            </a:r>
            <a:r>
              <a:rPr lang="en-US" i="1" smtClean="0"/>
              <a:t> </a:t>
            </a:r>
          </a:p>
          <a:p>
            <a:endParaRPr lang="en-US" smtClean="0"/>
          </a:p>
        </p:txBody>
      </p:sp>
      <p:sp>
        <p:nvSpPr>
          <p:cNvPr id="819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5A200A2-EAB3-4BC7-B88A-225DD48B8518}" type="slidenum">
              <a:rPr lang="en-US">
                <a:solidFill>
                  <a:schemeClr val="bg1"/>
                </a:solidFill>
              </a:rPr>
              <a:pPr/>
              <a:t>70</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7-31: Backup Management Policies</a:t>
            </a:r>
            <a:endParaRPr lang="en-US" dirty="0"/>
          </a:p>
        </p:txBody>
      </p:sp>
      <p:pic>
        <p:nvPicPr>
          <p:cNvPr id="81925" name="Picture 5" descr="iStock_000006675871Small Policy.jpg"/>
          <p:cNvPicPr>
            <a:picLocks noChangeAspect="1"/>
          </p:cNvPicPr>
          <p:nvPr/>
        </p:nvPicPr>
        <p:blipFill>
          <a:blip r:embed="rId3">
            <a:extLst>
              <a:ext uri="{28A0092B-C50C-407E-A947-70E740481C1C}">
                <a14:useLocalDpi xmlns:a14="http://schemas.microsoft.com/office/drawing/2010/main" val="0"/>
              </a:ext>
            </a:extLst>
          </a:blip>
          <a:srcRect t="17825" r="6541" b="25134"/>
          <a:stretch>
            <a:fillRect/>
          </a:stretch>
        </p:blipFill>
        <p:spPr bwMode="auto">
          <a:xfrm>
            <a:off x="5562600" y="12192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2" descr="C:\Program Files\Microsoft Office\MEDIA\CAGCAT10\j030084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3657600"/>
            <a:ext cx="1814513"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82945" name="Content Placeholder 1"/>
          <p:cNvSpPr>
            <a:spLocks noGrp="1"/>
          </p:cNvSpPr>
          <p:nvPr>
            <p:ph idx="1"/>
          </p:nvPr>
        </p:nvSpPr>
        <p:spPr>
          <a:xfrm>
            <a:off x="457200" y="1371600"/>
            <a:ext cx="8229600" cy="4525963"/>
          </a:xfrm>
        </p:spPr>
        <p:txBody>
          <a:bodyPr/>
          <a:lstStyle/>
          <a:p>
            <a:pPr hangingPunct="0"/>
            <a:r>
              <a:rPr lang="en-US" b="1" smtClean="0"/>
              <a:t>Encryption</a:t>
            </a:r>
          </a:p>
          <a:p>
            <a:pPr lvl="1" hangingPunct="0"/>
            <a:r>
              <a:rPr lang="en-US" smtClean="0"/>
              <a:t>Makes data unreadable to </a:t>
            </a:r>
            <a:br>
              <a:rPr lang="en-US" smtClean="0"/>
            </a:br>
            <a:r>
              <a:rPr lang="en-US" smtClean="0"/>
              <a:t>someone who does not have the key</a:t>
            </a:r>
          </a:p>
          <a:p>
            <a:pPr lvl="1" hangingPunct="0"/>
            <a:r>
              <a:rPr lang="en-US" smtClean="0"/>
              <a:t>Prevents theft of private or trade secret information</a:t>
            </a:r>
          </a:p>
          <a:p>
            <a:pPr lvl="1" hangingPunct="0"/>
            <a:r>
              <a:rPr lang="en-US" smtClean="0"/>
              <a:t>May reduce legal liability if lost or stolen data is encrypted</a:t>
            </a:r>
          </a:p>
          <a:p>
            <a:pPr hangingPunct="0"/>
            <a:r>
              <a:rPr lang="en-US" b="1" smtClean="0"/>
              <a:t>What to Encrypt</a:t>
            </a:r>
          </a:p>
          <a:p>
            <a:pPr lvl="1" hangingPunct="0"/>
            <a:r>
              <a:rPr lang="en-US" smtClean="0"/>
              <a:t>Files and directories</a:t>
            </a:r>
          </a:p>
          <a:p>
            <a:pPr lvl="1" hangingPunct="0"/>
            <a:r>
              <a:rPr lang="en-US" smtClean="0"/>
              <a:t>The entire disk</a:t>
            </a:r>
          </a:p>
        </p:txBody>
      </p:sp>
      <p:sp>
        <p:nvSpPr>
          <p:cNvPr id="8294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E7448041-C4D1-4B28-806E-F1B93B7D445D}" type="slidenum">
              <a:rPr lang="en-US">
                <a:solidFill>
                  <a:schemeClr val="bg1"/>
                </a:solidFill>
              </a:rPr>
              <a:pPr/>
              <a:t>71</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7-32: Data Protection: Encryption</a:t>
            </a:r>
            <a:endParaRPr lang="en-US" dirty="0"/>
          </a:p>
        </p:txBody>
      </p:sp>
      <p:pic>
        <p:nvPicPr>
          <p:cNvPr id="82949" name="Picture 2" descr="C:\Users\Panko\Pictures\Microsoft Clip Organizer\j04358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143000"/>
            <a:ext cx="213360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83969" name="Content Placeholder 1"/>
          <p:cNvSpPr>
            <a:spLocks noGrp="1"/>
          </p:cNvSpPr>
          <p:nvPr>
            <p:ph idx="1"/>
          </p:nvPr>
        </p:nvSpPr>
        <p:spPr>
          <a:xfrm>
            <a:off x="457200" y="1371600"/>
            <a:ext cx="8229600" cy="4767263"/>
          </a:xfrm>
        </p:spPr>
        <p:txBody>
          <a:bodyPr/>
          <a:lstStyle/>
          <a:p>
            <a:pPr hangingPunct="0"/>
            <a:r>
              <a:rPr lang="en-US" b="1" smtClean="0"/>
              <a:t>Key Escrow</a:t>
            </a:r>
          </a:p>
          <a:p>
            <a:pPr lvl="1" hangingPunct="0"/>
            <a:r>
              <a:rPr lang="en-US" smtClean="0"/>
              <a:t>Loss of the key is disastrous</a:t>
            </a:r>
          </a:p>
          <a:p>
            <a:pPr lvl="2" hangingPunct="0"/>
            <a:r>
              <a:rPr lang="en-US" smtClean="0"/>
              <a:t>Not like losing a password that can be reset</a:t>
            </a:r>
          </a:p>
          <a:p>
            <a:pPr lvl="1" hangingPunct="0"/>
            <a:r>
              <a:rPr lang="en-US" smtClean="0"/>
              <a:t>Key escrow stores a copy of the key in a safe place</a:t>
            </a:r>
            <a:endParaRPr lang="en-US" i="1" smtClean="0"/>
          </a:p>
          <a:p>
            <a:pPr lvl="1" hangingPunct="0"/>
            <a:r>
              <a:rPr lang="en-US" smtClean="0"/>
              <a:t>Bad if managed by user</a:t>
            </a:r>
          </a:p>
          <a:p>
            <a:pPr lvl="2" hangingPunct="0"/>
            <a:r>
              <a:rPr lang="en-US" smtClean="0"/>
              <a:t>May not do it</a:t>
            </a:r>
          </a:p>
          <a:p>
            <a:pPr lvl="2" hangingPunct="0"/>
            <a:r>
              <a:rPr lang="en-US" smtClean="0"/>
              <a:t>May not be able to find it</a:t>
            </a:r>
          </a:p>
          <a:p>
            <a:pPr lvl="2" hangingPunct="0"/>
            <a:r>
              <a:rPr lang="en-US" smtClean="0"/>
              <a:t>If fired, may refuse to give it, locking up all data on the computer</a:t>
            </a:r>
          </a:p>
          <a:p>
            <a:pPr lvl="1" hangingPunct="0"/>
            <a:r>
              <a:rPr lang="en-US" smtClean="0"/>
              <a:t>Central key escrow on a corporate server is better</a:t>
            </a:r>
          </a:p>
          <a:p>
            <a:pPr>
              <a:buFont typeface="Wingdings 3" pitchFamily="18" charset="2"/>
              <a:buNone/>
            </a:pPr>
            <a:endParaRPr lang="en-US" i="1" smtClean="0"/>
          </a:p>
          <a:p>
            <a:endParaRPr lang="en-US" smtClean="0"/>
          </a:p>
        </p:txBody>
      </p:sp>
      <p:sp>
        <p:nvSpPr>
          <p:cNvPr id="839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48C2DBCA-90AE-4206-9225-38FF831C110F}" type="slidenum">
              <a:rPr lang="en-US">
                <a:solidFill>
                  <a:schemeClr val="bg1"/>
                </a:solidFill>
              </a:rPr>
              <a:pPr/>
              <a:t>72</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7-32: Data Protection: Encryption</a:t>
            </a:r>
            <a:endParaRPr lang="en-US" dirty="0"/>
          </a:p>
        </p:txBody>
      </p:sp>
      <p:pic>
        <p:nvPicPr>
          <p:cNvPr id="83973" name="Picture 2" descr="C:\Users\Panko\Pictures\Microsoft Clip Organizer\j0335776.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371600"/>
            <a:ext cx="15097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p:txBody>
          <a:bodyPr>
            <a:normAutofit/>
          </a:bodyPr>
          <a:lstStyle/>
          <a:p>
            <a:pPr hangingPunct="0">
              <a:lnSpc>
                <a:spcPct val="90000"/>
              </a:lnSpc>
            </a:pPr>
            <a:r>
              <a:rPr lang="en-US" b="1" smtClean="0"/>
              <a:t>Strong Login Authentication Is Needed</a:t>
            </a:r>
          </a:p>
          <a:p>
            <a:pPr lvl="1" hangingPunct="0">
              <a:lnSpc>
                <a:spcPct val="90000"/>
              </a:lnSpc>
            </a:pPr>
            <a:r>
              <a:rPr lang="en-US" smtClean="0"/>
              <a:t>Encryption is transparent to logged in users</a:t>
            </a:r>
          </a:p>
          <a:p>
            <a:pPr lvl="2" hangingPunct="0">
              <a:lnSpc>
                <a:spcPct val="90000"/>
              </a:lnSpc>
            </a:pPr>
            <a:r>
              <a:rPr lang="en-US" smtClean="0"/>
              <a:t>Once a user is logged in, he or she can see all encrypted data</a:t>
            </a:r>
          </a:p>
          <a:p>
            <a:pPr lvl="1" hangingPunct="0">
              <a:lnSpc>
                <a:spcPct val="90000"/>
              </a:lnSpc>
            </a:pPr>
            <a:r>
              <a:rPr lang="en-US" smtClean="0"/>
              <a:t>Protect with strong password or biometrics</a:t>
            </a:r>
          </a:p>
          <a:p>
            <a:pPr lvl="2" hangingPunct="0">
              <a:lnSpc>
                <a:spcPct val="90000"/>
              </a:lnSpc>
            </a:pPr>
            <a:r>
              <a:rPr lang="en-US" smtClean="0"/>
              <a:t>Ensure that the password is not lost</a:t>
            </a:r>
          </a:p>
          <a:p>
            <a:pPr hangingPunct="0">
              <a:lnSpc>
                <a:spcPct val="90000"/>
              </a:lnSpc>
            </a:pPr>
            <a:r>
              <a:rPr lang="en-US" b="1" smtClean="0"/>
              <a:t>File-Sharing Problems</a:t>
            </a:r>
          </a:p>
          <a:p>
            <a:pPr lvl="1" hangingPunct="0">
              <a:lnSpc>
                <a:spcPct val="90000"/>
              </a:lnSpc>
            </a:pPr>
            <a:r>
              <a:rPr lang="en-US" smtClean="0"/>
              <a:t>File sharing may be more difficult because files usually have to be decrypted before sending them to another computer</a:t>
            </a:r>
            <a:endParaRPr lang="en-US" i="1" smtClean="0"/>
          </a:p>
          <a:p>
            <a:pPr>
              <a:lnSpc>
                <a:spcPct val="90000"/>
              </a:lnSpc>
            </a:pPr>
            <a:endParaRPr lang="en-US" smtClean="0"/>
          </a:p>
        </p:txBody>
      </p:sp>
      <p:sp>
        <p:nvSpPr>
          <p:cNvPr id="849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E18BE58C-4BA1-46DA-8F70-F43F24D561EF}" type="slidenum">
              <a:rPr lang="en-US">
                <a:solidFill>
                  <a:schemeClr val="bg1"/>
                </a:solidFill>
              </a:rPr>
              <a:pPr/>
              <a:t>73</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7-32: Data Protection: Encryption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86017" name="Content Placeholder 1"/>
          <p:cNvSpPr>
            <a:spLocks noGrp="1"/>
          </p:cNvSpPr>
          <p:nvPr>
            <p:ph idx="1"/>
          </p:nvPr>
        </p:nvSpPr>
        <p:spPr/>
        <p:txBody>
          <a:bodyPr/>
          <a:lstStyle/>
          <a:p>
            <a:pPr hangingPunct="0"/>
            <a:r>
              <a:rPr lang="en-US" b="1" smtClean="0"/>
              <a:t>Data Destruction Is Necessary</a:t>
            </a:r>
          </a:p>
          <a:p>
            <a:pPr lvl="1" hangingPunct="0"/>
            <a:r>
              <a:rPr lang="en-US" smtClean="0"/>
              <a:t>Backup media are not needed beyond </a:t>
            </a:r>
            <a:br>
              <a:rPr lang="en-US" smtClean="0"/>
            </a:br>
            <a:r>
              <a:rPr lang="en-US" smtClean="0"/>
              <a:t>their retention dates</a:t>
            </a:r>
          </a:p>
          <a:p>
            <a:pPr lvl="2" hangingPunct="0"/>
            <a:r>
              <a:rPr lang="en-US" smtClean="0"/>
              <a:t>If a computer is to be discarded</a:t>
            </a:r>
          </a:p>
          <a:p>
            <a:pPr lvl="2" hangingPunct="0"/>
            <a:r>
              <a:rPr lang="en-US" smtClean="0"/>
              <a:t>If the computer is to be sold or given to another user</a:t>
            </a:r>
          </a:p>
          <a:p>
            <a:pPr lvl="1" hangingPunct="0"/>
            <a:r>
              <a:rPr lang="en-US" smtClean="0"/>
              <a:t>Drive-wiping software for hard drives</a:t>
            </a:r>
          </a:p>
          <a:p>
            <a:pPr lvl="2" hangingPunct="0"/>
            <a:r>
              <a:rPr lang="en-US" smtClean="0"/>
              <a:t>Reformatting the hard drive is not enough</a:t>
            </a:r>
          </a:p>
          <a:p>
            <a:pPr lvl="1" hangingPunct="0"/>
            <a:r>
              <a:rPr lang="en-US" smtClean="0"/>
              <a:t>Shredding for CDs and DVDs</a:t>
            </a:r>
          </a:p>
          <a:p>
            <a:endParaRPr lang="en-US" i="1" smtClean="0"/>
          </a:p>
          <a:p>
            <a:endParaRPr lang="en-US" smtClean="0"/>
          </a:p>
        </p:txBody>
      </p:sp>
      <p:sp>
        <p:nvSpPr>
          <p:cNvPr id="860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2EC1C825-3B49-4B34-BB91-871F3F2B3C35}" type="slidenum">
              <a:rPr lang="en-US">
                <a:solidFill>
                  <a:schemeClr val="bg1"/>
                </a:solidFill>
              </a:rPr>
              <a:pPr/>
              <a:t>74</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7-33: Data Destruction</a:t>
            </a:r>
            <a:endParaRPr lang="en-US" dirty="0"/>
          </a:p>
        </p:txBody>
      </p:sp>
      <p:pic>
        <p:nvPicPr>
          <p:cNvPr id="86021" name="Picture 5" descr="iStock_000005195294Small shredded disk.jpg"/>
          <p:cNvPicPr>
            <a:picLocks noChangeAspect="1"/>
          </p:cNvPicPr>
          <p:nvPr/>
        </p:nvPicPr>
        <p:blipFill>
          <a:blip r:embed="rId3">
            <a:extLst>
              <a:ext uri="{28A0092B-C50C-407E-A947-70E740481C1C}">
                <a14:useLocalDpi xmlns:a14="http://schemas.microsoft.com/office/drawing/2010/main" val="0"/>
              </a:ext>
            </a:extLst>
          </a:blip>
          <a:srcRect l="14706" r="20589"/>
          <a:stretch>
            <a:fillRect/>
          </a:stretch>
        </p:blipFill>
        <p:spPr bwMode="auto">
          <a:xfrm>
            <a:off x="6705600" y="152400"/>
            <a:ext cx="22098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sp>
        <p:nvSpPr>
          <p:cNvPr id="87041" name="Content Placeholder 1"/>
          <p:cNvSpPr>
            <a:spLocks noGrp="1"/>
          </p:cNvSpPr>
          <p:nvPr>
            <p:ph idx="1"/>
          </p:nvPr>
        </p:nvSpPr>
        <p:spPr/>
        <p:txBody>
          <a:bodyPr/>
          <a:lstStyle/>
          <a:p>
            <a:pPr hangingPunct="0"/>
            <a:r>
              <a:rPr lang="en-US" b="1" smtClean="0"/>
              <a:t>Document Restrictions</a:t>
            </a:r>
          </a:p>
          <a:p>
            <a:pPr lvl="1" hangingPunct="0"/>
            <a:r>
              <a:rPr lang="en-US" smtClean="0"/>
              <a:t>Attempt to restrict what users can do to documents, in order to reduce security threats</a:t>
            </a:r>
          </a:p>
          <a:p>
            <a:pPr lvl="1" hangingPunct="0"/>
            <a:r>
              <a:rPr lang="en-US" smtClean="0"/>
              <a:t>Embryonic</a:t>
            </a:r>
          </a:p>
          <a:p>
            <a:pPr hangingPunct="0"/>
            <a:r>
              <a:rPr lang="en-US" b="1" smtClean="0"/>
              <a:t>Digital Rights Management (DRM)</a:t>
            </a:r>
          </a:p>
          <a:p>
            <a:pPr lvl="1" hangingPunct="0"/>
            <a:r>
              <a:rPr lang="en-US" smtClean="0"/>
              <a:t>Prevent unauthorized copying, </a:t>
            </a:r>
            <a:br>
              <a:rPr lang="en-US" smtClean="0"/>
            </a:br>
            <a:r>
              <a:rPr lang="en-US" smtClean="0"/>
              <a:t>printing, etc.</a:t>
            </a:r>
          </a:p>
          <a:p>
            <a:pPr lvl="1" hangingPunct="0"/>
            <a:r>
              <a:rPr lang="en-US" smtClean="0"/>
              <a:t>May not be able to see parts </a:t>
            </a:r>
            <a:br>
              <a:rPr lang="en-US" smtClean="0"/>
            </a:br>
            <a:r>
              <a:rPr lang="en-US" smtClean="0"/>
              <a:t>of documents</a:t>
            </a:r>
          </a:p>
        </p:txBody>
      </p:sp>
      <p:sp>
        <p:nvSpPr>
          <p:cNvPr id="8704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4B8366EA-8EE9-4BDD-A49D-A4C7C037D1E9}" type="slidenum">
              <a:rPr lang="en-US">
                <a:solidFill>
                  <a:schemeClr val="bg1"/>
                </a:solidFill>
              </a:rPr>
              <a:pPr/>
              <a:t>75</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7-34: Document Restrictions</a:t>
            </a:r>
            <a:endParaRPr lang="en-US" dirty="0"/>
          </a:p>
        </p:txBody>
      </p:sp>
      <p:pic>
        <p:nvPicPr>
          <p:cNvPr id="87045" name="Picture 5" descr="iStock_000003117931Small DRM.jpg"/>
          <p:cNvPicPr>
            <a:picLocks noChangeAspect="1"/>
          </p:cNvPicPr>
          <p:nvPr/>
        </p:nvPicPr>
        <p:blipFill>
          <a:blip r:embed="rId3">
            <a:extLst>
              <a:ext uri="{28A0092B-C50C-407E-A947-70E740481C1C}">
                <a14:useLocalDpi xmlns:a14="http://schemas.microsoft.com/office/drawing/2010/main" val="0"/>
              </a:ext>
            </a:extLst>
          </a:blip>
          <a:srcRect l="10001" t="6261" r="10001" b="6099"/>
          <a:stretch>
            <a:fillRect/>
          </a:stretch>
        </p:blipFill>
        <p:spPr bwMode="auto">
          <a:xfrm>
            <a:off x="5791200" y="3962400"/>
            <a:ext cx="26670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Copyright Pearson Prentice-Hall 2010</a:t>
            </a:r>
          </a:p>
        </p:txBody>
      </p:sp>
      <p:sp>
        <p:nvSpPr>
          <p:cNvPr id="2" name="Content Placeholder 1"/>
          <p:cNvSpPr>
            <a:spLocks noGrp="1"/>
          </p:cNvSpPr>
          <p:nvPr>
            <p:ph idx="1"/>
          </p:nvPr>
        </p:nvSpPr>
        <p:spPr>
          <a:xfrm>
            <a:off x="457200" y="1481138"/>
            <a:ext cx="8229600" cy="4919662"/>
          </a:xfrm>
        </p:spPr>
        <p:txBody>
          <a:bodyPr>
            <a:normAutofit/>
          </a:bodyPr>
          <a:lstStyle/>
          <a:p>
            <a:pPr hangingPunct="0">
              <a:lnSpc>
                <a:spcPct val="90000"/>
              </a:lnSpc>
            </a:pPr>
            <a:r>
              <a:rPr lang="en-US" b="1" smtClean="0"/>
              <a:t>Data Extrusion Management</a:t>
            </a:r>
          </a:p>
          <a:p>
            <a:pPr lvl="1" hangingPunct="0">
              <a:lnSpc>
                <a:spcPct val="90000"/>
              </a:lnSpc>
            </a:pPr>
            <a:r>
              <a:rPr lang="en-US" smtClean="0"/>
              <a:t>Attempts to prevent restricted </a:t>
            </a:r>
            <a:br>
              <a:rPr lang="en-US" smtClean="0"/>
            </a:br>
            <a:r>
              <a:rPr lang="en-US" smtClean="0"/>
              <a:t>data files from leaving the firm </a:t>
            </a:r>
            <a:br>
              <a:rPr lang="en-US" smtClean="0"/>
            </a:br>
            <a:r>
              <a:rPr lang="en-US" smtClean="0"/>
              <a:t>without permission</a:t>
            </a:r>
          </a:p>
          <a:p>
            <a:pPr lvl="1" hangingPunct="0">
              <a:lnSpc>
                <a:spcPct val="90000"/>
              </a:lnSpc>
            </a:pPr>
            <a:r>
              <a:rPr lang="en-US" smtClean="0"/>
              <a:t>Watermark with invisible restriction indicators</a:t>
            </a:r>
          </a:p>
          <a:p>
            <a:pPr lvl="2" hangingPunct="0">
              <a:lnSpc>
                <a:spcPct val="90000"/>
              </a:lnSpc>
            </a:pPr>
            <a:r>
              <a:rPr lang="en-US" smtClean="0"/>
              <a:t>Can be notified if sent via e-mail attachments or FTP</a:t>
            </a:r>
          </a:p>
          <a:p>
            <a:pPr lvl="2" hangingPunct="0">
              <a:lnSpc>
                <a:spcPct val="90000"/>
              </a:lnSpc>
            </a:pPr>
            <a:r>
              <a:rPr lang="en-US" smtClean="0"/>
              <a:t>If each document is given a different watermark, can forensically the source of a document leak</a:t>
            </a:r>
          </a:p>
          <a:p>
            <a:pPr lvl="1" hangingPunct="0">
              <a:lnSpc>
                <a:spcPct val="90000"/>
              </a:lnSpc>
            </a:pPr>
            <a:r>
              <a:rPr lang="en-US" smtClean="0"/>
              <a:t>Traffic analysis to look for unusually large numbers of outgoing files sent by a user</a:t>
            </a:r>
          </a:p>
          <a:p>
            <a:pPr>
              <a:lnSpc>
                <a:spcPct val="90000"/>
              </a:lnSpc>
            </a:pPr>
            <a:endParaRPr lang="en-US" smtClean="0"/>
          </a:p>
          <a:p>
            <a:pPr>
              <a:lnSpc>
                <a:spcPct val="90000"/>
              </a:lnSpc>
            </a:pPr>
            <a:endParaRPr lang="en-US" smtClean="0"/>
          </a:p>
        </p:txBody>
      </p:sp>
      <p:sp>
        <p:nvSpPr>
          <p:cNvPr id="880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AF1F59E7-E074-42C4-9C03-909AD6C3D2E0}" type="slidenum">
              <a:rPr lang="en-US">
                <a:solidFill>
                  <a:schemeClr val="bg1"/>
                </a:solidFill>
              </a:rPr>
              <a:pPr/>
              <a:t>76</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7-34: Document Restrictions</a:t>
            </a:r>
            <a:endParaRPr lang="en-US" dirty="0"/>
          </a:p>
        </p:txBody>
      </p:sp>
      <p:pic>
        <p:nvPicPr>
          <p:cNvPr id="88069" name="Picture 4" descr="C:\Users\Panko\Pictures\Microsoft Clip Organizer\j04348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16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7" descr="C:\Users\Panko\Pictures\Microsoft Clip Organizer\CG2D7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60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a:off x="7162800" y="2057400"/>
            <a:ext cx="914400"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88072" name="Picture 6" descr="C:\Users\Panko\Pictures\Microsoft Clip Organizer\j043253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1752600"/>
            <a:ext cx="533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Pearson Prentice-Hall 2010</a:t>
            </a:r>
          </a:p>
        </p:txBody>
      </p:sp>
      <p:sp>
        <p:nvSpPr>
          <p:cNvPr id="89089" name="Content Placeholder 1"/>
          <p:cNvSpPr>
            <a:spLocks noGrp="1"/>
          </p:cNvSpPr>
          <p:nvPr>
            <p:ph idx="1"/>
          </p:nvPr>
        </p:nvSpPr>
        <p:spPr>
          <a:xfrm>
            <a:off x="457200" y="1295400"/>
            <a:ext cx="8229600" cy="5181600"/>
          </a:xfrm>
        </p:spPr>
        <p:txBody>
          <a:bodyPr/>
          <a:lstStyle/>
          <a:p>
            <a:pPr hangingPunct="0"/>
            <a:r>
              <a:rPr lang="en-US" b="1" smtClean="0"/>
              <a:t>Removable Media Controls</a:t>
            </a:r>
          </a:p>
          <a:p>
            <a:pPr lvl="1" hangingPunct="0"/>
            <a:r>
              <a:rPr lang="en-US" smtClean="0"/>
              <a:t>Forbid the attachment of USB RAM drives and other portable media</a:t>
            </a:r>
          </a:p>
          <a:p>
            <a:pPr lvl="1" hangingPunct="0"/>
            <a:r>
              <a:rPr lang="en-US" smtClean="0"/>
              <a:t>Reduces user abilities to make copies</a:t>
            </a:r>
          </a:p>
          <a:p>
            <a:pPr hangingPunct="0"/>
            <a:r>
              <a:rPr lang="en-US" b="1" smtClean="0"/>
              <a:t>Perspective</a:t>
            </a:r>
          </a:p>
          <a:p>
            <a:pPr lvl="1" hangingPunct="0"/>
            <a:r>
              <a:rPr lang="en-US" smtClean="0"/>
              <a:t>Have proven difficult to enforce</a:t>
            </a:r>
          </a:p>
          <a:p>
            <a:pPr lvl="1" hangingPunct="0"/>
            <a:r>
              <a:rPr lang="en-US" smtClean="0"/>
              <a:t>Often reduces functionality in uncomfortable ways</a:t>
            </a:r>
          </a:p>
          <a:p>
            <a:pPr lvl="1" hangingPunct="0"/>
            <a:r>
              <a:rPr lang="en-US" smtClean="0"/>
              <a:t>Companies have been reluctant to use them</a:t>
            </a:r>
          </a:p>
        </p:txBody>
      </p:sp>
      <p:sp>
        <p:nvSpPr>
          <p:cNvPr id="8909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DC69645D-6A16-4828-B55D-FE8ED067F0FF}" type="slidenum">
              <a:rPr lang="en-US">
                <a:solidFill>
                  <a:schemeClr val="bg1"/>
                </a:solidFill>
              </a:rPr>
              <a:pPr/>
              <a:t>77</a:t>
            </a:fld>
            <a:endParaRPr lang="en-US">
              <a:solidFill>
                <a:schemeClr val="bg1"/>
              </a:solidFill>
            </a:endParaRPr>
          </a:p>
        </p:txBody>
      </p:sp>
      <p:sp>
        <p:nvSpPr>
          <p:cNvPr id="5" name="Title 4"/>
          <p:cNvSpPr>
            <a:spLocks noGrp="1"/>
          </p:cNvSpPr>
          <p:nvPr>
            <p:ph type="title"/>
          </p:nvPr>
        </p:nvSpPr>
        <p:spPr/>
        <p:txBody>
          <a:bodyPr/>
          <a:lstStyle/>
          <a:p>
            <a:pPr fontAlgn="auto">
              <a:spcAft>
                <a:spcPts val="0"/>
              </a:spcAft>
              <a:defRPr/>
            </a:pPr>
            <a:r>
              <a:rPr lang="en-US" dirty="0" smtClean="0"/>
              <a:t>7-34: Document Restrictions</a:t>
            </a:r>
            <a:endParaRPr lang="en-US" dirty="0"/>
          </a:p>
        </p:txBody>
      </p:sp>
      <p:pic>
        <p:nvPicPr>
          <p:cNvPr id="89093" name="Picture 2" descr="C:\Users\Panko\Pictures\Microsoft Clip Organizer\j0434855.png"/>
          <p:cNvPicPr>
            <a:picLocks noChangeAspect="1" noChangeArrowheads="1"/>
          </p:cNvPicPr>
          <p:nvPr/>
        </p:nvPicPr>
        <p:blipFill>
          <a:blip r:embed="rId3">
            <a:extLst>
              <a:ext uri="{28A0092B-C50C-407E-A947-70E740481C1C}">
                <a14:useLocalDpi xmlns:a14="http://schemas.microsoft.com/office/drawing/2010/main" val="0"/>
              </a:ext>
            </a:extLst>
          </a:blip>
          <a:srcRect t="21747"/>
          <a:stretch>
            <a:fillRect/>
          </a:stretch>
        </p:blipFill>
        <p:spPr bwMode="auto">
          <a:xfrm>
            <a:off x="7162800" y="381000"/>
            <a:ext cx="1752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3" descr="C:\Users\Panko\Pictures\Microsoft Clip Organizer\j03057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286000"/>
            <a:ext cx="15240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r"/>
            <a:endParaRPr lang="en-US" sz="1400">
              <a:solidFill>
                <a:srgbClr val="000000"/>
              </a:solidFill>
              <a:effectLst>
                <a:outerShdw blurRad="38100" dist="38100" dir="2700000" algn="tl">
                  <a:srgbClr val="C0C0C0"/>
                </a:outerShdw>
              </a:effectLst>
              <a:latin typeface="Arial" pitchFamily="34" charset="0"/>
              <a:cs typeface="Arial" pitchFamily="34" charset="0"/>
            </a:endParaRPr>
          </a:p>
        </p:txBody>
      </p:sp>
      <p:pic>
        <p:nvPicPr>
          <p:cNvPr id="9933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99332" name="Rectangle 4"/>
          <p:cNvSpPr>
            <a:spLocks noChangeArrowheads="1"/>
          </p:cNvSpPr>
          <p:nvPr/>
        </p:nvSpPr>
        <p:spPr bwMode="auto">
          <a:xfrm>
            <a:off x="685800" y="2895600"/>
            <a:ext cx="75898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a:solidFill>
                  <a:srgbClr val="000000"/>
                </a:solidFill>
                <a:effectLst>
                  <a:outerShdw blurRad="38100" dist="38100" dir="2700000" algn="tl">
                    <a:srgbClr val="C0C0C0"/>
                  </a:outerShdw>
                </a:effectLst>
                <a:latin typeface="Tahoma" pitchFamily="34" charset="0"/>
                <a:cs typeface="Arial" pitchFamily="34" charset="0"/>
              </a:rPr>
              <a:t>Copyright © 2010 Pearson Education, Inc.  </a:t>
            </a:r>
          </a:p>
          <a:p>
            <a:pPr algn="ctr"/>
            <a:r>
              <a:rPr lang="en-US">
                <a:solidFill>
                  <a:srgbClr val="000000"/>
                </a:solidFill>
                <a:effectLst>
                  <a:outerShdw blurRad="38100" dist="38100" dir="2700000" algn="tl">
                    <a:srgbClr val="C0C0C0"/>
                  </a:outerShdw>
                </a:effectLst>
                <a:latin typeface="Tahoma" pitchFamily="34" charset="0"/>
                <a:cs typeface="Arial" pitchFamily="34" charset="0"/>
              </a:rPr>
              <a:t>Publishing as Prentice Hall</a:t>
            </a:r>
            <a:endParaRPr lang="en-US">
              <a:solidFill>
                <a:srgbClr val="000000"/>
              </a:solidFill>
              <a:effectLst>
                <a:outerShdw blurRad="38100" dist="38100" dir="2700000" algn="tl">
                  <a:srgbClr val="C0C0C0"/>
                </a:outerShdw>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MS Baseline Security Analyzer</a:t>
            </a:r>
            <a:endParaRPr lang="en-US" dirty="0"/>
          </a:p>
        </p:txBody>
      </p:sp>
      <p:sp>
        <p:nvSpPr>
          <p:cNvPr id="4" name="Footer Placeholder 3"/>
          <p:cNvSpPr>
            <a:spLocks noGrp="1"/>
          </p:cNvSpPr>
          <p:nvPr>
            <p:ph type="ftr" sz="quarter" idx="10"/>
          </p:nvPr>
        </p:nvSpPr>
        <p:spPr/>
        <p:txBody>
          <a:bodyPr/>
          <a:lstStyle/>
          <a:p>
            <a:r>
              <a:rPr lang="en-US" smtClean="0"/>
              <a:t>Copyright Pearson Prentice-Hall 2010</a:t>
            </a:r>
            <a:endParaRPr lang="en-US"/>
          </a:p>
        </p:txBody>
      </p:sp>
      <p:sp>
        <p:nvSpPr>
          <p:cNvPr id="5" name="Slide Number Placeholder 4"/>
          <p:cNvSpPr>
            <a:spLocks noGrp="1"/>
          </p:cNvSpPr>
          <p:nvPr>
            <p:ph type="sldNum" sz="quarter" idx="11"/>
          </p:nvPr>
        </p:nvSpPr>
        <p:spPr/>
        <p:txBody>
          <a:bodyPr/>
          <a:lstStyle/>
          <a:p>
            <a:fld id="{C86268B0-EBA8-4610-970C-0894B9548070}" type="slidenum">
              <a:rPr lang="en-US" smtClean="0"/>
              <a:pPr/>
              <a:t>8</a:t>
            </a:fld>
            <a:endParaRPr lang="en-US"/>
          </a:p>
        </p:txBody>
      </p:sp>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7239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009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Pearson Prentice-Hall 2010</a:t>
            </a:r>
          </a:p>
        </p:txBody>
      </p:sp>
      <p:pic>
        <p:nvPicPr>
          <p:cNvPr id="22529" name="Picture 2" descr="C:\Users\Panko\Pictures\Microsoft Clip Organizer\j04349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Content Placeholder 1"/>
          <p:cNvSpPr>
            <a:spLocks noGrp="1"/>
          </p:cNvSpPr>
          <p:nvPr>
            <p:ph idx="1"/>
          </p:nvPr>
        </p:nvSpPr>
        <p:spPr>
          <a:xfrm>
            <a:off x="457200" y="1524000"/>
            <a:ext cx="8229600" cy="4525963"/>
          </a:xfrm>
        </p:spPr>
        <p:txBody>
          <a:bodyPr/>
          <a:lstStyle/>
          <a:p>
            <a:r>
              <a:rPr lang="en-US" b="1" smtClean="0"/>
              <a:t>Security Baselines Guide the Hardening Effort</a:t>
            </a:r>
          </a:p>
          <a:p>
            <a:pPr lvl="1" hangingPunct="0"/>
            <a:r>
              <a:rPr lang="en-US" smtClean="0"/>
              <a:t>Specifications for how hardening should be done</a:t>
            </a:r>
          </a:p>
          <a:p>
            <a:pPr lvl="1" hangingPunct="0"/>
            <a:r>
              <a:rPr lang="en-US" smtClean="0"/>
              <a:t>Needed because it is easy to forget a step</a:t>
            </a:r>
          </a:p>
          <a:p>
            <a:pPr lvl="1" hangingPunct="0"/>
            <a:r>
              <a:rPr lang="en-US" smtClean="0"/>
              <a:t>Different baselines for different operating systems and versions</a:t>
            </a:r>
          </a:p>
          <a:p>
            <a:pPr lvl="1" hangingPunct="0"/>
            <a:r>
              <a:rPr lang="en-US" smtClean="0"/>
              <a:t>Different baselines for servers with different functions (webservers, mail servers, etc.)</a:t>
            </a:r>
          </a:p>
          <a:p>
            <a:pPr lvl="1" hangingPunct="0"/>
            <a:r>
              <a:rPr lang="en-US" smtClean="0"/>
              <a:t>Used by systems administrators (server administrators)</a:t>
            </a:r>
          </a:p>
          <a:p>
            <a:pPr lvl="2" hangingPunct="0"/>
            <a:r>
              <a:rPr lang="en-US" smtClean="0"/>
              <a:t>Usually do not manage the network</a:t>
            </a:r>
          </a:p>
          <a:p>
            <a:pPr>
              <a:buFont typeface="Wingdings 3" pitchFamily="18" charset="2"/>
              <a:buNone/>
            </a:pPr>
            <a:endParaRPr lang="en-US" smtClean="0"/>
          </a:p>
          <a:p>
            <a:endParaRPr lang="en-US" smtClean="0"/>
          </a:p>
        </p:txBody>
      </p:sp>
      <p:sp>
        <p:nvSpPr>
          <p:cNvPr id="225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fld id="{06A87D6A-659D-4D81-917E-C55EA8B4BF6F}" type="slidenum">
              <a:rPr lang="en-US">
                <a:solidFill>
                  <a:schemeClr val="bg1"/>
                </a:solidFill>
              </a:rPr>
              <a:pPr/>
              <a:t>9</a:t>
            </a:fld>
            <a:endParaRPr lang="en-US">
              <a:solidFill>
                <a:schemeClr val="bg1"/>
              </a:solidFill>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7-3: Security Baselines and </a:t>
            </a:r>
            <a:br>
              <a:rPr lang="en-US" dirty="0" smtClean="0"/>
            </a:br>
            <a:r>
              <a:rPr lang="en-US" dirty="0" smtClean="0"/>
              <a:t>Systems Administrators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1876</TotalTime>
  <Words>3521</Words>
  <Application>Microsoft Office PowerPoint</Application>
  <PresentationFormat>On-screen Show (4:3)</PresentationFormat>
  <Paragraphs>769</Paragraphs>
  <Slides>78</Slides>
  <Notes>78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Concourse</vt:lpstr>
      <vt:lpstr>Host and Data Security</vt:lpstr>
      <vt:lpstr>Orientation</vt:lpstr>
      <vt:lpstr>7-1: Threats to Hosts</vt:lpstr>
      <vt:lpstr>7-1: Threats to Hosts</vt:lpstr>
      <vt:lpstr>7-2: Elements of Host Hardening</vt:lpstr>
      <vt:lpstr>7-2: Elements of Host Hardening</vt:lpstr>
      <vt:lpstr>7-2: Elements of Host Hardening</vt:lpstr>
      <vt:lpstr>MS Baseline Security Analyzer</vt:lpstr>
      <vt:lpstr>7-3: Security Baselines and  Systems Administrators</vt:lpstr>
      <vt:lpstr>7-3: Security Baselines and  Systems Administrators</vt:lpstr>
      <vt:lpstr>7-4: Windows Server Operating Systems</vt:lpstr>
      <vt:lpstr>MS Windows Operating Systems</vt:lpstr>
      <vt:lpstr>Windows XP</vt:lpstr>
      <vt:lpstr>Windows Vista &amp; Windows 7</vt:lpstr>
      <vt:lpstr>Windows Servers</vt:lpstr>
      <vt:lpstr>7-5: Windows 2008 Server User Interface</vt:lpstr>
      <vt:lpstr>7-6: Computer Management Microsoft Management Console (MMC)</vt:lpstr>
      <vt:lpstr>UNIX History</vt:lpstr>
      <vt:lpstr>7-7: UNIX Operating Systems</vt:lpstr>
      <vt:lpstr>7-7: UNIX Operating Systems</vt:lpstr>
      <vt:lpstr>Variants of UNIX</vt:lpstr>
      <vt:lpstr>7-7: UNIX Operating Systems</vt:lpstr>
      <vt:lpstr>7-8: Vulnerabilities and Exploits</vt:lpstr>
      <vt:lpstr>7-8: Vulnerabilities and Exploits</vt:lpstr>
      <vt:lpstr>7-9: Applying Patching</vt:lpstr>
      <vt:lpstr>7-9: Applying Patching</vt:lpstr>
      <vt:lpstr>7-9: Applying Patching</vt:lpstr>
      <vt:lpstr>Patch Management Solutions</vt:lpstr>
      <vt:lpstr>7-10: Managing Users and Groups</vt:lpstr>
      <vt:lpstr>7-11: Users and Groups in Windows</vt:lpstr>
      <vt:lpstr>7-13: Windows User Account Properties</vt:lpstr>
      <vt:lpstr>7-12: The Super User Account</vt:lpstr>
      <vt:lpstr>7-12: The Super User Account</vt:lpstr>
      <vt:lpstr>7-14: Managing Permissions in Windows</vt:lpstr>
      <vt:lpstr>7-15: Assigning Permissions in Windows</vt:lpstr>
      <vt:lpstr>7-16: The Inheritance of Permission</vt:lpstr>
      <vt:lpstr>7-16: The Inheritance of Permission</vt:lpstr>
      <vt:lpstr>7-16: The Inheritance of Permission</vt:lpstr>
      <vt:lpstr>7-17: Assigning Permissions in Windows and UNIX</vt:lpstr>
      <vt:lpstr>7-18: Vulnerability Testing</vt:lpstr>
      <vt:lpstr>7-18: Vulnerability Testing</vt:lpstr>
      <vt:lpstr>7-19: Windows Client PC Security</vt:lpstr>
      <vt:lpstr>7-19: Windows Client PC Security</vt:lpstr>
      <vt:lpstr>Figure 7-20: Windows Security Center</vt:lpstr>
      <vt:lpstr>Figure 7-20: Windows Security Center</vt:lpstr>
      <vt:lpstr>Figure 7-20: Windows Security Center</vt:lpstr>
      <vt:lpstr>7-21: Protecting Notebook Computers</vt:lpstr>
      <vt:lpstr>7-21: Protecting Notebook Computers</vt:lpstr>
      <vt:lpstr>7-21: Protecting Notebook Computers</vt:lpstr>
      <vt:lpstr>7-21: Protecting Notebook Computers</vt:lpstr>
      <vt:lpstr>7-22: Centralized PC Security Management</vt:lpstr>
      <vt:lpstr>7-22: Centralized PC Security Management</vt:lpstr>
      <vt:lpstr>7-22: Centralized PC Security Management</vt:lpstr>
      <vt:lpstr>7-22: Centralized PC Security Management</vt:lpstr>
      <vt:lpstr>7-22: Centralized PC Security Management</vt:lpstr>
      <vt:lpstr>7-23: Windows Group Policy Objects (GPOs)</vt:lpstr>
      <vt:lpstr>7-24: Data Protection: Backup</vt:lpstr>
      <vt:lpstr>7-25: Scope of Backup</vt:lpstr>
      <vt:lpstr>7-25: Scope of Backup</vt:lpstr>
      <vt:lpstr>7-26: Full versus Incremental Backup</vt:lpstr>
      <vt:lpstr>7-26: Full versus Incremental Backup</vt:lpstr>
      <vt:lpstr>7-28: Centralized Backup</vt:lpstr>
      <vt:lpstr>7-27: Backup Technologies</vt:lpstr>
      <vt:lpstr>7-29: Mesh Backup</vt:lpstr>
      <vt:lpstr>7-30: Backup Media</vt:lpstr>
      <vt:lpstr>7-30: Backup Media</vt:lpstr>
      <vt:lpstr>7-31: Backup Management  Policies</vt:lpstr>
      <vt:lpstr>7-31: Backup Management Policies</vt:lpstr>
      <vt:lpstr>7-31: Backup Management Policies</vt:lpstr>
      <vt:lpstr>7-31: Backup Management Policies</vt:lpstr>
      <vt:lpstr>7-32: Data Protection: Encryption</vt:lpstr>
      <vt:lpstr>7-32: Data Protection: Encryption</vt:lpstr>
      <vt:lpstr>7-32: Data Protection: Encryption</vt:lpstr>
      <vt:lpstr>7-33: Data Destruction</vt:lpstr>
      <vt:lpstr>7-34: Document Restrictions</vt:lpstr>
      <vt:lpstr>7-34: Document Restrictions</vt:lpstr>
      <vt:lpstr>7-34: Document Restrictions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Ghiyoung Im</cp:lastModifiedBy>
  <cp:revision>436</cp:revision>
  <cp:lastPrinted>2011-11-28T12:54:26Z</cp:lastPrinted>
  <dcterms:created xsi:type="dcterms:W3CDTF">2009-03-16T04:19:02Z</dcterms:created>
  <dcterms:modified xsi:type="dcterms:W3CDTF">2011-11-28T19:03:28Z</dcterms:modified>
</cp:coreProperties>
</file>