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9" r:id="rId4"/>
    <p:sldId id="260" r:id="rId5"/>
    <p:sldId id="257" r:id="rId6"/>
    <p:sldId id="261" r:id="rId7"/>
    <p:sldId id="258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32E122-2671-4E5A-9950-443A42C248E3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22854A-9B44-446C-8F46-E40D4CB519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Information Technology Threats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480</a:t>
            </a:r>
          </a:p>
          <a:p>
            <a:r>
              <a:rPr lang="en-US" dirty="0" smtClean="0"/>
              <a:t>Brandon Collins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91600" cy="3581400"/>
          </a:xfrm>
        </p:spPr>
      </p:pic>
      <p:pic>
        <p:nvPicPr>
          <p:cNvPr id="5" name="Picture 4" descr="pic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76600"/>
            <a:ext cx="9144000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24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original claim is probably </a:t>
            </a:r>
            <a:r>
              <a:rPr lang="en-US" dirty="0" smtClean="0"/>
              <a:t>too simple</a:t>
            </a:r>
          </a:p>
          <a:p>
            <a:r>
              <a:rPr lang="en-US" dirty="0" smtClean="0"/>
              <a:t>It claims to be useful for modeling threats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seful </a:t>
            </a:r>
            <a:r>
              <a:rPr lang="en-US" dirty="0" smtClean="0"/>
              <a:t>and valid in </a:t>
            </a:r>
            <a:r>
              <a:rPr lang="en-US" dirty="0" smtClean="0"/>
              <a:t>modeling “unmanaged</a:t>
            </a:r>
            <a:r>
              <a:rPr lang="en-US" dirty="0" smtClean="0"/>
              <a:t>” threats, such as those for which </a:t>
            </a:r>
            <a:r>
              <a:rPr lang="en-US" dirty="0" smtClean="0"/>
              <a:t>there are </a:t>
            </a:r>
            <a:r>
              <a:rPr lang="en-US" dirty="0" smtClean="0"/>
              <a:t>no easily available tool-based </a:t>
            </a:r>
            <a:r>
              <a:rPr lang="en-US" dirty="0" smtClean="0"/>
              <a:t>safeguards</a:t>
            </a:r>
          </a:p>
          <a:p>
            <a:endParaRPr lang="en-US" dirty="0" smtClean="0"/>
          </a:p>
          <a:p>
            <a:r>
              <a:rPr lang="en-US" dirty="0" smtClean="0"/>
              <a:t>Doesn’t provide any information on what kinds of errors make up this class making it have little practical value.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 in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Elaborated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44000" cy="3886200"/>
          </a:xfrm>
        </p:spPr>
      </p:pic>
      <p:pic>
        <p:nvPicPr>
          <p:cNvPr id="5" name="Picture 4" descr="pic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648200"/>
            <a:ext cx="8478434" cy="164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interesting fall in proportion of rule-based errors and rise in the proportion of skill-based errors</a:t>
            </a:r>
          </a:p>
          <a:p>
            <a:r>
              <a:rPr lang="en-US" dirty="0" smtClean="0"/>
              <a:t>a large number of inexperienced, but well-supervised new professionals in the field during the early part of the 2000’s</a:t>
            </a:r>
          </a:p>
          <a:p>
            <a:r>
              <a:rPr lang="en-US" dirty="0" smtClean="0"/>
              <a:t>such conclusions are highly speculative and require further research.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Avoidance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improving the system interface, </a:t>
            </a:r>
            <a:r>
              <a:rPr lang="en-US" dirty="0" smtClean="0"/>
              <a:t>providing better </a:t>
            </a:r>
            <a:r>
              <a:rPr lang="en-US" dirty="0" smtClean="0"/>
              <a:t>security policies and procedures, or </a:t>
            </a:r>
            <a:r>
              <a:rPr lang="en-US" dirty="0" smtClean="0"/>
              <a:t>providing better training</a:t>
            </a:r>
          </a:p>
          <a:p>
            <a:r>
              <a:rPr lang="en-US" i="1" dirty="0" smtClean="0"/>
              <a:t>user-centered </a:t>
            </a:r>
            <a:r>
              <a:rPr lang="en-US" i="1" dirty="0" smtClean="0"/>
              <a:t>security</a:t>
            </a:r>
          </a:p>
          <a:p>
            <a:r>
              <a:rPr lang="en-US" i="1" dirty="0" smtClean="0"/>
              <a:t>security policies and </a:t>
            </a:r>
            <a:r>
              <a:rPr lang="en-US" i="1" dirty="0" smtClean="0"/>
              <a:t>procedures</a:t>
            </a:r>
          </a:p>
          <a:p>
            <a:r>
              <a:rPr lang="en-US" i="1" dirty="0" smtClean="0"/>
              <a:t>training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Human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 smtClean="0"/>
              <a:t>design systems </a:t>
            </a:r>
            <a:r>
              <a:rPr lang="en-US" dirty="0" smtClean="0"/>
              <a:t>so that they are fault-tolerant with respect </a:t>
            </a:r>
            <a:r>
              <a:rPr lang="en-US" dirty="0" smtClean="0"/>
              <a:t>to human </a:t>
            </a:r>
            <a:r>
              <a:rPr lang="en-US" dirty="0" smtClean="0"/>
              <a:t>errors, and thereby minimize the effects </a:t>
            </a:r>
            <a:r>
              <a:rPr lang="en-US" dirty="0" smtClean="0"/>
              <a:t>of human </a:t>
            </a:r>
            <a:r>
              <a:rPr lang="en-US" dirty="0" smtClean="0"/>
              <a:t>errors as security </a:t>
            </a:r>
            <a:r>
              <a:rPr lang="en-US" dirty="0" smtClean="0"/>
              <a:t>threats</a:t>
            </a:r>
          </a:p>
          <a:p>
            <a:r>
              <a:rPr lang="en-US" dirty="0" smtClean="0"/>
              <a:t>Bill Gates </a:t>
            </a:r>
            <a:r>
              <a:rPr lang="en-US" dirty="0" smtClean="0"/>
              <a:t>has set “trustworthy computing” as the </a:t>
            </a:r>
            <a:r>
              <a:rPr lang="en-US" dirty="0" smtClean="0"/>
              <a:t>highest priority </a:t>
            </a:r>
            <a:r>
              <a:rPr lang="en-US" dirty="0" smtClean="0"/>
              <a:t>for his company, which means the </a:t>
            </a:r>
            <a:r>
              <a:rPr lang="en-US" dirty="0" smtClean="0"/>
              <a:t>computing must </a:t>
            </a:r>
            <a:r>
              <a:rPr lang="en-US" dirty="0" smtClean="0"/>
              <a:t>be available, reliable and secure as </a:t>
            </a:r>
            <a:r>
              <a:rPr lang="en-US" dirty="0" smtClean="0"/>
              <a:t>electricity, water </a:t>
            </a:r>
            <a:r>
              <a:rPr lang="en-US" dirty="0" smtClean="0"/>
              <a:t>services and telephony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502091"/>
          </a:xfrm>
        </p:spPr>
        <p:txBody>
          <a:bodyPr>
            <a:normAutofit lnSpcReduction="10000"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Ghi</a:t>
            </a:r>
            <a:r>
              <a:rPr lang="en-US" sz="3200" b="1" dirty="0" smtClean="0">
                <a:solidFill>
                  <a:schemeClr val="accent2"/>
                </a:solidFill>
              </a:rPr>
              <a:t> Paul </a:t>
            </a:r>
            <a:r>
              <a:rPr lang="en-US" sz="3200" b="1" dirty="0" err="1" smtClean="0">
                <a:solidFill>
                  <a:schemeClr val="accent2"/>
                </a:solidFill>
              </a:rPr>
              <a:t>Im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Georgia State </a:t>
            </a:r>
            <a:r>
              <a:rPr lang="en-US" sz="3200" b="1" dirty="0" smtClean="0">
                <a:solidFill>
                  <a:schemeClr val="accent2"/>
                </a:solidFill>
              </a:rPr>
              <a:t>University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Richard L. Baskerville</a:t>
            </a:r>
          </a:p>
          <a:p>
            <a:r>
              <a:rPr lang="en-US" dirty="0" smtClean="0"/>
              <a:t>Georgia State University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Longitudinal Study </a:t>
            </a:r>
            <a:r>
              <a:rPr lang="en-US" dirty="0" smtClean="0"/>
              <a:t>of </a:t>
            </a:r>
            <a:r>
              <a:rPr lang="en-US" dirty="0" smtClean="0"/>
              <a:t>Information System Threat Categories</a:t>
            </a:r>
            <a:r>
              <a:rPr lang="en-US" dirty="0" smtClean="0"/>
              <a:t>: </a:t>
            </a:r>
            <a:r>
              <a:rPr lang="en-US" dirty="0" smtClean="0"/>
              <a:t>The Enduring  Problem of </a:t>
            </a:r>
            <a:r>
              <a:rPr lang="en-US" dirty="0" smtClean="0"/>
              <a:t>Human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Baskersville</a:t>
            </a:r>
            <a:r>
              <a:rPr lang="en-US" dirty="0" smtClean="0"/>
              <a:t> broke them up into 2 major classification</a:t>
            </a:r>
          </a:p>
          <a:p>
            <a:r>
              <a:rPr lang="en-US" dirty="0" smtClean="0"/>
              <a:t>1. Accidental			2.Deliberate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Accidental is broken up into a 2-class one dimensional taxonomy:</a:t>
            </a:r>
          </a:p>
          <a:p>
            <a:r>
              <a:rPr lang="en-US" dirty="0" smtClean="0"/>
              <a:t>1.Catastrophes		2.Errors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Taxonomy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caused by the people </a:t>
            </a:r>
            <a:r>
              <a:rPr lang="en-US" dirty="0" smtClean="0"/>
              <a:t>who interact </a:t>
            </a:r>
            <a:r>
              <a:rPr lang="en-US" dirty="0" smtClean="0"/>
              <a:t>with information systems and IS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Broken up into a </a:t>
            </a:r>
            <a:r>
              <a:rPr lang="en-US" dirty="0" smtClean="0"/>
              <a:t>multiple category, </a:t>
            </a:r>
            <a:r>
              <a:rPr lang="en-US" dirty="0" smtClean="0"/>
              <a:t>two-dimensional taxonomy: </a:t>
            </a:r>
            <a:r>
              <a:rPr lang="en-US" i="1" dirty="0" smtClean="0"/>
              <a:t>mode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motive</a:t>
            </a:r>
          </a:p>
          <a:p>
            <a:r>
              <a:rPr lang="en-US" dirty="0" smtClean="0"/>
              <a:t>Modes broken up into </a:t>
            </a:r>
            <a:r>
              <a:rPr lang="en-US" i="1" dirty="0" smtClean="0"/>
              <a:t>physical assault, falsification</a:t>
            </a:r>
            <a:r>
              <a:rPr lang="en-US" i="1" dirty="0" smtClean="0"/>
              <a:t>, malicious code, and </a:t>
            </a:r>
            <a:r>
              <a:rPr lang="en-US" i="1" dirty="0" smtClean="0"/>
              <a:t>cracking</a:t>
            </a:r>
          </a:p>
          <a:p>
            <a:r>
              <a:rPr lang="en-US" dirty="0" smtClean="0"/>
              <a:t>The motives </a:t>
            </a:r>
            <a:r>
              <a:rPr lang="en-US" dirty="0" smtClean="0"/>
              <a:t>of deliberate threats include </a:t>
            </a:r>
            <a:r>
              <a:rPr lang="en-US" i="1" dirty="0" smtClean="0"/>
              <a:t>fraud, </a:t>
            </a:r>
            <a:r>
              <a:rPr lang="en-US" i="1" dirty="0" smtClean="0"/>
              <a:t>espionage, </a:t>
            </a:r>
            <a:r>
              <a:rPr lang="en-US" dirty="0" smtClean="0"/>
              <a:t>and </a:t>
            </a:r>
            <a:r>
              <a:rPr lang="en-US" i="1" dirty="0" smtClean="0"/>
              <a:t>vandalism</a:t>
            </a:r>
          </a:p>
          <a:p>
            <a:r>
              <a:rPr lang="en-US" dirty="0" smtClean="0"/>
              <a:t>Vandalism-seeking </a:t>
            </a:r>
            <a:r>
              <a:rPr lang="en-US" dirty="0" smtClean="0"/>
              <a:t>to destroy </a:t>
            </a:r>
            <a:r>
              <a:rPr lang="en-US" dirty="0" smtClean="0"/>
              <a:t>systems, systems integrity </a:t>
            </a:r>
            <a:r>
              <a:rPr lang="en-US" dirty="0" smtClean="0"/>
              <a:t>or to deny systems services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Espionage-seeking </a:t>
            </a:r>
            <a:r>
              <a:rPr lang="en-US" dirty="0" smtClean="0"/>
              <a:t>to compromise </a:t>
            </a:r>
            <a:r>
              <a:rPr lang="en-US" dirty="0" smtClean="0"/>
              <a:t>the confidentiality of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Deliberate </a:t>
            </a:r>
            <a:r>
              <a:rPr lang="en-US" dirty="0" smtClean="0"/>
              <a:t>Threats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066800"/>
            <a:ext cx="8036833" cy="5181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Threat Taxonomy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Baskerville sought to demonstrate the validity </a:t>
            </a:r>
            <a:r>
              <a:rPr lang="en-US" dirty="0" smtClean="0"/>
              <a:t>and usefulness </a:t>
            </a:r>
            <a:r>
              <a:rPr lang="en-US" dirty="0" smtClean="0"/>
              <a:t>of the </a:t>
            </a:r>
            <a:r>
              <a:rPr lang="en-US" dirty="0" smtClean="0"/>
              <a:t>taxonomy</a:t>
            </a:r>
          </a:p>
          <a:p>
            <a:r>
              <a:rPr lang="en-US" dirty="0" smtClean="0"/>
              <a:t>analyze the vignettes published in the “Risks to </a:t>
            </a:r>
            <a:r>
              <a:rPr lang="en-US" dirty="0" smtClean="0"/>
              <a:t>the Public</a:t>
            </a:r>
            <a:r>
              <a:rPr lang="en-US" dirty="0" smtClean="0"/>
              <a:t>” column </a:t>
            </a:r>
            <a:r>
              <a:rPr lang="en-US" dirty="0" smtClean="0"/>
              <a:t>by </a:t>
            </a:r>
            <a:r>
              <a:rPr lang="en-US" dirty="0" smtClean="0"/>
              <a:t>Peter </a:t>
            </a:r>
            <a:r>
              <a:rPr lang="en-US" dirty="0" smtClean="0"/>
              <a:t>Neumann</a:t>
            </a:r>
          </a:p>
          <a:p>
            <a:r>
              <a:rPr lang="en-US" dirty="0" smtClean="0"/>
              <a:t>two-year period in 1992 </a:t>
            </a:r>
            <a:r>
              <a:rPr lang="en-US" dirty="0" smtClean="0"/>
              <a:t>and1993</a:t>
            </a:r>
          </a:p>
          <a:p>
            <a:r>
              <a:rPr lang="en-US" dirty="0" smtClean="0"/>
              <a:t>147 distinct incidents of threats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685800"/>
            <a:ext cx="843619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high priority threats for </a:t>
            </a:r>
            <a:r>
              <a:rPr lang="en-US" dirty="0" smtClean="0"/>
              <a:t>risk management</a:t>
            </a:r>
            <a:r>
              <a:rPr lang="en-US" dirty="0" smtClean="0"/>
              <a:t>: errors, fraud, cracking, and </a:t>
            </a:r>
            <a:r>
              <a:rPr lang="en-US" dirty="0" smtClean="0"/>
              <a:t>vandalism</a:t>
            </a:r>
          </a:p>
          <a:p>
            <a:r>
              <a:rPr lang="en-US" dirty="0" smtClean="0"/>
              <a:t>most important threat category was human </a:t>
            </a:r>
            <a:r>
              <a:rPr lang="en-US" dirty="0" smtClean="0"/>
              <a:t>error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Perhaps </a:t>
            </a:r>
            <a:r>
              <a:rPr lang="en-US" dirty="0" smtClean="0"/>
              <a:t>fraud has increased, such as identity theft </a:t>
            </a:r>
            <a:r>
              <a:rPr lang="en-US" dirty="0" smtClean="0"/>
              <a:t>or spoofing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Vignettes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2652" y="1447800"/>
            <a:ext cx="7666948" cy="4267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March, </a:t>
            </a:r>
            <a:r>
              <a:rPr lang="en-US" dirty="0" smtClean="0"/>
              <a:t>2001through </a:t>
            </a:r>
            <a:r>
              <a:rPr lang="en-US" dirty="0" smtClean="0"/>
              <a:t>March, </a:t>
            </a:r>
            <a:r>
              <a:rPr lang="en-US" dirty="0" smtClean="0"/>
              <a:t>2003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407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Information Technology Threats</vt:lpstr>
      <vt:lpstr>A Longitudinal Study of Information System Threat Categories: The Enduring  Problem of Human Error</vt:lpstr>
      <vt:lpstr>Threat Taxonomy</vt:lpstr>
      <vt:lpstr>Deliberate Threats</vt:lpstr>
      <vt:lpstr>Threat Taxonomy</vt:lpstr>
      <vt:lpstr>Taxonomy study</vt:lpstr>
      <vt:lpstr>Slide 7</vt:lpstr>
      <vt:lpstr>Analysis of Vignettes</vt:lpstr>
      <vt:lpstr>March, 2001through March, 2003</vt:lpstr>
      <vt:lpstr>Slide 10</vt:lpstr>
      <vt:lpstr>Flaws in study</vt:lpstr>
      <vt:lpstr>Elaborated Model</vt:lpstr>
      <vt:lpstr>Slide 13</vt:lpstr>
      <vt:lpstr>Comparisons</vt:lpstr>
      <vt:lpstr>Approaching Human Error</vt:lpstr>
      <vt:lpstr>Tolerance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Threats</dc:title>
  <dc:creator>Captain America</dc:creator>
  <cp:lastModifiedBy>Captain America</cp:lastModifiedBy>
  <cp:revision>9</cp:revision>
  <dcterms:created xsi:type="dcterms:W3CDTF">2011-08-29T18:46:50Z</dcterms:created>
  <dcterms:modified xsi:type="dcterms:W3CDTF">2011-08-29T20:10:15Z</dcterms:modified>
</cp:coreProperties>
</file>