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1477A99-C0D8-4C73-8430-B5B77897B0CA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E98128B-03AD-4561-A1B2-E617ACDAFE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s.trendmicro.com/imperia/md/content/us/trendwatch/researchandanalysis/trend_micro_2010_future_threat_report_fin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981200"/>
            <a:ext cx="6400800" cy="2895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Future of Threats &amp; </a:t>
            </a:r>
          </a:p>
          <a:p>
            <a:r>
              <a:rPr lang="en-US" sz="4400" dirty="0" smtClean="0"/>
              <a:t>Threat Technologies</a:t>
            </a:r>
          </a:p>
          <a:p>
            <a:r>
              <a:rPr lang="en-US" sz="3600" dirty="0" smtClean="0"/>
              <a:t>Trend Micro </a:t>
            </a:r>
            <a:r>
              <a:rPr lang="en-US" sz="3600" dirty="0" smtClean="0"/>
              <a:t>Report</a:t>
            </a:r>
          </a:p>
          <a:p>
            <a:r>
              <a:rPr lang="en-US" sz="3600" dirty="0" smtClean="0"/>
              <a:t>By: Laura Thomas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2390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Changing Internet Infrastructure will Widen the Playing Field for Cybercriminals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7239000" cy="4846320"/>
          </a:xfrm>
        </p:spPr>
        <p:txBody>
          <a:bodyPr>
            <a:normAutofit/>
          </a:bodyPr>
          <a:lstStyle/>
          <a:p>
            <a:r>
              <a:rPr lang="en-US" u="sng" dirty="0" smtClean="0"/>
              <a:t>IPv6 Experimentation</a:t>
            </a:r>
            <a:r>
              <a:rPr lang="en-US" dirty="0" smtClean="0"/>
              <a:t>: </a:t>
            </a:r>
            <a:r>
              <a:rPr lang="en-US" dirty="0"/>
              <a:t>Protocol and implementation weaknesses will be discovered </a:t>
            </a:r>
            <a:r>
              <a:rPr lang="en-US" dirty="0" smtClean="0"/>
              <a:t>as </a:t>
            </a:r>
            <a:r>
              <a:rPr lang="en-US" dirty="0"/>
              <a:t>the user base expands</a:t>
            </a:r>
            <a:r>
              <a:rPr lang="en-US" dirty="0" smtClean="0"/>
              <a:t>.  Possible abuse includes more covert channels being available to criminals.</a:t>
            </a:r>
          </a:p>
          <a:p>
            <a:r>
              <a:rPr lang="en-US" u="sng" dirty="0" smtClean="0"/>
              <a:t>Internationalized Domain Names</a:t>
            </a:r>
            <a:r>
              <a:rPr lang="en-US" dirty="0" smtClean="0"/>
              <a:t>: use of </a:t>
            </a:r>
            <a:r>
              <a:rPr lang="en-US" dirty="0"/>
              <a:t>C</a:t>
            </a:r>
            <a:r>
              <a:rPr lang="en-US" dirty="0" smtClean="0"/>
              <a:t>yrillic characters that look like Latin characters can lead to look-alike domain names and phishing.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0" cy="1143000"/>
          </a:xfrm>
        </p:spPr>
        <p:txBody>
          <a:bodyPr/>
          <a:lstStyle/>
          <a:p>
            <a:r>
              <a:rPr lang="en-US" dirty="0" smtClean="0"/>
              <a:t>Advice For End Users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 your computer up-to-date with the latest software updates and patches</a:t>
            </a:r>
          </a:p>
          <a:p>
            <a:r>
              <a:rPr lang="en-US" dirty="0" smtClean="0"/>
              <a:t>Do not provide personal information to unsolicited requests for information.</a:t>
            </a:r>
          </a:p>
          <a:p>
            <a:r>
              <a:rPr lang="en-US" dirty="0" smtClean="0"/>
              <a:t>Regularly check your bank accounts and credit card statements and ensure all transactions are legitimate.</a:t>
            </a:r>
          </a:p>
          <a:p>
            <a:r>
              <a:rPr lang="en-US" dirty="0" smtClean="0"/>
              <a:t>Beware of web pages that require a software installation</a:t>
            </a:r>
          </a:p>
          <a:p>
            <a:r>
              <a:rPr lang="en-US" dirty="0" smtClean="0"/>
              <a:t>Look for “http</a:t>
            </a:r>
            <a:r>
              <a:rPr lang="en-US" u="sng" dirty="0" smtClean="0"/>
              <a:t>s</a:t>
            </a:r>
            <a:r>
              <a:rPr lang="en-US" dirty="0" smtClean="0"/>
              <a:t>” in the website address when doing online banking or transactions.</a:t>
            </a:r>
          </a:p>
          <a:p>
            <a:r>
              <a:rPr lang="en-US" dirty="0" smtClean="0"/>
              <a:t>Choose secure passwords: avoid using the same one for every site and change it frequently.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us.trendmicro.com/imperia/md/content/us/trendwatch/researchandanalysis/trend_micro_2010_future_threat_report_final.pdf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7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 smtClean="0"/>
              <a:t>What are Trend Micro threat experts?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 smtClean="0"/>
              <a:t>Trend Micro threat experts are a collection of security professional, researchers and engineers who identify technological trends and possible threats to home users and businesses that may occur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 smtClean="0"/>
              <a:t>Predicting Potential Technology Threats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 Micro experts accurately predicted industry threats for 2009:</a:t>
            </a:r>
          </a:p>
          <a:p>
            <a:pPr lvl="1"/>
            <a:r>
              <a:rPr lang="en-US" dirty="0" smtClean="0"/>
              <a:t>Social networking sites will grow as targets</a:t>
            </a:r>
          </a:p>
          <a:p>
            <a:pPr lvl="1"/>
            <a:r>
              <a:rPr lang="en-US" dirty="0" smtClean="0"/>
              <a:t>Social engineering will become more prevalent and the methods more clever</a:t>
            </a:r>
          </a:p>
          <a:p>
            <a:pPr lvl="1"/>
            <a:r>
              <a:rPr lang="en-US" dirty="0" smtClean="0"/>
              <a:t>Unlike the global economy, the underground economy will continue to flourish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sz="3900" dirty="0" smtClean="0"/>
              <a:t>Key Predictions for </a:t>
            </a:r>
            <a:br>
              <a:rPr lang="en-US" sz="3900" dirty="0" smtClean="0"/>
            </a:br>
            <a:r>
              <a:rPr lang="en-US" sz="3900" dirty="0" smtClean="0"/>
              <a:t>2010 and Beyond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848600" cy="4495800"/>
          </a:xfrm>
        </p:spPr>
        <p:txBody>
          <a:bodyPr>
            <a:noAutofit/>
          </a:bodyPr>
          <a:lstStyle/>
          <a:p>
            <a:r>
              <a:rPr lang="en-US" sz="2100" dirty="0" smtClean="0"/>
              <a:t>No global outbreaks, but localized and targeted attacks may occur.</a:t>
            </a:r>
          </a:p>
          <a:p>
            <a:r>
              <a:rPr lang="en-US" sz="2100" dirty="0" smtClean="0"/>
              <a:t>Windows 7 is less secure than Vista so it may cause security concerns.</a:t>
            </a:r>
          </a:p>
          <a:p>
            <a:r>
              <a:rPr lang="en-US" sz="2100" dirty="0" smtClean="0"/>
              <a:t>Risk mitigation is not as viable an option anymore</a:t>
            </a:r>
          </a:p>
          <a:p>
            <a:r>
              <a:rPr lang="en-US" sz="2100" dirty="0" smtClean="0"/>
              <a:t>Malware is changing shape-every few hours</a:t>
            </a:r>
          </a:p>
          <a:p>
            <a:r>
              <a:rPr lang="en-US" sz="2100" dirty="0" smtClean="0"/>
              <a:t>Drive-by infections are the norm-one Web visit is enough to get infected</a:t>
            </a:r>
          </a:p>
          <a:p>
            <a:r>
              <a:rPr lang="en-US" sz="2100" dirty="0" smtClean="0"/>
              <a:t>New attack vectors will arise from virtualized/cloud computing environments.</a:t>
            </a:r>
          </a:p>
          <a:p>
            <a:r>
              <a:rPr lang="en-US" sz="2100" dirty="0" smtClean="0"/>
              <a:t>Bots can no longer be stopped and will always be around.</a:t>
            </a:r>
          </a:p>
          <a:p>
            <a:r>
              <a:rPr lang="en-US" sz="2100" dirty="0" smtClean="0"/>
              <a:t>Company/social network breaches will continue.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014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20040"/>
            <a:ext cx="8991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Technological &amp; Social Landscape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001000" cy="5181600"/>
          </a:xfrm>
        </p:spPr>
        <p:txBody>
          <a:bodyPr>
            <a:noAutofit/>
          </a:bodyPr>
          <a:lstStyle/>
          <a:p>
            <a:r>
              <a:rPr lang="en-US" sz="1800" u="sng" dirty="0" smtClean="0"/>
              <a:t>More Choices for Connectivity</a:t>
            </a:r>
            <a:r>
              <a:rPr lang="en-US" sz="1800" dirty="0" smtClean="0"/>
              <a:t>: In </a:t>
            </a:r>
            <a:r>
              <a:rPr lang="en-US" sz="1800" dirty="0"/>
              <a:t>the future, mobile devices like smartphones and the </a:t>
            </a:r>
            <a:r>
              <a:rPr lang="en-US" sz="1800" dirty="0" smtClean="0"/>
              <a:t>public &amp; private </a:t>
            </a:r>
            <a:r>
              <a:rPr lang="en-US" sz="1800" dirty="0"/>
              <a:t>cloud will become greater targets for cybercrime. </a:t>
            </a:r>
            <a:endParaRPr lang="en-US" sz="1800" dirty="0" smtClean="0"/>
          </a:p>
          <a:p>
            <a:r>
              <a:rPr lang="en-US" sz="1800" u="sng" dirty="0" smtClean="0"/>
              <a:t>Social Networking Sites</a:t>
            </a:r>
            <a:r>
              <a:rPr lang="en-US" sz="1800" dirty="0" smtClean="0"/>
              <a:t>: increasingly popular and vulnerable to attacks.  Used by social engineers to enter users’ circle of trust.</a:t>
            </a:r>
          </a:p>
          <a:p>
            <a:r>
              <a:rPr lang="en-US" sz="1800" u="sng" dirty="0" smtClean="0"/>
              <a:t>Increasing </a:t>
            </a:r>
            <a:r>
              <a:rPr lang="en-US" sz="1800" u="sng" dirty="0"/>
              <a:t>I</a:t>
            </a:r>
            <a:r>
              <a:rPr lang="en-US" sz="1800" u="sng" dirty="0" smtClean="0"/>
              <a:t>nternet </a:t>
            </a:r>
            <a:r>
              <a:rPr lang="en-US" sz="1800" u="sng" dirty="0"/>
              <a:t>P</a:t>
            </a:r>
            <a:r>
              <a:rPr lang="en-US" sz="1800" u="sng" dirty="0" smtClean="0"/>
              <a:t>enetration Worldwide</a:t>
            </a:r>
            <a:r>
              <a:rPr lang="en-US" sz="1800" dirty="0" smtClean="0"/>
              <a:t>: more non-English content online.  Potentially more malware created in different languages.</a:t>
            </a:r>
          </a:p>
          <a:p>
            <a:r>
              <a:rPr lang="en-US" sz="1800" u="sng" dirty="0" smtClean="0"/>
              <a:t>New OS Technologies </a:t>
            </a:r>
            <a:r>
              <a:rPr lang="en-US" sz="1800" u="sng" dirty="0"/>
              <a:t>A</a:t>
            </a:r>
            <a:r>
              <a:rPr lang="en-US" sz="1800" u="sng" dirty="0" smtClean="0"/>
              <a:t>vailable</a:t>
            </a:r>
            <a:r>
              <a:rPr lang="en-US" sz="1800" dirty="0" smtClean="0"/>
              <a:t>: The Microsoft OS constantly requires patching and can pose as a possible security risk, IT administrators are evaluating if it would be safer and less time consuming to switch to a different OS such as Google Chrome.</a:t>
            </a:r>
          </a:p>
          <a:p>
            <a:r>
              <a:rPr lang="en-US" sz="1800" u="sng" dirty="0" smtClean="0"/>
              <a:t>Cloud Computing &amp; Virtualization</a:t>
            </a:r>
            <a:r>
              <a:rPr lang="en-US" sz="1800" dirty="0" smtClean="0"/>
              <a:t>: more cost efficient way of storing data although the servers that the data is saved on are outside the normal security perimeter of one’s home/business computer.  They can be co-located by unknown servers who can have malicious intent.  61% of respondents state they are holding off on cloud computing until they have more knowledge about its security.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45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5438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3 Reasons why cloud computing will become more popular for Businesses: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u="sng" dirty="0" smtClean="0"/>
          </a:p>
          <a:p>
            <a:r>
              <a:rPr lang="en-US" sz="2800" u="sng" dirty="0" smtClean="0"/>
              <a:t>Internet Pressures</a:t>
            </a:r>
            <a:r>
              <a:rPr lang="en-US" sz="2800" dirty="0" smtClean="0"/>
              <a:t>: It is easy </a:t>
            </a:r>
            <a:r>
              <a:rPr lang="en-US" sz="2800" dirty="0"/>
              <a:t>and the success of public clouds like </a:t>
            </a:r>
            <a:r>
              <a:rPr lang="en-US" sz="2800" i="1" dirty="0"/>
              <a:t>Amazon </a:t>
            </a:r>
            <a:r>
              <a:rPr lang="en-US" sz="2800" dirty="0"/>
              <a:t>means that </a:t>
            </a:r>
            <a:r>
              <a:rPr lang="en-US" sz="2800" dirty="0" smtClean="0"/>
              <a:t>the company’s internal </a:t>
            </a:r>
            <a:r>
              <a:rPr lang="en-US" sz="2800" dirty="0"/>
              <a:t>“clients” have alternatives for computing power readily available to them. </a:t>
            </a:r>
            <a:endParaRPr lang="en-US" sz="2800" dirty="0" smtClean="0"/>
          </a:p>
          <a:p>
            <a:r>
              <a:rPr lang="en-US" sz="2800" u="sng" dirty="0" smtClean="0"/>
              <a:t>Cost Savings</a:t>
            </a:r>
            <a:r>
              <a:rPr lang="en-US" sz="2800" dirty="0" smtClean="0"/>
              <a:t>: It is cost effective compared to the use of hardware for storage.</a:t>
            </a:r>
          </a:p>
          <a:p>
            <a:r>
              <a:rPr lang="en-US" sz="2800" u="sng" dirty="0" smtClean="0"/>
              <a:t>Competitive Advantages</a:t>
            </a:r>
            <a:r>
              <a:rPr lang="en-US" sz="2800" dirty="0" smtClean="0"/>
              <a:t>: It is being adopted by competitors and it will enable competitive advantage.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3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457200"/>
            <a:ext cx="8229600" cy="1143000"/>
          </a:xfrm>
        </p:spPr>
        <p:txBody>
          <a:bodyPr/>
          <a:lstStyle/>
          <a:p>
            <a:r>
              <a:rPr lang="en-US" dirty="0" smtClean="0"/>
              <a:t>Cloud Computing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772400" cy="5059363"/>
          </a:xfrm>
        </p:spPr>
        <p:txBody>
          <a:bodyPr>
            <a:no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servers that the data is saved on are outside the normal security perimeter of one’s home/business computer.  They can be co-located by unknown servers who can have malicious intent.  </a:t>
            </a:r>
            <a:endParaRPr lang="en-US" sz="2000" dirty="0" smtClean="0"/>
          </a:p>
          <a:p>
            <a:r>
              <a:rPr lang="en-US" sz="2000" dirty="0"/>
              <a:t>S</a:t>
            </a:r>
            <a:r>
              <a:rPr lang="en-US" sz="2000" dirty="0" smtClean="0"/>
              <a:t>ide-channel </a:t>
            </a:r>
            <a:r>
              <a:rPr lang="en-US" sz="2000" dirty="0"/>
              <a:t>attacks or information leakage may come about </a:t>
            </a:r>
            <a:r>
              <a:rPr lang="en-US" sz="2000" dirty="0" smtClean="0"/>
              <a:t>if a </a:t>
            </a:r>
            <a:r>
              <a:rPr lang="en-US" sz="2000" dirty="0"/>
              <a:t>user is issued </a:t>
            </a:r>
            <a:r>
              <a:rPr lang="en-US" sz="2000" dirty="0" smtClean="0"/>
              <a:t>memory/disk </a:t>
            </a:r>
            <a:r>
              <a:rPr lang="en-US" sz="2000" dirty="0"/>
              <a:t>space </a:t>
            </a:r>
            <a:r>
              <a:rPr lang="en-US" sz="2000" dirty="0" smtClean="0"/>
              <a:t>that another </a:t>
            </a:r>
            <a:r>
              <a:rPr lang="en-US" sz="2000" dirty="0"/>
              <a:t>user discarded without it being zeroed out. </a:t>
            </a:r>
            <a:endParaRPr lang="en-US" sz="2000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ogue </a:t>
            </a:r>
            <a:r>
              <a:rPr lang="en-US" sz="2000" dirty="0"/>
              <a:t>internal staff may also have access that enables them to bypass </a:t>
            </a:r>
            <a:r>
              <a:rPr lang="en-US" sz="2000" dirty="0" smtClean="0"/>
              <a:t>most or all of </a:t>
            </a:r>
            <a:r>
              <a:rPr lang="en-US" sz="2000" dirty="0"/>
              <a:t>the provider’s security </a:t>
            </a:r>
            <a:r>
              <a:rPr lang="en-US" sz="2000" dirty="0" smtClean="0"/>
              <a:t>procedures</a:t>
            </a:r>
            <a:r>
              <a:rPr lang="en-US" sz="2000" dirty="0"/>
              <a:t> </a:t>
            </a:r>
            <a:r>
              <a:rPr lang="en-US" sz="2000" dirty="0" smtClean="0"/>
              <a:t>and can get access to confidential information easier.</a:t>
            </a:r>
          </a:p>
          <a:p>
            <a:r>
              <a:rPr lang="en-US" sz="2000" dirty="0" smtClean="0"/>
              <a:t>Attacks to data centers cause the sites to be compromised and made to host malware, exploits, or drop points for stolen information.</a:t>
            </a:r>
          </a:p>
          <a:p>
            <a:r>
              <a:rPr lang="en-US" sz="2000" dirty="0" smtClean="0"/>
              <a:t>DOS attacks-malicious traffic can’t be differentiated from good traffic.</a:t>
            </a:r>
          </a:p>
          <a:p>
            <a:r>
              <a:rPr lang="en-US" sz="2000" dirty="0" smtClean="0"/>
              <a:t>61</a:t>
            </a:r>
            <a:r>
              <a:rPr lang="en-US" sz="2000" dirty="0"/>
              <a:t>% of respondents state they are holding off on cloud computing until they have more knowledge about its security.</a:t>
            </a:r>
          </a:p>
        </p:txBody>
      </p:sp>
    </p:spTree>
    <p:extLst>
      <p:ext uri="{BB962C8B-B14F-4D97-AF65-F5344CB8AC3E}">
        <p14:creationId xmlns:p14="http://schemas.microsoft.com/office/powerpoint/2010/main" val="6209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" y="152400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New and Tougher Security Challenges in 2010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924800" cy="4754563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Cybercriminals will develop quicker and bolder extortion tactics to obtain cash quicker</a:t>
            </a:r>
            <a:r>
              <a:rPr lang="en-US" sz="2000" dirty="0" smtClean="0"/>
              <a:t>: “cyber pickpocketing” malware that goes beyond </a:t>
            </a:r>
            <a:r>
              <a:rPr lang="en-US" sz="2000" dirty="0" err="1" smtClean="0"/>
              <a:t>keylogging</a:t>
            </a:r>
            <a:r>
              <a:rPr lang="en-US" sz="2000" dirty="0" smtClean="0"/>
              <a:t>.  It not only steals account information, but it access accounts and then transfers funds to another account.</a:t>
            </a:r>
          </a:p>
          <a:p>
            <a:r>
              <a:rPr lang="en-US" sz="2000" u="sng" dirty="0"/>
              <a:t>Bot masters will employ what is called the “pay-per-install” business </a:t>
            </a:r>
            <a:r>
              <a:rPr lang="en-US" sz="2000" u="sng" dirty="0" smtClean="0"/>
              <a:t>model</a:t>
            </a:r>
            <a:r>
              <a:rPr lang="en-US" sz="2000" dirty="0" smtClean="0"/>
              <a:t>: they </a:t>
            </a:r>
            <a:r>
              <a:rPr lang="en-US" sz="2000" dirty="0"/>
              <a:t>get paid for every unique instance that the malware they were hired to distribute is installed on a system. </a:t>
            </a:r>
            <a:endParaRPr lang="en-US" sz="2000" dirty="0" smtClean="0"/>
          </a:p>
          <a:p>
            <a:r>
              <a:rPr lang="en-US" sz="2000" u="sng" dirty="0" smtClean="0"/>
              <a:t>Compromised products delivered from the factory</a:t>
            </a:r>
            <a:r>
              <a:rPr lang="en-US" sz="2000" dirty="0" smtClean="0"/>
              <a:t>: New devices that are assumed to be “clean” are being tampered with or compromised, often times by engineers or employees of the companies producing them.</a:t>
            </a:r>
          </a:p>
          <a:p>
            <a:r>
              <a:rPr lang="en-US" sz="2000" u="sng" dirty="0" smtClean="0"/>
              <a:t>“Poisoned Searches”</a:t>
            </a:r>
            <a:r>
              <a:rPr lang="en-US" sz="2000" dirty="0" smtClean="0"/>
              <a:t>: </a:t>
            </a:r>
            <a:r>
              <a:rPr lang="en-US" sz="2000" dirty="0" err="1"/>
              <a:t>Blackhat</a:t>
            </a:r>
            <a:r>
              <a:rPr lang="en-US" sz="2000" dirty="0"/>
              <a:t> search engine optimization (SEO) will become </a:t>
            </a:r>
            <a:r>
              <a:rPr lang="en-US" sz="2000" dirty="0" smtClean="0"/>
              <a:t>more frequently used by attackers.  Data mining will be used to identify web trends.  They then create a link to a webpage the user assumes is about that topic but that really contains malware.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4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Microsoft Windows</a:t>
            </a:r>
            <a:r>
              <a:rPr lang="en-US" dirty="0" smtClean="0"/>
              <a:t>: Release of Windows 7 and the rise of the 64 bit platform.  Constant patching and updates create security risk.</a:t>
            </a:r>
          </a:p>
          <a:p>
            <a:endParaRPr lang="en-US" dirty="0" smtClean="0"/>
          </a:p>
          <a:p>
            <a:r>
              <a:rPr lang="en-US" u="sng" dirty="0" smtClean="0"/>
              <a:t>Mac</a:t>
            </a:r>
            <a:r>
              <a:rPr lang="en-US" dirty="0" smtClean="0"/>
              <a:t>: User’s have a preconceived notion that Mac’s can’t get viruses so they let their guard down.  Recent attack- changed the system’s Domain Name </a:t>
            </a:r>
            <a:r>
              <a:rPr lang="en-US" dirty="0"/>
              <a:t>S</a:t>
            </a:r>
            <a:r>
              <a:rPr lang="en-US" dirty="0" smtClean="0"/>
              <a:t>ystem settings to redirect users to malicious 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247</TotalTime>
  <Words>951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PowerPoint Presentation</vt:lpstr>
      <vt:lpstr>What are Trend Micro threat experts?</vt:lpstr>
      <vt:lpstr>Predicting Potential Technology Threats</vt:lpstr>
      <vt:lpstr>Key Predictions for  2010 and Beyond</vt:lpstr>
      <vt:lpstr>Technological &amp; Social Landscape </vt:lpstr>
      <vt:lpstr>   3 Reasons why cloud computing will become more popular for Businesses:</vt:lpstr>
      <vt:lpstr>Cloud Computing Risks</vt:lpstr>
      <vt:lpstr>New and Tougher Security Challenges in 2010</vt:lpstr>
      <vt:lpstr>Application Vulnerabilities</vt:lpstr>
      <vt:lpstr>Changing Internet Infrastructure will Widen the Playing Field for Cybercriminals</vt:lpstr>
      <vt:lpstr>Advice For End Users </vt:lpstr>
      <vt:lpstr>Source: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21</cp:revision>
  <dcterms:created xsi:type="dcterms:W3CDTF">2011-08-26T19:20:05Z</dcterms:created>
  <dcterms:modified xsi:type="dcterms:W3CDTF">2011-08-29T20:49:31Z</dcterms:modified>
</cp:coreProperties>
</file>