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0" r:id="rId1"/>
  </p:sldMasterIdLst>
  <p:notesMasterIdLst>
    <p:notesMasterId r:id="rId98"/>
  </p:notesMasterIdLst>
  <p:handoutMasterIdLst>
    <p:handoutMasterId r:id="rId99"/>
  </p:handoutMasterIdLst>
  <p:sldIdLst>
    <p:sldId id="529" r:id="rId2"/>
    <p:sldId id="530" r:id="rId3"/>
    <p:sldId id="691" r:id="rId4"/>
    <p:sldId id="583" r:id="rId5"/>
    <p:sldId id="644" r:id="rId6"/>
    <p:sldId id="746" r:id="rId7"/>
    <p:sldId id="747" r:id="rId8"/>
    <p:sldId id="586" r:id="rId9"/>
    <p:sldId id="637" r:id="rId10"/>
    <p:sldId id="636" r:id="rId11"/>
    <p:sldId id="638" r:id="rId12"/>
    <p:sldId id="639" r:id="rId13"/>
    <p:sldId id="646" r:id="rId14"/>
    <p:sldId id="734" r:id="rId15"/>
    <p:sldId id="735" r:id="rId16"/>
    <p:sldId id="738" r:id="rId17"/>
    <p:sldId id="737" r:id="rId18"/>
    <p:sldId id="650" r:id="rId19"/>
    <p:sldId id="739" r:id="rId20"/>
    <p:sldId id="645" r:id="rId21"/>
    <p:sldId id="740" r:id="rId22"/>
    <p:sldId id="742" r:id="rId23"/>
    <p:sldId id="741" r:id="rId24"/>
    <p:sldId id="743" r:id="rId25"/>
    <p:sldId id="744" r:id="rId26"/>
    <p:sldId id="745" r:id="rId27"/>
    <p:sldId id="712" r:id="rId28"/>
    <p:sldId id="708" r:id="rId29"/>
    <p:sldId id="713" r:id="rId30"/>
    <p:sldId id="777" r:id="rId31"/>
    <p:sldId id="749" r:id="rId32"/>
    <p:sldId id="599" r:id="rId33"/>
    <p:sldId id="642" r:id="rId34"/>
    <p:sldId id="641" r:id="rId35"/>
    <p:sldId id="659" r:id="rId36"/>
    <p:sldId id="658" r:id="rId37"/>
    <p:sldId id="657" r:id="rId38"/>
    <p:sldId id="656" r:id="rId39"/>
    <p:sldId id="655" r:id="rId40"/>
    <p:sldId id="654" r:id="rId41"/>
    <p:sldId id="774" r:id="rId42"/>
    <p:sldId id="653" r:id="rId43"/>
    <p:sldId id="628" r:id="rId44"/>
    <p:sldId id="778" r:id="rId45"/>
    <p:sldId id="629" r:id="rId46"/>
    <p:sldId id="606" r:id="rId47"/>
    <p:sldId id="633" r:id="rId48"/>
    <p:sldId id="791" r:id="rId49"/>
    <p:sldId id="664" r:id="rId50"/>
    <p:sldId id="665" r:id="rId51"/>
    <p:sldId id="667" r:id="rId52"/>
    <p:sldId id="670" r:id="rId53"/>
    <p:sldId id="792" r:id="rId54"/>
    <p:sldId id="673" r:id="rId55"/>
    <p:sldId id="699" r:id="rId56"/>
    <p:sldId id="674" r:id="rId57"/>
    <p:sldId id="752" r:id="rId58"/>
    <p:sldId id="753" r:id="rId59"/>
    <p:sldId id="754" r:id="rId60"/>
    <p:sldId id="755" r:id="rId61"/>
    <p:sldId id="679" r:id="rId62"/>
    <p:sldId id="762" r:id="rId63"/>
    <p:sldId id="761" r:id="rId64"/>
    <p:sldId id="760" r:id="rId65"/>
    <p:sldId id="763" r:id="rId66"/>
    <p:sldId id="765" r:id="rId67"/>
    <p:sldId id="766" r:id="rId68"/>
    <p:sldId id="779" r:id="rId69"/>
    <p:sldId id="767" r:id="rId70"/>
    <p:sldId id="769" r:id="rId71"/>
    <p:sldId id="770" r:id="rId72"/>
    <p:sldId id="768" r:id="rId73"/>
    <p:sldId id="609" r:id="rId74"/>
    <p:sldId id="694" r:id="rId75"/>
    <p:sldId id="772" r:id="rId76"/>
    <p:sldId id="773" r:id="rId77"/>
    <p:sldId id="610" r:id="rId78"/>
    <p:sldId id="611" r:id="rId79"/>
    <p:sldId id="612" r:id="rId80"/>
    <p:sldId id="613" r:id="rId81"/>
    <p:sldId id="614" r:id="rId82"/>
    <p:sldId id="554" r:id="rId83"/>
    <p:sldId id="775" r:id="rId84"/>
    <p:sldId id="776" r:id="rId85"/>
    <p:sldId id="732" r:id="rId86"/>
    <p:sldId id="790" r:id="rId87"/>
    <p:sldId id="780" r:id="rId88"/>
    <p:sldId id="781" r:id="rId89"/>
    <p:sldId id="782" r:id="rId90"/>
    <p:sldId id="783" r:id="rId91"/>
    <p:sldId id="784" r:id="rId92"/>
    <p:sldId id="785" r:id="rId93"/>
    <p:sldId id="786" r:id="rId94"/>
    <p:sldId id="787" r:id="rId95"/>
    <p:sldId id="788" r:id="rId96"/>
    <p:sldId id="789" r:id="rId97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9F1FF"/>
    <a:srgbClr val="FFFF00"/>
    <a:srgbClr val="FFFF66"/>
    <a:srgbClr val="00FF00"/>
    <a:srgbClr val="003366"/>
    <a:srgbClr val="0033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681" autoAdjust="0"/>
    <p:restoredTop sz="67330" autoAdjust="0"/>
  </p:normalViewPr>
  <p:slideViewPr>
    <p:cSldViewPr>
      <p:cViewPr varScale="1">
        <p:scale>
          <a:sx n="48" d="100"/>
          <a:sy n="48" d="100"/>
        </p:scale>
        <p:origin x="-15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4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900"/>
    </p:cViewPr>
  </p:sorterViewPr>
  <p:notesViewPr>
    <p:cSldViewPr>
      <p:cViewPr>
        <p:scale>
          <a:sx n="100" d="100"/>
          <a:sy n="100" d="100"/>
        </p:scale>
        <p:origin x="-1542" y="-7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defTabSz="939800">
              <a:defRPr sz="1100" b="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algn="r" defTabSz="939800">
              <a:defRPr sz="1100" b="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443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b" anchorCtr="0" compatLnSpc="1">
            <a:prstTxWarp prst="textNoShape">
              <a:avLst/>
            </a:prstTxWarp>
          </a:bodyPr>
          <a:lstStyle>
            <a:lvl1pPr defTabSz="939800">
              <a:defRPr sz="1100" b="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443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b" anchorCtr="0" compatLnSpc="1">
            <a:prstTxWarp prst="textNoShape">
              <a:avLst/>
            </a:prstTxWarp>
          </a:bodyPr>
          <a:lstStyle>
            <a:lvl1pPr algn="r" defTabSz="939800">
              <a:defRPr sz="1100" b="0" i="1">
                <a:latin typeface="Arial" charset="0"/>
              </a:defRPr>
            </a:lvl1pPr>
          </a:lstStyle>
          <a:p>
            <a:pPr>
              <a:defRPr/>
            </a:pPr>
            <a:fld id="{0ECD9697-79D2-4621-B3EE-06E517E4D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73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52400" y="4419600"/>
            <a:ext cx="6604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3" tIns="47278" rIns="92983" bIns="472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0115" name="Rectangle 19"/>
          <p:cNvSpPr>
            <a:spLocks noChangeArrowheads="1"/>
          </p:cNvSpPr>
          <p:nvPr/>
        </p:nvSpPr>
        <p:spPr bwMode="auto">
          <a:xfrm>
            <a:off x="109538" y="53975"/>
            <a:ext cx="4716462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6" tIns="43658" rIns="87316" bIns="43658" anchor="ctr"/>
          <a:lstStyle/>
          <a:p>
            <a:endParaRPr lang="en-US"/>
          </a:p>
        </p:txBody>
      </p:sp>
      <p:sp>
        <p:nvSpPr>
          <p:cNvPr id="90116" name="Rectangle 3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1363" y="228600"/>
            <a:ext cx="5381625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205206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742950" indent="-28575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soft.org/CIE/Course/Section3/7.htm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soft.org/CIE/Course/Section3/7.htm" TargetMode="External"/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soft.org/CIE/Course/Section3/7.htm" TargetMode="External"/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ヒラギノ角ゴ Pro W3" pitchFamily="-112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ヒラギノ角ゴ Pro W3" pitchFamily="-112" charset="-128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829675"/>
            <a:ext cx="2970213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7" tIns="44988" rIns="89977" bIns="44988"/>
          <a:lstStyle>
            <a:lvl1pPr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E3F10D3-0D61-49AE-BA28-FFE51181C229}" type="slidenum">
              <a:rPr lang="en-US">
                <a:ea typeface="ヒラギノ角ゴ Pro W3" pitchFamily="-112" charset="-128"/>
              </a:rPr>
              <a:pPr/>
              <a:t>27</a:t>
            </a:fld>
            <a:endParaRPr lang="en-US">
              <a:ea typeface="ヒラギノ角ゴ Pro W3" pitchFamily="-112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en-US" smtClean="0">
              <a:ea typeface="ヒラギノ角ゴ Pro W3" pitchFamily="-112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829675"/>
            <a:ext cx="2970213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7" tIns="44988" rIns="89977" bIns="44988"/>
          <a:lstStyle>
            <a:lvl1pPr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3989BB3-25F9-4E3B-B22E-C0375E8DCD57}" type="slidenum">
              <a:rPr lang="en-US">
                <a:ea typeface="ヒラギノ角ゴ Pro W3" pitchFamily="-112" charset="-128"/>
              </a:rPr>
              <a:pPr/>
              <a:t>28</a:t>
            </a:fld>
            <a:endParaRPr lang="en-US">
              <a:ea typeface="ヒラギノ角ゴ Pro W3" pitchFamily="-112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en-US" smtClean="0">
              <a:ea typeface="ヒラギノ角ゴ Pro W3" pitchFamily="-112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ヒラギノ角ゴ Pro W3" pitchFamily="-112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ヒラギノ角ゴ Pro W3" pitchFamily="-112" charset="-128"/>
            </a:endParaRP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829675"/>
            <a:ext cx="2970213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7" tIns="44988" rIns="89977" bIns="44988"/>
          <a:lstStyle>
            <a:lvl1pPr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843B725-8194-4E69-893D-5B94960DF7A8}" type="slidenum">
              <a:rPr lang="en-US">
                <a:ea typeface="ヒラギノ角ゴ Pro W3" pitchFamily="-112" charset="-128"/>
              </a:rPr>
              <a:pPr/>
              <a:t>48</a:t>
            </a:fld>
            <a:endParaRPr lang="en-US">
              <a:ea typeface="ヒラギノ角ゴ Pro W3" pitchFamily="-112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ヒラギノ角ゴ Pro W3" pitchFamily="-112" charset="-128"/>
            </a:endParaRP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829675"/>
            <a:ext cx="2970213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7" tIns="44988" rIns="89977" bIns="44988"/>
          <a:lstStyle>
            <a:lvl1pPr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0C180EB-1482-40BF-8027-455D6440FC5C}" type="slidenum">
              <a:rPr lang="en-US">
                <a:ea typeface="ヒラギノ角ゴ Pro W3" pitchFamily="-112" charset="-128"/>
              </a:rPr>
              <a:pPr/>
              <a:t>49</a:t>
            </a:fld>
            <a:endParaRPr lang="en-US">
              <a:ea typeface="ヒラギノ角ゴ Pro W3" pitchFamily="-112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ヒラギノ角ゴ Pro W3" pitchFamily="-112" charset="-128"/>
            </a:endParaRP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829675"/>
            <a:ext cx="2970213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7" tIns="44988" rIns="89977" bIns="44988"/>
          <a:lstStyle>
            <a:lvl1pPr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76C97DD-BEA7-4FFC-9BD2-2B3ADE06505D}" type="slidenum">
              <a:rPr lang="en-US">
                <a:ea typeface="ヒラギノ角ゴ Pro W3" pitchFamily="-112" charset="-128"/>
              </a:rPr>
              <a:pPr/>
              <a:t>50</a:t>
            </a:fld>
            <a:endParaRPr lang="en-US">
              <a:ea typeface="ヒラギノ角ゴ Pro W3" pitchFamily="-112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ヒラギノ角ゴ Pro W3" pitchFamily="-112" charset="-128"/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829675"/>
            <a:ext cx="2970213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7" tIns="44988" rIns="89977" bIns="44988"/>
          <a:lstStyle>
            <a:lvl1pPr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D5FA7E4-0DE7-4313-AF64-54484A1555A5}" type="slidenum">
              <a:rPr lang="en-US">
                <a:ea typeface="ヒラギノ角ゴ Pro W3" pitchFamily="-112" charset="-128"/>
              </a:rPr>
              <a:pPr/>
              <a:t>51</a:t>
            </a:fld>
            <a:endParaRPr lang="en-US">
              <a:ea typeface="ヒラギノ角ゴ Pro W3" pitchFamily="-112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ヒラギノ角ゴ Pro W3" pitchFamily="-112" charset="-128"/>
            </a:endParaRP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829675"/>
            <a:ext cx="2970213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7" tIns="44988" rIns="89977" bIns="44988"/>
          <a:lstStyle>
            <a:lvl1pPr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6B443F1-A8C5-44B6-9516-542FCFD91062}" type="slidenum">
              <a:rPr lang="en-US">
                <a:ea typeface="ヒラギノ角ゴ Pro W3" pitchFamily="-112" charset="-128"/>
              </a:rPr>
              <a:pPr/>
              <a:t>54</a:t>
            </a:fld>
            <a:endParaRPr lang="en-US">
              <a:ea typeface="ヒラギノ角ゴ Pro W3" pitchFamily="-112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>
              <a:cs typeface="맑은 고딕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ヒラギノ角ゴ Pro W3" pitchFamily="-112" charset="-128"/>
            </a:endParaRPr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829675"/>
            <a:ext cx="2970213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77" tIns="44988" rIns="89977" bIns="44988"/>
          <a:lstStyle>
            <a:lvl1pPr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271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8EE81CC-05C8-4E2D-9FC2-24123D9C2756}" type="slidenum">
              <a:rPr lang="en-US">
                <a:ea typeface="ヒラギノ角ゴ Pro W3" pitchFamily="-112" charset="-128"/>
              </a:rPr>
              <a:pPr/>
              <a:t>81</a:t>
            </a:fld>
            <a:endParaRPr lang="en-US">
              <a:ea typeface="ヒラギノ角ゴ Pro W3" pitchFamily="-112" charset="-128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US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en-US" smtClean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228600"/>
            <a:ext cx="5384800" cy="4038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1898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* Type of Service: </a:t>
            </a:r>
            <a:r>
              <a:rPr lang="en-US" smtClean="0">
                <a:hlinkClick r:id="rId3"/>
              </a:rPr>
              <a:t>http://www.freesoft.org/CIE/Course/Section3/7.htm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* Type of Service: </a:t>
            </a:r>
            <a:r>
              <a:rPr lang="en-US" smtClean="0">
                <a:hlinkClick r:id="rId3"/>
              </a:rPr>
              <a:t>http://www.freesoft.org/CIE/Course/Section3/7.htm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9775" y="228600"/>
            <a:ext cx="5384800" cy="4038600"/>
          </a:xfrm>
          <a:ln/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* Type of Service: </a:t>
            </a:r>
            <a:r>
              <a:rPr lang="en-US" smtClean="0">
                <a:hlinkClick r:id="rId3"/>
              </a:rPr>
              <a:t>http://www.freesoft.org/CIE/Course/Section3/7.htm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ltGray">
          <a:xfrm>
            <a:off x="0" y="0"/>
            <a:ext cx="9144000" cy="304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0" y="41148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3014663"/>
            <a:ext cx="9144000" cy="3810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8058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800601"/>
            <a:ext cx="4800600" cy="176688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latin typeface="Verdana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80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99144" y="838200"/>
            <a:ext cx="8305800" cy="1905000"/>
          </a:xfrm>
        </p:spPr>
        <p:txBody>
          <a:bodyPr/>
          <a:lstStyle>
            <a:lvl1pPr algn="ctr">
              <a:defRPr sz="4400"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/>
          </p:nvPr>
        </p:nvSpPr>
        <p:spPr>
          <a:xfrm>
            <a:off x="769260" y="3276600"/>
            <a:ext cx="7620000" cy="1219200"/>
          </a:xfrm>
        </p:spPr>
        <p:txBody>
          <a:bodyPr/>
          <a:lstStyle>
            <a:lvl1pPr algn="ctr">
              <a:buNone/>
              <a:defRPr sz="2800">
                <a:latin typeface="Verdan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7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5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50800"/>
            <a:ext cx="2047875" cy="5969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4" y="50800"/>
            <a:ext cx="5991225" cy="5969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60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800"/>
            <a:ext cx="81915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3" y="1447800"/>
            <a:ext cx="4019551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29152" y="1447800"/>
            <a:ext cx="4019551" cy="4572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56819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  <a:lvl2pPr>
              <a:defRPr>
                <a:latin typeface="Verdana" pitchFamily="34" charset="0"/>
              </a:defRPr>
            </a:lvl2pPr>
            <a:lvl3pPr>
              <a:defRPr>
                <a:latin typeface="Verdana" pitchFamily="34" charset="0"/>
              </a:defRPr>
            </a:lvl3pPr>
            <a:lvl4pPr>
              <a:defRPr>
                <a:latin typeface="Verdana" pitchFamily="34" charset="0"/>
              </a:defRPr>
            </a:lvl4pPr>
            <a:lvl5pPr>
              <a:defRPr>
                <a:latin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8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28692"/>
            <a:ext cx="7772400" cy="149828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4600"/>
            <a:ext cx="7772400" cy="1500187"/>
          </a:xfrm>
          <a:solidFill>
            <a:srgbClr val="FFC000"/>
          </a:solidFill>
        </p:spPr>
        <p:txBody>
          <a:bodyPr anchor="b"/>
          <a:lstStyle>
            <a:lvl1pPr marL="0" indent="0">
              <a:buNone/>
              <a:defRPr sz="32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686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3" y="1447800"/>
            <a:ext cx="401955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2" y="1447800"/>
            <a:ext cx="4019551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9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4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61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98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013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white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 userDrawn="1"/>
        </p:nvSpPr>
        <p:spPr bwMode="white">
          <a:xfrm>
            <a:off x="0" y="1139825"/>
            <a:ext cx="9144000" cy="5718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738" y="1320800"/>
            <a:ext cx="8497887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2738" y="50800"/>
            <a:ext cx="84978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4"/>
          <p:cNvSpPr>
            <a:spLocks noChangeArrowheads="1"/>
          </p:cNvSpPr>
          <p:nvPr userDrawn="1"/>
        </p:nvSpPr>
        <p:spPr bwMode="auto">
          <a:xfrm>
            <a:off x="7986713" y="6467475"/>
            <a:ext cx="102711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3EE43A96-A7D2-4B5F-BC67-10E2E95A1DA3}" type="slidenum">
              <a:rPr lang="en-US" sz="900">
                <a:latin typeface="Tahoma" pitchFamily="34" charset="0"/>
                <a:cs typeface="Tahoma" pitchFamily="34" charset="0"/>
              </a:rPr>
              <a:pPr algn="r"/>
              <a:t>‹#›</a:t>
            </a:fld>
            <a:endParaRPr lang="en-US" sz="900"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  <p:sldLayoutId id="2147484207" r:id="rId11"/>
    <p:sldLayoutId id="214748420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  <a:cs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–"/>
        <a:defRPr sz="2400">
          <a:solidFill>
            <a:schemeClr val="tx1"/>
          </a:solidFill>
          <a:latin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>
          <a:solidFill>
            <a:schemeClr val="tx1"/>
          </a:solidFill>
          <a:latin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Verdana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1"/>
          <p:cNvSpPr>
            <a:spLocks noGrp="1"/>
          </p:cNvSpPr>
          <p:nvPr>
            <p:ph type="subTitle" idx="1"/>
          </p:nvPr>
        </p:nvSpPr>
        <p:spPr>
          <a:xfrm>
            <a:off x="3962400" y="4800600"/>
            <a:ext cx="4800600" cy="1766888"/>
          </a:xfrm>
        </p:spPr>
        <p:txBody>
          <a:bodyPr/>
          <a:lstStyle/>
          <a:p>
            <a:r>
              <a:rPr lang="en-US" smtClean="0"/>
              <a:t>Computer Information Systems</a:t>
            </a:r>
          </a:p>
          <a:p>
            <a:r>
              <a:rPr lang="en-US" smtClean="0"/>
              <a:t>University of Louisville</a:t>
            </a:r>
          </a:p>
          <a:p>
            <a:r>
              <a:rPr lang="en-US" smtClean="0"/>
              <a:t>Ghiyoung Im, PhD</a:t>
            </a:r>
          </a:p>
          <a:p>
            <a:endParaRPr lang="en-US" smtClean="0"/>
          </a:p>
        </p:txBody>
      </p:sp>
      <p:sp>
        <p:nvSpPr>
          <p:cNvPr id="3075" name="Title 2"/>
          <p:cNvSpPr>
            <a:spLocks noGrp="1"/>
          </p:cNvSpPr>
          <p:nvPr>
            <p:ph type="ctrTitle"/>
          </p:nvPr>
        </p:nvSpPr>
        <p:spPr>
          <a:xfrm>
            <a:off x="398463" y="838200"/>
            <a:ext cx="8305800" cy="1905000"/>
          </a:xfrm>
        </p:spPr>
        <p:txBody>
          <a:bodyPr/>
          <a:lstStyle/>
          <a:p>
            <a:r>
              <a:rPr lang="en-US" smtClean="0"/>
              <a:t>Network Fundamentals</a:t>
            </a:r>
          </a:p>
        </p:txBody>
      </p:sp>
      <p:sp>
        <p:nvSpPr>
          <p:cNvPr id="307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9938" y="3276600"/>
            <a:ext cx="7620000" cy="1219200"/>
          </a:xfrm>
        </p:spPr>
        <p:txBody>
          <a:bodyPr/>
          <a:lstStyle/>
          <a:p>
            <a:r>
              <a:rPr lang="en-US" smtClean="0"/>
              <a:t>CIS 480 – Intro to Network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Topologies</a:t>
            </a:r>
          </a:p>
        </p:txBody>
      </p:sp>
      <p:pic>
        <p:nvPicPr>
          <p:cNvPr id="14339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800" y="1524000"/>
            <a:ext cx="7899400" cy="4191000"/>
          </a:xfrm>
        </p:spPr>
      </p:pic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0" y="6489700"/>
            <a:ext cx="1423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Wikipedia,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Categories of Network Topologies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12738" y="1320800"/>
          <a:ext cx="8497888" cy="53657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48944"/>
                <a:gridCol w="4248944"/>
              </a:tblGrid>
              <a:tr h="4780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Physical Topologies</a:t>
                      </a:r>
                      <a:endParaRPr lang="en-US" sz="2000" dirty="0"/>
                    </a:p>
                  </a:txBody>
                  <a:tcPr marT="45722" marB="4572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Logical Topologies</a:t>
                      </a:r>
                      <a:endParaRPr lang="en-US" sz="2000" dirty="0"/>
                    </a:p>
                  </a:txBody>
                  <a:tcPr marT="45722" marB="45722">
                    <a:solidFill>
                      <a:schemeClr val="bg2"/>
                    </a:solidFill>
                  </a:tcPr>
                </a:tc>
              </a:tr>
              <a:tr h="161551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shape of the cabling layout used to link devices</a:t>
                      </a:r>
                      <a:endParaRPr lang="en-US" sz="20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way that the data passes through the network from one device to the next without regard to the physical interconnection of the devices</a:t>
                      </a:r>
                      <a:endParaRPr lang="en-US" sz="2000" dirty="0"/>
                    </a:p>
                  </a:txBody>
                  <a:tcPr marT="45722" marB="45722"/>
                </a:tc>
              </a:tr>
              <a:tr h="4780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Ring, Star, Tree</a:t>
                      </a:r>
                      <a:endParaRPr lang="en-US" sz="20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Ethernet,</a:t>
                      </a:r>
                      <a:r>
                        <a:rPr lang="en-US" sz="2000" baseline="0" dirty="0" smtClean="0"/>
                        <a:t> Token Ring</a:t>
                      </a:r>
                      <a:endParaRPr lang="en-US" sz="2000" dirty="0"/>
                    </a:p>
                  </a:txBody>
                  <a:tcPr marT="45722" marB="45722"/>
                </a:tc>
              </a:tr>
              <a:tr h="117867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Determined by the physical layout of cables, wires, and network devices</a:t>
                      </a:r>
                      <a:endParaRPr lang="en-US" sz="20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Determined by network protocols</a:t>
                      </a:r>
                      <a:endParaRPr lang="en-US" sz="2000" dirty="0"/>
                    </a:p>
                  </a:txBody>
                  <a:tcPr marT="45722" marB="45722"/>
                </a:tc>
              </a:tr>
              <a:tr h="161551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network's logical topology is not necessarily the same as its physical topology. </a:t>
                      </a:r>
                      <a:endParaRPr lang="en-US" sz="20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- Ethernet: Logical bus topology in a physical star topology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- Token Ring: Logical ring topology in a physical star topology</a:t>
                      </a:r>
                    </a:p>
                  </a:txBody>
                  <a:tcPr marT="45722" marB="45722"/>
                </a:tc>
              </a:tr>
            </a:tbl>
          </a:graphicData>
        </a:graphic>
      </p:graphicFrame>
      <p:sp>
        <p:nvSpPr>
          <p:cNvPr id="15382" name="TextBox 3"/>
          <p:cNvSpPr txBox="1">
            <a:spLocks noChangeArrowheads="1"/>
          </p:cNvSpPr>
          <p:nvPr/>
        </p:nvSpPr>
        <p:spPr bwMode="auto">
          <a:xfrm>
            <a:off x="0" y="6651625"/>
            <a:ext cx="1423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Wikipedia,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most popular media access protocol (layer 2) used on LANs</a:t>
            </a:r>
          </a:p>
          <a:p>
            <a:r>
              <a:rPr lang="en-US" smtClean="0"/>
              <a:t>Local area network (LAN) technology developed by Xerox, Digital, Intel and commercialized in 1980 (IEEE 802.3)</a:t>
            </a:r>
          </a:p>
          <a:p>
            <a:r>
              <a:rPr lang="en-US" smtClean="0"/>
              <a:t>Speed: 10 Mbps -&gt; 10 Gbps</a:t>
            </a:r>
          </a:p>
          <a:p>
            <a:r>
              <a:rPr lang="en-US" smtClean="0"/>
              <a:t>Shared media (bus topology)</a:t>
            </a:r>
          </a:p>
          <a:p>
            <a:pPr lvl="1"/>
            <a:r>
              <a:rPr lang="en-US" smtClean="0"/>
              <a:t>Development to Switched media (star topology): data is less public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495800" y="6416675"/>
            <a:ext cx="4343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Copyright Pearson Prentice-Hall 2010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24840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A02957F-4457-45BB-B530-431D2BDD9AA0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/>
              <a:t>12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17412" name="Title 4"/>
          <p:cNvSpPr>
            <a:spLocks noGrp="1"/>
          </p:cNvSpPr>
          <p:nvPr>
            <p:ph type="title"/>
          </p:nvPr>
        </p:nvSpPr>
        <p:spPr>
          <a:xfrm>
            <a:off x="381000" y="139700"/>
            <a:ext cx="8305800" cy="868363"/>
          </a:xfrm>
        </p:spPr>
        <p:txBody>
          <a:bodyPr/>
          <a:lstStyle/>
          <a:p>
            <a:r>
              <a:rPr lang="en-US" smtClean="0"/>
              <a:t>A-3: Building LAN</a:t>
            </a:r>
          </a:p>
        </p:txBody>
      </p:sp>
      <p:pic>
        <p:nvPicPr>
          <p:cNvPr id="17413" name="Picture 2" descr="Figure_03  Building L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" t="7281" r="2817" b="2438"/>
          <a:stretch>
            <a:fillRect/>
          </a:stretch>
        </p:blipFill>
        <p:spPr bwMode="auto">
          <a:xfrm>
            <a:off x="1600200" y="1143000"/>
            <a:ext cx="59912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Footer Placeholder 4"/>
          <p:cNvSpPr txBox="1">
            <a:spLocks/>
          </p:cNvSpPr>
          <p:nvPr/>
        </p:nvSpPr>
        <p:spPr bwMode="auto">
          <a:xfrm>
            <a:off x="0" y="6505575"/>
            <a:ext cx="1292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Panko,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 MAC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Multiple user share the same media</a:t>
            </a:r>
          </a:p>
          <a:p>
            <a:r>
              <a:rPr lang="en-US" smtClean="0"/>
              <a:t>Media Access Control: CSMA/CD (Carrier Sense Multiple Access w/ Collision Detection)</a:t>
            </a:r>
          </a:p>
          <a:p>
            <a:r>
              <a:rPr lang="en-US" smtClean="0"/>
              <a:t>Steps for communication: </a:t>
            </a:r>
          </a:p>
          <a:p>
            <a:pPr lvl="1"/>
            <a:r>
              <a:rPr lang="en-US" smtClean="0"/>
              <a:t>Check whether a user is transmitting data</a:t>
            </a:r>
          </a:p>
          <a:p>
            <a:pPr lvl="1"/>
            <a:r>
              <a:rPr lang="en-US" smtClean="0"/>
              <a:t>Wait when the data is transmitted</a:t>
            </a:r>
          </a:p>
          <a:p>
            <a:pPr lvl="1"/>
            <a:r>
              <a:rPr lang="en-US" smtClean="0"/>
              <a:t>Monitor to check whether collusions occurred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1066800"/>
          </a:xfrm>
        </p:spPr>
        <p:txBody>
          <a:bodyPr/>
          <a:lstStyle/>
          <a:p>
            <a:r>
              <a:rPr lang="en-US" smtClean="0"/>
              <a:t>Ethernet: Unreliable, connectionless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Connectionless: No handshaking between sending and receiving NICs </a:t>
            </a:r>
          </a:p>
          <a:p>
            <a:r>
              <a:rPr lang="en-US" smtClean="0"/>
              <a:t>Unreliable: receiving NIC doesn’t send ACKs or NACKs to sending NIC</a:t>
            </a:r>
            <a:endParaRPr lang="en-US" sz="3200" smtClean="0"/>
          </a:p>
          <a:p>
            <a:pPr lvl="1"/>
            <a:r>
              <a:rPr lang="en-US" smtClean="0"/>
              <a:t>stream of datagrams passed to network layer can have gaps (missing datagrams)</a:t>
            </a:r>
          </a:p>
          <a:p>
            <a:pPr lvl="1"/>
            <a:r>
              <a:rPr lang="en-US" smtClean="0"/>
              <a:t>gaps will be filled if app is using TCP</a:t>
            </a:r>
          </a:p>
          <a:p>
            <a:pPr lvl="1"/>
            <a:r>
              <a:rPr lang="en-US" smtClean="0"/>
              <a:t>otherwise, app will see gaps</a:t>
            </a:r>
          </a:p>
          <a:p>
            <a:endParaRPr lang="en-US" sz="3200" smtClean="0"/>
          </a:p>
        </p:txBody>
      </p:sp>
      <p:sp>
        <p:nvSpPr>
          <p:cNvPr id="19460" name="TextBox 5"/>
          <p:cNvSpPr txBox="1">
            <a:spLocks noChangeArrowheads="1"/>
          </p:cNvSpPr>
          <p:nvPr/>
        </p:nvSpPr>
        <p:spPr bwMode="auto">
          <a:xfrm>
            <a:off x="0" y="6554788"/>
            <a:ext cx="12430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Kurose, 2010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 Frame Structure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12738" y="3505200"/>
            <a:ext cx="8497887" cy="2605088"/>
          </a:xfrm>
        </p:spPr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Frame length: </a:t>
            </a:r>
          </a:p>
          <a:p>
            <a:pPr lvl="1"/>
            <a:r>
              <a:rPr lang="en-US" altLang="ko-KR" smtClean="0">
                <a:ea typeface="굴림" pitchFamily="50" charset="-127"/>
              </a:rPr>
              <a:t>Min 64 to Max 1518 Bytes (except Preamble, SFD)</a:t>
            </a:r>
          </a:p>
          <a:p>
            <a:r>
              <a:rPr lang="en-US" altLang="ko-KR" smtClean="0">
                <a:ea typeface="굴림" pitchFamily="50" charset="-127"/>
              </a:rPr>
              <a:t>Maximum Transmission Unit: </a:t>
            </a:r>
          </a:p>
          <a:p>
            <a:pPr lvl="1"/>
            <a:r>
              <a:rPr lang="en-US" altLang="ko-KR" smtClean="0">
                <a:ea typeface="굴림" pitchFamily="50" charset="-127"/>
              </a:rPr>
              <a:t>1500 Bytes (except Preamble, SFD, MAC header, CRC)</a:t>
            </a:r>
          </a:p>
          <a:p>
            <a:pPr lvl="1"/>
            <a:endParaRPr lang="en-US" smtClean="0"/>
          </a:p>
        </p:txBody>
      </p:sp>
      <p:graphicFrame>
        <p:nvGraphicFramePr>
          <p:cNvPr id="4" name="Content Placeholder 8"/>
          <p:cNvGraphicFramePr>
            <a:graphicFrameLocks/>
          </p:cNvGraphicFramePr>
          <p:nvPr/>
        </p:nvGraphicFramePr>
        <p:xfrm>
          <a:off x="312738" y="1698625"/>
          <a:ext cx="8497888" cy="1349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3984"/>
                <a:gridCol w="1213984"/>
                <a:gridCol w="1213984"/>
                <a:gridCol w="1213984"/>
                <a:gridCol w="1213984"/>
                <a:gridCol w="1213984"/>
                <a:gridCol w="1213984"/>
              </a:tblGrid>
              <a:tr h="7974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</a:rPr>
                        <a:t>Preamble</a:t>
                      </a:r>
                      <a:endParaRPr lang="en-US" sz="18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30480" marR="30480" marT="30494" marB="30494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</a:rPr>
                        <a:t>Start of Frame Delimiter</a:t>
                      </a:r>
                      <a:endParaRPr lang="en-US" sz="18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30480" marR="30480" marT="30494" marB="30494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</a:rPr>
                        <a:t>MAC Destination</a:t>
                      </a:r>
                      <a:endParaRPr lang="en-US" sz="18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30480" marR="30480" marT="30494" marB="30494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</a:rPr>
                        <a:t>MAC Source</a:t>
                      </a:r>
                      <a:endParaRPr lang="en-US" sz="18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30480" marR="30480" marT="30494" marB="30494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Length/Type</a:t>
                      </a:r>
                      <a:endParaRPr lang="en-US" sz="18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30480" marR="30480" marT="30494" marB="30494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</a:rPr>
                        <a:t>Data</a:t>
                      </a:r>
                      <a:endParaRPr lang="en-US" sz="18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30480" marR="30480" marT="30494" marB="30494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</a:rPr>
                        <a:t>CRC</a:t>
                      </a:r>
                      <a:endParaRPr lang="en-US" sz="18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30480" marR="30480" marT="30494" marB="30494" anchor="ctr">
                    <a:solidFill>
                      <a:srgbClr val="00B050"/>
                    </a:solidFill>
                  </a:tcPr>
                </a:tc>
              </a:tr>
              <a:tr h="551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7 Bytes of 10101010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30480" marR="30480" marT="30494" marB="3049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1 Byte of 10101011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30480" marR="30480" marT="30494" marB="3049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30480" marR="30480" marT="30494" marB="3049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30480" marR="30480" marT="30494" marB="3049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30480" marR="30480" marT="30494" marB="3049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46~1500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30480" marR="30480" marT="30494" marB="3049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30480" marR="30480" marT="30494" marB="3049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 Frame Structure (2)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Preamble: </a:t>
            </a:r>
          </a:p>
          <a:p>
            <a:pPr lvl="1"/>
            <a:r>
              <a:rPr lang="en-US" smtClean="0"/>
              <a:t>7 bytes of 10101010 followed by one byte of 10101011</a:t>
            </a:r>
          </a:p>
          <a:p>
            <a:pPr lvl="1"/>
            <a:r>
              <a:rPr lang="en-US" smtClean="0"/>
              <a:t>To synchronize receiver, sender clock rates</a:t>
            </a:r>
          </a:p>
          <a:p>
            <a:r>
              <a:rPr lang="en-US" sz="2400" smtClean="0"/>
              <a:t>Addresses (6 Bytes)</a:t>
            </a:r>
          </a:p>
          <a:p>
            <a:pPr lvl="1"/>
            <a:r>
              <a:rPr lang="en-US" smtClean="0"/>
              <a:t>Vendor Code (OUI) + Serial Number </a:t>
            </a:r>
          </a:p>
          <a:p>
            <a:pPr lvl="1"/>
            <a:r>
              <a:rPr lang="en-US" smtClean="0"/>
              <a:t>Unique number</a:t>
            </a:r>
          </a:p>
          <a:p>
            <a:r>
              <a:rPr lang="en-US" smtClean="0"/>
              <a:t>Length/Type: </a:t>
            </a:r>
          </a:p>
          <a:p>
            <a:pPr lvl="1"/>
            <a:r>
              <a:rPr lang="en-US" altLang="ko-KR" smtClean="0">
                <a:ea typeface="굴림" pitchFamily="50" charset="-127"/>
              </a:rPr>
              <a:t>If &gt; 0x600 =&gt; Type (DIX 2.0): </a:t>
            </a:r>
            <a:r>
              <a:rPr lang="en-US" smtClean="0"/>
              <a:t>indicates higher layer protocol</a:t>
            </a:r>
            <a:endParaRPr lang="en-US" altLang="ko-KR" smtClean="0">
              <a:ea typeface="굴림" pitchFamily="50" charset="-127"/>
            </a:endParaRPr>
          </a:p>
          <a:p>
            <a:pPr lvl="1"/>
            <a:r>
              <a:rPr lang="en-US" altLang="ko-KR" smtClean="0">
                <a:ea typeface="굴림" pitchFamily="50" charset="-127"/>
              </a:rPr>
              <a:t>If &lt; 0x600 =&gt; Length (802.3)</a:t>
            </a:r>
          </a:p>
          <a:p>
            <a:r>
              <a:rPr lang="en-US" smtClean="0"/>
              <a:t>CRC: for error checking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A-6: Frames and Packets</a:t>
            </a:r>
          </a:p>
        </p:txBody>
      </p:sp>
      <p:pic>
        <p:nvPicPr>
          <p:cNvPr id="22531" name="Picture 2" descr="Figure_06 Frames and Packe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510" r="3195" b="5263"/>
          <a:stretch>
            <a:fillRect/>
          </a:stretch>
        </p:blipFill>
        <p:spPr bwMode="auto">
          <a:xfrm>
            <a:off x="152400" y="1219200"/>
            <a:ext cx="86106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Footer Placeholder 4"/>
          <p:cNvSpPr txBox="1">
            <a:spLocks/>
          </p:cNvSpPr>
          <p:nvPr/>
        </p:nvSpPr>
        <p:spPr bwMode="auto">
          <a:xfrm>
            <a:off x="0" y="6505575"/>
            <a:ext cx="1292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Panko, 2010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Cabling Categories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Cat-1: Traditional phone line, voice</a:t>
            </a:r>
          </a:p>
          <a:p>
            <a:r>
              <a:rPr lang="en-US" smtClean="0"/>
              <a:t>Cat-2: 4 Mbits/sec, voice/data</a:t>
            </a:r>
          </a:p>
          <a:p>
            <a:r>
              <a:rPr lang="en-US" smtClean="0"/>
              <a:t>Cat-3: 10 Mb, voice/data</a:t>
            </a:r>
          </a:p>
          <a:p>
            <a:pPr lvl="1"/>
            <a:r>
              <a:rPr lang="en-US" smtClean="0"/>
              <a:t> Ethernet 10BASE-T, 4 Mb Token-Ring</a:t>
            </a:r>
          </a:p>
          <a:p>
            <a:r>
              <a:rPr lang="en-US" smtClean="0"/>
              <a:t>Cat-4: 16 Mb, voice/data</a:t>
            </a:r>
          </a:p>
          <a:p>
            <a:pPr lvl="1"/>
            <a:r>
              <a:rPr lang="en-US" smtClean="0"/>
              <a:t>Not in use</a:t>
            </a:r>
          </a:p>
          <a:p>
            <a:r>
              <a:rPr lang="en-US" smtClean="0"/>
              <a:t>Cat-5/5e: 100 Mb/1Gb, voice/data </a:t>
            </a:r>
          </a:p>
          <a:p>
            <a:r>
              <a:rPr lang="en-US" smtClean="0"/>
              <a:t>Cat-6: Gigabit Ethernet, voice/data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Identify the basic network architectures.</a:t>
            </a:r>
          </a:p>
          <a:p>
            <a:r>
              <a:rPr lang="en-US" smtClean="0"/>
              <a:t>Define the basic network protocols.</a:t>
            </a:r>
          </a:p>
          <a:p>
            <a:r>
              <a:rPr lang="en-US" smtClean="0"/>
              <a:t>Explain routing and address translation.</a:t>
            </a:r>
          </a:p>
          <a:p>
            <a:r>
              <a:rPr lang="en-US" smtClean="0"/>
              <a:t>Classify security zones.</a:t>
            </a:r>
          </a:p>
          <a:p>
            <a:r>
              <a:rPr lang="en-US" smtClean="0"/>
              <a:t>understand principles behind network layer services</a:t>
            </a:r>
          </a:p>
          <a:p>
            <a:r>
              <a:rPr lang="en-US" smtClean="0"/>
              <a:t>Learn about transport layer protocols in the Internet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24840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043B3CE-9F89-4F6C-81B4-74344D17FDF3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/>
              <a:t>19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A-2: Unshielded Twisted Pair Wiring (UTP) Cord</a:t>
            </a:r>
            <a:endParaRPr lang="en-US" dirty="0"/>
          </a:p>
        </p:txBody>
      </p:sp>
      <p:pic>
        <p:nvPicPr>
          <p:cNvPr id="24580" name="Picture 5" descr="UTP Still Life with Pen Compress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6858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Footer Placeholder 4"/>
          <p:cNvSpPr txBox="1">
            <a:spLocks/>
          </p:cNvSpPr>
          <p:nvPr/>
        </p:nvSpPr>
        <p:spPr bwMode="auto">
          <a:xfrm>
            <a:off x="0" y="6505575"/>
            <a:ext cx="1292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Panko, 2010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Hub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Replicates data it receives onto all ports</a:t>
            </a:r>
          </a:p>
          <a:p>
            <a:r>
              <a:rPr lang="en-US" smtClean="0"/>
              <a:t>Employs star topology</a:t>
            </a:r>
          </a:p>
          <a:p>
            <a:r>
              <a:rPr lang="en-US" smtClean="0"/>
              <a:t>Layer 1 device</a:t>
            </a:r>
          </a:p>
          <a:p>
            <a:r>
              <a:rPr lang="en-US" smtClean="0"/>
              <a:t>Generally refers dummy hub</a:t>
            </a:r>
          </a:p>
          <a:p>
            <a:r>
              <a:rPr lang="en-US" smtClean="0"/>
              <a:t>Does not have traffic monitoring capabilities</a:t>
            </a:r>
          </a:p>
          <a:p>
            <a:pPr lvl="1"/>
            <a:r>
              <a:rPr lang="en-US" smtClean="0"/>
              <a:t>All ports connected to hub can collide with one another (no CSMA/CD)</a:t>
            </a:r>
          </a:p>
          <a:p>
            <a:r>
              <a:rPr lang="en-US" smtClean="0"/>
              <a:t>Switching hub</a:t>
            </a:r>
          </a:p>
          <a:p>
            <a:pPr lvl="1"/>
            <a:r>
              <a:rPr lang="en-US" smtClean="0"/>
              <a:t>Layer 2 device</a:t>
            </a:r>
          </a:p>
          <a:p>
            <a:pPr lvl="1"/>
            <a:r>
              <a:rPr lang="en-US" smtClean="0"/>
              <a:t>Delivers packets to the appropriate port based on the packet's address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Bridge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Connect two physical segments of a network</a:t>
            </a:r>
          </a:p>
          <a:p>
            <a:r>
              <a:rPr lang="en-US" smtClean="0"/>
              <a:t>Switch: multiport bridge</a:t>
            </a:r>
          </a:p>
          <a:p>
            <a:r>
              <a:rPr lang="en-US" smtClean="0"/>
              <a:t>Bridge: 2 port switch</a:t>
            </a:r>
          </a:p>
          <a:p>
            <a:r>
              <a:rPr lang="en-US" smtClean="0"/>
              <a:t>Not in use =&gt; Switching Hub, LAN Switch, Brouter (Bridge + Router)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Switch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Layer 2 Switch</a:t>
            </a:r>
          </a:p>
          <a:p>
            <a:r>
              <a:rPr lang="en-US" smtClean="0"/>
              <a:t>Each port has a MAC address and forward a data frame to its destined segment/system</a:t>
            </a:r>
          </a:p>
          <a:p>
            <a:r>
              <a:rPr lang="en-US" smtClean="0"/>
              <a:t>Characteristics</a:t>
            </a:r>
          </a:p>
          <a:p>
            <a:pPr lvl="1"/>
            <a:r>
              <a:rPr lang="en-US" smtClean="0"/>
              <a:t>Fast: uses ASIC, not CPU</a:t>
            </a:r>
          </a:p>
          <a:p>
            <a:pPr lvl="1"/>
            <a:r>
              <a:rPr lang="en-US" smtClean="0"/>
              <a:t>Microsegmentation of a network</a:t>
            </a:r>
          </a:p>
          <a:p>
            <a:pPr lvl="1"/>
            <a:r>
              <a:rPr lang="en-US" smtClean="0"/>
              <a:t>Multiport Bridge</a:t>
            </a:r>
          </a:p>
          <a:p>
            <a:pPr lvl="1"/>
            <a:r>
              <a:rPr lang="en-US" smtClean="0"/>
              <a:t>Each port can have a dedicated channel and uses full-duplex</a:t>
            </a:r>
          </a:p>
          <a:p>
            <a:r>
              <a:rPr lang="en-US" smtClean="0"/>
              <a:t>Layer 3 Switch</a:t>
            </a:r>
          </a:p>
          <a:p>
            <a:pPr lvl="1"/>
            <a:r>
              <a:rPr lang="en-US" smtClean="0"/>
              <a:t>Make decisions based on IT address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Router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Layer 3 device</a:t>
            </a:r>
          </a:p>
          <a:p>
            <a:r>
              <a:rPr lang="en-US" smtClean="0"/>
              <a:t>Connect different logical networks</a:t>
            </a:r>
          </a:p>
          <a:p>
            <a:pPr lvl="1"/>
            <a:r>
              <a:rPr lang="en-US" smtClean="0"/>
              <a:t>Switch, Bridge: connects physical segments on the same logical network </a:t>
            </a:r>
          </a:p>
          <a:p>
            <a:r>
              <a:rPr lang="en-US" smtClean="0"/>
              <a:t>Forward packets based on IP addresses</a:t>
            </a:r>
          </a:p>
          <a:p>
            <a:pPr lvl="1"/>
            <a:r>
              <a:rPr lang="en-US" smtClean="0"/>
              <a:t>Drop packets if the destination is not known</a:t>
            </a:r>
          </a:p>
          <a:p>
            <a:pPr lvl="1"/>
            <a:r>
              <a:rPr lang="en-US" smtClean="0"/>
              <a:t>Need explicit configuration that has routing paths</a:t>
            </a:r>
          </a:p>
          <a:p>
            <a:pPr lvl="1"/>
            <a:r>
              <a:rPr lang="en-US" smtClean="0"/>
              <a:t>Drop MAC-level broadcast traffic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LAN (VLAN)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Segment a physical segment into different logical networks</a:t>
            </a:r>
          </a:p>
          <a:p>
            <a:r>
              <a:rPr lang="en-US" smtClean="0"/>
              <a:t>Load balancing, reduced broadcast</a:t>
            </a:r>
          </a:p>
          <a:p>
            <a:r>
              <a:rPr lang="en-US" smtClean="0"/>
              <a:t>Security: Systems on separate VLANs cannot directly talk to each other</a:t>
            </a:r>
          </a:p>
          <a:p>
            <a:r>
              <a:rPr lang="en-US" smtClean="0"/>
              <a:t>Flexibility: use software for reallocation</a:t>
            </a:r>
          </a:p>
          <a:p>
            <a:r>
              <a:rPr lang="en-US" smtClean="0"/>
              <a:t>Type:</a:t>
            </a:r>
          </a:p>
          <a:p>
            <a:pPr lvl="1"/>
            <a:r>
              <a:rPr lang="en-US" smtClean="0"/>
              <a:t>Port-based VLAN (Layer 1)</a:t>
            </a:r>
          </a:p>
          <a:p>
            <a:pPr lvl="1"/>
            <a:r>
              <a:rPr lang="en-US" smtClean="0"/>
              <a:t>MAC address-based VLAN (Layer 2)</a:t>
            </a:r>
          </a:p>
          <a:p>
            <a:pPr lvl="1"/>
            <a:r>
              <a:rPr lang="en-US" smtClean="0"/>
              <a:t>IP address-based VLAN (Layer 3)</a:t>
            </a:r>
          </a:p>
          <a:p>
            <a:pPr lvl="1"/>
            <a:r>
              <a:rPr lang="en-US" smtClean="0"/>
              <a:t>Protocol-based VLAN (Layer 1-3)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Access Control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user’s computer cannot connect to a network until it meets defined policy standards such as malware protection level, patches, and configuration</a:t>
            </a:r>
          </a:p>
          <a:p>
            <a:r>
              <a:rPr lang="en-US" smtClean="0"/>
              <a:t>A computer should be scanned and checked by a pre-installed software agent prior to the connection</a:t>
            </a:r>
          </a:p>
          <a:p>
            <a:r>
              <a:rPr lang="en-US" smtClean="0"/>
              <a:t>Goals</a:t>
            </a:r>
          </a:p>
          <a:p>
            <a:pPr lvl="1"/>
            <a:r>
              <a:rPr lang="en-US" sz="2000" smtClean="0"/>
              <a:t>Mitigation of zero-day attacks</a:t>
            </a:r>
          </a:p>
          <a:p>
            <a:pPr lvl="1"/>
            <a:r>
              <a:rPr lang="en-US" sz="2000" smtClean="0"/>
              <a:t>Policy enforcement</a:t>
            </a:r>
          </a:p>
          <a:p>
            <a:pPr lvl="1"/>
            <a:r>
              <a:rPr lang="en-US" sz="2000" smtClean="0"/>
              <a:t>Identity and access management</a:t>
            </a:r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0" y="6537325"/>
            <a:ext cx="1423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Wikipedia, 2011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Design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/>
              <a:t>Untrusted zone: Internet</a:t>
            </a:r>
          </a:p>
          <a:p>
            <a:r>
              <a:rPr lang="en-US" sz="3200" smtClean="0"/>
              <a:t>Semi-trusted zone: Web, Mail servers</a:t>
            </a:r>
          </a:p>
          <a:p>
            <a:r>
              <a:rPr lang="en-US" sz="3200" smtClean="0"/>
              <a:t>Trusted zone: DNS for inner network, Database and Application servers</a:t>
            </a:r>
          </a:p>
          <a:p>
            <a:r>
              <a:rPr lang="en-US" sz="3200" smtClean="0"/>
              <a:t>Firewalls: </a:t>
            </a:r>
          </a:p>
          <a:p>
            <a:pPr lvl="1"/>
            <a:r>
              <a:rPr lang="en-US" sz="2600" smtClean="0"/>
              <a:t>Between untrusted zone and semi-trusted zone</a:t>
            </a:r>
          </a:p>
          <a:p>
            <a:pPr lvl="1"/>
            <a:r>
              <a:rPr lang="en-US" sz="2600" smtClean="0"/>
              <a:t>Between semi-trusted zone and trusted zone</a:t>
            </a:r>
          </a:p>
          <a:p>
            <a:pPr lvl="1"/>
            <a:r>
              <a:rPr lang="en-US" sz="2600" smtClean="0"/>
              <a:t>Between entities with different trust levels</a:t>
            </a:r>
          </a:p>
          <a:p>
            <a:pPr lvl="1"/>
            <a:endParaRPr lang="en-US" sz="280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95263"/>
            <a:ext cx="8458200" cy="762000"/>
          </a:xfrm>
        </p:spPr>
        <p:txBody>
          <a:bodyPr/>
          <a:lstStyle/>
          <a:p>
            <a:pPr eaLnBrk="1" hangingPunct="1"/>
            <a:r>
              <a:rPr lang="en-US" sz="4400" smtClean="0"/>
              <a:t>Demilitarized Zone (DMZ)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55725"/>
            <a:ext cx="8763000" cy="4267200"/>
          </a:xfrm>
        </p:spPr>
        <p:txBody>
          <a:bodyPr/>
          <a:lstStyle/>
          <a:p>
            <a:pPr eaLnBrk="1" hangingPunct="1"/>
            <a:r>
              <a:rPr lang="en-US" smtClean="0">
                <a:ea typeface="ヒラギノ角ゴ Pro W3" pitchFamily="-112" charset="-128"/>
              </a:rPr>
              <a:t>A computer host or small network inserted as a "neutral zone" between a company's private network and the outside public network</a:t>
            </a:r>
          </a:p>
          <a:p>
            <a:pPr eaLnBrk="1" hangingPunct="1"/>
            <a:r>
              <a:rPr lang="en-US" smtClean="0">
                <a:ea typeface="ヒラギノ角ゴ Pro W3" pitchFamily="-112" charset="-128"/>
              </a:rPr>
              <a:t>It prevents outside users from getting direct access to a server that has company data</a:t>
            </a:r>
          </a:p>
          <a:p>
            <a:pPr eaLnBrk="1" hangingPunct="1"/>
            <a:r>
              <a:rPr lang="en-US" smtClean="0">
                <a:ea typeface="ヒラギノ角ゴ Pro W3" pitchFamily="-112" charset="-128"/>
              </a:rPr>
              <a:t>In addition, endpoint security controls, s.a. firewall, antivirus and patch management, should be implemented</a:t>
            </a:r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0" y="6505575"/>
            <a:ext cx="2546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searchsecurity.techtarget.com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219200" y="295275"/>
            <a:ext cx="6858000" cy="563563"/>
          </a:xfrm>
        </p:spPr>
        <p:txBody>
          <a:bodyPr/>
          <a:lstStyle/>
          <a:p>
            <a:pPr eaLnBrk="1" hangingPunct="1"/>
            <a:r>
              <a:rPr lang="en-US" smtClean="0">
                <a:ea typeface="ヒラギノ角ゴ Pro W3" pitchFamily="-112" charset="-128"/>
              </a:rPr>
              <a:t>DMZ and Firewalls</a:t>
            </a:r>
          </a:p>
        </p:txBody>
      </p:sp>
      <p:pic>
        <p:nvPicPr>
          <p:cNvPr id="33795" name="Content Placeholder 3" descr="F09-11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310" b="-17310"/>
          <a:stretch>
            <a:fillRect/>
          </a:stretch>
        </p:blipFill>
        <p:spPr/>
      </p:pic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0" y="6505575"/>
            <a:ext cx="1939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Conklin &amp; White, 2010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Fundamentals Outline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12738" y="1320800"/>
            <a:ext cx="4335462" cy="509428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1. Basic Network Concepts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Network Topologies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Network Hardware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Network Design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smtClean="0"/>
              <a:t>2. The OSI 7 Layers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smtClean="0"/>
              <a:t>3. Internet Protocol</a:t>
            </a:r>
          </a:p>
          <a:p>
            <a:pPr lvl="1"/>
            <a:r>
              <a:rPr lang="en-US" smtClean="0"/>
              <a:t>IPv4</a:t>
            </a:r>
          </a:p>
          <a:p>
            <a:pPr lvl="1"/>
            <a:r>
              <a:rPr lang="en-US" smtClean="0"/>
              <a:t>ARP &amp; RARP</a:t>
            </a:r>
          </a:p>
          <a:p>
            <a:pPr lvl="1"/>
            <a:r>
              <a:rPr lang="en-US" smtClean="0"/>
              <a:t>IPv6</a:t>
            </a:r>
          </a:p>
          <a:p>
            <a:pPr lvl="1"/>
            <a:r>
              <a:rPr lang="en-US" smtClean="0"/>
              <a:t>DNS</a:t>
            </a:r>
          </a:p>
        </p:txBody>
      </p:sp>
      <p:sp>
        <p:nvSpPr>
          <p:cNvPr id="5124" name="Content Placeholder 2"/>
          <p:cNvSpPr txBox="1">
            <a:spLocks/>
          </p:cNvSpPr>
          <p:nvPr/>
        </p:nvSpPr>
        <p:spPr bwMode="auto">
          <a:xfrm>
            <a:off x="4732338" y="1350963"/>
            <a:ext cx="4335462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34290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en-US" sz="2400" b="0" dirty="0">
                <a:latin typeface="Verdana" pitchFamily="34" charset="0"/>
              </a:rPr>
              <a:t>4. Transport Protocol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Tx/>
              <a:buChar char="–"/>
            </a:pPr>
            <a:r>
              <a:rPr lang="en-US" sz="2400" b="0" dirty="0">
                <a:latin typeface="Verdana" pitchFamily="34" charset="0"/>
              </a:rPr>
              <a:t>UDP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Tx/>
              <a:buChar char="–"/>
            </a:pPr>
            <a:r>
              <a:rPr lang="en-US" sz="2400" b="0" dirty="0">
                <a:latin typeface="Verdana" pitchFamily="34" charset="0"/>
              </a:rPr>
              <a:t>TCP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Tx/>
              <a:buChar char="–"/>
            </a:pPr>
            <a:r>
              <a:rPr lang="en-US" sz="2400" b="0" dirty="0" smtClean="0">
                <a:latin typeface="Verdana" pitchFamily="34" charset="0"/>
              </a:rPr>
              <a:t>ICMP/IGMP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en-US" sz="2400" b="0" dirty="0">
                <a:latin typeface="Verdana" pitchFamily="34" charset="0"/>
              </a:rPr>
              <a:t>5</a:t>
            </a:r>
            <a:r>
              <a:rPr lang="en-US" sz="2400" b="0" dirty="0" smtClean="0">
                <a:latin typeface="Verdana" pitchFamily="34" charset="0"/>
              </a:rPr>
              <a:t>. Packet Analysis 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Tx/>
              <a:buChar char="–"/>
            </a:pPr>
            <a:r>
              <a:rPr lang="en-US" sz="2400" b="0" dirty="0" smtClean="0">
                <a:latin typeface="Verdana" pitchFamily="34" charset="0"/>
              </a:rPr>
              <a:t>IP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Tx/>
              <a:buChar char="–"/>
            </a:pPr>
            <a:r>
              <a:rPr lang="en-US" sz="2400" b="0" dirty="0" smtClean="0">
                <a:latin typeface="Verdana" pitchFamily="34" charset="0"/>
              </a:rPr>
              <a:t>TCP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Tx/>
              <a:buChar char="–"/>
            </a:pPr>
            <a:endParaRPr lang="en-US" sz="2400" b="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Fundamentals Outline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12738" y="1320800"/>
            <a:ext cx="4335462" cy="509428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400" smtClean="0"/>
              <a:t>1. Basic Network Concepts</a:t>
            </a:r>
          </a:p>
          <a:p>
            <a:pPr lvl="1"/>
            <a:r>
              <a:rPr lang="en-US" smtClean="0"/>
              <a:t>Network Topologies</a:t>
            </a:r>
          </a:p>
          <a:p>
            <a:pPr lvl="1"/>
            <a:r>
              <a:rPr lang="en-US" smtClean="0"/>
              <a:t>Network Hardware</a:t>
            </a:r>
          </a:p>
          <a:p>
            <a:pPr lvl="1"/>
            <a:r>
              <a:rPr lang="en-US" smtClean="0"/>
              <a:t>Network Design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2. The OSI 7 Layers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smtClean="0"/>
              <a:t>3. Internet Protocol</a:t>
            </a:r>
          </a:p>
          <a:p>
            <a:pPr lvl="1"/>
            <a:r>
              <a:rPr lang="en-US" smtClean="0"/>
              <a:t>IPv4</a:t>
            </a:r>
          </a:p>
          <a:p>
            <a:pPr lvl="1"/>
            <a:r>
              <a:rPr lang="en-US" smtClean="0"/>
              <a:t>ARP &amp; RARP</a:t>
            </a:r>
          </a:p>
          <a:p>
            <a:pPr lvl="1"/>
            <a:r>
              <a:rPr lang="en-US" smtClean="0"/>
              <a:t>IPv6</a:t>
            </a:r>
          </a:p>
          <a:p>
            <a:pPr lvl="1"/>
            <a:r>
              <a:rPr lang="en-US" smtClean="0"/>
              <a:t>DNS</a:t>
            </a:r>
          </a:p>
        </p:txBody>
      </p:sp>
      <p:sp>
        <p:nvSpPr>
          <p:cNvPr id="34820" name="Content Placeholder 2"/>
          <p:cNvSpPr txBox="1">
            <a:spLocks/>
          </p:cNvSpPr>
          <p:nvPr/>
        </p:nvSpPr>
        <p:spPr bwMode="auto">
          <a:xfrm>
            <a:off x="4732338" y="1350963"/>
            <a:ext cx="4335462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34290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en-US" sz="2400" b="0">
                <a:latin typeface="Verdana" pitchFamily="34" charset="0"/>
              </a:rPr>
              <a:t>4. Transport Protocol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Tx/>
              <a:buChar char="–"/>
            </a:pPr>
            <a:r>
              <a:rPr lang="en-US" sz="2400" b="0">
                <a:latin typeface="Verdana" pitchFamily="34" charset="0"/>
              </a:rPr>
              <a:t>UDP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Tx/>
              <a:buChar char="–"/>
            </a:pPr>
            <a:r>
              <a:rPr lang="en-US" sz="2400" b="0">
                <a:latin typeface="Verdana" pitchFamily="34" charset="0"/>
              </a:rPr>
              <a:t>TCP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Tx/>
              <a:buChar char="–"/>
            </a:pPr>
            <a:r>
              <a:rPr lang="en-US" sz="2400" b="0">
                <a:latin typeface="Verdana" pitchFamily="34" charset="0"/>
              </a:rPr>
              <a:t>ICMP/IGMP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Protocols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Rules, procedures for exchanging data among computer systems</a:t>
            </a:r>
          </a:p>
          <a:p>
            <a:r>
              <a:rPr lang="en-US" smtClean="0"/>
              <a:t>Components of a protocol</a:t>
            </a:r>
          </a:p>
          <a:p>
            <a:pPr lvl="1"/>
            <a:r>
              <a:rPr lang="en-US" smtClean="0"/>
              <a:t>Syntax: data format, encoding</a:t>
            </a:r>
          </a:p>
          <a:p>
            <a:pPr lvl="1"/>
            <a:r>
              <a:rPr lang="en-US" smtClean="0"/>
              <a:t>Semantics: interpretation of patterns, error control</a:t>
            </a:r>
          </a:p>
          <a:p>
            <a:pPr lvl="1"/>
            <a:r>
              <a:rPr lang="en-US" smtClean="0"/>
              <a:t>Synchronization: Sequence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OSI reference model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12738" y="1143000"/>
            <a:ext cx="8497887" cy="5156200"/>
          </a:xfrm>
        </p:spPr>
        <p:txBody>
          <a:bodyPr/>
          <a:lstStyle/>
          <a:p>
            <a:r>
              <a:rPr lang="en-US" smtClean="0"/>
              <a:t>Developed by Internal Standards Organization (ISO) </a:t>
            </a:r>
          </a:p>
          <a:p>
            <a:r>
              <a:rPr lang="en-US" smtClean="0"/>
              <a:t>Deals with connecting open systems – system that are open for communication w/ other systems</a:t>
            </a:r>
          </a:p>
          <a:p>
            <a:r>
              <a:rPr lang="en-US" smtClean="0"/>
              <a:t>Has 7 layers</a:t>
            </a:r>
          </a:p>
          <a:p>
            <a:pPr lvl="1"/>
            <a:r>
              <a:rPr lang="en-US" sz="2000" smtClean="0"/>
              <a:t>Each has a different level of abstraction</a:t>
            </a:r>
          </a:p>
          <a:p>
            <a:pPr lvl="1"/>
            <a:r>
              <a:rPr lang="en-US" sz="2000" smtClean="0"/>
              <a:t>Each performs a well defined function</a:t>
            </a:r>
          </a:p>
          <a:p>
            <a:pPr lvl="1"/>
            <a:r>
              <a:rPr lang="en-US" sz="2000" smtClean="0"/>
              <a:t>Each layer’s function defines internally standardized protocols</a:t>
            </a:r>
          </a:p>
          <a:p>
            <a:pPr lvl="1"/>
            <a:r>
              <a:rPr lang="en-US" sz="2000" smtClean="0"/>
              <a:t>The layer boundaries chosen to minimize the information flow across the interfaces</a:t>
            </a:r>
          </a:p>
          <a:p>
            <a:pPr lvl="1"/>
            <a:r>
              <a:rPr lang="en-US" sz="2000" smtClean="0"/>
              <a:t>The number of layers should be large enough and small enough</a:t>
            </a:r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0" y="6505575"/>
            <a:ext cx="15668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Tanenbaum, 1996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OSI Layers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12738" y="1320800"/>
          <a:ext cx="8497887" cy="51212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73262"/>
                <a:gridCol w="3691996"/>
                <a:gridCol w="2832629"/>
              </a:tblGrid>
              <a:tr h="4317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Layer</a:t>
                      </a:r>
                      <a:endParaRPr 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Function</a:t>
                      </a:r>
                      <a:endParaRPr 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Protocols or Standards</a:t>
                      </a:r>
                      <a:endParaRPr lang="en-US" sz="1600" dirty="0"/>
                    </a:p>
                  </a:txBody>
                  <a:tcPr marT="45713" marB="45713"/>
                </a:tc>
              </a:tr>
              <a:tr h="6444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L7: Application</a:t>
                      </a:r>
                      <a:endParaRPr 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Provides services </a:t>
                      </a:r>
                      <a:r>
                        <a:rPr lang="en-US" sz="1600" dirty="0" err="1" smtClean="0"/>
                        <a:t>s.a.</a:t>
                      </a:r>
                      <a:r>
                        <a:rPr lang="en-US" sz="1600" dirty="0" smtClean="0"/>
                        <a:t> email, file transfers,</a:t>
                      </a:r>
                      <a:r>
                        <a:rPr lang="en-US" sz="1600" baseline="0" dirty="0" smtClean="0"/>
                        <a:t> and file servers</a:t>
                      </a:r>
                      <a:endParaRPr 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HTTP, FTP, DNS, SNMP, MIME</a:t>
                      </a:r>
                      <a:endParaRPr lang="en-US" sz="1600" dirty="0"/>
                    </a:p>
                  </a:txBody>
                  <a:tcPr marT="45713" marB="45713"/>
                </a:tc>
              </a:tr>
              <a:tr h="6444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L6: Presentation</a:t>
                      </a:r>
                      <a:endParaRPr 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Provides encryption, code conversion, and data formatting</a:t>
                      </a:r>
                      <a:endParaRPr 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MPEG, JPEG, TIFF</a:t>
                      </a:r>
                      <a:endParaRPr lang="en-US" sz="1600" dirty="0"/>
                    </a:p>
                  </a:txBody>
                  <a:tcPr marT="45713" marB="45713"/>
                </a:tc>
              </a:tr>
              <a:tr h="6444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L5: Session</a:t>
                      </a:r>
                      <a:endParaRPr 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Negotiates and establishes a connection w/ another computer</a:t>
                      </a:r>
                      <a:endParaRPr 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SQL, X-Windows, RPC</a:t>
                      </a:r>
                      <a:endParaRPr lang="en-US" sz="1600" dirty="0"/>
                    </a:p>
                  </a:txBody>
                  <a:tcPr marT="45713" marB="45713"/>
                </a:tc>
              </a:tr>
              <a:tr h="6444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L4: Transportation</a:t>
                      </a:r>
                      <a:endParaRPr 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Supports end-to-end routing across networks</a:t>
                      </a:r>
                      <a:endParaRPr 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TCP, UDP, SPX</a:t>
                      </a:r>
                      <a:endParaRPr lang="en-US" sz="1600" dirty="0"/>
                    </a:p>
                  </a:txBody>
                  <a:tcPr marT="45713" marB="45713"/>
                </a:tc>
              </a:tr>
              <a:tr h="6444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L3: Network</a:t>
                      </a:r>
                      <a:endParaRPr 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Performs packet routing across networks</a:t>
                      </a:r>
                      <a:endParaRPr 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IP, ICMP, ARP</a:t>
                      </a:r>
                      <a:endParaRPr lang="en-US" sz="1600" dirty="0"/>
                    </a:p>
                  </a:txBody>
                  <a:tcPr marT="45713" marB="45713"/>
                </a:tc>
              </a:tr>
              <a:tr h="82294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L2: Data link</a:t>
                      </a:r>
                      <a:endParaRPr 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Provides error checking, and transfer of message frames</a:t>
                      </a:r>
                    </a:p>
                    <a:p>
                      <a:endParaRPr 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Ethernet, Token Ring, 802.11</a:t>
                      </a:r>
                      <a:endParaRPr lang="en-US" sz="1600" dirty="0"/>
                    </a:p>
                  </a:txBody>
                  <a:tcPr marT="45713" marB="45713"/>
                </a:tc>
              </a:tr>
              <a:tr h="6444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L1: Physical</a:t>
                      </a:r>
                      <a:endParaRPr 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Interfaces w/ transmission medium and sends data over the network</a:t>
                      </a:r>
                      <a:endParaRPr 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EIA RS-232, EIA RS-449, IEEE 802</a:t>
                      </a:r>
                      <a:endParaRPr lang="en-US" sz="1600" dirty="0"/>
                    </a:p>
                  </a:txBody>
                  <a:tcPr marT="45713" marB="45713"/>
                </a:tc>
              </a:tr>
            </a:tbl>
          </a:graphicData>
        </a:graphic>
      </p:graphicFrame>
      <p:sp>
        <p:nvSpPr>
          <p:cNvPr id="37927" name="TextBox 7"/>
          <p:cNvSpPr txBox="1">
            <a:spLocks noChangeArrowheads="1"/>
          </p:cNvSpPr>
          <p:nvPr/>
        </p:nvSpPr>
        <p:spPr bwMode="auto">
          <a:xfrm>
            <a:off x="0" y="6523038"/>
            <a:ext cx="1047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Cole,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 of OSI Layers</a:t>
            </a:r>
          </a:p>
        </p:txBody>
      </p:sp>
      <p:pic>
        <p:nvPicPr>
          <p:cNvPr id="3891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143000"/>
            <a:ext cx="4038600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Link, Physical Layer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Physical</a:t>
            </a:r>
          </a:p>
          <a:p>
            <a:pPr lvl="1"/>
            <a:r>
              <a:rPr lang="en-US" smtClean="0"/>
              <a:t>Transmission and reception of the unstructured raw bit stream over a physical medium</a:t>
            </a:r>
          </a:p>
          <a:p>
            <a:r>
              <a:rPr lang="en-US" smtClean="0"/>
              <a:t>Data Link</a:t>
            </a:r>
          </a:p>
          <a:p>
            <a:pPr lvl="1"/>
            <a:r>
              <a:rPr lang="en-US" smtClean="0"/>
              <a:t>Provide connection between the physical parts (e.g., cables) w/ the above layer</a:t>
            </a:r>
          </a:p>
          <a:p>
            <a:pPr lvl="2"/>
            <a:r>
              <a:rPr lang="en-US" sz="2000" smtClean="0"/>
              <a:t>Address Resolution Protocol (ARP)</a:t>
            </a:r>
          </a:p>
          <a:p>
            <a:pPr lvl="2"/>
            <a:r>
              <a:rPr lang="en-US" sz="2000" smtClean="0"/>
              <a:t>Reverse Address Resolution Protocol (RARP)</a:t>
            </a:r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Layer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Routing</a:t>
            </a:r>
          </a:p>
          <a:p>
            <a:r>
              <a:rPr lang="en-US" smtClean="0"/>
              <a:t>Addressing</a:t>
            </a:r>
          </a:p>
          <a:p>
            <a:r>
              <a:rPr lang="en-US" smtClean="0"/>
              <a:t>Error detection</a:t>
            </a:r>
          </a:p>
          <a:p>
            <a:r>
              <a:rPr lang="en-US" smtClean="0"/>
              <a:t>Node traffic control</a:t>
            </a:r>
          </a:p>
          <a:p>
            <a:pPr lvl="1"/>
            <a:r>
              <a:rPr lang="en-US" smtClean="0"/>
              <a:t>The Internet Protocol (IP)</a:t>
            </a:r>
          </a:p>
          <a:p>
            <a:pPr lvl="1"/>
            <a:r>
              <a:rPr lang="en-US" smtClean="0"/>
              <a:t>Internet control message protocol (ICMP)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Transport Layer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Accept data from the session layer, break it up, pass these to the network layer, and ensure the correct delivery at the other end</a:t>
            </a:r>
          </a:p>
          <a:p>
            <a:pPr lvl="1"/>
            <a:r>
              <a:rPr lang="en-US" smtClean="0"/>
              <a:t>Transmission Control Protocol (TCP)</a:t>
            </a:r>
          </a:p>
          <a:p>
            <a:pPr lvl="1"/>
            <a:r>
              <a:rPr lang="en-US" smtClean="0"/>
              <a:t>User Datagram Protocol (UDP)</a:t>
            </a:r>
          </a:p>
          <a:p>
            <a:pPr lvl="2"/>
            <a:r>
              <a:rPr lang="en-US" sz="2400" smtClean="0"/>
              <a:t>UDP is preferred over TCP when</a:t>
            </a:r>
          </a:p>
          <a:p>
            <a:pPr lvl="3"/>
            <a:r>
              <a:rPr lang="en-US" sz="2000" smtClean="0"/>
              <a:t>Real time communication</a:t>
            </a:r>
          </a:p>
          <a:p>
            <a:pPr lvl="3"/>
            <a:r>
              <a:rPr lang="en-US" sz="2000" smtClean="0"/>
              <a:t>Repetitive info: the impact of one packet lost is minimal</a:t>
            </a:r>
          </a:p>
          <a:p>
            <a:pPr lvl="3"/>
            <a:r>
              <a:rPr lang="en-US" sz="2000" smtClean="0"/>
              <a:t>Excessive overhead: TCP overhead causes performance issues</a:t>
            </a:r>
          </a:p>
          <a:p>
            <a:pPr lvl="3"/>
            <a:endParaRPr lang="en-US" sz="200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Session Layer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Establishing the connection</a:t>
            </a:r>
          </a:p>
          <a:p>
            <a:r>
              <a:rPr lang="en-US" smtClean="0"/>
              <a:t>Transferring data</a:t>
            </a:r>
          </a:p>
          <a:p>
            <a:r>
              <a:rPr lang="en-US" smtClean="0"/>
              <a:t>Releasing the connection</a:t>
            </a:r>
          </a:p>
          <a:p>
            <a:pPr lvl="1"/>
            <a:r>
              <a:rPr lang="en-US" smtClean="0"/>
              <a:t>Structured Query Language (SQL)</a:t>
            </a:r>
          </a:p>
          <a:p>
            <a:pPr lvl="1"/>
            <a:r>
              <a:rPr lang="en-US" smtClean="0"/>
              <a:t>X-Window System </a:t>
            </a:r>
          </a:p>
          <a:p>
            <a:pPr lvl="1"/>
            <a:r>
              <a:rPr lang="en-US" smtClean="0"/>
              <a:t>Remote Procedure Call (RPC)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Presentation Layer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Present information to the Application layer</a:t>
            </a:r>
          </a:p>
          <a:p>
            <a:r>
              <a:rPr lang="en-US" smtClean="0"/>
              <a:t>Puts info in a unified format so that computers can communicate</a:t>
            </a:r>
          </a:p>
          <a:p>
            <a:r>
              <a:rPr lang="en-US" smtClean="0"/>
              <a:t>Encryption, decryption, compression, and decompression, translate codes s.a. EBCDIC or ASCII</a:t>
            </a:r>
          </a:p>
          <a:p>
            <a:pPr lvl="1"/>
            <a:r>
              <a:rPr lang="en-US" smtClean="0"/>
              <a:t>Motion Picture Experts Group (MPEG)</a:t>
            </a:r>
          </a:p>
          <a:p>
            <a:pPr lvl="1"/>
            <a:r>
              <a:rPr lang="en-US" smtClean="0"/>
              <a:t>Joint Photographic Experts Group (JPEG)</a:t>
            </a:r>
          </a:p>
          <a:p>
            <a:pPr lvl="1"/>
            <a:r>
              <a:rPr lang="en-US" smtClean="0"/>
              <a:t>Tagged Image File Format (TIFF)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Architectures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12738" y="1247775"/>
            <a:ext cx="8497887" cy="5603875"/>
          </a:xfrm>
        </p:spPr>
        <p:txBody>
          <a:bodyPr/>
          <a:lstStyle/>
          <a:p>
            <a:r>
              <a:rPr lang="en-US" sz="2400" smtClean="0"/>
              <a:t>Local area network (LAN)</a:t>
            </a:r>
          </a:p>
          <a:p>
            <a:pPr lvl="1"/>
            <a:r>
              <a:rPr lang="en-US" sz="2000" smtClean="0"/>
              <a:t>Typically smaller in terms of size and geographic coverage, and consists of two or more connected devices. Home networks and most small office networks can be classified as LANs. </a:t>
            </a:r>
          </a:p>
          <a:p>
            <a:r>
              <a:rPr lang="en-US" sz="2400" smtClean="0"/>
              <a:t>MAN (Metropolitan Area Network)</a:t>
            </a:r>
          </a:p>
          <a:p>
            <a:r>
              <a:rPr lang="en-US" sz="2400" smtClean="0"/>
              <a:t>Wide area network (WAN)</a:t>
            </a:r>
          </a:p>
          <a:p>
            <a:pPr lvl="1"/>
            <a:r>
              <a:rPr lang="en-US" sz="2000" smtClean="0"/>
              <a:t>Tends to be larger, covering more geographic area, and consists of two or more systems in geographically separated areas connected by any of a variety of methods.</a:t>
            </a:r>
          </a:p>
          <a:p>
            <a:r>
              <a:rPr lang="en-US" sz="2400" smtClean="0"/>
              <a:t>Internet</a:t>
            </a:r>
          </a:p>
          <a:p>
            <a:pPr lvl="1"/>
            <a:r>
              <a:rPr lang="en-US" sz="2000" smtClean="0"/>
              <a:t>The global network that connects millions of systems.</a:t>
            </a:r>
          </a:p>
          <a:p>
            <a:r>
              <a:rPr lang="en-US" sz="2400" smtClean="0">
                <a:solidFill>
                  <a:srgbClr val="000000"/>
                </a:solidFill>
              </a:rPr>
              <a:t>Personal Area Networks (PAN)</a:t>
            </a:r>
          </a:p>
          <a:p>
            <a:pPr lvl="1"/>
            <a:r>
              <a:rPr lang="en-US" sz="2000" smtClean="0">
                <a:solidFill>
                  <a:srgbClr val="000000"/>
                </a:solidFill>
              </a:rPr>
              <a:t>Wireless telecommunications network for device-to-device connections within a small range (e.g., Bluetooth)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Layer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interface to the user</a:t>
            </a:r>
          </a:p>
          <a:p>
            <a:r>
              <a:rPr lang="en-US" smtClean="0"/>
              <a:t>Identifies the desired recipient of the communication. </a:t>
            </a:r>
          </a:p>
          <a:p>
            <a:pPr lvl="1"/>
            <a:r>
              <a:rPr lang="en-US" smtClean="0"/>
              <a:t>File Transfer Protocol (FTP)</a:t>
            </a:r>
          </a:p>
          <a:p>
            <a:pPr lvl="1"/>
            <a:r>
              <a:rPr lang="en-US" smtClean="0"/>
              <a:t>Domain Name Service (DNS)</a:t>
            </a:r>
          </a:p>
          <a:p>
            <a:pPr lvl="1"/>
            <a:r>
              <a:rPr lang="en-US" smtClean="0"/>
              <a:t>Simple Mail Transfer Protocol (SMTP)</a:t>
            </a:r>
          </a:p>
          <a:p>
            <a:pPr lvl="1"/>
            <a:r>
              <a:rPr lang="en-US" smtClean="0"/>
              <a:t>Simple Network management Protocol (SMNP)</a:t>
            </a:r>
          </a:p>
          <a:p>
            <a:pPr lvl="1"/>
            <a:r>
              <a:rPr lang="en-US" smtClean="0"/>
              <a:t>Remote login (Rlogin)</a:t>
            </a:r>
          </a:p>
          <a:p>
            <a:pPr lvl="1"/>
            <a:r>
              <a:rPr lang="en-US" smtClean="0"/>
              <a:t>Multiple Internet Mail Extensions (MIME)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Layered Standards Architectures</a:t>
            </a:r>
          </a:p>
        </p:txBody>
      </p:sp>
      <p:pic>
        <p:nvPicPr>
          <p:cNvPr id="46083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6475" y="1476375"/>
            <a:ext cx="7162800" cy="4746625"/>
          </a:xfrm>
        </p:spPr>
      </p:pic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0" y="6540500"/>
            <a:ext cx="23637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technet.microsoft.com, 2003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TCP/IP Model Layers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219200"/>
          <a:ext cx="8229600" cy="554831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08174"/>
                <a:gridCol w="4737005"/>
                <a:gridCol w="1684421"/>
              </a:tblGrid>
              <a:tr h="5791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Layer</a:t>
                      </a:r>
                      <a:endParaRPr lang="en-US" sz="16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Function</a:t>
                      </a:r>
                      <a:endParaRPr lang="en-US" sz="16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Protocols or Standards</a:t>
                      </a:r>
                    </a:p>
                  </a:txBody>
                  <a:tcPr marT="45724" marB="45724"/>
                </a:tc>
              </a:tr>
              <a:tr h="7594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</a:t>
                      </a:r>
                      <a:endParaRPr lang="en-US" sz="16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115888" indent="-115888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A process above the Transport Layer</a:t>
                      </a:r>
                    </a:p>
                    <a:p>
                      <a:pPr marL="115888" indent="-115888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Communicates via sockets and ports</a:t>
                      </a:r>
                      <a:endParaRPr lang="en-US" sz="16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SMTP, POP, HTTP, FTP</a:t>
                      </a:r>
                      <a:endParaRPr lang="en-US" sz="1600" dirty="0"/>
                    </a:p>
                  </a:txBody>
                  <a:tcPr marT="45724" marB="45724"/>
                </a:tc>
              </a:tr>
              <a:tr h="110044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Host-to-Host or Transport Layer</a:t>
                      </a:r>
                      <a:endParaRPr lang="en-US" sz="16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115888" indent="-115888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Performs packet sequencing</a:t>
                      </a:r>
                    </a:p>
                    <a:p>
                      <a:pPr marL="115888" indent="-115888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Supports reliable end-to-end communications</a:t>
                      </a:r>
                    </a:p>
                    <a:p>
                      <a:pPr marL="115888" indent="-115888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Ensures data integrity</a:t>
                      </a:r>
                    </a:p>
                    <a:p>
                      <a:pPr marL="115888" indent="-115888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Provides for error-free delivery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TCP, UDP</a:t>
                      </a:r>
                      <a:endParaRPr lang="en-US" sz="1600" dirty="0"/>
                    </a:p>
                  </a:txBody>
                  <a:tcPr marT="45724" marB="45724"/>
                </a:tc>
              </a:tr>
              <a:tr h="17984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Internet Layer</a:t>
                      </a:r>
                      <a:endParaRPr lang="en-US" sz="16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115888" indent="-115888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Isolates the upper-layer protocols from the details of the underlying network and manages the connections across the network</a:t>
                      </a:r>
                    </a:p>
                    <a:p>
                      <a:pPr marL="115888" indent="-115888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Uses protocols that provide for logical transmission of packets over a network and controls communication</a:t>
                      </a:r>
                    </a:p>
                    <a:p>
                      <a:pPr marL="115888" indent="-115888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Assigns IP addresses to network nodes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IP, ICMP</a:t>
                      </a:r>
                      <a:endParaRPr lang="en-US" sz="1600" dirty="0"/>
                    </a:p>
                  </a:txBody>
                  <a:tcPr marT="45724" marB="45724"/>
                </a:tc>
              </a:tr>
              <a:tr h="13107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Network Access Layer</a:t>
                      </a:r>
                      <a:endParaRPr lang="en-US" sz="16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marL="115888" indent="-115888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Mapping IP addresses to MAC addresses</a:t>
                      </a:r>
                      <a:r>
                        <a:rPr lang="en-US" sz="1600" baseline="0" dirty="0" smtClean="0"/>
                        <a:t> and encapsulation of IP datagrams into frames to be transmitted by the network</a:t>
                      </a:r>
                    </a:p>
                    <a:p>
                      <a:pPr marL="115888" indent="-115888"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Comm. h/w and s/w, connectors, voltage levels, and cabling</a:t>
                      </a:r>
                      <a:endParaRPr lang="en-US" sz="1600" dirty="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ARP, RARP, EIA</a:t>
                      </a:r>
                      <a:r>
                        <a:rPr lang="en-US" sz="1600" baseline="0" dirty="0" smtClean="0"/>
                        <a:t> RS-232, EIA RS-449, IEEE 802</a:t>
                      </a:r>
                      <a:endParaRPr lang="en-US" sz="1600" dirty="0"/>
                    </a:p>
                  </a:txBody>
                  <a:tcPr marT="45724" marB="45724"/>
                </a:tc>
              </a:tr>
            </a:tbl>
          </a:graphicData>
        </a:graphic>
      </p:graphicFrame>
      <p:sp>
        <p:nvSpPr>
          <p:cNvPr id="47131" name="TextBox 7"/>
          <p:cNvSpPr txBox="1">
            <a:spLocks noChangeArrowheads="1"/>
          </p:cNvSpPr>
          <p:nvPr/>
        </p:nvSpPr>
        <p:spPr bwMode="auto">
          <a:xfrm>
            <a:off x="0" y="6523038"/>
            <a:ext cx="1047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Cole, 2009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TCP/IP Encapsulation</a:t>
            </a:r>
          </a:p>
        </p:txBody>
      </p:sp>
      <p:sp>
        <p:nvSpPr>
          <p:cNvPr id="48131" name="TextBox 4"/>
          <p:cNvSpPr txBox="1">
            <a:spLocks noChangeArrowheads="1"/>
          </p:cNvSpPr>
          <p:nvPr/>
        </p:nvSpPr>
        <p:spPr bwMode="auto">
          <a:xfrm>
            <a:off x="0" y="6581775"/>
            <a:ext cx="2305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learn-networking.com, 2011</a:t>
            </a:r>
          </a:p>
        </p:txBody>
      </p:sp>
      <p:pic>
        <p:nvPicPr>
          <p:cNvPr id="48132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254125"/>
            <a:ext cx="6402388" cy="4994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Fundamentals Outline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312738" y="1320800"/>
            <a:ext cx="4335462" cy="509428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400" smtClean="0"/>
              <a:t>1. Basic Network Concepts</a:t>
            </a:r>
          </a:p>
          <a:p>
            <a:pPr lvl="1"/>
            <a:r>
              <a:rPr lang="en-US" smtClean="0"/>
              <a:t>Network Topologies</a:t>
            </a:r>
          </a:p>
          <a:p>
            <a:pPr lvl="1"/>
            <a:r>
              <a:rPr lang="en-US" smtClean="0"/>
              <a:t>Network Hardware</a:t>
            </a:r>
          </a:p>
          <a:p>
            <a:pPr lvl="1"/>
            <a:r>
              <a:rPr lang="en-US" smtClean="0"/>
              <a:t>Network Design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smtClean="0"/>
              <a:t>2. The OSI 7 Layers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smtClean="0"/>
              <a:t>3. </a:t>
            </a:r>
            <a:r>
              <a:rPr lang="en-US" sz="2400" smtClean="0">
                <a:solidFill>
                  <a:srgbClr val="FF0000"/>
                </a:solidFill>
              </a:rPr>
              <a:t>Internet Protocol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IPv4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ARP &amp; RARP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IPv6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DNS</a:t>
            </a:r>
          </a:p>
        </p:txBody>
      </p:sp>
      <p:sp>
        <p:nvSpPr>
          <p:cNvPr id="49156" name="Content Placeholder 2"/>
          <p:cNvSpPr txBox="1">
            <a:spLocks/>
          </p:cNvSpPr>
          <p:nvPr/>
        </p:nvSpPr>
        <p:spPr bwMode="auto">
          <a:xfrm>
            <a:off x="4732338" y="1350963"/>
            <a:ext cx="4335462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34290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en-US" sz="2400" b="0">
                <a:latin typeface="Verdana" pitchFamily="34" charset="0"/>
              </a:rPr>
              <a:t>4. Transport Protocol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Tx/>
              <a:buChar char="–"/>
            </a:pPr>
            <a:r>
              <a:rPr lang="en-US" sz="2400" b="0">
                <a:latin typeface="Verdana" pitchFamily="34" charset="0"/>
              </a:rPr>
              <a:t>UDP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Tx/>
              <a:buChar char="–"/>
            </a:pPr>
            <a:r>
              <a:rPr lang="en-US" sz="2400" b="0">
                <a:latin typeface="Verdana" pitchFamily="34" charset="0"/>
              </a:rPr>
              <a:t>TCP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Tx/>
              <a:buChar char="–"/>
            </a:pPr>
            <a:r>
              <a:rPr lang="en-US" sz="2400" b="0">
                <a:latin typeface="Verdana" pitchFamily="34" charset="0"/>
              </a:rPr>
              <a:t>ICMP/IGMP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Internet Protocol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/>
              <a:t>Delivers packet via the Internet</a:t>
            </a:r>
          </a:p>
          <a:p>
            <a:r>
              <a:rPr lang="en-US" sz="3200" smtClean="0"/>
              <a:t>TCP, UDP, ICMP uses IP</a:t>
            </a:r>
          </a:p>
          <a:p>
            <a:r>
              <a:rPr lang="en-US" sz="3200" smtClean="0"/>
              <a:t>Has the addressing scheme</a:t>
            </a:r>
          </a:p>
          <a:p>
            <a:r>
              <a:rPr lang="en-US" sz="3200" smtClean="0"/>
              <a:t>Provides best-effort service: no error control, no flow control</a:t>
            </a:r>
          </a:p>
          <a:p>
            <a:r>
              <a:rPr lang="en-US" sz="3200" smtClean="0"/>
              <a:t>Connectionless, unreliable</a:t>
            </a:r>
          </a:p>
          <a:p>
            <a:pPr lvl="1"/>
            <a:r>
              <a:rPr lang="en-US" smtClean="0"/>
              <a:t>Relies on upper layers</a:t>
            </a:r>
          </a:p>
          <a:p>
            <a:r>
              <a:rPr lang="en-US" sz="3200" smtClean="0"/>
              <a:t>IPv4 -&gt; IPv6</a:t>
            </a:r>
          </a:p>
          <a:p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495800" y="6416675"/>
            <a:ext cx="4343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Copyright Pearson Prentice-Hall 2010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24840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55C3DBB-98BE-4162-B4F9-F0C27506244C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/>
              <a:t>45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5120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IPv4 Packet Structure</a:t>
            </a:r>
          </a:p>
        </p:txBody>
      </p:sp>
      <p:sp>
        <p:nvSpPr>
          <p:cNvPr id="51205" name="Rectangle 3"/>
          <p:cNvSpPr>
            <a:spLocks noChangeArrowheads="1"/>
          </p:cNvSpPr>
          <p:nvPr/>
        </p:nvSpPr>
        <p:spPr bwMode="auto">
          <a:xfrm>
            <a:off x="4495800" y="1970088"/>
            <a:ext cx="4419600" cy="10017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Lucida Sans Unicode" pitchFamily="34" charset="0"/>
              </a:rPr>
              <a:t>Total Length</a:t>
            </a:r>
          </a:p>
          <a:p>
            <a:pPr algn="ctr"/>
            <a:r>
              <a:rPr lang="en-US" sz="2000">
                <a:latin typeface="Lucida Sans Unicode" pitchFamily="34" charset="0"/>
              </a:rPr>
              <a:t>(16 bits)</a:t>
            </a:r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304800" y="2971800"/>
            <a:ext cx="4191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Lucida Sans Unicode" pitchFamily="34" charset="0"/>
              </a:rPr>
              <a:t>Identification (16 bits)</a:t>
            </a:r>
          </a:p>
        </p:txBody>
      </p:sp>
      <p:sp>
        <p:nvSpPr>
          <p:cNvPr id="51207" name="Rectangle 5"/>
          <p:cNvSpPr>
            <a:spLocks noChangeArrowheads="1"/>
          </p:cNvSpPr>
          <p:nvPr/>
        </p:nvSpPr>
        <p:spPr bwMode="auto">
          <a:xfrm>
            <a:off x="4495800" y="3429000"/>
            <a:ext cx="4419600" cy="914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Lucida Sans Unicode" pitchFamily="34" charset="0"/>
              </a:rPr>
              <a:t>Header Checksum (16 bits)</a:t>
            </a:r>
          </a:p>
        </p:txBody>
      </p:sp>
      <p:sp>
        <p:nvSpPr>
          <p:cNvPr id="51208" name="Rectangle 6"/>
          <p:cNvSpPr>
            <a:spLocks noChangeArrowheads="1"/>
          </p:cNvSpPr>
          <p:nvPr/>
        </p:nvSpPr>
        <p:spPr bwMode="auto">
          <a:xfrm>
            <a:off x="304800" y="3429000"/>
            <a:ext cx="20574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Lucida Sans Unicode" pitchFamily="34" charset="0"/>
              </a:rPr>
              <a:t>Time to Live</a:t>
            </a:r>
          </a:p>
          <a:p>
            <a:pPr algn="ctr"/>
            <a:r>
              <a:rPr lang="en-US" sz="2000">
                <a:latin typeface="Lucida Sans Unicode" pitchFamily="34" charset="0"/>
              </a:rPr>
              <a:t>(8 bits)</a:t>
            </a:r>
          </a:p>
        </p:txBody>
      </p:sp>
      <p:sp>
        <p:nvSpPr>
          <p:cNvPr id="51209" name="Rectangle 7"/>
          <p:cNvSpPr>
            <a:spLocks noChangeArrowheads="1"/>
          </p:cNvSpPr>
          <p:nvPr/>
        </p:nvSpPr>
        <p:spPr bwMode="auto">
          <a:xfrm>
            <a:off x="4495800" y="2971800"/>
            <a:ext cx="1066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Lucida Sans Unicode" pitchFamily="34" charset="0"/>
              </a:rPr>
              <a:t>Flags</a:t>
            </a:r>
          </a:p>
        </p:txBody>
      </p:sp>
      <p:sp>
        <p:nvSpPr>
          <p:cNvPr id="51210" name="Rectangle 8"/>
          <p:cNvSpPr>
            <a:spLocks noChangeArrowheads="1"/>
          </p:cNvSpPr>
          <p:nvPr/>
        </p:nvSpPr>
        <p:spPr bwMode="auto">
          <a:xfrm>
            <a:off x="2362200" y="3429000"/>
            <a:ext cx="2133600" cy="914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Lucida Sans Unicode" pitchFamily="34" charset="0"/>
              </a:rPr>
              <a:t>Protocol (8 bits)</a:t>
            </a:r>
          </a:p>
          <a:p>
            <a:pPr algn="ctr"/>
            <a:r>
              <a:rPr lang="en-US" sz="2000">
                <a:latin typeface="Lucida Sans Unicode" pitchFamily="34" charset="0"/>
              </a:rPr>
              <a:t>1=ICMP, 6=TCP,</a:t>
            </a:r>
          </a:p>
          <a:p>
            <a:pPr algn="ctr"/>
            <a:r>
              <a:rPr lang="en-US" sz="2000">
                <a:latin typeface="Lucida Sans Unicode" pitchFamily="34" charset="0"/>
              </a:rPr>
              <a:t>17=TCP</a:t>
            </a:r>
          </a:p>
        </p:txBody>
      </p:sp>
      <p:sp>
        <p:nvSpPr>
          <p:cNvPr id="51211" name="Text Box 9"/>
          <p:cNvSpPr txBox="1">
            <a:spLocks noChangeArrowheads="1"/>
          </p:cNvSpPr>
          <p:nvPr/>
        </p:nvSpPr>
        <p:spPr bwMode="auto">
          <a:xfrm>
            <a:off x="228600" y="1600200"/>
            <a:ext cx="746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>
                <a:latin typeface="Lucida Sans Unicode" pitchFamily="34" charset="0"/>
              </a:rPr>
              <a:t>Bit 0</a:t>
            </a:r>
          </a:p>
        </p:txBody>
      </p:sp>
      <p:sp>
        <p:nvSpPr>
          <p:cNvPr id="51212" name="Text Box 10"/>
          <p:cNvSpPr txBox="1">
            <a:spLocks noChangeArrowheads="1"/>
          </p:cNvSpPr>
          <p:nvPr/>
        </p:nvSpPr>
        <p:spPr bwMode="auto">
          <a:xfrm>
            <a:off x="7870825" y="1600200"/>
            <a:ext cx="908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2000">
                <a:latin typeface="Lucida Sans Unicode" pitchFamily="34" charset="0"/>
              </a:rPr>
              <a:t>Bit 31</a:t>
            </a:r>
          </a:p>
        </p:txBody>
      </p:sp>
      <p:sp>
        <p:nvSpPr>
          <p:cNvPr id="51213" name="Rectangle 12"/>
          <p:cNvSpPr>
            <a:spLocks noChangeArrowheads="1"/>
          </p:cNvSpPr>
          <p:nvPr/>
        </p:nvSpPr>
        <p:spPr bwMode="auto">
          <a:xfrm>
            <a:off x="304800" y="4343400"/>
            <a:ext cx="86106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Lucida Sans Unicode" pitchFamily="34" charset="0"/>
              </a:rPr>
              <a:t>Source IP Address (32 bits)</a:t>
            </a:r>
          </a:p>
        </p:txBody>
      </p:sp>
      <p:sp>
        <p:nvSpPr>
          <p:cNvPr id="51214" name="Rectangle 13"/>
          <p:cNvSpPr>
            <a:spLocks noChangeArrowheads="1"/>
          </p:cNvSpPr>
          <p:nvPr/>
        </p:nvSpPr>
        <p:spPr bwMode="auto">
          <a:xfrm>
            <a:off x="5562600" y="2971800"/>
            <a:ext cx="33528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Lucida Sans Unicode" pitchFamily="34" charset="0"/>
              </a:rPr>
              <a:t>Fragment Offset (13 bits)</a:t>
            </a:r>
          </a:p>
        </p:txBody>
      </p:sp>
      <p:sp>
        <p:nvSpPr>
          <p:cNvPr id="51215" name="Rectangle 14"/>
          <p:cNvSpPr>
            <a:spLocks noChangeArrowheads="1"/>
          </p:cNvSpPr>
          <p:nvPr/>
        </p:nvSpPr>
        <p:spPr bwMode="auto">
          <a:xfrm>
            <a:off x="2362200" y="1970088"/>
            <a:ext cx="2133600" cy="100171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Lucida Sans Unicode" pitchFamily="34" charset="0"/>
              </a:rPr>
              <a:t>Type of Serv.</a:t>
            </a:r>
          </a:p>
          <a:p>
            <a:pPr algn="ctr"/>
            <a:r>
              <a:rPr lang="en-US" sz="2000">
                <a:latin typeface="Lucida Sans Unicode" pitchFamily="34" charset="0"/>
              </a:rPr>
              <a:t>(8 bits)</a:t>
            </a:r>
          </a:p>
        </p:txBody>
      </p:sp>
      <p:sp>
        <p:nvSpPr>
          <p:cNvPr id="51216" name="Rectangle 15"/>
          <p:cNvSpPr>
            <a:spLocks noChangeArrowheads="1"/>
          </p:cNvSpPr>
          <p:nvPr/>
        </p:nvSpPr>
        <p:spPr bwMode="auto">
          <a:xfrm>
            <a:off x="1295400" y="1970088"/>
            <a:ext cx="1066800" cy="100171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Lucida Sans Unicode" pitchFamily="34" charset="0"/>
              </a:rPr>
              <a:t>Header</a:t>
            </a:r>
          </a:p>
          <a:p>
            <a:pPr algn="ctr"/>
            <a:r>
              <a:rPr lang="en-US" sz="2000">
                <a:latin typeface="Lucida Sans Unicode" pitchFamily="34" charset="0"/>
              </a:rPr>
              <a:t>Length</a:t>
            </a:r>
          </a:p>
          <a:p>
            <a:pPr algn="ctr"/>
            <a:r>
              <a:rPr lang="en-US" sz="2000">
                <a:latin typeface="Lucida Sans Unicode" pitchFamily="34" charset="0"/>
              </a:rPr>
              <a:t>(4 bits)</a:t>
            </a:r>
          </a:p>
        </p:txBody>
      </p:sp>
      <p:sp>
        <p:nvSpPr>
          <p:cNvPr id="51217" name="Rectangle 16"/>
          <p:cNvSpPr>
            <a:spLocks noChangeArrowheads="1"/>
          </p:cNvSpPr>
          <p:nvPr/>
        </p:nvSpPr>
        <p:spPr bwMode="auto">
          <a:xfrm>
            <a:off x="304800" y="1970088"/>
            <a:ext cx="1066800" cy="10017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Lucida Sans Unicode" pitchFamily="34" charset="0"/>
              </a:rPr>
              <a:t>Version</a:t>
            </a:r>
          </a:p>
          <a:p>
            <a:pPr algn="ctr"/>
            <a:r>
              <a:rPr lang="en-US" sz="2000">
                <a:latin typeface="Lucida Sans Unicode" pitchFamily="34" charset="0"/>
              </a:rPr>
              <a:t>(4 bits)</a:t>
            </a:r>
          </a:p>
        </p:txBody>
      </p:sp>
      <p:sp>
        <p:nvSpPr>
          <p:cNvPr id="51218" name="Rectangle 17"/>
          <p:cNvSpPr>
            <a:spLocks noChangeArrowheads="1"/>
          </p:cNvSpPr>
          <p:nvPr/>
        </p:nvSpPr>
        <p:spPr bwMode="auto">
          <a:xfrm>
            <a:off x="304800" y="4724400"/>
            <a:ext cx="86106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Lucida Sans Unicode" pitchFamily="34" charset="0"/>
              </a:rPr>
              <a:t>Destination IP Address (32 bits)</a:t>
            </a:r>
          </a:p>
        </p:txBody>
      </p:sp>
      <p:sp>
        <p:nvSpPr>
          <p:cNvPr id="51219" name="Rectangle 18"/>
          <p:cNvSpPr>
            <a:spLocks noChangeArrowheads="1"/>
          </p:cNvSpPr>
          <p:nvPr/>
        </p:nvSpPr>
        <p:spPr bwMode="auto">
          <a:xfrm>
            <a:off x="304800" y="5105400"/>
            <a:ext cx="5486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Lucida Sans Unicode" pitchFamily="34" charset="0"/>
              </a:rPr>
              <a:t>Options (if any)</a:t>
            </a:r>
          </a:p>
        </p:txBody>
      </p:sp>
      <p:sp>
        <p:nvSpPr>
          <p:cNvPr id="51220" name="Rectangle 19"/>
          <p:cNvSpPr>
            <a:spLocks noChangeArrowheads="1"/>
          </p:cNvSpPr>
          <p:nvPr/>
        </p:nvSpPr>
        <p:spPr bwMode="auto">
          <a:xfrm>
            <a:off x="5791200" y="5105400"/>
            <a:ext cx="31242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Lucida Sans Unicode" pitchFamily="34" charset="0"/>
              </a:rPr>
              <a:t>Padding</a:t>
            </a:r>
          </a:p>
        </p:txBody>
      </p:sp>
      <p:sp>
        <p:nvSpPr>
          <p:cNvPr id="51221" name="Rectangle 20"/>
          <p:cNvSpPr>
            <a:spLocks noChangeArrowheads="1"/>
          </p:cNvSpPr>
          <p:nvPr/>
        </p:nvSpPr>
        <p:spPr bwMode="auto">
          <a:xfrm>
            <a:off x="304800" y="5486400"/>
            <a:ext cx="8610600" cy="60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Lucida Sans Unicode" pitchFamily="34" charset="0"/>
              </a:rPr>
              <a:t>Data Field</a:t>
            </a:r>
          </a:p>
        </p:txBody>
      </p:sp>
      <p:sp>
        <p:nvSpPr>
          <p:cNvPr id="51222" name="Text Box 21"/>
          <p:cNvSpPr txBox="1">
            <a:spLocks noChangeArrowheads="1"/>
          </p:cNvSpPr>
          <p:nvPr/>
        </p:nvSpPr>
        <p:spPr bwMode="auto">
          <a:xfrm>
            <a:off x="1447800" y="1371600"/>
            <a:ext cx="831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000">
                <a:latin typeface="Lucida Sans Unicode" pitchFamily="34" charset="0"/>
              </a:rPr>
              <a:t>0100</a:t>
            </a:r>
          </a:p>
        </p:txBody>
      </p:sp>
      <p:sp>
        <p:nvSpPr>
          <p:cNvPr id="51223" name="Line 22"/>
          <p:cNvSpPr>
            <a:spLocks noChangeShapeType="1"/>
          </p:cNvSpPr>
          <p:nvPr/>
        </p:nvSpPr>
        <p:spPr bwMode="auto">
          <a:xfrm flipV="1">
            <a:off x="1066800" y="167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 Header Key Fields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Version: IP protocol version number</a:t>
            </a:r>
          </a:p>
          <a:p>
            <a:r>
              <a:rPr lang="en-US" sz="2400" smtClean="0"/>
              <a:t>Header Length: header length </a:t>
            </a:r>
            <a:r>
              <a:rPr lang="en-US" sz="2400" smtClean="0">
                <a:solidFill>
                  <a:srgbClr val="FF0000"/>
                </a:solidFill>
              </a:rPr>
              <a:t>(bytes)</a:t>
            </a:r>
          </a:p>
          <a:p>
            <a:r>
              <a:rPr lang="en-US" sz="2400" smtClean="0"/>
              <a:t>Type of Service: “type” of data </a:t>
            </a:r>
          </a:p>
          <a:p>
            <a:r>
              <a:rPr lang="en-US" sz="2400" smtClean="0"/>
              <a:t>Length: total datagram length (bytes)</a:t>
            </a:r>
          </a:p>
          <a:p>
            <a:r>
              <a:rPr lang="en-US" sz="2400" smtClean="0"/>
              <a:t>16-bit identifier, Flags, Fragment Offset: For fragmentation/reassembly</a:t>
            </a:r>
          </a:p>
          <a:p>
            <a:r>
              <a:rPr lang="en-US" sz="2400" smtClean="0"/>
              <a:t>time to live: max number remaining hops (decremented at each router)</a:t>
            </a:r>
          </a:p>
          <a:p>
            <a:r>
              <a:rPr lang="en-US" sz="2400" smtClean="0"/>
              <a:t>Protocol: upper layer protocol to deliver payload to</a:t>
            </a:r>
          </a:p>
          <a:p>
            <a:r>
              <a:rPr lang="en-US" sz="2400" smtClean="0"/>
              <a:t>Optional: E.g. timestamp, record route taken, specify list of routers to visit.</a:t>
            </a:r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IP Packets Encapsulation into Ethernet Frames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 IP packet length: </a:t>
            </a:r>
          </a:p>
          <a:p>
            <a:r>
              <a:rPr lang="en-US" smtClean="0"/>
              <a:t>Max IP packet length: </a:t>
            </a:r>
          </a:p>
          <a:p>
            <a:r>
              <a:rPr lang="en-US" smtClean="0"/>
              <a:t>Max MTU of Ethernet: </a:t>
            </a:r>
          </a:p>
          <a:p>
            <a:r>
              <a:rPr lang="en-US" smtClean="0"/>
              <a:t>How many frames are necessary to carry one maximum-sized IP packet? </a:t>
            </a:r>
          </a:p>
          <a:p>
            <a:endParaRPr lang="en-US" smtClean="0"/>
          </a:p>
        </p:txBody>
      </p:sp>
      <p:pic>
        <p:nvPicPr>
          <p:cNvPr id="54276" name="Picture 4" descr="j04326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2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95263"/>
            <a:ext cx="8458200" cy="762000"/>
          </a:xfrm>
        </p:spPr>
        <p:txBody>
          <a:bodyPr/>
          <a:lstStyle/>
          <a:p>
            <a:pPr eaLnBrk="1" hangingPunct="1"/>
            <a:r>
              <a:rPr lang="en-US" sz="4000" smtClean="0"/>
              <a:t>IPv4 Addresses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95400"/>
            <a:ext cx="8763000" cy="5105400"/>
          </a:xfrm>
        </p:spPr>
        <p:txBody>
          <a:bodyPr/>
          <a:lstStyle/>
          <a:p>
            <a:pPr eaLnBrk="1" hangingPunct="1"/>
            <a:r>
              <a:rPr lang="en-US" smtClean="0">
                <a:ea typeface="ヒラギノ角ゴ Pro W3" pitchFamily="-112" charset="-128"/>
              </a:rPr>
              <a:t>An address consists of the network portion of the address (net-id) and the host portion (host-id)</a:t>
            </a:r>
          </a:p>
          <a:p>
            <a:pPr eaLnBrk="1" hangingPunct="1"/>
            <a:r>
              <a:rPr lang="en-US" smtClean="0">
                <a:ea typeface="ヒラギノ角ゴ Pro W3" pitchFamily="-112" charset="-128"/>
              </a:rPr>
              <a:t>Displayed as 4 numbers separated by periods</a:t>
            </a:r>
          </a:p>
          <a:p>
            <a:pPr eaLnBrk="1" hangingPunct="1"/>
            <a:r>
              <a:rPr lang="en-US" smtClean="0">
                <a:ea typeface="ヒラギノ角ゴ Pro W3" pitchFamily="-112" charset="-128"/>
              </a:rPr>
              <a:t>Some addresses are reserved</a:t>
            </a:r>
          </a:p>
          <a:p>
            <a:pPr lvl="1" eaLnBrk="1" hangingPunct="1"/>
            <a:r>
              <a:rPr lang="en-US" smtClean="0">
                <a:ea typeface="ヒラギノ角ゴ Pro W3" pitchFamily="-112" charset="-128"/>
              </a:rPr>
              <a:t>The first address in a network (all 0s address of the host portion): the network address</a:t>
            </a:r>
          </a:p>
          <a:p>
            <a:pPr lvl="1" eaLnBrk="1" hangingPunct="1"/>
            <a:r>
              <a:rPr lang="en-US" smtClean="0">
                <a:ea typeface="ヒラギノ角ゴ Pro W3" pitchFamily="-112" charset="-128"/>
              </a:rPr>
              <a:t>The last address in a network (all 1s address of the host portion ): the broadcast address</a:t>
            </a:r>
          </a:p>
          <a:p>
            <a:pPr lvl="1" eaLnBrk="1" hangingPunct="1"/>
            <a:r>
              <a:rPr lang="en-US" smtClean="0">
                <a:ea typeface="ヒラギノ角ゴ Pro W3" pitchFamily="-112" charset="-128"/>
              </a:rPr>
              <a:t>Directed broadcast: passes by routers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24840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431E910-F0C6-4AF2-9EF3-6601283BE8DB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/>
              <a:t>4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717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A-1: A Simple Home Network</a:t>
            </a:r>
          </a:p>
        </p:txBody>
      </p:sp>
      <p:pic>
        <p:nvPicPr>
          <p:cNvPr id="7172" name="Picture 2" descr="Figure_01 Simple Home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" t="6194" r="3114" b="2959"/>
          <a:stretch>
            <a:fillRect/>
          </a:stretch>
        </p:blipFill>
        <p:spPr bwMode="auto">
          <a:xfrm>
            <a:off x="152400" y="1295400"/>
            <a:ext cx="882491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Footer Placeholder 4"/>
          <p:cNvSpPr txBox="1">
            <a:spLocks/>
          </p:cNvSpPr>
          <p:nvPr/>
        </p:nvSpPr>
        <p:spPr bwMode="auto">
          <a:xfrm>
            <a:off x="0" y="6505575"/>
            <a:ext cx="1292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Panko,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12725"/>
            <a:ext cx="8458200" cy="685800"/>
          </a:xfrm>
        </p:spPr>
        <p:txBody>
          <a:bodyPr/>
          <a:lstStyle/>
          <a:p>
            <a:pPr eaLnBrk="1" hangingPunct="1"/>
            <a:r>
              <a:rPr lang="en-US" sz="4000" smtClean="0"/>
              <a:t>Subnetting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763000" cy="5029200"/>
          </a:xfrm>
        </p:spPr>
        <p:txBody>
          <a:bodyPr/>
          <a:lstStyle/>
          <a:p>
            <a:pPr eaLnBrk="1" hangingPunct="1"/>
            <a:r>
              <a:rPr lang="en-US" smtClean="0">
                <a:ea typeface="ヒラギノ角ゴ Pro W3" pitchFamily="-112" charset="-128"/>
              </a:rPr>
              <a:t>Consider 10.10.10.101</a:t>
            </a:r>
          </a:p>
          <a:p>
            <a:pPr lvl="1" eaLnBrk="1" hangingPunct="1"/>
            <a:r>
              <a:rPr lang="en-US" smtClean="0">
                <a:ea typeface="ヒラギノ角ゴ Pro W3" pitchFamily="-112" charset="-128"/>
              </a:rPr>
              <a:t>IP Address: 10.10.10.101</a:t>
            </a:r>
          </a:p>
          <a:p>
            <a:pPr lvl="1" eaLnBrk="1" hangingPunct="1"/>
            <a:r>
              <a:rPr lang="en-US" smtClean="0">
                <a:ea typeface="ヒラギノ角ゴ Pro W3" pitchFamily="-112" charset="-128"/>
              </a:rPr>
              <a:t>Subnet Mask: 255.255.255.0</a:t>
            </a:r>
          </a:p>
          <a:p>
            <a:pPr lvl="1" eaLnBrk="1" hangingPunct="1"/>
            <a:r>
              <a:rPr lang="en-US" smtClean="0">
                <a:ea typeface="ヒラギノ角ゴ Pro W3" pitchFamily="-112" charset="-128"/>
              </a:rPr>
              <a:t>Net-id? Host-id? </a:t>
            </a:r>
          </a:p>
          <a:p>
            <a:pPr lvl="1" eaLnBrk="1" hangingPunct="1"/>
            <a:r>
              <a:rPr lang="en-US" smtClean="0">
                <a:ea typeface="ヒラギノ角ゴ Pro W3" pitchFamily="-112" charset="-128"/>
              </a:rPr>
              <a:t>How to get the network address? </a:t>
            </a:r>
          </a:p>
          <a:p>
            <a:pPr eaLnBrk="1" hangingPunct="1"/>
            <a:r>
              <a:rPr lang="en-US" smtClean="0">
                <a:ea typeface="ヒラギノ角ゴ Pro W3" pitchFamily="-112" charset="-128"/>
              </a:rPr>
              <a:t>CIDR (Classless Inter-Domain Routing)</a:t>
            </a:r>
          </a:p>
          <a:p>
            <a:pPr lvl="1" eaLnBrk="1" hangingPunct="1"/>
            <a:r>
              <a:rPr lang="en-US" smtClean="0">
                <a:ea typeface="ヒラギノ角ゴ Pro W3" pitchFamily="-112" charset="-128"/>
              </a:rPr>
              <a:t>Uses variable length subnet masks to allocate IP addresses to subnets</a:t>
            </a:r>
          </a:p>
          <a:p>
            <a:pPr lvl="1" eaLnBrk="1" hangingPunct="1"/>
            <a:r>
              <a:rPr lang="en-US" smtClean="0">
                <a:ea typeface="ヒラギノ角ゴ Pro W3" pitchFamily="-112" charset="-128"/>
              </a:rPr>
              <a:t>10.10.10.101/16 </a:t>
            </a:r>
          </a:p>
          <a:p>
            <a:pPr marL="914400" lvl="2" indent="0" eaLnBrk="1" hangingPunct="1">
              <a:buFontTx/>
              <a:buNone/>
            </a:pPr>
            <a:r>
              <a:rPr lang="en-US" sz="2000" smtClean="0">
                <a:ea typeface="ヒラギノ角ゴ Pro W3" pitchFamily="-112" charset="-128"/>
              </a:rPr>
              <a:t>=&gt; uses 16 bits for net-id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8458200" cy="838200"/>
          </a:xfrm>
        </p:spPr>
        <p:txBody>
          <a:bodyPr/>
          <a:lstStyle/>
          <a:p>
            <a:pPr eaLnBrk="1" hangingPunct="1"/>
            <a:r>
              <a:rPr lang="en-US" sz="4400" smtClean="0"/>
              <a:t>IPv4 Address Classes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 eaLnBrk="1" hangingPunct="1"/>
            <a:r>
              <a:rPr lang="en-US" smtClean="0">
                <a:ea typeface="ヒラギノ角ゴ Pro W3" pitchFamily="-112" charset="-128"/>
              </a:rPr>
              <a:t>Class A</a:t>
            </a:r>
          </a:p>
          <a:p>
            <a:pPr lvl="1" eaLnBrk="1" hangingPunct="1"/>
            <a:r>
              <a:rPr lang="en-US" smtClean="0">
                <a:ea typeface="ヒラギノ角ゴ Pro W3" pitchFamily="-112" charset="-128"/>
              </a:rPr>
              <a:t>The first bit = 0 (=&gt; 1-127)</a:t>
            </a:r>
          </a:p>
          <a:p>
            <a:pPr lvl="1" eaLnBrk="1" hangingPunct="1"/>
            <a:r>
              <a:rPr lang="en-US" smtClean="0">
                <a:ea typeface="ヒラギノ角ゴ Pro W3" pitchFamily="-112" charset="-128"/>
              </a:rPr>
              <a:t>N.H.H.H</a:t>
            </a:r>
          </a:p>
          <a:p>
            <a:pPr lvl="1" eaLnBrk="1" hangingPunct="1"/>
            <a:r>
              <a:rPr lang="en-US" smtClean="0">
                <a:ea typeface="ヒラギノ角ゴ Pro W3" pitchFamily="-112" charset="-128"/>
              </a:rPr>
              <a:t>255.0.0.0 (/8)</a:t>
            </a:r>
          </a:p>
          <a:p>
            <a:pPr eaLnBrk="1" hangingPunct="1"/>
            <a:r>
              <a:rPr lang="en-US" smtClean="0">
                <a:ea typeface="ヒラギノ角ゴ Pro W3" pitchFamily="-112" charset="-128"/>
              </a:rPr>
              <a:t>Class B</a:t>
            </a:r>
          </a:p>
          <a:p>
            <a:pPr lvl="1" eaLnBrk="1" hangingPunct="1"/>
            <a:r>
              <a:rPr lang="en-US" smtClean="0">
                <a:ea typeface="ヒラギノ角ゴ Pro W3" pitchFamily="-112" charset="-128"/>
              </a:rPr>
              <a:t>The first two bits = 10 (128–191)</a:t>
            </a:r>
          </a:p>
          <a:p>
            <a:pPr lvl="1" eaLnBrk="1" hangingPunct="1"/>
            <a:r>
              <a:rPr lang="en-US" smtClean="0">
                <a:ea typeface="ヒラギノ角ゴ Pro W3" pitchFamily="-112" charset="-128"/>
              </a:rPr>
              <a:t>N.N.H.H</a:t>
            </a:r>
          </a:p>
          <a:p>
            <a:pPr lvl="1" eaLnBrk="1" hangingPunct="1"/>
            <a:r>
              <a:rPr lang="en-US" smtClean="0">
                <a:ea typeface="ヒラギノ角ゴ Pro W3" pitchFamily="-112" charset="-128"/>
              </a:rPr>
              <a:t>255.255.0.0 (/16)</a:t>
            </a:r>
          </a:p>
          <a:p>
            <a:pPr eaLnBrk="1" hangingPunct="1"/>
            <a:r>
              <a:rPr lang="en-US" smtClean="0">
                <a:ea typeface="ヒラギノ角ゴ Pro W3" pitchFamily="-112" charset="-128"/>
              </a:rPr>
              <a:t>Class C</a:t>
            </a:r>
          </a:p>
          <a:p>
            <a:pPr lvl="1" eaLnBrk="1" hangingPunct="1"/>
            <a:r>
              <a:rPr lang="en-US" smtClean="0">
                <a:ea typeface="ヒラギノ角ゴ Pro W3" pitchFamily="-112" charset="-128"/>
              </a:rPr>
              <a:t>The first three bits = 110 (192-223)</a:t>
            </a:r>
          </a:p>
          <a:p>
            <a:pPr lvl="1" eaLnBrk="1" hangingPunct="1"/>
            <a:r>
              <a:rPr lang="en-US" smtClean="0">
                <a:ea typeface="ヒラギノ角ゴ Pro W3" pitchFamily="-112" charset="-128"/>
              </a:rPr>
              <a:t>N.N.N.H</a:t>
            </a:r>
          </a:p>
          <a:p>
            <a:pPr lvl="1" eaLnBrk="1" hangingPunct="1"/>
            <a:r>
              <a:rPr lang="en-US" smtClean="0">
                <a:ea typeface="ヒラギノ角ゴ Pro W3" pitchFamily="-112" charset="-128"/>
              </a:rPr>
              <a:t>255.255.255.0 (/24)</a:t>
            </a:r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0" y="6581775"/>
            <a:ext cx="1939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Conklin &amp; White, 2010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458200" cy="609600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ヒラギノ角ゴ Pro W3" pitchFamily="-112" charset="-128"/>
              </a:rPr>
              <a:t>Private Address</a:t>
            </a:r>
            <a:endParaRPr lang="en-US" sz="380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371600"/>
            <a:ext cx="8763000" cy="4648200"/>
          </a:xfrm>
        </p:spPr>
        <p:txBody>
          <a:bodyPr/>
          <a:lstStyle/>
          <a:p>
            <a:pPr eaLnBrk="1" hangingPunct="1"/>
            <a:r>
              <a:rPr lang="en-US" smtClean="0">
                <a:ea typeface="ヒラギノ角ゴ Pro W3" pitchFamily="-112" charset="-128"/>
              </a:rPr>
              <a:t>Private address</a:t>
            </a:r>
          </a:p>
          <a:p>
            <a:pPr lvl="1" eaLnBrk="1" hangingPunct="1"/>
            <a:r>
              <a:rPr lang="en-US" smtClean="0">
                <a:ea typeface="ヒラギノ角ゴ Pro W3" pitchFamily="-112" charset="-128"/>
              </a:rPr>
              <a:t>10.0.0.0 – 10.255.255.255</a:t>
            </a:r>
          </a:p>
          <a:p>
            <a:pPr lvl="1" eaLnBrk="1" hangingPunct="1"/>
            <a:r>
              <a:rPr lang="en-US" smtClean="0">
                <a:ea typeface="ヒラギノ角ゴ Pro W3" pitchFamily="-112" charset="-128"/>
              </a:rPr>
              <a:t>172.16.0.0 – 172.31.255.255</a:t>
            </a:r>
          </a:p>
          <a:p>
            <a:pPr lvl="1" eaLnBrk="1" hangingPunct="1"/>
            <a:r>
              <a:rPr lang="en-US" smtClean="0">
                <a:ea typeface="ヒラギノ角ゴ Pro W3" pitchFamily="-112" charset="-128"/>
              </a:rPr>
              <a:t>192.168.0.0 – 192.168.255.255</a:t>
            </a:r>
          </a:p>
          <a:p>
            <a:pPr eaLnBrk="1" hangingPunct="1"/>
            <a:r>
              <a:rPr lang="en-US" smtClean="0">
                <a:ea typeface="ヒラギノ角ゴ Pro W3" pitchFamily="-112" charset="-128"/>
              </a:rPr>
              <a:t>They are not routed</a:t>
            </a:r>
          </a:p>
          <a:p>
            <a:pPr eaLnBrk="1" hangingPunct="1"/>
            <a:r>
              <a:rPr lang="en-US" smtClean="0">
                <a:ea typeface="ヒラギノ角ゴ Pro W3" pitchFamily="-112" charset="-128"/>
              </a:rPr>
              <a:t>Compensate for the shortage of public IP addresses</a:t>
            </a:r>
          </a:p>
          <a:p>
            <a:pPr eaLnBrk="1" hangingPunct="1"/>
            <a:r>
              <a:rPr lang="en-US" smtClean="0">
                <a:ea typeface="ヒラギノ角ゴ Pro W3" pitchFamily="-112" charset="-128"/>
              </a:rPr>
              <a:t>Use Network Address Translation (NAT) to map private (nonroutable) IP addresses into public (routable) IP addresses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NAT vs DHCP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ヒラギノ角ゴ Pro W3" pitchFamily="-112" charset="-128"/>
              </a:rPr>
              <a:t>Network Address Translation (</a:t>
            </a:r>
            <a:r>
              <a:rPr lang="en-US" smtClean="0"/>
              <a:t>NAT)</a:t>
            </a:r>
          </a:p>
          <a:p>
            <a:r>
              <a:rPr lang="en-US" smtClean="0"/>
              <a:t>Dynamic Host Configuration Protocol (DHCP)</a:t>
            </a:r>
          </a:p>
          <a:p>
            <a:r>
              <a:rPr lang="en-US" smtClean="0"/>
              <a:t>How do your home network connect to the Internet? </a:t>
            </a:r>
          </a:p>
          <a:p>
            <a:endParaRPr lang="en-US" smtClean="0"/>
          </a:p>
        </p:txBody>
      </p:sp>
      <p:pic>
        <p:nvPicPr>
          <p:cNvPr id="59396" name="Picture 4" descr="j04326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63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47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 Address &amp; IP Address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MAC address (Layer2 - Data Link layer) </a:t>
            </a:r>
          </a:p>
          <a:p>
            <a:pPr lvl="1"/>
            <a:r>
              <a:rPr lang="en-US" smtClean="0"/>
              <a:t>48-bit (6 byte) address, burned into the ROM of the NIC (Network Interface Card)</a:t>
            </a:r>
          </a:p>
          <a:p>
            <a:pPr lvl="1"/>
            <a:r>
              <a:rPr lang="en-US" smtClean="0"/>
              <a:t>Also called the Hardware address, or Ethernet address</a:t>
            </a:r>
          </a:p>
          <a:p>
            <a:pPr lvl="1"/>
            <a:r>
              <a:rPr lang="en-US" smtClean="0"/>
              <a:t>Expressed as six pairs of hexadecimal digits</a:t>
            </a:r>
          </a:p>
          <a:p>
            <a:r>
              <a:rPr lang="en-US" smtClean="0"/>
              <a:t>IP address (Layer 3 - Network layer)</a:t>
            </a:r>
          </a:p>
          <a:p>
            <a:pPr lvl="1"/>
            <a:r>
              <a:rPr lang="en-US" smtClean="0"/>
              <a:t>32-bit (4 byte) software stored address</a:t>
            </a:r>
          </a:p>
          <a:p>
            <a:pPr lvl="1"/>
            <a:r>
              <a:rPr lang="en-US" smtClean="0"/>
              <a:t>Assigned to represent the same NIC as MAC address represents</a:t>
            </a:r>
          </a:p>
          <a:p>
            <a:pPr lvl="1"/>
            <a:r>
              <a:rPr lang="en-US" smtClean="0"/>
              <a:t>Like a shorter nickname for the 48-bit MAC address</a:t>
            </a:r>
          </a:p>
          <a:p>
            <a:endParaRPr lang="en-US" smtClean="0"/>
          </a:p>
        </p:txBody>
      </p:sp>
      <p:sp>
        <p:nvSpPr>
          <p:cNvPr id="57348" name="TextBox 3"/>
          <p:cNvSpPr txBox="1">
            <a:spLocks noChangeArrowheads="1"/>
          </p:cNvSpPr>
          <p:nvPr/>
        </p:nvSpPr>
        <p:spPr bwMode="auto">
          <a:xfrm>
            <a:off x="0" y="6511925"/>
            <a:ext cx="19383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Source: infocellar.com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36525"/>
            <a:ext cx="8458200" cy="838200"/>
          </a:xfrm>
        </p:spPr>
        <p:txBody>
          <a:bodyPr/>
          <a:lstStyle/>
          <a:p>
            <a:pPr eaLnBrk="1" hangingPunct="1"/>
            <a:r>
              <a:rPr lang="en-US" sz="4400" smtClean="0"/>
              <a:t>Packet Delivery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pPr eaLnBrk="1" hangingPunct="1"/>
            <a:r>
              <a:rPr lang="en-US" sz="3200" smtClean="0">
                <a:ea typeface="ヒラギノ角ゴ Pro W3" pitchFamily="-112" charset="-128"/>
              </a:rPr>
              <a:t>Packets delivered on a network (e.g., LAN)</a:t>
            </a:r>
          </a:p>
          <a:p>
            <a:pPr lvl="1" eaLnBrk="1" hangingPunct="1"/>
            <a:r>
              <a:rPr lang="en-US" sz="2800" smtClean="0">
                <a:ea typeface="ヒラギノ角ゴ Pro W3" pitchFamily="-112" charset="-128"/>
              </a:rPr>
              <a:t>Use the Media Access Control (MAC) address</a:t>
            </a:r>
          </a:p>
          <a:p>
            <a:pPr lvl="1" eaLnBrk="1" hangingPunct="1"/>
            <a:r>
              <a:rPr lang="en-US" sz="2800" smtClean="0">
                <a:ea typeface="ヒラギノ角ゴ Pro W3" pitchFamily="-112" charset="-128"/>
              </a:rPr>
              <a:t>Address Resolution Protocol (ARP): IP address -&gt; MAC address</a:t>
            </a:r>
          </a:p>
          <a:p>
            <a:pPr eaLnBrk="1" hangingPunct="1"/>
            <a:r>
              <a:rPr lang="en-US" sz="3200" smtClean="0">
                <a:ea typeface="ヒラギノ角ゴ Pro W3" pitchFamily="-112" charset="-128"/>
              </a:rPr>
              <a:t>Packet delivery to a remote system</a:t>
            </a:r>
          </a:p>
          <a:p>
            <a:pPr lvl="1" eaLnBrk="1" hangingPunct="1"/>
            <a:r>
              <a:rPr lang="en-US" sz="2800" smtClean="0">
                <a:ea typeface="ヒラギノ角ゴ Pro W3" pitchFamily="-112" charset="-128"/>
              </a:rPr>
              <a:t>Use the Internet Protocol (IP) address</a:t>
            </a:r>
          </a:p>
          <a:p>
            <a:pPr lvl="1" eaLnBrk="1" hangingPunct="1"/>
            <a:r>
              <a:rPr lang="en-US" sz="2800" smtClean="0">
                <a:ea typeface="ヒラギノ角ゴ Pro W3" pitchFamily="-112" charset="-128"/>
              </a:rPr>
              <a:t>Use the Domain Name System (DNS) protocol to convert IP addresses to hostnames</a:t>
            </a:r>
          </a:p>
        </p:txBody>
      </p:sp>
      <p:sp>
        <p:nvSpPr>
          <p:cNvPr id="58372" name="TextBox 3"/>
          <p:cNvSpPr txBox="1">
            <a:spLocks noChangeArrowheads="1"/>
          </p:cNvSpPr>
          <p:nvPr/>
        </p:nvSpPr>
        <p:spPr bwMode="auto">
          <a:xfrm>
            <a:off x="0" y="6505575"/>
            <a:ext cx="1939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Conklin &amp; White, 2010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ARP &amp; RARP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Address Resolution Protocol (ARP)</a:t>
            </a:r>
          </a:p>
          <a:p>
            <a:pPr lvl="1"/>
            <a:r>
              <a:rPr lang="en-US" smtClean="0"/>
              <a:t>Address resolution protocol that converts logical IP address to physical MAC address (layer 2 protocol)</a:t>
            </a:r>
          </a:p>
          <a:p>
            <a:pPr lvl="1"/>
            <a:r>
              <a:rPr lang="en-US" smtClean="0"/>
              <a:t>Router sends a broadcast to the network: “Who has 10.10.10.101? Tell </a:t>
            </a:r>
            <a:r>
              <a:rPr lang="en-US" smtClean="0">
                <a:ea typeface="ヒラギノ角ゴ Pro W3" pitchFamily="-112" charset="-128"/>
              </a:rPr>
              <a:t>10.10.10.102”. The host </a:t>
            </a:r>
            <a:r>
              <a:rPr lang="en-US" smtClean="0"/>
              <a:t>10.10.10.101 should reply with its MAC address. </a:t>
            </a:r>
          </a:p>
          <a:p>
            <a:pPr lvl="1"/>
            <a:r>
              <a:rPr lang="en-US" smtClean="0"/>
              <a:t>ARP cache: the new entry is placed in the cache</a:t>
            </a:r>
          </a:p>
          <a:p>
            <a:r>
              <a:rPr lang="en-US" smtClean="0"/>
              <a:t>Reverse Address Resolution Protocol (RARP)</a:t>
            </a:r>
          </a:p>
          <a:p>
            <a:pPr lvl="1"/>
            <a:r>
              <a:rPr lang="en-US" smtClean="0"/>
              <a:t>Obtain IP address from MAC address</a:t>
            </a:r>
          </a:p>
          <a:p>
            <a:pPr lvl="1"/>
            <a:r>
              <a:rPr lang="en-US" smtClean="0"/>
              <a:t>Not in use -&gt; instead use DHCP (Dynamic Host Configuration Protocol)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 of IPv4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recent exponential growth of the Internet and the impending exhaustion of the IPv4 address space</a:t>
            </a:r>
          </a:p>
          <a:p>
            <a:r>
              <a:rPr lang="en-US" smtClean="0"/>
              <a:t>The growth of the Internet and the ability of Internet backbone routers to maintain large routing tables</a:t>
            </a:r>
          </a:p>
          <a:p>
            <a:r>
              <a:rPr lang="en-US" smtClean="0"/>
              <a:t>The need for simpler configuration</a:t>
            </a:r>
          </a:p>
          <a:p>
            <a:r>
              <a:rPr lang="en-US" smtClean="0"/>
              <a:t>The requirement for security at the IP level</a:t>
            </a:r>
          </a:p>
          <a:p>
            <a:r>
              <a:rPr lang="en-US" smtClean="0"/>
              <a:t>The need for better support for real-time delivery of data—also called quality of service (QoS)</a:t>
            </a:r>
          </a:p>
        </p:txBody>
      </p:sp>
      <p:sp>
        <p:nvSpPr>
          <p:cNvPr id="60420" name="TextBox 4"/>
          <p:cNvSpPr txBox="1">
            <a:spLocks noChangeArrowheads="1"/>
          </p:cNvSpPr>
          <p:nvPr/>
        </p:nvSpPr>
        <p:spPr bwMode="auto">
          <a:xfrm>
            <a:off x="0" y="6581775"/>
            <a:ext cx="2354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technet.microsoft.com, 2011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IPv6 Features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New header format</a:t>
            </a:r>
          </a:p>
          <a:p>
            <a:r>
              <a:rPr lang="en-US" smtClean="0"/>
              <a:t>Large address space</a:t>
            </a:r>
          </a:p>
          <a:p>
            <a:r>
              <a:rPr lang="en-US" smtClean="0"/>
              <a:t>Efficient and hierarchical addressing and routing infrastructure</a:t>
            </a:r>
          </a:p>
          <a:p>
            <a:r>
              <a:rPr lang="en-US" smtClean="0"/>
              <a:t>Stateless and stateful address configuration</a:t>
            </a:r>
          </a:p>
          <a:p>
            <a:r>
              <a:rPr lang="en-US" smtClean="0"/>
              <a:t>Built-in security</a:t>
            </a:r>
          </a:p>
          <a:p>
            <a:r>
              <a:rPr lang="en-US" smtClean="0"/>
              <a:t>Better support for prioritized delivery</a:t>
            </a:r>
          </a:p>
          <a:p>
            <a:r>
              <a:rPr lang="en-US" smtClean="0"/>
              <a:t>New protocol for neighboring node interaction</a:t>
            </a:r>
          </a:p>
          <a:p>
            <a:r>
              <a:rPr lang="en-US" smtClean="0"/>
              <a:t>Extensibility</a:t>
            </a:r>
          </a:p>
        </p:txBody>
      </p:sp>
      <p:sp>
        <p:nvSpPr>
          <p:cNvPr id="61444" name="TextBox 4"/>
          <p:cNvSpPr txBox="1">
            <a:spLocks noChangeArrowheads="1"/>
          </p:cNvSpPr>
          <p:nvPr/>
        </p:nvSpPr>
        <p:spPr bwMode="auto">
          <a:xfrm>
            <a:off x="0" y="6581775"/>
            <a:ext cx="2354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technet.microsoft.com, 2011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Differences Between IPv4 and IPv6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44500" y="1411288"/>
          <a:ext cx="8305800" cy="4992688"/>
        </p:xfrm>
        <a:graphic>
          <a:graphicData uri="http://schemas.openxmlformats.org/drawingml/2006/table">
            <a:tbl>
              <a:tblPr/>
              <a:tblGrid>
                <a:gridCol w="4152900"/>
                <a:gridCol w="4152900"/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IPv4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45925" marR="459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IPv6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45925" marR="459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Addresses are 32 bits (4 bytes) in length.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45925" marR="459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Addresses are 128 bits (16 bytes) in length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45925" marR="459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IPsec support is optional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45925" marR="459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IPsec support is required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45925" marR="459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No QoS handling by routers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45925" marR="459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Quality of Service (QoS) included in the header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45925" marR="459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Header includes a checksum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45925" marR="459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Header does not include a checksum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45925" marR="459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Header includes options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45925" marR="459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All optional data is moved to IPv6 extension headers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45925" marR="459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</a:tr>
              <a:tr h="1150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ARP uses broadcast ARP Request frames to resolve an IPv4 address to a link layer address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45925" marR="459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ARP Request frames are replaced with multicast Neighbor Solicitation messages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45925" marR="45925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</a:tr>
            </a:tbl>
          </a:graphicData>
        </a:graphic>
      </p:graphicFrame>
      <p:sp>
        <p:nvSpPr>
          <p:cNvPr id="62493" name="TextBox 4"/>
          <p:cNvSpPr txBox="1">
            <a:spLocks noChangeArrowheads="1"/>
          </p:cNvSpPr>
          <p:nvPr/>
        </p:nvSpPr>
        <p:spPr bwMode="auto">
          <a:xfrm>
            <a:off x="0" y="6581775"/>
            <a:ext cx="2354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technet.microsoft.com, 2011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11138"/>
            <a:ext cx="7848600" cy="762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A-4: Wide Area Networks (WANs)</a:t>
            </a:r>
            <a:endParaRPr lang="en-US" dirty="0"/>
          </a:p>
        </p:txBody>
      </p:sp>
      <p:pic>
        <p:nvPicPr>
          <p:cNvPr id="8195" name="Picture 2" descr="Figure_04  WA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" t="2786" r="5479" b="2463"/>
          <a:stretch>
            <a:fillRect/>
          </a:stretch>
        </p:blipFill>
        <p:spPr bwMode="auto">
          <a:xfrm>
            <a:off x="1752600" y="1143000"/>
            <a:ext cx="5562600" cy="573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Footer Placeholder 4"/>
          <p:cNvSpPr txBox="1">
            <a:spLocks/>
          </p:cNvSpPr>
          <p:nvPr/>
        </p:nvSpPr>
        <p:spPr bwMode="auto">
          <a:xfrm>
            <a:off x="0" y="6505575"/>
            <a:ext cx="1292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Panko,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IPv6 Address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IPv4: supports 2</a:t>
            </a:r>
            <a:r>
              <a:rPr lang="en-US" baseline="30000" smtClean="0"/>
              <a:t>32</a:t>
            </a:r>
            <a:r>
              <a:rPr lang="en-US" smtClean="0"/>
              <a:t> (4,294,967,296)</a:t>
            </a:r>
          </a:p>
          <a:p>
            <a:r>
              <a:rPr lang="en-US" smtClean="0"/>
              <a:t>IPv6: supports 2</a:t>
            </a:r>
            <a:r>
              <a:rPr lang="en-US" baseline="30000" smtClean="0"/>
              <a:t>128</a:t>
            </a:r>
            <a:r>
              <a:rPr lang="en-US" smtClean="0"/>
              <a:t> (340 undecillion) addresses (7 addresses per person)</a:t>
            </a:r>
          </a:p>
          <a:p>
            <a:r>
              <a:rPr lang="en-US" smtClean="0"/>
              <a:t>Example:</a:t>
            </a:r>
          </a:p>
          <a:p>
            <a:pPr lvl="1"/>
            <a:r>
              <a:rPr lang="en-US" smtClean="0"/>
              <a:t>2001:0DB8:0000:2F3B:02AA:00FF:FE28:9C5A</a:t>
            </a:r>
          </a:p>
          <a:p>
            <a:r>
              <a:rPr lang="en-US" smtClean="0"/>
              <a:t>Global Unicast Addresses</a:t>
            </a:r>
          </a:p>
          <a:p>
            <a:endParaRPr lang="en-US" smtClean="0"/>
          </a:p>
        </p:txBody>
      </p:sp>
      <p:pic>
        <p:nvPicPr>
          <p:cNvPr id="63492" name="Picture 4" descr="FIG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3" y="4495800"/>
            <a:ext cx="730408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TextBox 6"/>
          <p:cNvSpPr txBox="1">
            <a:spLocks noChangeArrowheads="1"/>
          </p:cNvSpPr>
          <p:nvPr/>
        </p:nvSpPr>
        <p:spPr bwMode="auto">
          <a:xfrm>
            <a:off x="0" y="6581775"/>
            <a:ext cx="2354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technet.microsoft.com, 2011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048000" y="6492875"/>
            <a:ext cx="4343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Copyright Pearson Prentice-Hall 2010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24840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852D469-2B02-45B2-A83C-C964B67239A7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/>
              <a:t>60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6451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an IPv6 Packet</a:t>
            </a:r>
          </a:p>
        </p:txBody>
      </p:sp>
      <p:pic>
        <p:nvPicPr>
          <p:cNvPr id="64517" name="Picture 1" descr="Figure_13 IPv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7439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Rectangle 4"/>
          <p:cNvSpPr>
            <a:spLocks noChangeArrowheads="1"/>
          </p:cNvSpPr>
          <p:nvPr/>
        </p:nvSpPr>
        <p:spPr bwMode="auto">
          <a:xfrm>
            <a:off x="746125" y="5048250"/>
            <a:ext cx="711676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Priority</a:t>
            </a:r>
            <a:r>
              <a:rPr lang="en-US" sz="2400" b="0"/>
              <a:t>:  identify priority among datagrams in flow</a:t>
            </a:r>
          </a:p>
          <a:p>
            <a:r>
              <a:rPr lang="en-US" sz="2400"/>
              <a:t>Flow Label</a:t>
            </a:r>
            <a:r>
              <a:rPr lang="en-US" sz="2400" b="0"/>
              <a:t>: Used for QoS functionality</a:t>
            </a:r>
          </a:p>
          <a:p>
            <a:r>
              <a:rPr lang="en-US" sz="2400"/>
              <a:t>Next Header</a:t>
            </a:r>
            <a:r>
              <a:rPr lang="en-US" sz="2400" b="0"/>
              <a:t>: identify upper layer protocol for data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 Name System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Translates names into IP addresses</a:t>
            </a:r>
          </a:p>
          <a:p>
            <a:r>
              <a:rPr lang="en-US" smtClean="0"/>
              <a:t>The initial solution for name resolution </a:t>
            </a:r>
          </a:p>
          <a:p>
            <a:pPr lvl="1"/>
            <a:r>
              <a:rPr lang="en-US" smtClean="0"/>
              <a:t>Use Hosts.txt used on ARPANET</a:t>
            </a:r>
          </a:p>
          <a:p>
            <a:pPr lvl="1"/>
            <a:r>
              <a:rPr lang="en-US" smtClean="0"/>
              <a:t>Computers on the ARPANET periodically downloaded Hosts.txt from a central location</a:t>
            </a:r>
          </a:p>
          <a:p>
            <a:r>
              <a:rPr lang="en-US" smtClean="0"/>
              <a:t>Domain Name System </a:t>
            </a:r>
          </a:p>
          <a:p>
            <a:pPr lvl="1"/>
            <a:r>
              <a:rPr lang="en-US" smtClean="0"/>
              <a:t>Defines a namespace and a protocol for name resolution and database replication</a:t>
            </a:r>
          </a:p>
          <a:p>
            <a:pPr lvl="1"/>
            <a:r>
              <a:rPr lang="en-US" smtClean="0"/>
              <a:t>Has a hierarchical and logical tree structure</a:t>
            </a:r>
          </a:p>
          <a:p>
            <a:pPr lvl="1"/>
            <a:r>
              <a:rPr lang="en-US" smtClean="0"/>
              <a:t>DNS queries sent over UDP first. The hosts (DNS clients) resort to TCP only if the returned data is truncated</a:t>
            </a:r>
          </a:p>
        </p:txBody>
      </p:sp>
      <p:sp>
        <p:nvSpPr>
          <p:cNvPr id="65540" name="TextBox 3"/>
          <p:cNvSpPr txBox="1">
            <a:spLocks noChangeArrowheads="1"/>
          </p:cNvSpPr>
          <p:nvPr/>
        </p:nvSpPr>
        <p:spPr bwMode="auto">
          <a:xfrm>
            <a:off x="0" y="6581775"/>
            <a:ext cx="2354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technet.microsoft.com, 2011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DNS Domain Names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312738" y="1154113"/>
            <a:ext cx="8497887" cy="5094287"/>
          </a:xfrm>
        </p:spPr>
        <p:txBody>
          <a:bodyPr/>
          <a:lstStyle/>
          <a:p>
            <a:r>
              <a:rPr lang="en-US" smtClean="0"/>
              <a:t>Types of DNS Domain Names</a:t>
            </a:r>
          </a:p>
          <a:p>
            <a:pPr lvl="1"/>
            <a:r>
              <a:rPr lang="en-US" sz="2200" smtClean="0"/>
              <a:t>Root domain: “” or . (period)</a:t>
            </a:r>
          </a:p>
          <a:p>
            <a:pPr lvl="1"/>
            <a:r>
              <a:rPr lang="en-US" sz="2200" smtClean="0"/>
              <a:t>Top level domain: “com”</a:t>
            </a:r>
          </a:p>
          <a:p>
            <a:pPr lvl="1"/>
            <a:r>
              <a:rPr lang="en-US" sz="2200" smtClean="0"/>
              <a:t>Second level domain: “microsoft.com”</a:t>
            </a:r>
          </a:p>
          <a:p>
            <a:pPr lvl="1"/>
            <a:r>
              <a:rPr lang="en-US" sz="2200" smtClean="0"/>
              <a:t>Subdomain: “mydomain.microsoft.com”</a:t>
            </a:r>
          </a:p>
          <a:p>
            <a:pPr lvl="1"/>
            <a:r>
              <a:rPr lang="en-US" sz="2200" smtClean="0"/>
              <a:t>Host or resource name: “host-a. mydomain.microsoft.com”</a:t>
            </a:r>
          </a:p>
          <a:p>
            <a:r>
              <a:rPr lang="en-US" smtClean="0"/>
              <a:t>Generic top-level domains (as of Sep, 2011)</a:t>
            </a:r>
          </a:p>
          <a:p>
            <a:pPr lvl="1"/>
            <a:r>
              <a:rPr lang="en-US" sz="2200" smtClean="0"/>
              <a:t>aero, asia, biz, cat, com, coop, edu, gov, info, int, jobs, mil, mobi, museum, name, net, org, pro, tel, travel, xxx (total 21)</a:t>
            </a:r>
          </a:p>
          <a:p>
            <a:r>
              <a:rPr lang="en-US" smtClean="0"/>
              <a:t>Country code top-level domains</a:t>
            </a:r>
          </a:p>
          <a:p>
            <a:pPr lvl="1"/>
            <a:r>
              <a:rPr lang="en-US" sz="2200" smtClean="0"/>
              <a:t>ac, ad, ae, af, ag, ai, al, am, an, etc</a:t>
            </a:r>
          </a:p>
        </p:txBody>
      </p:sp>
      <p:sp>
        <p:nvSpPr>
          <p:cNvPr id="66564" name="TextBox 3"/>
          <p:cNvSpPr txBox="1">
            <a:spLocks noChangeArrowheads="1"/>
          </p:cNvSpPr>
          <p:nvPr/>
        </p:nvSpPr>
        <p:spPr bwMode="auto">
          <a:xfrm>
            <a:off x="0" y="6581775"/>
            <a:ext cx="2354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technet.microsoft.com, 2011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DNS Hierarchy</a:t>
            </a:r>
          </a:p>
        </p:txBody>
      </p:sp>
      <p:pic>
        <p:nvPicPr>
          <p:cNvPr id="6758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252538"/>
            <a:ext cx="5867400" cy="5072062"/>
          </a:xfrm>
        </p:spPr>
      </p:pic>
      <p:sp>
        <p:nvSpPr>
          <p:cNvPr id="67588" name="TextBox 4"/>
          <p:cNvSpPr txBox="1">
            <a:spLocks noChangeArrowheads="1"/>
          </p:cNvSpPr>
          <p:nvPr/>
        </p:nvSpPr>
        <p:spPr bwMode="auto">
          <a:xfrm>
            <a:off x="0" y="6581775"/>
            <a:ext cx="2354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technet.microsoft.com, 2011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DNS Query</a:t>
            </a:r>
          </a:p>
        </p:txBody>
      </p:sp>
      <p:pic>
        <p:nvPicPr>
          <p:cNvPr id="68611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295400"/>
            <a:ext cx="7620000" cy="4848225"/>
          </a:xfrm>
        </p:spPr>
      </p:pic>
      <p:sp>
        <p:nvSpPr>
          <p:cNvPr id="68612" name="TextBox 4"/>
          <p:cNvSpPr txBox="1">
            <a:spLocks noChangeArrowheads="1"/>
          </p:cNvSpPr>
          <p:nvPr/>
        </p:nvSpPr>
        <p:spPr bwMode="auto">
          <a:xfrm>
            <a:off x="0" y="6581775"/>
            <a:ext cx="2354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technet.microsoft.com, 2011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DNS in TCP/IP</a:t>
            </a:r>
          </a:p>
        </p:txBody>
      </p:sp>
      <p:pic>
        <p:nvPicPr>
          <p:cNvPr id="6963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447800"/>
            <a:ext cx="7773988" cy="4572000"/>
          </a:xfrm>
        </p:spPr>
      </p:pic>
      <p:sp>
        <p:nvSpPr>
          <p:cNvPr id="69636" name="TextBox 4"/>
          <p:cNvSpPr txBox="1">
            <a:spLocks noChangeArrowheads="1"/>
          </p:cNvSpPr>
          <p:nvPr/>
        </p:nvSpPr>
        <p:spPr bwMode="auto">
          <a:xfrm>
            <a:off x="0" y="6581775"/>
            <a:ext cx="2354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technet.microsoft.com, 2011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DNS Security Threats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312738" y="1143000"/>
            <a:ext cx="8497887" cy="5308600"/>
          </a:xfrm>
        </p:spPr>
        <p:txBody>
          <a:bodyPr/>
          <a:lstStyle/>
          <a:p>
            <a:r>
              <a:rPr lang="en-US" smtClean="0"/>
              <a:t>Threats</a:t>
            </a:r>
          </a:p>
          <a:p>
            <a:pPr lvl="1"/>
            <a:r>
              <a:rPr lang="en-US" smtClean="0"/>
              <a:t>Footprinting: DNS zone data is obtained by an attacker (info leakage)</a:t>
            </a:r>
          </a:p>
          <a:p>
            <a:pPr lvl="1"/>
            <a:r>
              <a:rPr lang="en-US" smtClean="0"/>
              <a:t>Denial-of-service attack</a:t>
            </a:r>
          </a:p>
          <a:p>
            <a:pPr lvl="1"/>
            <a:r>
              <a:rPr lang="en-US" smtClean="0"/>
              <a:t>Data modification (IP spoofing): use valid IP addresses in IP packets the attacker has created</a:t>
            </a:r>
          </a:p>
          <a:p>
            <a:pPr lvl="1"/>
            <a:r>
              <a:rPr lang="en-US" smtClean="0"/>
              <a:t>Redirection (cache poisoning)</a:t>
            </a:r>
          </a:p>
          <a:p>
            <a:r>
              <a:rPr lang="en-US" smtClean="0"/>
              <a:t>Defenses</a:t>
            </a:r>
          </a:p>
          <a:p>
            <a:pPr lvl="1"/>
            <a:r>
              <a:rPr lang="en-US" smtClean="0"/>
              <a:t>Limit zone transfers to specified IP addresses</a:t>
            </a:r>
          </a:p>
          <a:p>
            <a:pPr lvl="1"/>
            <a:r>
              <a:rPr lang="en-US" smtClean="0"/>
              <a:t>Enable secure cache against pollution</a:t>
            </a:r>
          </a:p>
          <a:p>
            <a:pPr lvl="1"/>
            <a:r>
              <a:rPr lang="en-US" smtClean="0"/>
              <a:t>Place DNS server on a perimeter network</a:t>
            </a:r>
          </a:p>
          <a:p>
            <a:pPr lvl="1"/>
            <a:r>
              <a:rPr lang="en-US" smtClean="0"/>
              <a:t>Add a secondary server on another subnet or network</a:t>
            </a:r>
          </a:p>
        </p:txBody>
      </p:sp>
      <p:sp>
        <p:nvSpPr>
          <p:cNvPr id="70660" name="TextBox 3"/>
          <p:cNvSpPr txBox="1">
            <a:spLocks noChangeArrowheads="1"/>
          </p:cNvSpPr>
          <p:nvPr/>
        </p:nvSpPr>
        <p:spPr bwMode="auto">
          <a:xfrm>
            <a:off x="0" y="6581775"/>
            <a:ext cx="2354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technet.microsoft.com, 2011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Fundamentals Outline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312738" y="1320800"/>
            <a:ext cx="4335462" cy="509428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400" smtClean="0"/>
              <a:t>1. Basic Network Concepts</a:t>
            </a:r>
          </a:p>
          <a:p>
            <a:pPr lvl="1"/>
            <a:r>
              <a:rPr lang="en-US" smtClean="0"/>
              <a:t>Network Topologies</a:t>
            </a:r>
          </a:p>
          <a:p>
            <a:pPr lvl="1"/>
            <a:r>
              <a:rPr lang="en-US" smtClean="0"/>
              <a:t>Network Hardware</a:t>
            </a:r>
          </a:p>
          <a:p>
            <a:pPr lvl="1"/>
            <a:r>
              <a:rPr lang="en-US" smtClean="0"/>
              <a:t>Network Design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smtClean="0"/>
              <a:t>2. The OSI 7 Layers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smtClean="0"/>
              <a:t>3. Internet Protocol</a:t>
            </a:r>
          </a:p>
          <a:p>
            <a:pPr lvl="1"/>
            <a:r>
              <a:rPr lang="en-US" smtClean="0"/>
              <a:t>IPv4</a:t>
            </a:r>
          </a:p>
          <a:p>
            <a:pPr lvl="1"/>
            <a:r>
              <a:rPr lang="en-US" smtClean="0"/>
              <a:t>ARP &amp; RARP</a:t>
            </a:r>
          </a:p>
          <a:p>
            <a:pPr lvl="1"/>
            <a:r>
              <a:rPr lang="en-US" smtClean="0"/>
              <a:t>IPv6</a:t>
            </a:r>
          </a:p>
          <a:p>
            <a:pPr lvl="1"/>
            <a:r>
              <a:rPr lang="en-US" smtClean="0"/>
              <a:t>DNS</a:t>
            </a:r>
          </a:p>
        </p:txBody>
      </p:sp>
      <p:sp>
        <p:nvSpPr>
          <p:cNvPr id="71684" name="Content Placeholder 2"/>
          <p:cNvSpPr txBox="1">
            <a:spLocks/>
          </p:cNvSpPr>
          <p:nvPr/>
        </p:nvSpPr>
        <p:spPr bwMode="auto">
          <a:xfrm>
            <a:off x="4732338" y="1350963"/>
            <a:ext cx="4335462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34290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en-US" sz="2400" b="0">
                <a:solidFill>
                  <a:srgbClr val="FF0000"/>
                </a:solidFill>
                <a:latin typeface="Verdana" pitchFamily="34" charset="0"/>
              </a:rPr>
              <a:t>4. Transport Protocol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Tx/>
              <a:buChar char="–"/>
            </a:pPr>
            <a:r>
              <a:rPr lang="en-US" sz="2400" b="0">
                <a:solidFill>
                  <a:srgbClr val="FF0000"/>
                </a:solidFill>
                <a:latin typeface="Verdana" pitchFamily="34" charset="0"/>
              </a:rPr>
              <a:t>UDP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Tx/>
              <a:buChar char="–"/>
            </a:pPr>
            <a:r>
              <a:rPr lang="en-US" sz="2400" b="0">
                <a:solidFill>
                  <a:srgbClr val="FF0000"/>
                </a:solidFill>
                <a:latin typeface="Verdana" pitchFamily="34" charset="0"/>
              </a:rPr>
              <a:t>TCP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Tx/>
              <a:buChar char="–"/>
            </a:pPr>
            <a:r>
              <a:rPr lang="en-US" sz="2400" b="0">
                <a:solidFill>
                  <a:srgbClr val="FF0000"/>
                </a:solidFill>
                <a:latin typeface="Verdana" pitchFamily="34" charset="0"/>
              </a:rPr>
              <a:t>ICMP/IGMP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Datagram Protocol (UDP)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312738" y="1320800"/>
            <a:ext cx="8602662" cy="5094288"/>
          </a:xfrm>
        </p:spPr>
        <p:txBody>
          <a:bodyPr/>
          <a:lstStyle/>
          <a:p>
            <a:r>
              <a:rPr lang="en-US" smtClean="0"/>
              <a:t>Connectionless service; no session is established between hosts</a:t>
            </a:r>
          </a:p>
          <a:p>
            <a:r>
              <a:rPr lang="en-US" smtClean="0"/>
              <a:t>UDP does not guarantee or acknowledge delivery, or sequence data</a:t>
            </a:r>
          </a:p>
          <a:p>
            <a:r>
              <a:rPr lang="en-US" smtClean="0"/>
              <a:t>Programs that use UDP are responsible for providing any reliability needed to transport data</a:t>
            </a:r>
          </a:p>
          <a:p>
            <a:r>
              <a:rPr lang="en-US" smtClean="0"/>
              <a:t>UDP is fast, has low overhead requirements, and can support point-to-point and point-to-multipoint communication</a:t>
            </a:r>
          </a:p>
        </p:txBody>
      </p:sp>
      <p:sp>
        <p:nvSpPr>
          <p:cNvPr id="72708" name="TextBox 3"/>
          <p:cNvSpPr txBox="1">
            <a:spLocks noChangeArrowheads="1"/>
          </p:cNvSpPr>
          <p:nvPr/>
        </p:nvSpPr>
        <p:spPr bwMode="auto">
          <a:xfrm>
            <a:off x="0" y="6581775"/>
            <a:ext cx="2354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technet.microsoft.com, 2011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505575"/>
            <a:ext cx="12922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Panko, 2010</a:t>
            </a:r>
          </a:p>
        </p:txBody>
      </p:sp>
      <p:sp>
        <p:nvSpPr>
          <p:cNvPr id="921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A-5: The Internet</a:t>
            </a:r>
          </a:p>
        </p:txBody>
      </p:sp>
      <p:grpSp>
        <p:nvGrpSpPr>
          <p:cNvPr id="9220" name="Group 2"/>
          <p:cNvGrpSpPr>
            <a:grpSpLocks/>
          </p:cNvGrpSpPr>
          <p:nvPr/>
        </p:nvGrpSpPr>
        <p:grpSpPr bwMode="auto">
          <a:xfrm>
            <a:off x="228600" y="1752600"/>
            <a:ext cx="8610600" cy="4114800"/>
            <a:chOff x="304800" y="2057400"/>
            <a:chExt cx="8380413" cy="3657600"/>
          </a:xfrm>
        </p:grpSpPr>
        <p:sp>
          <p:nvSpPr>
            <p:cNvPr id="9221" name="Oval 2"/>
            <p:cNvSpPr>
              <a:spLocks noChangeArrowheads="1"/>
            </p:cNvSpPr>
            <p:nvPr/>
          </p:nvSpPr>
          <p:spPr bwMode="auto">
            <a:xfrm>
              <a:off x="2438400" y="4114800"/>
              <a:ext cx="1905000" cy="129540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ucida Sans Unicode" pitchFamily="34" charset="0"/>
              </a:endParaRPr>
            </a:p>
          </p:txBody>
        </p:sp>
        <p:sp>
          <p:nvSpPr>
            <p:cNvPr id="9222" name="Oval 3"/>
            <p:cNvSpPr>
              <a:spLocks noChangeArrowheads="1"/>
            </p:cNvSpPr>
            <p:nvPr/>
          </p:nvSpPr>
          <p:spPr bwMode="auto">
            <a:xfrm>
              <a:off x="3352800" y="2895600"/>
              <a:ext cx="1905000" cy="129540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ucida Sans Unicode" pitchFamily="34" charset="0"/>
              </a:endParaRPr>
            </a:p>
          </p:txBody>
        </p:sp>
        <p:sp>
          <p:nvSpPr>
            <p:cNvPr id="9223" name="Oval 4"/>
            <p:cNvSpPr>
              <a:spLocks noChangeArrowheads="1"/>
            </p:cNvSpPr>
            <p:nvPr/>
          </p:nvSpPr>
          <p:spPr bwMode="auto">
            <a:xfrm>
              <a:off x="4343400" y="2057400"/>
              <a:ext cx="1905000" cy="129540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Lucida Sans Unicode" pitchFamily="34" charset="0"/>
                </a:rPr>
                <a:t>Network</a:t>
              </a:r>
            </a:p>
          </p:txBody>
        </p:sp>
        <p:sp>
          <p:nvSpPr>
            <p:cNvPr id="9224" name="Oval 5"/>
            <p:cNvSpPr>
              <a:spLocks noChangeArrowheads="1"/>
            </p:cNvSpPr>
            <p:nvPr/>
          </p:nvSpPr>
          <p:spPr bwMode="auto">
            <a:xfrm>
              <a:off x="4953000" y="3200400"/>
              <a:ext cx="1905000" cy="129540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ucida Sans Unicode" pitchFamily="34" charset="0"/>
              </a:endParaRPr>
            </a:p>
          </p:txBody>
        </p:sp>
        <p:sp>
          <p:nvSpPr>
            <p:cNvPr id="9225" name="Oval 6"/>
            <p:cNvSpPr>
              <a:spLocks noChangeArrowheads="1"/>
            </p:cNvSpPr>
            <p:nvPr/>
          </p:nvSpPr>
          <p:spPr bwMode="auto">
            <a:xfrm>
              <a:off x="4114800" y="4419600"/>
              <a:ext cx="1905000" cy="129540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ucida Sans Unicode" pitchFamily="34" charset="0"/>
              </a:endParaRPr>
            </a:p>
          </p:txBody>
        </p:sp>
        <p:sp>
          <p:nvSpPr>
            <p:cNvPr id="9226" name="Rectangle 8"/>
            <p:cNvSpPr>
              <a:spLocks noChangeArrowheads="1"/>
            </p:cNvSpPr>
            <p:nvPr/>
          </p:nvSpPr>
          <p:spPr bwMode="auto">
            <a:xfrm>
              <a:off x="8359775" y="2238375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Lucida Sans Unicode" pitchFamily="34" charset="0"/>
              </a:endParaRPr>
            </a:p>
          </p:txBody>
        </p:sp>
        <p:sp>
          <p:nvSpPr>
            <p:cNvPr id="9227" name="Rectangle 9"/>
            <p:cNvSpPr>
              <a:spLocks noChangeArrowheads="1"/>
            </p:cNvSpPr>
            <p:nvPr/>
          </p:nvSpPr>
          <p:spPr bwMode="auto">
            <a:xfrm>
              <a:off x="8302625" y="2238375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Lucida Sans Unicode" pitchFamily="34" charset="0"/>
              </a:endParaRPr>
            </a:p>
          </p:txBody>
        </p:sp>
        <p:sp>
          <p:nvSpPr>
            <p:cNvPr id="9228" name="Rectangle 10"/>
            <p:cNvSpPr>
              <a:spLocks noChangeArrowheads="1"/>
            </p:cNvSpPr>
            <p:nvPr/>
          </p:nvSpPr>
          <p:spPr bwMode="auto">
            <a:xfrm>
              <a:off x="8302625" y="2105025"/>
              <a:ext cx="1588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Lucida Sans Unicode" pitchFamily="34" charset="0"/>
              </a:endParaRPr>
            </a:p>
          </p:txBody>
        </p:sp>
        <p:sp>
          <p:nvSpPr>
            <p:cNvPr id="9229" name="Line 11"/>
            <p:cNvSpPr>
              <a:spLocks noChangeShapeType="1"/>
            </p:cNvSpPr>
            <p:nvPr/>
          </p:nvSpPr>
          <p:spPr bwMode="auto">
            <a:xfrm>
              <a:off x="6705600" y="4038600"/>
              <a:ext cx="182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0" name="Line 12"/>
            <p:cNvSpPr>
              <a:spLocks noChangeShapeType="1"/>
            </p:cNvSpPr>
            <p:nvPr/>
          </p:nvSpPr>
          <p:spPr bwMode="auto">
            <a:xfrm>
              <a:off x="1066800" y="3505200"/>
              <a:ext cx="1447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31" name="Arc 13"/>
            <p:cNvSpPr>
              <a:spLocks/>
            </p:cNvSpPr>
            <p:nvPr/>
          </p:nvSpPr>
          <p:spPr bwMode="auto">
            <a:xfrm rot="10733567" flipH="1">
              <a:off x="4114800" y="4648200"/>
              <a:ext cx="228600" cy="5334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32" name="Group 14"/>
            <p:cNvGrpSpPr>
              <a:grpSpLocks/>
            </p:cNvGrpSpPr>
            <p:nvPr/>
          </p:nvGrpSpPr>
          <p:grpSpPr bwMode="auto">
            <a:xfrm>
              <a:off x="4995863" y="4252913"/>
              <a:ext cx="827087" cy="250825"/>
              <a:chOff x="3147" y="2487"/>
              <a:chExt cx="521" cy="158"/>
            </a:xfrm>
          </p:grpSpPr>
          <p:sp>
            <p:nvSpPr>
              <p:cNvPr id="11102" name="Freeform 15"/>
              <p:cNvSpPr>
                <a:spLocks noEditPoints="1"/>
              </p:cNvSpPr>
              <p:nvPr/>
            </p:nvSpPr>
            <p:spPr bwMode="auto">
              <a:xfrm>
                <a:off x="3147" y="2487"/>
                <a:ext cx="84" cy="48"/>
              </a:xfrm>
              <a:custGeom>
                <a:avLst/>
                <a:gdLst>
                  <a:gd name="T0" fmla="*/ 0 w 84"/>
                  <a:gd name="T1" fmla="*/ 48 h 48"/>
                  <a:gd name="T2" fmla="*/ 84 w 84"/>
                  <a:gd name="T3" fmla="*/ 0 h 48"/>
                  <a:gd name="T4" fmla="*/ 0 w 84"/>
                  <a:gd name="T5" fmla="*/ 48 h 48"/>
                  <a:gd name="T6" fmla="*/ 0 w 84"/>
                  <a:gd name="T7" fmla="*/ 48 h 48"/>
                  <a:gd name="T8" fmla="*/ 0 w 84"/>
                  <a:gd name="T9" fmla="*/ 48 h 48"/>
                  <a:gd name="T10" fmla="*/ 0 w 84"/>
                  <a:gd name="T11" fmla="*/ 48 h 48"/>
                  <a:gd name="T12" fmla="*/ 0 w 84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4"/>
                  <a:gd name="T22" fmla="*/ 0 h 48"/>
                  <a:gd name="T23" fmla="*/ 84 w 84"/>
                  <a:gd name="T24" fmla="*/ 48 h 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4" h="48">
                    <a:moveTo>
                      <a:pt x="0" y="48"/>
                    </a:moveTo>
                    <a:lnTo>
                      <a:pt x="84" y="0"/>
                    </a:lnTo>
                    <a:lnTo>
                      <a:pt x="0" y="48"/>
                    </a:lnTo>
                    <a:close/>
                    <a:moveTo>
                      <a:pt x="0" y="48"/>
                    </a:move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03" name="Freeform 16"/>
              <p:cNvSpPr>
                <a:spLocks noEditPoints="1"/>
              </p:cNvSpPr>
              <p:nvPr/>
            </p:nvSpPr>
            <p:spPr bwMode="auto">
              <a:xfrm>
                <a:off x="3231" y="248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04" name="Freeform 17"/>
              <p:cNvSpPr>
                <a:spLocks noEditPoints="1"/>
              </p:cNvSpPr>
              <p:nvPr/>
            </p:nvSpPr>
            <p:spPr bwMode="auto">
              <a:xfrm>
                <a:off x="3231" y="248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05" name="Freeform 18"/>
              <p:cNvSpPr>
                <a:spLocks noEditPoints="1"/>
              </p:cNvSpPr>
              <p:nvPr/>
            </p:nvSpPr>
            <p:spPr bwMode="auto">
              <a:xfrm>
                <a:off x="3231" y="2487"/>
                <a:ext cx="13" cy="1"/>
              </a:xfrm>
              <a:custGeom>
                <a:avLst/>
                <a:gdLst>
                  <a:gd name="T0" fmla="*/ 0 w 13"/>
                  <a:gd name="T1" fmla="*/ 0 h 1"/>
                  <a:gd name="T2" fmla="*/ 13 w 13"/>
                  <a:gd name="T3" fmla="*/ 0 h 1"/>
                  <a:gd name="T4" fmla="*/ 0 w 13"/>
                  <a:gd name="T5" fmla="*/ 0 h 1"/>
                  <a:gd name="T6" fmla="*/ 0 w 13"/>
                  <a:gd name="T7" fmla="*/ 0 h 1"/>
                  <a:gd name="T8" fmla="*/ 0 w 13"/>
                  <a:gd name="T9" fmla="*/ 0 h 1"/>
                  <a:gd name="T10" fmla="*/ 0 w 13"/>
                  <a:gd name="T11" fmla="*/ 0 h 1"/>
                  <a:gd name="T12" fmla="*/ 0 w 13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"/>
                  <a:gd name="T23" fmla="*/ 13 w 13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">
                    <a:moveTo>
                      <a:pt x="0" y="0"/>
                    </a:moveTo>
                    <a:lnTo>
                      <a:pt x="13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06" name="Freeform 19"/>
              <p:cNvSpPr>
                <a:spLocks noEditPoints="1"/>
              </p:cNvSpPr>
              <p:nvPr/>
            </p:nvSpPr>
            <p:spPr bwMode="auto">
              <a:xfrm>
                <a:off x="3244" y="248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07" name="Freeform 20"/>
              <p:cNvSpPr>
                <a:spLocks noEditPoints="1"/>
              </p:cNvSpPr>
              <p:nvPr/>
            </p:nvSpPr>
            <p:spPr bwMode="auto">
              <a:xfrm>
                <a:off x="3231" y="2487"/>
                <a:ext cx="13" cy="1"/>
              </a:xfrm>
              <a:custGeom>
                <a:avLst/>
                <a:gdLst>
                  <a:gd name="T0" fmla="*/ 13 w 13"/>
                  <a:gd name="T1" fmla="*/ 0 h 1"/>
                  <a:gd name="T2" fmla="*/ 0 w 13"/>
                  <a:gd name="T3" fmla="*/ 0 h 1"/>
                  <a:gd name="T4" fmla="*/ 13 w 13"/>
                  <a:gd name="T5" fmla="*/ 0 h 1"/>
                  <a:gd name="T6" fmla="*/ 13 w 13"/>
                  <a:gd name="T7" fmla="*/ 0 h 1"/>
                  <a:gd name="T8" fmla="*/ 13 w 13"/>
                  <a:gd name="T9" fmla="*/ 0 h 1"/>
                  <a:gd name="T10" fmla="*/ 13 w 13"/>
                  <a:gd name="T11" fmla="*/ 0 h 1"/>
                  <a:gd name="T12" fmla="*/ 13 w 13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"/>
                  <a:gd name="T23" fmla="*/ 13 w 13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">
                    <a:moveTo>
                      <a:pt x="13" y="0"/>
                    </a:moveTo>
                    <a:lnTo>
                      <a:pt x="0" y="0"/>
                    </a:lnTo>
                    <a:lnTo>
                      <a:pt x="13" y="0"/>
                    </a:lnTo>
                    <a:close/>
                    <a:moveTo>
                      <a:pt x="13" y="0"/>
                    </a:move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08" name="Freeform 21"/>
              <p:cNvSpPr>
                <a:spLocks noEditPoints="1"/>
              </p:cNvSpPr>
              <p:nvPr/>
            </p:nvSpPr>
            <p:spPr bwMode="auto">
              <a:xfrm>
                <a:off x="3231" y="248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09" name="Freeform 22"/>
              <p:cNvSpPr>
                <a:spLocks noEditPoints="1"/>
              </p:cNvSpPr>
              <p:nvPr/>
            </p:nvSpPr>
            <p:spPr bwMode="auto">
              <a:xfrm>
                <a:off x="3231" y="248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10" name="Freeform 23"/>
              <p:cNvSpPr>
                <a:spLocks/>
              </p:cNvSpPr>
              <p:nvPr/>
            </p:nvSpPr>
            <p:spPr bwMode="auto">
              <a:xfrm>
                <a:off x="3231" y="248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11" name="Freeform 24"/>
              <p:cNvSpPr>
                <a:spLocks/>
              </p:cNvSpPr>
              <p:nvPr/>
            </p:nvSpPr>
            <p:spPr bwMode="auto">
              <a:xfrm>
                <a:off x="3231" y="2487"/>
                <a:ext cx="436" cy="1"/>
              </a:xfrm>
              <a:custGeom>
                <a:avLst/>
                <a:gdLst>
                  <a:gd name="T0" fmla="*/ 436 w 436"/>
                  <a:gd name="T1" fmla="*/ 0 h 1"/>
                  <a:gd name="T2" fmla="*/ 436 w 436"/>
                  <a:gd name="T3" fmla="*/ 0 h 1"/>
                  <a:gd name="T4" fmla="*/ 0 w 436"/>
                  <a:gd name="T5" fmla="*/ 0 h 1"/>
                  <a:gd name="T6" fmla="*/ 0 w 436"/>
                  <a:gd name="T7" fmla="*/ 0 h 1"/>
                  <a:gd name="T8" fmla="*/ 436 w 436"/>
                  <a:gd name="T9" fmla="*/ 0 h 1"/>
                  <a:gd name="T10" fmla="*/ 436 w 436"/>
                  <a:gd name="T11" fmla="*/ 0 h 1"/>
                  <a:gd name="T12" fmla="*/ 436 w 436"/>
                  <a:gd name="T13" fmla="*/ 0 h 1"/>
                  <a:gd name="T14" fmla="*/ 436 w 436"/>
                  <a:gd name="T15" fmla="*/ 0 h 1"/>
                  <a:gd name="T16" fmla="*/ 436 w 436"/>
                  <a:gd name="T17" fmla="*/ 0 h 1"/>
                  <a:gd name="T18" fmla="*/ 436 w 436"/>
                  <a:gd name="T19" fmla="*/ 0 h 1"/>
                  <a:gd name="T20" fmla="*/ 436 w 436"/>
                  <a:gd name="T21" fmla="*/ 0 h 1"/>
                  <a:gd name="T22" fmla="*/ 436 w 436"/>
                  <a:gd name="T23" fmla="*/ 0 h 1"/>
                  <a:gd name="T24" fmla="*/ 436 w 436"/>
                  <a:gd name="T25" fmla="*/ 0 h 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36"/>
                  <a:gd name="T40" fmla="*/ 0 h 1"/>
                  <a:gd name="T41" fmla="*/ 436 w 436"/>
                  <a:gd name="T42" fmla="*/ 1 h 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36" h="1">
                    <a:moveTo>
                      <a:pt x="436" y="0"/>
                    </a:moveTo>
                    <a:lnTo>
                      <a:pt x="436" y="0"/>
                    </a:lnTo>
                    <a:lnTo>
                      <a:pt x="0" y="0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12" name="Rectangle 25"/>
              <p:cNvSpPr>
                <a:spLocks noChangeArrowheads="1"/>
              </p:cNvSpPr>
              <p:nvPr/>
            </p:nvSpPr>
            <p:spPr bwMode="auto">
              <a:xfrm>
                <a:off x="3667" y="2487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1113" name="Freeform 26"/>
              <p:cNvSpPr>
                <a:spLocks noEditPoints="1"/>
              </p:cNvSpPr>
              <p:nvPr/>
            </p:nvSpPr>
            <p:spPr bwMode="auto">
              <a:xfrm>
                <a:off x="3231" y="2487"/>
                <a:ext cx="436" cy="1"/>
              </a:xfrm>
              <a:custGeom>
                <a:avLst/>
                <a:gdLst>
                  <a:gd name="T0" fmla="*/ 436 w 436"/>
                  <a:gd name="T1" fmla="*/ 0 h 1"/>
                  <a:gd name="T2" fmla="*/ 0 w 436"/>
                  <a:gd name="T3" fmla="*/ 0 h 1"/>
                  <a:gd name="T4" fmla="*/ 436 w 436"/>
                  <a:gd name="T5" fmla="*/ 0 h 1"/>
                  <a:gd name="T6" fmla="*/ 436 w 436"/>
                  <a:gd name="T7" fmla="*/ 0 h 1"/>
                  <a:gd name="T8" fmla="*/ 436 w 436"/>
                  <a:gd name="T9" fmla="*/ 0 h 1"/>
                  <a:gd name="T10" fmla="*/ 436 w 436"/>
                  <a:gd name="T11" fmla="*/ 0 h 1"/>
                  <a:gd name="T12" fmla="*/ 436 w 436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"/>
                  <a:gd name="T22" fmla="*/ 0 h 1"/>
                  <a:gd name="T23" fmla="*/ 436 w 436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" h="1">
                    <a:moveTo>
                      <a:pt x="436" y="0"/>
                    </a:moveTo>
                    <a:lnTo>
                      <a:pt x="0" y="0"/>
                    </a:lnTo>
                    <a:lnTo>
                      <a:pt x="436" y="0"/>
                    </a:lnTo>
                    <a:close/>
                    <a:moveTo>
                      <a:pt x="436" y="0"/>
                    </a:moveTo>
                    <a:lnTo>
                      <a:pt x="4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14" name="Freeform 27"/>
              <p:cNvSpPr>
                <a:spLocks noEditPoints="1"/>
              </p:cNvSpPr>
              <p:nvPr/>
            </p:nvSpPr>
            <p:spPr bwMode="auto">
              <a:xfrm>
                <a:off x="3231" y="248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15" name="Freeform 28"/>
              <p:cNvSpPr>
                <a:spLocks noEditPoints="1"/>
              </p:cNvSpPr>
              <p:nvPr/>
            </p:nvSpPr>
            <p:spPr bwMode="auto">
              <a:xfrm>
                <a:off x="3231" y="2487"/>
                <a:ext cx="436" cy="1"/>
              </a:xfrm>
              <a:custGeom>
                <a:avLst/>
                <a:gdLst>
                  <a:gd name="T0" fmla="*/ 0 w 436"/>
                  <a:gd name="T1" fmla="*/ 0 h 1"/>
                  <a:gd name="T2" fmla="*/ 436 w 436"/>
                  <a:gd name="T3" fmla="*/ 0 h 1"/>
                  <a:gd name="T4" fmla="*/ 0 w 436"/>
                  <a:gd name="T5" fmla="*/ 0 h 1"/>
                  <a:gd name="T6" fmla="*/ 0 w 436"/>
                  <a:gd name="T7" fmla="*/ 0 h 1"/>
                  <a:gd name="T8" fmla="*/ 0 w 436"/>
                  <a:gd name="T9" fmla="*/ 0 h 1"/>
                  <a:gd name="T10" fmla="*/ 0 w 436"/>
                  <a:gd name="T11" fmla="*/ 0 h 1"/>
                  <a:gd name="T12" fmla="*/ 0 w 436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6"/>
                  <a:gd name="T22" fmla="*/ 0 h 1"/>
                  <a:gd name="T23" fmla="*/ 436 w 436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6" h="1">
                    <a:moveTo>
                      <a:pt x="0" y="0"/>
                    </a:moveTo>
                    <a:lnTo>
                      <a:pt x="436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16" name="Freeform 29"/>
              <p:cNvSpPr>
                <a:spLocks noEditPoints="1"/>
              </p:cNvSpPr>
              <p:nvPr/>
            </p:nvSpPr>
            <p:spPr bwMode="auto">
              <a:xfrm>
                <a:off x="3667" y="248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17" name="Freeform 30"/>
              <p:cNvSpPr>
                <a:spLocks noEditPoints="1"/>
              </p:cNvSpPr>
              <p:nvPr/>
            </p:nvSpPr>
            <p:spPr bwMode="auto">
              <a:xfrm>
                <a:off x="3667" y="248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18" name="Freeform 31"/>
              <p:cNvSpPr>
                <a:spLocks noEditPoints="1"/>
              </p:cNvSpPr>
              <p:nvPr/>
            </p:nvSpPr>
            <p:spPr bwMode="auto">
              <a:xfrm>
                <a:off x="3667" y="248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19" name="Freeform 32"/>
              <p:cNvSpPr>
                <a:spLocks noEditPoints="1"/>
              </p:cNvSpPr>
              <p:nvPr/>
            </p:nvSpPr>
            <p:spPr bwMode="auto">
              <a:xfrm>
                <a:off x="3667" y="248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20" name="Freeform 33"/>
              <p:cNvSpPr>
                <a:spLocks noEditPoints="1"/>
              </p:cNvSpPr>
              <p:nvPr/>
            </p:nvSpPr>
            <p:spPr bwMode="auto">
              <a:xfrm>
                <a:off x="3667" y="248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21" name="Freeform 34"/>
              <p:cNvSpPr>
                <a:spLocks noEditPoints="1"/>
              </p:cNvSpPr>
              <p:nvPr/>
            </p:nvSpPr>
            <p:spPr bwMode="auto">
              <a:xfrm>
                <a:off x="3667" y="248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22" name="Freeform 35"/>
              <p:cNvSpPr>
                <a:spLocks noEditPoints="1"/>
              </p:cNvSpPr>
              <p:nvPr/>
            </p:nvSpPr>
            <p:spPr bwMode="auto">
              <a:xfrm>
                <a:off x="3667" y="248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23" name="Freeform 36"/>
              <p:cNvSpPr>
                <a:spLocks/>
              </p:cNvSpPr>
              <p:nvPr/>
            </p:nvSpPr>
            <p:spPr bwMode="auto">
              <a:xfrm>
                <a:off x="3667" y="248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24" name="Freeform 37"/>
              <p:cNvSpPr>
                <a:spLocks/>
              </p:cNvSpPr>
              <p:nvPr/>
            </p:nvSpPr>
            <p:spPr bwMode="auto">
              <a:xfrm>
                <a:off x="3244" y="2547"/>
                <a:ext cx="1" cy="24"/>
              </a:xfrm>
              <a:custGeom>
                <a:avLst/>
                <a:gdLst>
                  <a:gd name="T0" fmla="*/ 0 w 1"/>
                  <a:gd name="T1" fmla="*/ 0 h 24"/>
                  <a:gd name="T2" fmla="*/ 0 w 1"/>
                  <a:gd name="T3" fmla="*/ 0 h 24"/>
                  <a:gd name="T4" fmla="*/ 0 w 1"/>
                  <a:gd name="T5" fmla="*/ 24 h 24"/>
                  <a:gd name="T6" fmla="*/ 0 w 1"/>
                  <a:gd name="T7" fmla="*/ 24 h 24"/>
                  <a:gd name="T8" fmla="*/ 0 w 1"/>
                  <a:gd name="T9" fmla="*/ 0 h 24"/>
                  <a:gd name="T10" fmla="*/ 0 w 1"/>
                  <a:gd name="T11" fmla="*/ 0 h 24"/>
                  <a:gd name="T12" fmla="*/ 0 w 1"/>
                  <a:gd name="T13" fmla="*/ 0 h 24"/>
                  <a:gd name="T14" fmla="*/ 0 w 1"/>
                  <a:gd name="T15" fmla="*/ 0 h 24"/>
                  <a:gd name="T16" fmla="*/ 0 w 1"/>
                  <a:gd name="T17" fmla="*/ 0 h 24"/>
                  <a:gd name="T18" fmla="*/ 0 w 1"/>
                  <a:gd name="T19" fmla="*/ 0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"/>
                  <a:gd name="T31" fmla="*/ 0 h 24"/>
                  <a:gd name="T32" fmla="*/ 1 w 1"/>
                  <a:gd name="T33" fmla="*/ 24 h 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" h="24">
                    <a:moveTo>
                      <a:pt x="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25" name="Rectangle 38"/>
              <p:cNvSpPr>
                <a:spLocks noChangeArrowheads="1"/>
              </p:cNvSpPr>
              <p:nvPr/>
            </p:nvSpPr>
            <p:spPr bwMode="auto">
              <a:xfrm>
                <a:off x="3244" y="2547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1126" name="Freeform 39"/>
              <p:cNvSpPr>
                <a:spLocks noEditPoints="1"/>
              </p:cNvSpPr>
              <p:nvPr/>
            </p:nvSpPr>
            <p:spPr bwMode="auto">
              <a:xfrm>
                <a:off x="3244" y="2547"/>
                <a:ext cx="1" cy="24"/>
              </a:xfrm>
              <a:custGeom>
                <a:avLst/>
                <a:gdLst>
                  <a:gd name="T0" fmla="*/ 0 w 1"/>
                  <a:gd name="T1" fmla="*/ 0 h 24"/>
                  <a:gd name="T2" fmla="*/ 0 w 1"/>
                  <a:gd name="T3" fmla="*/ 24 h 24"/>
                  <a:gd name="T4" fmla="*/ 0 w 1"/>
                  <a:gd name="T5" fmla="*/ 0 h 24"/>
                  <a:gd name="T6" fmla="*/ 0 w 1"/>
                  <a:gd name="T7" fmla="*/ 0 h 24"/>
                  <a:gd name="T8" fmla="*/ 0 w 1"/>
                  <a:gd name="T9" fmla="*/ 0 h 24"/>
                  <a:gd name="T10" fmla="*/ 0 w 1"/>
                  <a:gd name="T11" fmla="*/ 0 h 24"/>
                  <a:gd name="T12" fmla="*/ 0 w 1"/>
                  <a:gd name="T13" fmla="*/ 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24"/>
                  <a:gd name="T23" fmla="*/ 1 w 1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24">
                    <a:moveTo>
                      <a:pt x="0" y="0"/>
                    </a:moveTo>
                    <a:lnTo>
                      <a:pt x="0" y="2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27" name="Freeform 40"/>
              <p:cNvSpPr>
                <a:spLocks noEditPoints="1"/>
              </p:cNvSpPr>
              <p:nvPr/>
            </p:nvSpPr>
            <p:spPr bwMode="auto">
              <a:xfrm>
                <a:off x="3244" y="257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28" name="Freeform 41"/>
              <p:cNvSpPr>
                <a:spLocks noEditPoints="1"/>
              </p:cNvSpPr>
              <p:nvPr/>
            </p:nvSpPr>
            <p:spPr bwMode="auto">
              <a:xfrm>
                <a:off x="3244" y="2547"/>
                <a:ext cx="1" cy="24"/>
              </a:xfrm>
              <a:custGeom>
                <a:avLst/>
                <a:gdLst>
                  <a:gd name="T0" fmla="*/ 0 w 1"/>
                  <a:gd name="T1" fmla="*/ 24 h 24"/>
                  <a:gd name="T2" fmla="*/ 0 w 1"/>
                  <a:gd name="T3" fmla="*/ 0 h 24"/>
                  <a:gd name="T4" fmla="*/ 0 w 1"/>
                  <a:gd name="T5" fmla="*/ 24 h 24"/>
                  <a:gd name="T6" fmla="*/ 0 w 1"/>
                  <a:gd name="T7" fmla="*/ 24 h 24"/>
                  <a:gd name="T8" fmla="*/ 0 w 1"/>
                  <a:gd name="T9" fmla="*/ 24 h 24"/>
                  <a:gd name="T10" fmla="*/ 0 w 1"/>
                  <a:gd name="T11" fmla="*/ 24 h 24"/>
                  <a:gd name="T12" fmla="*/ 0 w 1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24"/>
                  <a:gd name="T23" fmla="*/ 1 w 1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24">
                    <a:moveTo>
                      <a:pt x="0" y="24"/>
                    </a:moveTo>
                    <a:lnTo>
                      <a:pt x="0" y="0"/>
                    </a:lnTo>
                    <a:lnTo>
                      <a:pt x="0" y="24"/>
                    </a:lnTo>
                    <a:close/>
                    <a:moveTo>
                      <a:pt x="0" y="24"/>
                    </a:move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29" name="Freeform 42"/>
              <p:cNvSpPr>
                <a:spLocks noEditPoints="1"/>
              </p:cNvSpPr>
              <p:nvPr/>
            </p:nvSpPr>
            <p:spPr bwMode="auto">
              <a:xfrm>
                <a:off x="3244" y="254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30" name="Freeform 43"/>
              <p:cNvSpPr>
                <a:spLocks noEditPoints="1"/>
              </p:cNvSpPr>
              <p:nvPr/>
            </p:nvSpPr>
            <p:spPr bwMode="auto">
              <a:xfrm>
                <a:off x="3244" y="254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31" name="Freeform 44"/>
              <p:cNvSpPr>
                <a:spLocks noEditPoints="1"/>
              </p:cNvSpPr>
              <p:nvPr/>
            </p:nvSpPr>
            <p:spPr bwMode="auto">
              <a:xfrm>
                <a:off x="3244" y="254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32" name="Freeform 45"/>
              <p:cNvSpPr>
                <a:spLocks noEditPoints="1"/>
              </p:cNvSpPr>
              <p:nvPr/>
            </p:nvSpPr>
            <p:spPr bwMode="auto">
              <a:xfrm>
                <a:off x="3244" y="254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33" name="Freeform 46"/>
              <p:cNvSpPr>
                <a:spLocks/>
              </p:cNvSpPr>
              <p:nvPr/>
            </p:nvSpPr>
            <p:spPr bwMode="auto">
              <a:xfrm>
                <a:off x="3244" y="254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34" name="Freeform 47"/>
              <p:cNvSpPr>
                <a:spLocks/>
              </p:cNvSpPr>
              <p:nvPr/>
            </p:nvSpPr>
            <p:spPr bwMode="auto">
              <a:xfrm>
                <a:off x="3171" y="2547"/>
                <a:ext cx="73" cy="1"/>
              </a:xfrm>
              <a:custGeom>
                <a:avLst/>
                <a:gdLst>
                  <a:gd name="T0" fmla="*/ 0 w 73"/>
                  <a:gd name="T1" fmla="*/ 0 h 1"/>
                  <a:gd name="T2" fmla="*/ 0 w 73"/>
                  <a:gd name="T3" fmla="*/ 0 h 1"/>
                  <a:gd name="T4" fmla="*/ 73 w 73"/>
                  <a:gd name="T5" fmla="*/ 0 h 1"/>
                  <a:gd name="T6" fmla="*/ 73 w 73"/>
                  <a:gd name="T7" fmla="*/ 0 h 1"/>
                  <a:gd name="T8" fmla="*/ 0 w 73"/>
                  <a:gd name="T9" fmla="*/ 0 h 1"/>
                  <a:gd name="T10" fmla="*/ 0 w 73"/>
                  <a:gd name="T11" fmla="*/ 0 h 1"/>
                  <a:gd name="T12" fmla="*/ 0 w 73"/>
                  <a:gd name="T13" fmla="*/ 0 h 1"/>
                  <a:gd name="T14" fmla="*/ 0 w 73"/>
                  <a:gd name="T15" fmla="*/ 0 h 1"/>
                  <a:gd name="T16" fmla="*/ 0 w 73"/>
                  <a:gd name="T17" fmla="*/ 0 h 1"/>
                  <a:gd name="T18" fmla="*/ 0 w 73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3"/>
                  <a:gd name="T31" fmla="*/ 0 h 1"/>
                  <a:gd name="T32" fmla="*/ 73 w 73"/>
                  <a:gd name="T33" fmla="*/ 1 h 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3" h="1">
                    <a:moveTo>
                      <a:pt x="0" y="0"/>
                    </a:moveTo>
                    <a:lnTo>
                      <a:pt x="0" y="0"/>
                    </a:lnTo>
                    <a:lnTo>
                      <a:pt x="7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35" name="Rectangle 48"/>
              <p:cNvSpPr>
                <a:spLocks noChangeArrowheads="1"/>
              </p:cNvSpPr>
              <p:nvPr/>
            </p:nvSpPr>
            <p:spPr bwMode="auto">
              <a:xfrm>
                <a:off x="3171" y="2547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1136" name="Freeform 49"/>
              <p:cNvSpPr>
                <a:spLocks noEditPoints="1"/>
              </p:cNvSpPr>
              <p:nvPr/>
            </p:nvSpPr>
            <p:spPr bwMode="auto">
              <a:xfrm>
                <a:off x="3171" y="2547"/>
                <a:ext cx="73" cy="1"/>
              </a:xfrm>
              <a:custGeom>
                <a:avLst/>
                <a:gdLst>
                  <a:gd name="T0" fmla="*/ 0 w 73"/>
                  <a:gd name="T1" fmla="*/ 0 h 1"/>
                  <a:gd name="T2" fmla="*/ 73 w 73"/>
                  <a:gd name="T3" fmla="*/ 0 h 1"/>
                  <a:gd name="T4" fmla="*/ 0 w 73"/>
                  <a:gd name="T5" fmla="*/ 0 h 1"/>
                  <a:gd name="T6" fmla="*/ 0 w 73"/>
                  <a:gd name="T7" fmla="*/ 0 h 1"/>
                  <a:gd name="T8" fmla="*/ 0 w 73"/>
                  <a:gd name="T9" fmla="*/ 0 h 1"/>
                  <a:gd name="T10" fmla="*/ 0 w 73"/>
                  <a:gd name="T11" fmla="*/ 0 h 1"/>
                  <a:gd name="T12" fmla="*/ 0 w 73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"/>
                  <a:gd name="T22" fmla="*/ 0 h 1"/>
                  <a:gd name="T23" fmla="*/ 73 w 73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" h="1">
                    <a:moveTo>
                      <a:pt x="0" y="0"/>
                    </a:moveTo>
                    <a:lnTo>
                      <a:pt x="73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37" name="Freeform 50"/>
              <p:cNvSpPr>
                <a:spLocks noEditPoints="1"/>
              </p:cNvSpPr>
              <p:nvPr/>
            </p:nvSpPr>
            <p:spPr bwMode="auto">
              <a:xfrm>
                <a:off x="3244" y="254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38" name="Freeform 51"/>
              <p:cNvSpPr>
                <a:spLocks noEditPoints="1"/>
              </p:cNvSpPr>
              <p:nvPr/>
            </p:nvSpPr>
            <p:spPr bwMode="auto">
              <a:xfrm>
                <a:off x="3171" y="2547"/>
                <a:ext cx="73" cy="1"/>
              </a:xfrm>
              <a:custGeom>
                <a:avLst/>
                <a:gdLst>
                  <a:gd name="T0" fmla="*/ 73 w 73"/>
                  <a:gd name="T1" fmla="*/ 0 h 1"/>
                  <a:gd name="T2" fmla="*/ 0 w 73"/>
                  <a:gd name="T3" fmla="*/ 0 h 1"/>
                  <a:gd name="T4" fmla="*/ 73 w 73"/>
                  <a:gd name="T5" fmla="*/ 0 h 1"/>
                  <a:gd name="T6" fmla="*/ 73 w 73"/>
                  <a:gd name="T7" fmla="*/ 0 h 1"/>
                  <a:gd name="T8" fmla="*/ 73 w 73"/>
                  <a:gd name="T9" fmla="*/ 0 h 1"/>
                  <a:gd name="T10" fmla="*/ 73 w 73"/>
                  <a:gd name="T11" fmla="*/ 0 h 1"/>
                  <a:gd name="T12" fmla="*/ 73 w 73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"/>
                  <a:gd name="T22" fmla="*/ 0 h 1"/>
                  <a:gd name="T23" fmla="*/ 73 w 73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" h="1">
                    <a:moveTo>
                      <a:pt x="73" y="0"/>
                    </a:moveTo>
                    <a:lnTo>
                      <a:pt x="0" y="0"/>
                    </a:lnTo>
                    <a:lnTo>
                      <a:pt x="73" y="0"/>
                    </a:lnTo>
                    <a:close/>
                    <a:moveTo>
                      <a:pt x="73" y="0"/>
                    </a:move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39" name="Freeform 52"/>
              <p:cNvSpPr>
                <a:spLocks noEditPoints="1"/>
              </p:cNvSpPr>
              <p:nvPr/>
            </p:nvSpPr>
            <p:spPr bwMode="auto">
              <a:xfrm>
                <a:off x="3171" y="254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0" name="Freeform 53"/>
              <p:cNvSpPr>
                <a:spLocks noEditPoints="1"/>
              </p:cNvSpPr>
              <p:nvPr/>
            </p:nvSpPr>
            <p:spPr bwMode="auto">
              <a:xfrm>
                <a:off x="3171" y="254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1" name="Freeform 54"/>
              <p:cNvSpPr>
                <a:spLocks noEditPoints="1"/>
              </p:cNvSpPr>
              <p:nvPr/>
            </p:nvSpPr>
            <p:spPr bwMode="auto">
              <a:xfrm>
                <a:off x="3171" y="254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2" name="Freeform 55"/>
              <p:cNvSpPr>
                <a:spLocks noEditPoints="1"/>
              </p:cNvSpPr>
              <p:nvPr/>
            </p:nvSpPr>
            <p:spPr bwMode="auto">
              <a:xfrm>
                <a:off x="3171" y="254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3" name="Freeform 56"/>
              <p:cNvSpPr>
                <a:spLocks/>
              </p:cNvSpPr>
              <p:nvPr/>
            </p:nvSpPr>
            <p:spPr bwMode="auto">
              <a:xfrm>
                <a:off x="3171" y="254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4" name="Freeform 57"/>
              <p:cNvSpPr>
                <a:spLocks/>
              </p:cNvSpPr>
              <p:nvPr/>
            </p:nvSpPr>
            <p:spPr bwMode="auto">
              <a:xfrm>
                <a:off x="3171" y="2547"/>
                <a:ext cx="1" cy="24"/>
              </a:xfrm>
              <a:custGeom>
                <a:avLst/>
                <a:gdLst>
                  <a:gd name="T0" fmla="*/ 0 w 1"/>
                  <a:gd name="T1" fmla="*/ 24 h 24"/>
                  <a:gd name="T2" fmla="*/ 0 w 1"/>
                  <a:gd name="T3" fmla="*/ 24 h 24"/>
                  <a:gd name="T4" fmla="*/ 0 w 1"/>
                  <a:gd name="T5" fmla="*/ 0 h 24"/>
                  <a:gd name="T6" fmla="*/ 0 w 1"/>
                  <a:gd name="T7" fmla="*/ 0 h 24"/>
                  <a:gd name="T8" fmla="*/ 0 w 1"/>
                  <a:gd name="T9" fmla="*/ 24 h 24"/>
                  <a:gd name="T10" fmla="*/ 0 w 1"/>
                  <a:gd name="T11" fmla="*/ 24 h 24"/>
                  <a:gd name="T12" fmla="*/ 0 w 1"/>
                  <a:gd name="T13" fmla="*/ 24 h 24"/>
                  <a:gd name="T14" fmla="*/ 0 w 1"/>
                  <a:gd name="T15" fmla="*/ 24 h 24"/>
                  <a:gd name="T16" fmla="*/ 0 w 1"/>
                  <a:gd name="T17" fmla="*/ 24 h 24"/>
                  <a:gd name="T18" fmla="*/ 0 w 1"/>
                  <a:gd name="T19" fmla="*/ 24 h 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"/>
                  <a:gd name="T31" fmla="*/ 0 h 24"/>
                  <a:gd name="T32" fmla="*/ 1 w 1"/>
                  <a:gd name="T33" fmla="*/ 24 h 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" h="24">
                    <a:moveTo>
                      <a:pt x="0" y="24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5" name="Rectangle 58"/>
              <p:cNvSpPr>
                <a:spLocks noChangeArrowheads="1"/>
              </p:cNvSpPr>
              <p:nvPr/>
            </p:nvSpPr>
            <p:spPr bwMode="auto">
              <a:xfrm>
                <a:off x="3171" y="2571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1146" name="Freeform 59"/>
              <p:cNvSpPr>
                <a:spLocks noEditPoints="1"/>
              </p:cNvSpPr>
              <p:nvPr/>
            </p:nvSpPr>
            <p:spPr bwMode="auto">
              <a:xfrm>
                <a:off x="3171" y="2547"/>
                <a:ext cx="1" cy="24"/>
              </a:xfrm>
              <a:custGeom>
                <a:avLst/>
                <a:gdLst>
                  <a:gd name="T0" fmla="*/ 0 w 1"/>
                  <a:gd name="T1" fmla="*/ 24 h 24"/>
                  <a:gd name="T2" fmla="*/ 0 w 1"/>
                  <a:gd name="T3" fmla="*/ 0 h 24"/>
                  <a:gd name="T4" fmla="*/ 0 w 1"/>
                  <a:gd name="T5" fmla="*/ 24 h 24"/>
                  <a:gd name="T6" fmla="*/ 0 w 1"/>
                  <a:gd name="T7" fmla="*/ 24 h 24"/>
                  <a:gd name="T8" fmla="*/ 0 w 1"/>
                  <a:gd name="T9" fmla="*/ 24 h 24"/>
                  <a:gd name="T10" fmla="*/ 0 w 1"/>
                  <a:gd name="T11" fmla="*/ 24 h 24"/>
                  <a:gd name="T12" fmla="*/ 0 w 1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24"/>
                  <a:gd name="T23" fmla="*/ 1 w 1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24">
                    <a:moveTo>
                      <a:pt x="0" y="24"/>
                    </a:moveTo>
                    <a:lnTo>
                      <a:pt x="0" y="0"/>
                    </a:lnTo>
                    <a:lnTo>
                      <a:pt x="0" y="24"/>
                    </a:lnTo>
                    <a:close/>
                    <a:moveTo>
                      <a:pt x="0" y="24"/>
                    </a:move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7" name="Freeform 60"/>
              <p:cNvSpPr>
                <a:spLocks noEditPoints="1"/>
              </p:cNvSpPr>
              <p:nvPr/>
            </p:nvSpPr>
            <p:spPr bwMode="auto">
              <a:xfrm>
                <a:off x="3171" y="254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8" name="Freeform 61"/>
              <p:cNvSpPr>
                <a:spLocks noEditPoints="1"/>
              </p:cNvSpPr>
              <p:nvPr/>
            </p:nvSpPr>
            <p:spPr bwMode="auto">
              <a:xfrm>
                <a:off x="3171" y="2547"/>
                <a:ext cx="1" cy="24"/>
              </a:xfrm>
              <a:custGeom>
                <a:avLst/>
                <a:gdLst>
                  <a:gd name="T0" fmla="*/ 0 w 1"/>
                  <a:gd name="T1" fmla="*/ 0 h 24"/>
                  <a:gd name="T2" fmla="*/ 0 w 1"/>
                  <a:gd name="T3" fmla="*/ 24 h 24"/>
                  <a:gd name="T4" fmla="*/ 0 w 1"/>
                  <a:gd name="T5" fmla="*/ 0 h 24"/>
                  <a:gd name="T6" fmla="*/ 0 w 1"/>
                  <a:gd name="T7" fmla="*/ 0 h 24"/>
                  <a:gd name="T8" fmla="*/ 0 w 1"/>
                  <a:gd name="T9" fmla="*/ 0 h 24"/>
                  <a:gd name="T10" fmla="*/ 0 w 1"/>
                  <a:gd name="T11" fmla="*/ 0 h 24"/>
                  <a:gd name="T12" fmla="*/ 0 w 1"/>
                  <a:gd name="T13" fmla="*/ 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24"/>
                  <a:gd name="T23" fmla="*/ 1 w 1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24">
                    <a:moveTo>
                      <a:pt x="0" y="0"/>
                    </a:moveTo>
                    <a:lnTo>
                      <a:pt x="0" y="2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9" name="Freeform 62"/>
              <p:cNvSpPr>
                <a:spLocks noEditPoints="1"/>
              </p:cNvSpPr>
              <p:nvPr/>
            </p:nvSpPr>
            <p:spPr bwMode="auto">
              <a:xfrm>
                <a:off x="3171" y="257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50" name="Freeform 63"/>
              <p:cNvSpPr>
                <a:spLocks noEditPoints="1"/>
              </p:cNvSpPr>
              <p:nvPr/>
            </p:nvSpPr>
            <p:spPr bwMode="auto">
              <a:xfrm>
                <a:off x="3171" y="257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51" name="Freeform 64"/>
              <p:cNvSpPr>
                <a:spLocks noEditPoints="1"/>
              </p:cNvSpPr>
              <p:nvPr/>
            </p:nvSpPr>
            <p:spPr bwMode="auto">
              <a:xfrm>
                <a:off x="3171" y="257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52" name="Freeform 65"/>
              <p:cNvSpPr>
                <a:spLocks noEditPoints="1"/>
              </p:cNvSpPr>
              <p:nvPr/>
            </p:nvSpPr>
            <p:spPr bwMode="auto">
              <a:xfrm>
                <a:off x="3171" y="257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53" name="Freeform 66"/>
              <p:cNvSpPr>
                <a:spLocks/>
              </p:cNvSpPr>
              <p:nvPr/>
            </p:nvSpPr>
            <p:spPr bwMode="auto">
              <a:xfrm>
                <a:off x="3171" y="257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54" name="Freeform 67"/>
              <p:cNvSpPr>
                <a:spLocks/>
              </p:cNvSpPr>
              <p:nvPr/>
            </p:nvSpPr>
            <p:spPr bwMode="auto">
              <a:xfrm>
                <a:off x="3171" y="2571"/>
                <a:ext cx="73" cy="1"/>
              </a:xfrm>
              <a:custGeom>
                <a:avLst/>
                <a:gdLst>
                  <a:gd name="T0" fmla="*/ 73 w 73"/>
                  <a:gd name="T1" fmla="*/ 0 h 1"/>
                  <a:gd name="T2" fmla="*/ 73 w 73"/>
                  <a:gd name="T3" fmla="*/ 0 h 1"/>
                  <a:gd name="T4" fmla="*/ 0 w 73"/>
                  <a:gd name="T5" fmla="*/ 0 h 1"/>
                  <a:gd name="T6" fmla="*/ 0 w 73"/>
                  <a:gd name="T7" fmla="*/ 0 h 1"/>
                  <a:gd name="T8" fmla="*/ 73 w 73"/>
                  <a:gd name="T9" fmla="*/ 0 h 1"/>
                  <a:gd name="T10" fmla="*/ 73 w 73"/>
                  <a:gd name="T11" fmla="*/ 0 h 1"/>
                  <a:gd name="T12" fmla="*/ 73 w 73"/>
                  <a:gd name="T13" fmla="*/ 0 h 1"/>
                  <a:gd name="T14" fmla="*/ 73 w 73"/>
                  <a:gd name="T15" fmla="*/ 0 h 1"/>
                  <a:gd name="T16" fmla="*/ 73 w 73"/>
                  <a:gd name="T17" fmla="*/ 0 h 1"/>
                  <a:gd name="T18" fmla="*/ 73 w 73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3"/>
                  <a:gd name="T31" fmla="*/ 0 h 1"/>
                  <a:gd name="T32" fmla="*/ 73 w 73"/>
                  <a:gd name="T33" fmla="*/ 1 h 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3" h="1">
                    <a:moveTo>
                      <a:pt x="73" y="0"/>
                    </a:moveTo>
                    <a:lnTo>
                      <a:pt x="73" y="0"/>
                    </a:lnTo>
                    <a:lnTo>
                      <a:pt x="0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55" name="Rectangle 68"/>
              <p:cNvSpPr>
                <a:spLocks noChangeArrowheads="1"/>
              </p:cNvSpPr>
              <p:nvPr/>
            </p:nvSpPr>
            <p:spPr bwMode="auto">
              <a:xfrm>
                <a:off x="3244" y="2571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1156" name="Freeform 69"/>
              <p:cNvSpPr>
                <a:spLocks noEditPoints="1"/>
              </p:cNvSpPr>
              <p:nvPr/>
            </p:nvSpPr>
            <p:spPr bwMode="auto">
              <a:xfrm>
                <a:off x="3171" y="2571"/>
                <a:ext cx="73" cy="1"/>
              </a:xfrm>
              <a:custGeom>
                <a:avLst/>
                <a:gdLst>
                  <a:gd name="T0" fmla="*/ 73 w 73"/>
                  <a:gd name="T1" fmla="*/ 0 h 1"/>
                  <a:gd name="T2" fmla="*/ 0 w 73"/>
                  <a:gd name="T3" fmla="*/ 0 h 1"/>
                  <a:gd name="T4" fmla="*/ 73 w 73"/>
                  <a:gd name="T5" fmla="*/ 0 h 1"/>
                  <a:gd name="T6" fmla="*/ 73 w 73"/>
                  <a:gd name="T7" fmla="*/ 0 h 1"/>
                  <a:gd name="T8" fmla="*/ 73 w 73"/>
                  <a:gd name="T9" fmla="*/ 0 h 1"/>
                  <a:gd name="T10" fmla="*/ 73 w 73"/>
                  <a:gd name="T11" fmla="*/ 0 h 1"/>
                  <a:gd name="T12" fmla="*/ 73 w 73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"/>
                  <a:gd name="T22" fmla="*/ 0 h 1"/>
                  <a:gd name="T23" fmla="*/ 73 w 73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" h="1">
                    <a:moveTo>
                      <a:pt x="73" y="0"/>
                    </a:moveTo>
                    <a:lnTo>
                      <a:pt x="0" y="0"/>
                    </a:lnTo>
                    <a:lnTo>
                      <a:pt x="73" y="0"/>
                    </a:lnTo>
                    <a:close/>
                    <a:moveTo>
                      <a:pt x="73" y="0"/>
                    </a:move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57" name="Freeform 70"/>
              <p:cNvSpPr>
                <a:spLocks noEditPoints="1"/>
              </p:cNvSpPr>
              <p:nvPr/>
            </p:nvSpPr>
            <p:spPr bwMode="auto">
              <a:xfrm>
                <a:off x="3171" y="257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58" name="Freeform 71"/>
              <p:cNvSpPr>
                <a:spLocks noEditPoints="1"/>
              </p:cNvSpPr>
              <p:nvPr/>
            </p:nvSpPr>
            <p:spPr bwMode="auto">
              <a:xfrm>
                <a:off x="3171" y="2571"/>
                <a:ext cx="73" cy="1"/>
              </a:xfrm>
              <a:custGeom>
                <a:avLst/>
                <a:gdLst>
                  <a:gd name="T0" fmla="*/ 0 w 73"/>
                  <a:gd name="T1" fmla="*/ 0 h 1"/>
                  <a:gd name="T2" fmla="*/ 73 w 73"/>
                  <a:gd name="T3" fmla="*/ 0 h 1"/>
                  <a:gd name="T4" fmla="*/ 0 w 73"/>
                  <a:gd name="T5" fmla="*/ 0 h 1"/>
                  <a:gd name="T6" fmla="*/ 0 w 73"/>
                  <a:gd name="T7" fmla="*/ 0 h 1"/>
                  <a:gd name="T8" fmla="*/ 0 w 73"/>
                  <a:gd name="T9" fmla="*/ 0 h 1"/>
                  <a:gd name="T10" fmla="*/ 0 w 73"/>
                  <a:gd name="T11" fmla="*/ 0 h 1"/>
                  <a:gd name="T12" fmla="*/ 0 w 73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"/>
                  <a:gd name="T22" fmla="*/ 0 h 1"/>
                  <a:gd name="T23" fmla="*/ 73 w 73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" h="1">
                    <a:moveTo>
                      <a:pt x="0" y="0"/>
                    </a:moveTo>
                    <a:lnTo>
                      <a:pt x="73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59" name="Freeform 72"/>
              <p:cNvSpPr>
                <a:spLocks noEditPoints="1"/>
              </p:cNvSpPr>
              <p:nvPr/>
            </p:nvSpPr>
            <p:spPr bwMode="auto">
              <a:xfrm>
                <a:off x="3244" y="257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0" name="Freeform 73"/>
              <p:cNvSpPr>
                <a:spLocks noEditPoints="1"/>
              </p:cNvSpPr>
              <p:nvPr/>
            </p:nvSpPr>
            <p:spPr bwMode="auto">
              <a:xfrm>
                <a:off x="3244" y="257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1" name="Freeform 74"/>
              <p:cNvSpPr>
                <a:spLocks noEditPoints="1"/>
              </p:cNvSpPr>
              <p:nvPr/>
            </p:nvSpPr>
            <p:spPr bwMode="auto">
              <a:xfrm>
                <a:off x="3244" y="257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2" name="Freeform 75"/>
              <p:cNvSpPr>
                <a:spLocks noEditPoints="1"/>
              </p:cNvSpPr>
              <p:nvPr/>
            </p:nvSpPr>
            <p:spPr bwMode="auto">
              <a:xfrm>
                <a:off x="3244" y="257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3" name="Freeform 76"/>
              <p:cNvSpPr>
                <a:spLocks/>
              </p:cNvSpPr>
              <p:nvPr/>
            </p:nvSpPr>
            <p:spPr bwMode="auto">
              <a:xfrm>
                <a:off x="3244" y="257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4" name="Freeform 77"/>
              <p:cNvSpPr>
                <a:spLocks/>
              </p:cNvSpPr>
              <p:nvPr/>
            </p:nvSpPr>
            <p:spPr bwMode="auto">
              <a:xfrm>
                <a:off x="3316" y="2632"/>
                <a:ext cx="12" cy="12"/>
              </a:xfrm>
              <a:custGeom>
                <a:avLst/>
                <a:gdLst>
                  <a:gd name="T0" fmla="*/ 0 w 12"/>
                  <a:gd name="T1" fmla="*/ 12 h 12"/>
                  <a:gd name="T2" fmla="*/ 12 w 12"/>
                  <a:gd name="T3" fmla="*/ 12 h 12"/>
                  <a:gd name="T4" fmla="*/ 12 w 12"/>
                  <a:gd name="T5" fmla="*/ 12 h 12"/>
                  <a:gd name="T6" fmla="*/ 12 w 12"/>
                  <a:gd name="T7" fmla="*/ 0 h 12"/>
                  <a:gd name="T8" fmla="*/ 12 w 12"/>
                  <a:gd name="T9" fmla="*/ 0 h 12"/>
                  <a:gd name="T10" fmla="*/ 12 w 12"/>
                  <a:gd name="T11" fmla="*/ 0 h 12"/>
                  <a:gd name="T12" fmla="*/ 12 w 12"/>
                  <a:gd name="T13" fmla="*/ 0 h 12"/>
                  <a:gd name="T14" fmla="*/ 12 w 12"/>
                  <a:gd name="T15" fmla="*/ 0 h 12"/>
                  <a:gd name="T16" fmla="*/ 12 w 12"/>
                  <a:gd name="T17" fmla="*/ 0 h 12"/>
                  <a:gd name="T18" fmla="*/ 12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w 12"/>
                  <a:gd name="T37" fmla="*/ 0 h 12"/>
                  <a:gd name="T38" fmla="*/ 0 w 12"/>
                  <a:gd name="T39" fmla="*/ 0 h 12"/>
                  <a:gd name="T40" fmla="*/ 0 w 12"/>
                  <a:gd name="T41" fmla="*/ 0 h 12"/>
                  <a:gd name="T42" fmla="*/ 0 w 12"/>
                  <a:gd name="T43" fmla="*/ 0 h 12"/>
                  <a:gd name="T44" fmla="*/ 0 w 12"/>
                  <a:gd name="T45" fmla="*/ 12 h 12"/>
                  <a:gd name="T46" fmla="*/ 0 w 12"/>
                  <a:gd name="T47" fmla="*/ 12 h 12"/>
                  <a:gd name="T48" fmla="*/ 0 w 12"/>
                  <a:gd name="T49" fmla="*/ 12 h 12"/>
                  <a:gd name="T50" fmla="*/ 0 w 12"/>
                  <a:gd name="T51" fmla="*/ 12 h 12"/>
                  <a:gd name="T52" fmla="*/ 0 w 12"/>
                  <a:gd name="T53" fmla="*/ 12 h 12"/>
                  <a:gd name="T54" fmla="*/ 0 w 12"/>
                  <a:gd name="T55" fmla="*/ 12 h 12"/>
                  <a:gd name="T56" fmla="*/ 0 w 12"/>
                  <a:gd name="T57" fmla="*/ 12 h 1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2"/>
                  <a:gd name="T88" fmla="*/ 0 h 12"/>
                  <a:gd name="T89" fmla="*/ 12 w 12"/>
                  <a:gd name="T90" fmla="*/ 12 h 1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2" h="12">
                    <a:moveTo>
                      <a:pt x="0" y="12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5" name="Freeform 78"/>
              <p:cNvSpPr>
                <a:spLocks/>
              </p:cNvSpPr>
              <p:nvPr/>
            </p:nvSpPr>
            <p:spPr bwMode="auto">
              <a:xfrm>
                <a:off x="3316" y="2644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"/>
                  <a:gd name="T14" fmla="*/ 12 w 12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6" name="Freeform 79"/>
              <p:cNvSpPr>
                <a:spLocks noEditPoints="1"/>
              </p:cNvSpPr>
              <p:nvPr/>
            </p:nvSpPr>
            <p:spPr bwMode="auto">
              <a:xfrm>
                <a:off x="3328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7" name="Freeform 80"/>
              <p:cNvSpPr>
                <a:spLocks noEditPoints="1"/>
              </p:cNvSpPr>
              <p:nvPr/>
            </p:nvSpPr>
            <p:spPr bwMode="auto">
              <a:xfrm>
                <a:off x="3328" y="2632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8" name="Freeform 81"/>
              <p:cNvSpPr>
                <a:spLocks noEditPoints="1"/>
              </p:cNvSpPr>
              <p:nvPr/>
            </p:nvSpPr>
            <p:spPr bwMode="auto">
              <a:xfrm>
                <a:off x="3328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9" name="Freeform 82"/>
              <p:cNvSpPr>
                <a:spLocks noEditPoints="1"/>
              </p:cNvSpPr>
              <p:nvPr/>
            </p:nvSpPr>
            <p:spPr bwMode="auto">
              <a:xfrm>
                <a:off x="3328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0" name="Freeform 83"/>
              <p:cNvSpPr>
                <a:spLocks noEditPoints="1"/>
              </p:cNvSpPr>
              <p:nvPr/>
            </p:nvSpPr>
            <p:spPr bwMode="auto">
              <a:xfrm>
                <a:off x="3328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1" name="Freeform 84"/>
              <p:cNvSpPr>
                <a:spLocks noEditPoints="1"/>
              </p:cNvSpPr>
              <p:nvPr/>
            </p:nvSpPr>
            <p:spPr bwMode="auto">
              <a:xfrm>
                <a:off x="3328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2" name="Freeform 85"/>
              <p:cNvSpPr>
                <a:spLocks noEditPoints="1"/>
              </p:cNvSpPr>
              <p:nvPr/>
            </p:nvSpPr>
            <p:spPr bwMode="auto">
              <a:xfrm>
                <a:off x="3328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3" name="Freeform 86"/>
              <p:cNvSpPr>
                <a:spLocks noEditPoints="1"/>
              </p:cNvSpPr>
              <p:nvPr/>
            </p:nvSpPr>
            <p:spPr bwMode="auto">
              <a:xfrm>
                <a:off x="3328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4" name="Freeform 87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5" name="Freeform 88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6" name="Freeform 89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7" name="Freeform 90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8" name="Freeform 91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9" name="Freeform 92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0" name="Freeform 93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1" name="Freeform 94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2" name="Freeform 95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3" name="Freeform 96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4" name="Freeform 97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5" name="Freeform 98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6" name="Freeform 99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7" name="Freeform 100"/>
              <p:cNvSpPr>
                <a:spLocks noEditPoints="1"/>
              </p:cNvSpPr>
              <p:nvPr/>
            </p:nvSpPr>
            <p:spPr bwMode="auto">
              <a:xfrm>
                <a:off x="3316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8" name="Freeform 101"/>
              <p:cNvSpPr>
                <a:spLocks noEditPoints="1"/>
              </p:cNvSpPr>
              <p:nvPr/>
            </p:nvSpPr>
            <p:spPr bwMode="auto">
              <a:xfrm>
                <a:off x="3316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9" name="Freeform 102"/>
              <p:cNvSpPr>
                <a:spLocks noEditPoints="1"/>
              </p:cNvSpPr>
              <p:nvPr/>
            </p:nvSpPr>
            <p:spPr bwMode="auto">
              <a:xfrm>
                <a:off x="3316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90" name="Freeform 103"/>
              <p:cNvSpPr>
                <a:spLocks noEditPoints="1"/>
              </p:cNvSpPr>
              <p:nvPr/>
            </p:nvSpPr>
            <p:spPr bwMode="auto">
              <a:xfrm>
                <a:off x="3316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91" name="Freeform 104"/>
              <p:cNvSpPr>
                <a:spLocks noEditPoints="1"/>
              </p:cNvSpPr>
              <p:nvPr/>
            </p:nvSpPr>
            <p:spPr bwMode="auto">
              <a:xfrm>
                <a:off x="3316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92" name="Freeform 105"/>
              <p:cNvSpPr>
                <a:spLocks/>
              </p:cNvSpPr>
              <p:nvPr/>
            </p:nvSpPr>
            <p:spPr bwMode="auto">
              <a:xfrm>
                <a:off x="3316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93" name="Freeform 106"/>
              <p:cNvSpPr>
                <a:spLocks/>
              </p:cNvSpPr>
              <p:nvPr/>
            </p:nvSpPr>
            <p:spPr bwMode="auto">
              <a:xfrm>
                <a:off x="3316" y="2632"/>
                <a:ext cx="12" cy="12"/>
              </a:xfrm>
              <a:custGeom>
                <a:avLst/>
                <a:gdLst>
                  <a:gd name="T0" fmla="*/ 12 w 12"/>
                  <a:gd name="T1" fmla="*/ 0 h 12"/>
                  <a:gd name="T2" fmla="*/ 12 w 12"/>
                  <a:gd name="T3" fmla="*/ 0 h 12"/>
                  <a:gd name="T4" fmla="*/ 12 w 12"/>
                  <a:gd name="T5" fmla="*/ 0 h 12"/>
                  <a:gd name="T6" fmla="*/ 12 w 12"/>
                  <a:gd name="T7" fmla="*/ 12 h 12"/>
                  <a:gd name="T8" fmla="*/ 12 w 12"/>
                  <a:gd name="T9" fmla="*/ 12 h 12"/>
                  <a:gd name="T10" fmla="*/ 0 w 12"/>
                  <a:gd name="T11" fmla="*/ 12 h 12"/>
                  <a:gd name="T12" fmla="*/ 0 w 12"/>
                  <a:gd name="T13" fmla="*/ 12 h 12"/>
                  <a:gd name="T14" fmla="*/ 12 w 12"/>
                  <a:gd name="T15" fmla="*/ 12 h 12"/>
                  <a:gd name="T16" fmla="*/ 12 w 12"/>
                  <a:gd name="T17" fmla="*/ 12 h 12"/>
                  <a:gd name="T18" fmla="*/ 12 w 12"/>
                  <a:gd name="T19" fmla="*/ 0 h 12"/>
                  <a:gd name="T20" fmla="*/ 12 w 12"/>
                  <a:gd name="T21" fmla="*/ 0 h 12"/>
                  <a:gd name="T22" fmla="*/ 12 w 12"/>
                  <a:gd name="T23" fmla="*/ 0 h 12"/>
                  <a:gd name="T24" fmla="*/ 12 w 12"/>
                  <a:gd name="T25" fmla="*/ 0 h 1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"/>
                  <a:gd name="T40" fmla="*/ 0 h 12"/>
                  <a:gd name="T41" fmla="*/ 12 w 12"/>
                  <a:gd name="T42" fmla="*/ 12 h 1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" h="12">
                    <a:moveTo>
                      <a:pt x="12" y="0"/>
                    </a:moveTo>
                    <a:lnTo>
                      <a:pt x="12" y="0"/>
                    </a:lnTo>
                    <a:lnTo>
                      <a:pt x="12" y="12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94" name="Rectangle 107"/>
              <p:cNvSpPr>
                <a:spLocks noChangeArrowheads="1"/>
              </p:cNvSpPr>
              <p:nvPr/>
            </p:nvSpPr>
            <p:spPr bwMode="auto">
              <a:xfrm>
                <a:off x="3328" y="2632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1195" name="Freeform 108"/>
              <p:cNvSpPr>
                <a:spLocks noEditPoints="1"/>
              </p:cNvSpPr>
              <p:nvPr/>
            </p:nvSpPr>
            <p:spPr bwMode="auto">
              <a:xfrm>
                <a:off x="3328" y="2632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96" name="Freeform 109"/>
              <p:cNvSpPr>
                <a:spLocks noEditPoints="1"/>
              </p:cNvSpPr>
              <p:nvPr/>
            </p:nvSpPr>
            <p:spPr bwMode="auto">
              <a:xfrm>
                <a:off x="3328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97" name="Freeform 110"/>
              <p:cNvSpPr>
                <a:spLocks noEditPoints="1"/>
              </p:cNvSpPr>
              <p:nvPr/>
            </p:nvSpPr>
            <p:spPr bwMode="auto">
              <a:xfrm>
                <a:off x="3316" y="2644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98" name="Freeform 111"/>
              <p:cNvSpPr>
                <a:spLocks noEditPoints="1"/>
              </p:cNvSpPr>
              <p:nvPr/>
            </p:nvSpPr>
            <p:spPr bwMode="auto">
              <a:xfrm>
                <a:off x="3316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99" name="Freeform 112"/>
              <p:cNvSpPr>
                <a:spLocks noEditPoints="1"/>
              </p:cNvSpPr>
              <p:nvPr/>
            </p:nvSpPr>
            <p:spPr bwMode="auto">
              <a:xfrm>
                <a:off x="3316" y="2644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0" name="Freeform 113"/>
              <p:cNvSpPr>
                <a:spLocks noEditPoints="1"/>
              </p:cNvSpPr>
              <p:nvPr/>
            </p:nvSpPr>
            <p:spPr bwMode="auto">
              <a:xfrm>
                <a:off x="3328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1" name="Freeform 114"/>
              <p:cNvSpPr>
                <a:spLocks noEditPoints="1"/>
              </p:cNvSpPr>
              <p:nvPr/>
            </p:nvSpPr>
            <p:spPr bwMode="auto">
              <a:xfrm>
                <a:off x="3328" y="2632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2" name="Freeform 115"/>
              <p:cNvSpPr>
                <a:spLocks noEditPoints="1"/>
              </p:cNvSpPr>
              <p:nvPr/>
            </p:nvSpPr>
            <p:spPr bwMode="auto">
              <a:xfrm>
                <a:off x="3328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3" name="Freeform 116"/>
              <p:cNvSpPr>
                <a:spLocks noEditPoints="1"/>
              </p:cNvSpPr>
              <p:nvPr/>
            </p:nvSpPr>
            <p:spPr bwMode="auto">
              <a:xfrm>
                <a:off x="3328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4" name="Freeform 117"/>
              <p:cNvSpPr>
                <a:spLocks/>
              </p:cNvSpPr>
              <p:nvPr/>
            </p:nvSpPr>
            <p:spPr bwMode="auto">
              <a:xfrm>
                <a:off x="3328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5" name="Freeform 118"/>
              <p:cNvSpPr>
                <a:spLocks/>
              </p:cNvSpPr>
              <p:nvPr/>
            </p:nvSpPr>
            <p:spPr bwMode="auto">
              <a:xfrm>
                <a:off x="3316" y="2632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0 w 12"/>
                  <a:gd name="T3" fmla="*/ 0 h 1"/>
                  <a:gd name="T4" fmla="*/ 0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12 w 12"/>
                  <a:gd name="T15" fmla="*/ 0 h 1"/>
                  <a:gd name="T16" fmla="*/ 12 w 12"/>
                  <a:gd name="T17" fmla="*/ 0 h 1"/>
                  <a:gd name="T18" fmla="*/ 12 w 12"/>
                  <a:gd name="T19" fmla="*/ 0 h 1"/>
                  <a:gd name="T20" fmla="*/ 12 w 12"/>
                  <a:gd name="T21" fmla="*/ 0 h 1"/>
                  <a:gd name="T22" fmla="*/ 12 w 12"/>
                  <a:gd name="T23" fmla="*/ 0 h 1"/>
                  <a:gd name="T24" fmla="*/ 12 w 12"/>
                  <a:gd name="T25" fmla="*/ 0 h 1"/>
                  <a:gd name="T26" fmla="*/ 12 w 12"/>
                  <a:gd name="T27" fmla="*/ 0 h 1"/>
                  <a:gd name="T28" fmla="*/ 12 w 12"/>
                  <a:gd name="T29" fmla="*/ 0 h 1"/>
                  <a:gd name="T30" fmla="*/ 12 w 12"/>
                  <a:gd name="T31" fmla="*/ 0 h 1"/>
                  <a:gd name="T32" fmla="*/ 12 w 12"/>
                  <a:gd name="T33" fmla="*/ 0 h 1"/>
                  <a:gd name="T34" fmla="*/ 0 w 12"/>
                  <a:gd name="T35" fmla="*/ 0 h 1"/>
                  <a:gd name="T36" fmla="*/ 0 w 12"/>
                  <a:gd name="T37" fmla="*/ 0 h 1"/>
                  <a:gd name="T38" fmla="*/ 0 w 12"/>
                  <a:gd name="T39" fmla="*/ 0 h 1"/>
                  <a:gd name="T40" fmla="*/ 0 w 12"/>
                  <a:gd name="T41" fmla="*/ 0 h 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2"/>
                  <a:gd name="T64" fmla="*/ 0 h 1"/>
                  <a:gd name="T65" fmla="*/ 12 w 12"/>
                  <a:gd name="T66" fmla="*/ 1 h 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2" h="1">
                    <a:moveTo>
                      <a:pt x="0" y="0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6" name="Rectangle 119"/>
              <p:cNvSpPr>
                <a:spLocks noChangeArrowheads="1"/>
              </p:cNvSpPr>
              <p:nvPr/>
            </p:nvSpPr>
            <p:spPr bwMode="auto">
              <a:xfrm>
                <a:off x="3316" y="2632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1207" name="Freeform 120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8" name="Freeform 121"/>
              <p:cNvSpPr>
                <a:spLocks noEditPoints="1"/>
              </p:cNvSpPr>
              <p:nvPr/>
            </p:nvSpPr>
            <p:spPr bwMode="auto">
              <a:xfrm>
                <a:off x="3328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9" name="Freeform 122"/>
              <p:cNvSpPr>
                <a:spLocks noEditPoints="1"/>
              </p:cNvSpPr>
              <p:nvPr/>
            </p:nvSpPr>
            <p:spPr bwMode="auto">
              <a:xfrm>
                <a:off x="3328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0" name="Freeform 123"/>
              <p:cNvSpPr>
                <a:spLocks noEditPoints="1"/>
              </p:cNvSpPr>
              <p:nvPr/>
            </p:nvSpPr>
            <p:spPr bwMode="auto">
              <a:xfrm>
                <a:off x="3328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1" name="Freeform 124"/>
              <p:cNvSpPr>
                <a:spLocks noEditPoints="1"/>
              </p:cNvSpPr>
              <p:nvPr/>
            </p:nvSpPr>
            <p:spPr bwMode="auto">
              <a:xfrm>
                <a:off x="3328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2" name="Freeform 125"/>
              <p:cNvSpPr>
                <a:spLocks noEditPoints="1"/>
              </p:cNvSpPr>
              <p:nvPr/>
            </p:nvSpPr>
            <p:spPr bwMode="auto">
              <a:xfrm>
                <a:off x="3328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3" name="Freeform 126"/>
              <p:cNvSpPr>
                <a:spLocks noEditPoints="1"/>
              </p:cNvSpPr>
              <p:nvPr/>
            </p:nvSpPr>
            <p:spPr bwMode="auto">
              <a:xfrm>
                <a:off x="3328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4" name="Freeform 127"/>
              <p:cNvSpPr>
                <a:spLocks noEditPoints="1"/>
              </p:cNvSpPr>
              <p:nvPr/>
            </p:nvSpPr>
            <p:spPr bwMode="auto">
              <a:xfrm>
                <a:off x="3328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5" name="Freeform 128"/>
              <p:cNvSpPr>
                <a:spLocks noEditPoints="1"/>
              </p:cNvSpPr>
              <p:nvPr/>
            </p:nvSpPr>
            <p:spPr bwMode="auto">
              <a:xfrm>
                <a:off x="3328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6" name="Freeform 129"/>
              <p:cNvSpPr>
                <a:spLocks noEditPoints="1"/>
              </p:cNvSpPr>
              <p:nvPr/>
            </p:nvSpPr>
            <p:spPr bwMode="auto">
              <a:xfrm>
                <a:off x="3328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7" name="Freeform 130"/>
              <p:cNvSpPr>
                <a:spLocks noEditPoints="1"/>
              </p:cNvSpPr>
              <p:nvPr/>
            </p:nvSpPr>
            <p:spPr bwMode="auto">
              <a:xfrm>
                <a:off x="3328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8" name="Freeform 131"/>
              <p:cNvSpPr>
                <a:spLocks noEditPoints="1"/>
              </p:cNvSpPr>
              <p:nvPr/>
            </p:nvSpPr>
            <p:spPr bwMode="auto">
              <a:xfrm>
                <a:off x="3328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9" name="Freeform 132"/>
              <p:cNvSpPr>
                <a:spLocks noEditPoints="1"/>
              </p:cNvSpPr>
              <p:nvPr/>
            </p:nvSpPr>
            <p:spPr bwMode="auto">
              <a:xfrm>
                <a:off x="3328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20" name="Freeform 133"/>
              <p:cNvSpPr>
                <a:spLocks noEditPoints="1"/>
              </p:cNvSpPr>
              <p:nvPr/>
            </p:nvSpPr>
            <p:spPr bwMode="auto">
              <a:xfrm>
                <a:off x="3328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21" name="Freeform 134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22" name="Freeform 135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23" name="Freeform 136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24" name="Freeform 137"/>
              <p:cNvSpPr>
                <a:spLocks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25" name="Freeform 138"/>
              <p:cNvSpPr>
                <a:spLocks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w 1"/>
                  <a:gd name="T17" fmla="*/ 0 h 1"/>
                  <a:gd name="T18" fmla="*/ 0 w 1"/>
                  <a:gd name="T19" fmla="*/ 0 h 1"/>
                  <a:gd name="T20" fmla="*/ 0 w 1"/>
                  <a:gd name="T21" fmla="*/ 0 h 1"/>
                  <a:gd name="T22" fmla="*/ 0 w 1"/>
                  <a:gd name="T23" fmla="*/ 0 h 1"/>
                  <a:gd name="T24" fmla="*/ 0 w 1"/>
                  <a:gd name="T25" fmla="*/ 0 h 1"/>
                  <a:gd name="T26" fmla="*/ 0 w 1"/>
                  <a:gd name="T27" fmla="*/ 0 h 1"/>
                  <a:gd name="T28" fmla="*/ 0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0 w 1"/>
                  <a:gd name="T35" fmla="*/ 0 h 1"/>
                  <a:gd name="T36" fmla="*/ 0 w 1"/>
                  <a:gd name="T37" fmla="*/ 0 h 1"/>
                  <a:gd name="T38" fmla="*/ 0 w 1"/>
                  <a:gd name="T39" fmla="*/ 0 h 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"/>
                  <a:gd name="T61" fmla="*/ 0 h 1"/>
                  <a:gd name="T62" fmla="*/ 1 w 1"/>
                  <a:gd name="T63" fmla="*/ 1 h 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26" name="Rectangle 139"/>
              <p:cNvSpPr>
                <a:spLocks noChangeArrowheads="1"/>
              </p:cNvSpPr>
              <p:nvPr/>
            </p:nvSpPr>
            <p:spPr bwMode="auto">
              <a:xfrm>
                <a:off x="3316" y="2632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1227" name="Freeform 140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28" name="Freeform 141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29" name="Freeform 142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30" name="Freeform 143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31" name="Freeform 144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32" name="Freeform 145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33" name="Freeform 146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34" name="Freeform 147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35" name="Freeform 148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36" name="Freeform 149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37" name="Freeform 150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38" name="Freeform 151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39" name="Freeform 152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40" name="Freeform 153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41" name="Freeform 154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42" name="Freeform 155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43" name="Freeform 156"/>
              <p:cNvSpPr>
                <a:spLocks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44" name="Freeform 157"/>
              <p:cNvSpPr>
                <a:spLocks/>
              </p:cNvSpPr>
              <p:nvPr/>
            </p:nvSpPr>
            <p:spPr bwMode="auto">
              <a:xfrm>
                <a:off x="3316" y="2632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12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0 h 12"/>
                  <a:gd name="T12" fmla="*/ 0 w 1"/>
                  <a:gd name="T13" fmla="*/ 0 h 12"/>
                  <a:gd name="T14" fmla="*/ 0 w 1"/>
                  <a:gd name="T15" fmla="*/ 0 h 12"/>
                  <a:gd name="T16" fmla="*/ 0 w 1"/>
                  <a:gd name="T17" fmla="*/ 0 h 12"/>
                  <a:gd name="T18" fmla="*/ 0 w 1"/>
                  <a:gd name="T19" fmla="*/ 0 h 12"/>
                  <a:gd name="T20" fmla="*/ 0 w 1"/>
                  <a:gd name="T21" fmla="*/ 0 h 12"/>
                  <a:gd name="T22" fmla="*/ 0 w 1"/>
                  <a:gd name="T23" fmla="*/ 0 h 12"/>
                  <a:gd name="T24" fmla="*/ 0 w 1"/>
                  <a:gd name="T25" fmla="*/ 12 h 12"/>
                  <a:gd name="T26" fmla="*/ 0 w 1"/>
                  <a:gd name="T27" fmla="*/ 12 h 12"/>
                  <a:gd name="T28" fmla="*/ 0 w 1"/>
                  <a:gd name="T29" fmla="*/ 12 h 12"/>
                  <a:gd name="T30" fmla="*/ 0 w 1"/>
                  <a:gd name="T31" fmla="*/ 12 h 12"/>
                  <a:gd name="T32" fmla="*/ 0 w 1"/>
                  <a:gd name="T33" fmla="*/ 12 h 12"/>
                  <a:gd name="T34" fmla="*/ 0 w 1"/>
                  <a:gd name="T35" fmla="*/ 12 h 12"/>
                  <a:gd name="T36" fmla="*/ 0 w 1"/>
                  <a:gd name="T37" fmla="*/ 12 h 12"/>
                  <a:gd name="T38" fmla="*/ 0 w 1"/>
                  <a:gd name="T39" fmla="*/ 12 h 1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"/>
                  <a:gd name="T61" fmla="*/ 0 h 12"/>
                  <a:gd name="T62" fmla="*/ 1 w 1"/>
                  <a:gd name="T63" fmla="*/ 12 h 1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" h="12">
                    <a:moveTo>
                      <a:pt x="0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45" name="Rectangle 158"/>
              <p:cNvSpPr>
                <a:spLocks noChangeArrowheads="1"/>
              </p:cNvSpPr>
              <p:nvPr/>
            </p:nvSpPr>
            <p:spPr bwMode="auto">
              <a:xfrm>
                <a:off x="3316" y="264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1246" name="Freeform 159"/>
              <p:cNvSpPr>
                <a:spLocks noEditPoints="1"/>
              </p:cNvSpPr>
              <p:nvPr/>
            </p:nvSpPr>
            <p:spPr bwMode="auto">
              <a:xfrm>
                <a:off x="3316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47" name="Freeform 160"/>
              <p:cNvSpPr>
                <a:spLocks noEditPoints="1"/>
              </p:cNvSpPr>
              <p:nvPr/>
            </p:nvSpPr>
            <p:spPr bwMode="auto">
              <a:xfrm>
                <a:off x="3316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48" name="Freeform 161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49" name="Freeform 162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50" name="Freeform 163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51" name="Freeform 164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52" name="Freeform 165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53" name="Freeform 166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54" name="Freeform 167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55" name="Freeform 168"/>
              <p:cNvSpPr>
                <a:spLocks noEditPoints="1"/>
              </p:cNvSpPr>
              <p:nvPr/>
            </p:nvSpPr>
            <p:spPr bwMode="auto">
              <a:xfrm>
                <a:off x="3316" y="2632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56" name="Freeform 169"/>
              <p:cNvSpPr>
                <a:spLocks noEditPoints="1"/>
              </p:cNvSpPr>
              <p:nvPr/>
            </p:nvSpPr>
            <p:spPr bwMode="auto">
              <a:xfrm>
                <a:off x="3316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57" name="Freeform 170"/>
              <p:cNvSpPr>
                <a:spLocks noEditPoints="1"/>
              </p:cNvSpPr>
              <p:nvPr/>
            </p:nvSpPr>
            <p:spPr bwMode="auto">
              <a:xfrm>
                <a:off x="3316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58" name="Freeform 171"/>
              <p:cNvSpPr>
                <a:spLocks noEditPoints="1"/>
              </p:cNvSpPr>
              <p:nvPr/>
            </p:nvSpPr>
            <p:spPr bwMode="auto">
              <a:xfrm>
                <a:off x="3316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59" name="Freeform 172"/>
              <p:cNvSpPr>
                <a:spLocks noEditPoints="1"/>
              </p:cNvSpPr>
              <p:nvPr/>
            </p:nvSpPr>
            <p:spPr bwMode="auto">
              <a:xfrm>
                <a:off x="3316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0" name="Freeform 173"/>
              <p:cNvSpPr>
                <a:spLocks noEditPoints="1"/>
              </p:cNvSpPr>
              <p:nvPr/>
            </p:nvSpPr>
            <p:spPr bwMode="auto">
              <a:xfrm>
                <a:off x="3316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1" name="Freeform 174"/>
              <p:cNvSpPr>
                <a:spLocks noEditPoints="1"/>
              </p:cNvSpPr>
              <p:nvPr/>
            </p:nvSpPr>
            <p:spPr bwMode="auto">
              <a:xfrm>
                <a:off x="3316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2" name="Freeform 175"/>
              <p:cNvSpPr>
                <a:spLocks/>
              </p:cNvSpPr>
              <p:nvPr/>
            </p:nvSpPr>
            <p:spPr bwMode="auto">
              <a:xfrm>
                <a:off x="3316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3" name="Freeform 176"/>
              <p:cNvSpPr>
                <a:spLocks/>
              </p:cNvSpPr>
              <p:nvPr/>
            </p:nvSpPr>
            <p:spPr bwMode="auto">
              <a:xfrm>
                <a:off x="3340" y="2632"/>
                <a:ext cx="13" cy="12"/>
              </a:xfrm>
              <a:custGeom>
                <a:avLst/>
                <a:gdLst>
                  <a:gd name="T0" fmla="*/ 13 w 13"/>
                  <a:gd name="T1" fmla="*/ 12 h 12"/>
                  <a:gd name="T2" fmla="*/ 13 w 13"/>
                  <a:gd name="T3" fmla="*/ 12 h 12"/>
                  <a:gd name="T4" fmla="*/ 13 w 13"/>
                  <a:gd name="T5" fmla="*/ 12 h 12"/>
                  <a:gd name="T6" fmla="*/ 13 w 13"/>
                  <a:gd name="T7" fmla="*/ 12 h 12"/>
                  <a:gd name="T8" fmla="*/ 13 w 13"/>
                  <a:gd name="T9" fmla="*/ 12 h 12"/>
                  <a:gd name="T10" fmla="*/ 13 w 13"/>
                  <a:gd name="T11" fmla="*/ 12 h 12"/>
                  <a:gd name="T12" fmla="*/ 13 w 13"/>
                  <a:gd name="T13" fmla="*/ 0 h 12"/>
                  <a:gd name="T14" fmla="*/ 13 w 13"/>
                  <a:gd name="T15" fmla="*/ 0 h 12"/>
                  <a:gd name="T16" fmla="*/ 13 w 13"/>
                  <a:gd name="T17" fmla="*/ 0 h 12"/>
                  <a:gd name="T18" fmla="*/ 13 w 13"/>
                  <a:gd name="T19" fmla="*/ 0 h 12"/>
                  <a:gd name="T20" fmla="*/ 13 w 13"/>
                  <a:gd name="T21" fmla="*/ 0 h 12"/>
                  <a:gd name="T22" fmla="*/ 13 w 13"/>
                  <a:gd name="T23" fmla="*/ 0 h 12"/>
                  <a:gd name="T24" fmla="*/ 13 w 13"/>
                  <a:gd name="T25" fmla="*/ 0 h 12"/>
                  <a:gd name="T26" fmla="*/ 13 w 13"/>
                  <a:gd name="T27" fmla="*/ 0 h 12"/>
                  <a:gd name="T28" fmla="*/ 13 w 13"/>
                  <a:gd name="T29" fmla="*/ 0 h 12"/>
                  <a:gd name="T30" fmla="*/ 13 w 13"/>
                  <a:gd name="T31" fmla="*/ 0 h 12"/>
                  <a:gd name="T32" fmla="*/ 13 w 13"/>
                  <a:gd name="T33" fmla="*/ 0 h 12"/>
                  <a:gd name="T34" fmla="*/ 13 w 13"/>
                  <a:gd name="T35" fmla="*/ 0 h 12"/>
                  <a:gd name="T36" fmla="*/ 13 w 13"/>
                  <a:gd name="T37" fmla="*/ 0 h 12"/>
                  <a:gd name="T38" fmla="*/ 0 w 13"/>
                  <a:gd name="T39" fmla="*/ 0 h 12"/>
                  <a:gd name="T40" fmla="*/ 0 w 13"/>
                  <a:gd name="T41" fmla="*/ 0 h 12"/>
                  <a:gd name="T42" fmla="*/ 0 w 13"/>
                  <a:gd name="T43" fmla="*/ 0 h 12"/>
                  <a:gd name="T44" fmla="*/ 0 w 13"/>
                  <a:gd name="T45" fmla="*/ 0 h 12"/>
                  <a:gd name="T46" fmla="*/ 0 w 13"/>
                  <a:gd name="T47" fmla="*/ 0 h 12"/>
                  <a:gd name="T48" fmla="*/ 0 w 13"/>
                  <a:gd name="T49" fmla="*/ 12 h 12"/>
                  <a:gd name="T50" fmla="*/ 13 w 13"/>
                  <a:gd name="T51" fmla="*/ 12 h 12"/>
                  <a:gd name="T52" fmla="*/ 13 w 13"/>
                  <a:gd name="T53" fmla="*/ 12 h 12"/>
                  <a:gd name="T54" fmla="*/ 13 w 13"/>
                  <a:gd name="T55" fmla="*/ 12 h 1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3"/>
                  <a:gd name="T85" fmla="*/ 0 h 12"/>
                  <a:gd name="T86" fmla="*/ 13 w 13"/>
                  <a:gd name="T87" fmla="*/ 12 h 1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3" h="12">
                    <a:moveTo>
                      <a:pt x="13" y="12"/>
                    </a:moveTo>
                    <a:lnTo>
                      <a:pt x="13" y="12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3" y="1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4" name="Rectangle 177"/>
              <p:cNvSpPr>
                <a:spLocks noChangeArrowheads="1"/>
              </p:cNvSpPr>
              <p:nvPr/>
            </p:nvSpPr>
            <p:spPr bwMode="auto">
              <a:xfrm>
                <a:off x="3353" y="264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1265" name="Freeform 178"/>
              <p:cNvSpPr>
                <a:spLocks noEditPoints="1"/>
              </p:cNvSpPr>
              <p:nvPr/>
            </p:nvSpPr>
            <p:spPr bwMode="auto">
              <a:xfrm>
                <a:off x="3353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6" name="Freeform 179"/>
              <p:cNvSpPr>
                <a:spLocks noEditPoints="1"/>
              </p:cNvSpPr>
              <p:nvPr/>
            </p:nvSpPr>
            <p:spPr bwMode="auto">
              <a:xfrm>
                <a:off x="3353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7" name="Freeform 180"/>
              <p:cNvSpPr>
                <a:spLocks noEditPoints="1"/>
              </p:cNvSpPr>
              <p:nvPr/>
            </p:nvSpPr>
            <p:spPr bwMode="auto">
              <a:xfrm>
                <a:off x="3353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8" name="Freeform 181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9" name="Freeform 182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0" name="Freeform 183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1" name="Freeform 184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2" name="Freeform 185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3" name="Freeform 186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4" name="Freeform 187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5" name="Freeform 188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6" name="Freeform 189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7" name="Freeform 190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8" name="Freeform 191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9" name="Freeform 192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0" name="Freeform 193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1" name="Freeform 194"/>
              <p:cNvSpPr>
                <a:spLocks noEditPoints="1"/>
              </p:cNvSpPr>
              <p:nvPr/>
            </p:nvSpPr>
            <p:spPr bwMode="auto">
              <a:xfrm>
                <a:off x="3340" y="2632"/>
                <a:ext cx="13" cy="1"/>
              </a:xfrm>
              <a:custGeom>
                <a:avLst/>
                <a:gdLst>
                  <a:gd name="T0" fmla="*/ 13 w 13"/>
                  <a:gd name="T1" fmla="*/ 0 h 1"/>
                  <a:gd name="T2" fmla="*/ 0 w 13"/>
                  <a:gd name="T3" fmla="*/ 0 h 1"/>
                  <a:gd name="T4" fmla="*/ 13 w 13"/>
                  <a:gd name="T5" fmla="*/ 0 h 1"/>
                  <a:gd name="T6" fmla="*/ 13 w 13"/>
                  <a:gd name="T7" fmla="*/ 0 h 1"/>
                  <a:gd name="T8" fmla="*/ 13 w 13"/>
                  <a:gd name="T9" fmla="*/ 0 h 1"/>
                  <a:gd name="T10" fmla="*/ 13 w 13"/>
                  <a:gd name="T11" fmla="*/ 0 h 1"/>
                  <a:gd name="T12" fmla="*/ 13 w 13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"/>
                  <a:gd name="T23" fmla="*/ 13 w 13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">
                    <a:moveTo>
                      <a:pt x="13" y="0"/>
                    </a:moveTo>
                    <a:lnTo>
                      <a:pt x="0" y="0"/>
                    </a:lnTo>
                    <a:lnTo>
                      <a:pt x="13" y="0"/>
                    </a:lnTo>
                    <a:close/>
                    <a:moveTo>
                      <a:pt x="13" y="0"/>
                    </a:move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2" name="Freeform 195"/>
              <p:cNvSpPr>
                <a:spLocks noEditPoints="1"/>
              </p:cNvSpPr>
              <p:nvPr/>
            </p:nvSpPr>
            <p:spPr bwMode="auto">
              <a:xfrm>
                <a:off x="3340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3" name="Freeform 196"/>
              <p:cNvSpPr>
                <a:spLocks noEditPoints="1"/>
              </p:cNvSpPr>
              <p:nvPr/>
            </p:nvSpPr>
            <p:spPr bwMode="auto">
              <a:xfrm>
                <a:off x="3340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4" name="Freeform 197"/>
              <p:cNvSpPr>
                <a:spLocks noEditPoints="1"/>
              </p:cNvSpPr>
              <p:nvPr/>
            </p:nvSpPr>
            <p:spPr bwMode="auto">
              <a:xfrm>
                <a:off x="3340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5" name="Freeform 198"/>
              <p:cNvSpPr>
                <a:spLocks noEditPoints="1"/>
              </p:cNvSpPr>
              <p:nvPr/>
            </p:nvSpPr>
            <p:spPr bwMode="auto">
              <a:xfrm>
                <a:off x="3340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6" name="Freeform 199"/>
              <p:cNvSpPr>
                <a:spLocks noEditPoints="1"/>
              </p:cNvSpPr>
              <p:nvPr/>
            </p:nvSpPr>
            <p:spPr bwMode="auto">
              <a:xfrm>
                <a:off x="3340" y="2632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7" name="Freeform 200"/>
              <p:cNvSpPr>
                <a:spLocks noEditPoints="1"/>
              </p:cNvSpPr>
              <p:nvPr/>
            </p:nvSpPr>
            <p:spPr bwMode="auto">
              <a:xfrm>
                <a:off x="3340" y="2644"/>
                <a:ext cx="13" cy="1"/>
              </a:xfrm>
              <a:custGeom>
                <a:avLst/>
                <a:gdLst>
                  <a:gd name="T0" fmla="*/ 0 w 13"/>
                  <a:gd name="T1" fmla="*/ 0 h 1"/>
                  <a:gd name="T2" fmla="*/ 13 w 13"/>
                  <a:gd name="T3" fmla="*/ 0 h 1"/>
                  <a:gd name="T4" fmla="*/ 0 w 13"/>
                  <a:gd name="T5" fmla="*/ 0 h 1"/>
                  <a:gd name="T6" fmla="*/ 0 w 13"/>
                  <a:gd name="T7" fmla="*/ 0 h 1"/>
                  <a:gd name="T8" fmla="*/ 0 w 13"/>
                  <a:gd name="T9" fmla="*/ 0 h 1"/>
                  <a:gd name="T10" fmla="*/ 0 w 13"/>
                  <a:gd name="T11" fmla="*/ 0 h 1"/>
                  <a:gd name="T12" fmla="*/ 0 w 13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"/>
                  <a:gd name="T23" fmla="*/ 13 w 13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">
                    <a:moveTo>
                      <a:pt x="0" y="0"/>
                    </a:moveTo>
                    <a:lnTo>
                      <a:pt x="13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8" name="Freeform 201"/>
              <p:cNvSpPr>
                <a:spLocks noEditPoints="1"/>
              </p:cNvSpPr>
              <p:nvPr/>
            </p:nvSpPr>
            <p:spPr bwMode="auto">
              <a:xfrm>
                <a:off x="3353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9" name="Freeform 202"/>
              <p:cNvSpPr>
                <a:spLocks/>
              </p:cNvSpPr>
              <p:nvPr/>
            </p:nvSpPr>
            <p:spPr bwMode="auto">
              <a:xfrm>
                <a:off x="3353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0" name="Freeform 203"/>
              <p:cNvSpPr>
                <a:spLocks/>
              </p:cNvSpPr>
              <p:nvPr/>
            </p:nvSpPr>
            <p:spPr bwMode="auto">
              <a:xfrm>
                <a:off x="3353" y="2632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0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w 1"/>
                  <a:gd name="T15" fmla="*/ 12 h 12"/>
                  <a:gd name="T16" fmla="*/ 0 w 1"/>
                  <a:gd name="T17" fmla="*/ 12 h 12"/>
                  <a:gd name="T18" fmla="*/ 0 w 1"/>
                  <a:gd name="T19" fmla="*/ 12 h 12"/>
                  <a:gd name="T20" fmla="*/ 0 w 1"/>
                  <a:gd name="T21" fmla="*/ 12 h 12"/>
                  <a:gd name="T22" fmla="*/ 0 w 1"/>
                  <a:gd name="T23" fmla="*/ 12 h 12"/>
                  <a:gd name="T24" fmla="*/ 0 w 1"/>
                  <a:gd name="T25" fmla="*/ 12 h 12"/>
                  <a:gd name="T26" fmla="*/ 0 w 1"/>
                  <a:gd name="T27" fmla="*/ 0 h 12"/>
                  <a:gd name="T28" fmla="*/ 0 w 1"/>
                  <a:gd name="T29" fmla="*/ 0 h 12"/>
                  <a:gd name="T30" fmla="*/ 0 w 1"/>
                  <a:gd name="T31" fmla="*/ 0 h 12"/>
                  <a:gd name="T32" fmla="*/ 0 w 1"/>
                  <a:gd name="T33" fmla="*/ 0 h 12"/>
                  <a:gd name="T34" fmla="*/ 0 w 1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"/>
                  <a:gd name="T55" fmla="*/ 0 h 12"/>
                  <a:gd name="T56" fmla="*/ 1 w 1"/>
                  <a:gd name="T57" fmla="*/ 12 h 1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1" name="Rectangle 204"/>
              <p:cNvSpPr>
                <a:spLocks noChangeArrowheads="1"/>
              </p:cNvSpPr>
              <p:nvPr/>
            </p:nvSpPr>
            <p:spPr bwMode="auto">
              <a:xfrm>
                <a:off x="3353" y="2632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1292" name="Freeform 205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3" name="Freeform 206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" name="Freeform 207"/>
              <p:cNvSpPr>
                <a:spLocks noEditPoints="1"/>
              </p:cNvSpPr>
              <p:nvPr/>
            </p:nvSpPr>
            <p:spPr bwMode="auto">
              <a:xfrm>
                <a:off x="3353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5" name="Freeform 208"/>
              <p:cNvSpPr>
                <a:spLocks noEditPoints="1"/>
              </p:cNvSpPr>
              <p:nvPr/>
            </p:nvSpPr>
            <p:spPr bwMode="auto">
              <a:xfrm>
                <a:off x="3353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6" name="Freeform 209"/>
              <p:cNvSpPr>
                <a:spLocks noEditPoints="1"/>
              </p:cNvSpPr>
              <p:nvPr/>
            </p:nvSpPr>
            <p:spPr bwMode="auto">
              <a:xfrm>
                <a:off x="3353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7" name="Freeform 210"/>
              <p:cNvSpPr>
                <a:spLocks noEditPoints="1"/>
              </p:cNvSpPr>
              <p:nvPr/>
            </p:nvSpPr>
            <p:spPr bwMode="auto">
              <a:xfrm>
                <a:off x="3353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8" name="Freeform 211"/>
              <p:cNvSpPr>
                <a:spLocks noEditPoints="1"/>
              </p:cNvSpPr>
              <p:nvPr/>
            </p:nvSpPr>
            <p:spPr bwMode="auto">
              <a:xfrm>
                <a:off x="3353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9" name="Freeform 212"/>
              <p:cNvSpPr>
                <a:spLocks noEditPoints="1"/>
              </p:cNvSpPr>
              <p:nvPr/>
            </p:nvSpPr>
            <p:spPr bwMode="auto">
              <a:xfrm>
                <a:off x="3353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0" name="Freeform 213"/>
              <p:cNvSpPr>
                <a:spLocks noEditPoints="1"/>
              </p:cNvSpPr>
              <p:nvPr/>
            </p:nvSpPr>
            <p:spPr bwMode="auto">
              <a:xfrm>
                <a:off x="3353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1" name="Freeform 214"/>
              <p:cNvSpPr>
                <a:spLocks noEditPoints="1"/>
              </p:cNvSpPr>
              <p:nvPr/>
            </p:nvSpPr>
            <p:spPr bwMode="auto">
              <a:xfrm>
                <a:off x="3353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33" name="Group 215"/>
            <p:cNvGrpSpPr>
              <a:grpSpLocks/>
            </p:cNvGrpSpPr>
            <p:nvPr/>
          </p:nvGrpSpPr>
          <p:grpSpPr bwMode="auto">
            <a:xfrm>
              <a:off x="5302250" y="4483100"/>
              <a:ext cx="117475" cy="20638"/>
              <a:chOff x="3340" y="2632"/>
              <a:chExt cx="74" cy="13"/>
            </a:xfrm>
          </p:grpSpPr>
          <p:sp>
            <p:nvSpPr>
              <p:cNvPr id="10902" name="Freeform 216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3" name="Freeform 217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4" name="Freeform 218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5" name="Freeform 219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6" name="Freeform 220"/>
              <p:cNvSpPr>
                <a:spLocks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7" name="Freeform 221"/>
              <p:cNvSpPr>
                <a:spLocks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w 1"/>
                  <a:gd name="T17" fmla="*/ 0 h 1"/>
                  <a:gd name="T18" fmla="*/ 0 w 1"/>
                  <a:gd name="T19" fmla="*/ 0 h 1"/>
                  <a:gd name="T20" fmla="*/ 0 w 1"/>
                  <a:gd name="T21" fmla="*/ 0 h 1"/>
                  <a:gd name="T22" fmla="*/ 0 w 1"/>
                  <a:gd name="T23" fmla="*/ 0 h 1"/>
                  <a:gd name="T24" fmla="*/ 0 w 1"/>
                  <a:gd name="T25" fmla="*/ 0 h 1"/>
                  <a:gd name="T26" fmla="*/ 0 w 1"/>
                  <a:gd name="T27" fmla="*/ 0 h 1"/>
                  <a:gd name="T28" fmla="*/ 0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0 w 1"/>
                  <a:gd name="T35" fmla="*/ 0 h 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"/>
                  <a:gd name="T55" fmla="*/ 0 h 1"/>
                  <a:gd name="T56" fmla="*/ 1 w 1"/>
                  <a:gd name="T57" fmla="*/ 1 h 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8" name="Rectangle 222"/>
              <p:cNvSpPr>
                <a:spLocks noChangeArrowheads="1"/>
              </p:cNvSpPr>
              <p:nvPr/>
            </p:nvSpPr>
            <p:spPr bwMode="auto">
              <a:xfrm>
                <a:off x="3353" y="2632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909" name="Freeform 223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0" name="Freeform 224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1" name="Freeform 225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2" name="Freeform 226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3" name="Freeform 227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4" name="Freeform 228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5" name="Freeform 229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6" name="Freeform 230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7" name="Freeform 231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8" name="Freeform 232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9" name="Freeform 233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20" name="Freeform 234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21" name="Freeform 235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22" name="Freeform 236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23" name="Freeform 237"/>
              <p:cNvSpPr>
                <a:spLocks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24" name="Freeform 238"/>
              <p:cNvSpPr>
                <a:spLocks/>
              </p:cNvSpPr>
              <p:nvPr/>
            </p:nvSpPr>
            <p:spPr bwMode="auto">
              <a:xfrm>
                <a:off x="3340" y="2632"/>
                <a:ext cx="13" cy="1"/>
              </a:xfrm>
              <a:custGeom>
                <a:avLst/>
                <a:gdLst>
                  <a:gd name="T0" fmla="*/ 0 w 13"/>
                  <a:gd name="T1" fmla="*/ 0 h 1"/>
                  <a:gd name="T2" fmla="*/ 0 w 13"/>
                  <a:gd name="T3" fmla="*/ 0 h 1"/>
                  <a:gd name="T4" fmla="*/ 0 w 13"/>
                  <a:gd name="T5" fmla="*/ 0 h 1"/>
                  <a:gd name="T6" fmla="*/ 0 w 13"/>
                  <a:gd name="T7" fmla="*/ 0 h 1"/>
                  <a:gd name="T8" fmla="*/ 13 w 13"/>
                  <a:gd name="T9" fmla="*/ 0 h 1"/>
                  <a:gd name="T10" fmla="*/ 13 w 13"/>
                  <a:gd name="T11" fmla="*/ 0 h 1"/>
                  <a:gd name="T12" fmla="*/ 13 w 13"/>
                  <a:gd name="T13" fmla="*/ 0 h 1"/>
                  <a:gd name="T14" fmla="*/ 13 w 13"/>
                  <a:gd name="T15" fmla="*/ 0 h 1"/>
                  <a:gd name="T16" fmla="*/ 13 w 13"/>
                  <a:gd name="T17" fmla="*/ 0 h 1"/>
                  <a:gd name="T18" fmla="*/ 13 w 13"/>
                  <a:gd name="T19" fmla="*/ 0 h 1"/>
                  <a:gd name="T20" fmla="*/ 13 w 13"/>
                  <a:gd name="T21" fmla="*/ 0 h 1"/>
                  <a:gd name="T22" fmla="*/ 0 w 13"/>
                  <a:gd name="T23" fmla="*/ 0 h 1"/>
                  <a:gd name="T24" fmla="*/ 0 w 13"/>
                  <a:gd name="T25" fmla="*/ 0 h 1"/>
                  <a:gd name="T26" fmla="*/ 0 w 13"/>
                  <a:gd name="T27" fmla="*/ 0 h 1"/>
                  <a:gd name="T28" fmla="*/ 0 w 13"/>
                  <a:gd name="T29" fmla="*/ 0 h 1"/>
                  <a:gd name="T30" fmla="*/ 0 w 13"/>
                  <a:gd name="T31" fmla="*/ 0 h 1"/>
                  <a:gd name="T32" fmla="*/ 0 w 13"/>
                  <a:gd name="T33" fmla="*/ 0 h 1"/>
                  <a:gd name="T34" fmla="*/ 0 w 13"/>
                  <a:gd name="T35" fmla="*/ 0 h 1"/>
                  <a:gd name="T36" fmla="*/ 0 w 13"/>
                  <a:gd name="T37" fmla="*/ 0 h 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"/>
                  <a:gd name="T58" fmla="*/ 0 h 1"/>
                  <a:gd name="T59" fmla="*/ 13 w 13"/>
                  <a:gd name="T60" fmla="*/ 1 h 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" h="1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25" name="Rectangle 239"/>
              <p:cNvSpPr>
                <a:spLocks noChangeArrowheads="1"/>
              </p:cNvSpPr>
              <p:nvPr/>
            </p:nvSpPr>
            <p:spPr bwMode="auto">
              <a:xfrm>
                <a:off x="3340" y="2632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926" name="Freeform 240"/>
              <p:cNvSpPr>
                <a:spLocks noEditPoints="1"/>
              </p:cNvSpPr>
              <p:nvPr/>
            </p:nvSpPr>
            <p:spPr bwMode="auto">
              <a:xfrm>
                <a:off x="3340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27" name="Freeform 241"/>
              <p:cNvSpPr>
                <a:spLocks noEditPoints="1"/>
              </p:cNvSpPr>
              <p:nvPr/>
            </p:nvSpPr>
            <p:spPr bwMode="auto">
              <a:xfrm>
                <a:off x="3340" y="2632"/>
                <a:ext cx="13" cy="1"/>
              </a:xfrm>
              <a:custGeom>
                <a:avLst/>
                <a:gdLst>
                  <a:gd name="T0" fmla="*/ 0 w 13"/>
                  <a:gd name="T1" fmla="*/ 0 h 1"/>
                  <a:gd name="T2" fmla="*/ 13 w 13"/>
                  <a:gd name="T3" fmla="*/ 0 h 1"/>
                  <a:gd name="T4" fmla="*/ 0 w 13"/>
                  <a:gd name="T5" fmla="*/ 0 h 1"/>
                  <a:gd name="T6" fmla="*/ 0 w 13"/>
                  <a:gd name="T7" fmla="*/ 0 h 1"/>
                  <a:gd name="T8" fmla="*/ 0 w 13"/>
                  <a:gd name="T9" fmla="*/ 0 h 1"/>
                  <a:gd name="T10" fmla="*/ 0 w 13"/>
                  <a:gd name="T11" fmla="*/ 0 h 1"/>
                  <a:gd name="T12" fmla="*/ 0 w 13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"/>
                  <a:gd name="T23" fmla="*/ 13 w 13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">
                    <a:moveTo>
                      <a:pt x="0" y="0"/>
                    </a:moveTo>
                    <a:lnTo>
                      <a:pt x="13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28" name="Freeform 242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29" name="Freeform 243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0" name="Freeform 244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1" name="Freeform 245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2" name="Freeform 246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3" name="Freeform 247"/>
              <p:cNvSpPr>
                <a:spLocks noEditPoints="1"/>
              </p:cNvSpPr>
              <p:nvPr/>
            </p:nvSpPr>
            <p:spPr bwMode="auto">
              <a:xfrm>
                <a:off x="335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4" name="Freeform 248"/>
              <p:cNvSpPr>
                <a:spLocks noEditPoints="1"/>
              </p:cNvSpPr>
              <p:nvPr/>
            </p:nvSpPr>
            <p:spPr bwMode="auto">
              <a:xfrm>
                <a:off x="3340" y="2632"/>
                <a:ext cx="13" cy="1"/>
              </a:xfrm>
              <a:custGeom>
                <a:avLst/>
                <a:gdLst>
                  <a:gd name="T0" fmla="*/ 13 w 13"/>
                  <a:gd name="T1" fmla="*/ 0 h 1"/>
                  <a:gd name="T2" fmla="*/ 0 w 13"/>
                  <a:gd name="T3" fmla="*/ 0 h 1"/>
                  <a:gd name="T4" fmla="*/ 13 w 13"/>
                  <a:gd name="T5" fmla="*/ 0 h 1"/>
                  <a:gd name="T6" fmla="*/ 13 w 13"/>
                  <a:gd name="T7" fmla="*/ 0 h 1"/>
                  <a:gd name="T8" fmla="*/ 13 w 13"/>
                  <a:gd name="T9" fmla="*/ 0 h 1"/>
                  <a:gd name="T10" fmla="*/ 13 w 13"/>
                  <a:gd name="T11" fmla="*/ 0 h 1"/>
                  <a:gd name="T12" fmla="*/ 13 w 13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"/>
                  <a:gd name="T23" fmla="*/ 13 w 13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">
                    <a:moveTo>
                      <a:pt x="13" y="0"/>
                    </a:moveTo>
                    <a:lnTo>
                      <a:pt x="0" y="0"/>
                    </a:lnTo>
                    <a:lnTo>
                      <a:pt x="13" y="0"/>
                    </a:lnTo>
                    <a:close/>
                    <a:moveTo>
                      <a:pt x="13" y="0"/>
                    </a:move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5" name="Freeform 249"/>
              <p:cNvSpPr>
                <a:spLocks noEditPoints="1"/>
              </p:cNvSpPr>
              <p:nvPr/>
            </p:nvSpPr>
            <p:spPr bwMode="auto">
              <a:xfrm>
                <a:off x="3340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6" name="Freeform 250"/>
              <p:cNvSpPr>
                <a:spLocks noEditPoints="1"/>
              </p:cNvSpPr>
              <p:nvPr/>
            </p:nvSpPr>
            <p:spPr bwMode="auto">
              <a:xfrm>
                <a:off x="3340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7" name="Freeform 251"/>
              <p:cNvSpPr>
                <a:spLocks noEditPoints="1"/>
              </p:cNvSpPr>
              <p:nvPr/>
            </p:nvSpPr>
            <p:spPr bwMode="auto">
              <a:xfrm>
                <a:off x="3340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8" name="Freeform 252"/>
              <p:cNvSpPr>
                <a:spLocks noEditPoints="1"/>
              </p:cNvSpPr>
              <p:nvPr/>
            </p:nvSpPr>
            <p:spPr bwMode="auto">
              <a:xfrm>
                <a:off x="3340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9" name="Freeform 253"/>
              <p:cNvSpPr>
                <a:spLocks noEditPoints="1"/>
              </p:cNvSpPr>
              <p:nvPr/>
            </p:nvSpPr>
            <p:spPr bwMode="auto">
              <a:xfrm>
                <a:off x="3340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0" name="Freeform 254"/>
              <p:cNvSpPr>
                <a:spLocks noEditPoints="1"/>
              </p:cNvSpPr>
              <p:nvPr/>
            </p:nvSpPr>
            <p:spPr bwMode="auto">
              <a:xfrm>
                <a:off x="3340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1" name="Freeform 255"/>
              <p:cNvSpPr>
                <a:spLocks/>
              </p:cNvSpPr>
              <p:nvPr/>
            </p:nvSpPr>
            <p:spPr bwMode="auto">
              <a:xfrm>
                <a:off x="3340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2" name="Freeform 256"/>
              <p:cNvSpPr>
                <a:spLocks/>
              </p:cNvSpPr>
              <p:nvPr/>
            </p:nvSpPr>
            <p:spPr bwMode="auto">
              <a:xfrm>
                <a:off x="3340" y="2632"/>
                <a:ext cx="13" cy="12"/>
              </a:xfrm>
              <a:custGeom>
                <a:avLst/>
                <a:gdLst>
                  <a:gd name="T0" fmla="*/ 13 w 13"/>
                  <a:gd name="T1" fmla="*/ 12 h 12"/>
                  <a:gd name="T2" fmla="*/ 13 w 13"/>
                  <a:gd name="T3" fmla="*/ 12 h 12"/>
                  <a:gd name="T4" fmla="*/ 13 w 13"/>
                  <a:gd name="T5" fmla="*/ 12 h 12"/>
                  <a:gd name="T6" fmla="*/ 13 w 13"/>
                  <a:gd name="T7" fmla="*/ 12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12 h 12"/>
                  <a:gd name="T18" fmla="*/ 13 w 13"/>
                  <a:gd name="T19" fmla="*/ 12 h 12"/>
                  <a:gd name="T20" fmla="*/ 13 w 13"/>
                  <a:gd name="T21" fmla="*/ 12 h 12"/>
                  <a:gd name="T22" fmla="*/ 13 w 13"/>
                  <a:gd name="T23" fmla="*/ 12 h 12"/>
                  <a:gd name="T24" fmla="*/ 13 w 13"/>
                  <a:gd name="T25" fmla="*/ 12 h 1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"/>
                  <a:gd name="T40" fmla="*/ 0 h 12"/>
                  <a:gd name="T41" fmla="*/ 13 w 13"/>
                  <a:gd name="T42" fmla="*/ 12 h 1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" h="12">
                    <a:moveTo>
                      <a:pt x="13" y="12"/>
                    </a:moveTo>
                    <a:lnTo>
                      <a:pt x="13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3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3" name="Rectangle 257"/>
              <p:cNvSpPr>
                <a:spLocks noChangeArrowheads="1"/>
              </p:cNvSpPr>
              <p:nvPr/>
            </p:nvSpPr>
            <p:spPr bwMode="auto">
              <a:xfrm>
                <a:off x="3353" y="264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944" name="Freeform 258"/>
              <p:cNvSpPr>
                <a:spLocks noEditPoints="1"/>
              </p:cNvSpPr>
              <p:nvPr/>
            </p:nvSpPr>
            <p:spPr bwMode="auto">
              <a:xfrm>
                <a:off x="3353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5" name="Freeform 259"/>
              <p:cNvSpPr>
                <a:spLocks noEditPoints="1"/>
              </p:cNvSpPr>
              <p:nvPr/>
            </p:nvSpPr>
            <p:spPr bwMode="auto">
              <a:xfrm>
                <a:off x="3340" y="2632"/>
                <a:ext cx="13" cy="12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0 h 12"/>
                  <a:gd name="T4" fmla="*/ 13 w 13"/>
                  <a:gd name="T5" fmla="*/ 12 h 12"/>
                  <a:gd name="T6" fmla="*/ 13 w 13"/>
                  <a:gd name="T7" fmla="*/ 12 h 12"/>
                  <a:gd name="T8" fmla="*/ 13 w 13"/>
                  <a:gd name="T9" fmla="*/ 12 h 12"/>
                  <a:gd name="T10" fmla="*/ 13 w 13"/>
                  <a:gd name="T11" fmla="*/ 12 h 12"/>
                  <a:gd name="T12" fmla="*/ 13 w 13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2"/>
                  <a:gd name="T23" fmla="*/ 13 w 1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2">
                    <a:moveTo>
                      <a:pt x="13" y="12"/>
                    </a:moveTo>
                    <a:lnTo>
                      <a:pt x="0" y="0"/>
                    </a:lnTo>
                    <a:lnTo>
                      <a:pt x="13" y="12"/>
                    </a:lnTo>
                    <a:close/>
                    <a:moveTo>
                      <a:pt x="13" y="12"/>
                    </a:moveTo>
                    <a:lnTo>
                      <a:pt x="13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6" name="Freeform 260"/>
              <p:cNvSpPr>
                <a:spLocks noEditPoints="1"/>
              </p:cNvSpPr>
              <p:nvPr/>
            </p:nvSpPr>
            <p:spPr bwMode="auto">
              <a:xfrm>
                <a:off x="3340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7" name="Freeform 261"/>
              <p:cNvSpPr>
                <a:spLocks noEditPoints="1"/>
              </p:cNvSpPr>
              <p:nvPr/>
            </p:nvSpPr>
            <p:spPr bwMode="auto">
              <a:xfrm>
                <a:off x="3340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8" name="Freeform 262"/>
              <p:cNvSpPr>
                <a:spLocks noEditPoints="1"/>
              </p:cNvSpPr>
              <p:nvPr/>
            </p:nvSpPr>
            <p:spPr bwMode="auto">
              <a:xfrm>
                <a:off x="3340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9" name="Freeform 263"/>
              <p:cNvSpPr>
                <a:spLocks noEditPoints="1"/>
              </p:cNvSpPr>
              <p:nvPr/>
            </p:nvSpPr>
            <p:spPr bwMode="auto">
              <a:xfrm>
                <a:off x="3340" y="2632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0" name="Freeform 264"/>
              <p:cNvSpPr>
                <a:spLocks noEditPoints="1"/>
              </p:cNvSpPr>
              <p:nvPr/>
            </p:nvSpPr>
            <p:spPr bwMode="auto">
              <a:xfrm>
                <a:off x="3340" y="2644"/>
                <a:ext cx="13" cy="1"/>
              </a:xfrm>
              <a:custGeom>
                <a:avLst/>
                <a:gdLst>
                  <a:gd name="T0" fmla="*/ 0 w 13"/>
                  <a:gd name="T1" fmla="*/ 0 h 1"/>
                  <a:gd name="T2" fmla="*/ 13 w 13"/>
                  <a:gd name="T3" fmla="*/ 0 h 1"/>
                  <a:gd name="T4" fmla="*/ 0 w 13"/>
                  <a:gd name="T5" fmla="*/ 0 h 1"/>
                  <a:gd name="T6" fmla="*/ 0 w 13"/>
                  <a:gd name="T7" fmla="*/ 0 h 1"/>
                  <a:gd name="T8" fmla="*/ 0 w 13"/>
                  <a:gd name="T9" fmla="*/ 0 h 1"/>
                  <a:gd name="T10" fmla="*/ 0 w 13"/>
                  <a:gd name="T11" fmla="*/ 0 h 1"/>
                  <a:gd name="T12" fmla="*/ 0 w 13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"/>
                  <a:gd name="T23" fmla="*/ 13 w 13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">
                    <a:moveTo>
                      <a:pt x="0" y="0"/>
                    </a:moveTo>
                    <a:lnTo>
                      <a:pt x="13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1" name="Freeform 265"/>
              <p:cNvSpPr>
                <a:spLocks noEditPoints="1"/>
              </p:cNvSpPr>
              <p:nvPr/>
            </p:nvSpPr>
            <p:spPr bwMode="auto">
              <a:xfrm>
                <a:off x="3353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2" name="Freeform 266"/>
              <p:cNvSpPr>
                <a:spLocks noEditPoints="1"/>
              </p:cNvSpPr>
              <p:nvPr/>
            </p:nvSpPr>
            <p:spPr bwMode="auto">
              <a:xfrm>
                <a:off x="3353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3" name="Freeform 267"/>
              <p:cNvSpPr>
                <a:spLocks/>
              </p:cNvSpPr>
              <p:nvPr/>
            </p:nvSpPr>
            <p:spPr bwMode="auto">
              <a:xfrm>
                <a:off x="3353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4" name="Freeform 268"/>
              <p:cNvSpPr>
                <a:spLocks/>
              </p:cNvSpPr>
              <p:nvPr/>
            </p:nvSpPr>
            <p:spPr bwMode="auto">
              <a:xfrm>
                <a:off x="3377" y="2632"/>
                <a:ext cx="12" cy="12"/>
              </a:xfrm>
              <a:custGeom>
                <a:avLst/>
                <a:gdLst>
                  <a:gd name="T0" fmla="*/ 0 w 12"/>
                  <a:gd name="T1" fmla="*/ 12 h 12"/>
                  <a:gd name="T2" fmla="*/ 0 w 12"/>
                  <a:gd name="T3" fmla="*/ 12 h 12"/>
                  <a:gd name="T4" fmla="*/ 0 w 12"/>
                  <a:gd name="T5" fmla="*/ 12 h 12"/>
                  <a:gd name="T6" fmla="*/ 12 w 12"/>
                  <a:gd name="T7" fmla="*/ 12 h 12"/>
                  <a:gd name="T8" fmla="*/ 12 w 12"/>
                  <a:gd name="T9" fmla="*/ 12 h 12"/>
                  <a:gd name="T10" fmla="*/ 12 w 12"/>
                  <a:gd name="T11" fmla="*/ 12 h 12"/>
                  <a:gd name="T12" fmla="*/ 12 w 12"/>
                  <a:gd name="T13" fmla="*/ 0 h 12"/>
                  <a:gd name="T14" fmla="*/ 12 w 12"/>
                  <a:gd name="T15" fmla="*/ 0 h 12"/>
                  <a:gd name="T16" fmla="*/ 12 w 12"/>
                  <a:gd name="T17" fmla="*/ 0 h 12"/>
                  <a:gd name="T18" fmla="*/ 12 w 12"/>
                  <a:gd name="T19" fmla="*/ 0 h 12"/>
                  <a:gd name="T20" fmla="*/ 12 w 12"/>
                  <a:gd name="T21" fmla="*/ 0 h 12"/>
                  <a:gd name="T22" fmla="*/ 12 w 12"/>
                  <a:gd name="T23" fmla="*/ 0 h 12"/>
                  <a:gd name="T24" fmla="*/ 12 w 12"/>
                  <a:gd name="T25" fmla="*/ 0 h 12"/>
                  <a:gd name="T26" fmla="*/ 12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w 12"/>
                  <a:gd name="T37" fmla="*/ 0 h 12"/>
                  <a:gd name="T38" fmla="*/ 0 w 12"/>
                  <a:gd name="T39" fmla="*/ 0 h 12"/>
                  <a:gd name="T40" fmla="*/ 0 w 12"/>
                  <a:gd name="T41" fmla="*/ 0 h 12"/>
                  <a:gd name="T42" fmla="*/ 0 w 12"/>
                  <a:gd name="T43" fmla="*/ 0 h 12"/>
                  <a:gd name="T44" fmla="*/ 0 w 12"/>
                  <a:gd name="T45" fmla="*/ 0 h 12"/>
                  <a:gd name="T46" fmla="*/ 0 w 12"/>
                  <a:gd name="T47" fmla="*/ 0 h 12"/>
                  <a:gd name="T48" fmla="*/ 0 w 12"/>
                  <a:gd name="T49" fmla="*/ 0 h 12"/>
                  <a:gd name="T50" fmla="*/ 0 w 12"/>
                  <a:gd name="T51" fmla="*/ 0 h 12"/>
                  <a:gd name="T52" fmla="*/ 0 w 12"/>
                  <a:gd name="T53" fmla="*/ 12 h 12"/>
                  <a:gd name="T54" fmla="*/ 0 w 12"/>
                  <a:gd name="T55" fmla="*/ 12 h 12"/>
                  <a:gd name="T56" fmla="*/ 0 w 12"/>
                  <a:gd name="T57" fmla="*/ 12 h 12"/>
                  <a:gd name="T58" fmla="*/ 0 w 12"/>
                  <a:gd name="T59" fmla="*/ 12 h 12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2"/>
                  <a:gd name="T91" fmla="*/ 0 h 12"/>
                  <a:gd name="T92" fmla="*/ 12 w 12"/>
                  <a:gd name="T93" fmla="*/ 12 h 12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2" h="12">
                    <a:moveTo>
                      <a:pt x="0" y="12"/>
                    </a:moveTo>
                    <a:lnTo>
                      <a:pt x="0" y="12"/>
                    </a:lnTo>
                    <a:lnTo>
                      <a:pt x="12" y="1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5" name="Rectangle 269"/>
              <p:cNvSpPr>
                <a:spLocks noChangeArrowheads="1"/>
              </p:cNvSpPr>
              <p:nvPr/>
            </p:nvSpPr>
            <p:spPr bwMode="auto">
              <a:xfrm>
                <a:off x="3377" y="264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956" name="Freeform 270"/>
              <p:cNvSpPr>
                <a:spLocks noEditPoints="1"/>
              </p:cNvSpPr>
              <p:nvPr/>
            </p:nvSpPr>
            <p:spPr bwMode="auto">
              <a:xfrm>
                <a:off x="3377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7" name="Freeform 271"/>
              <p:cNvSpPr>
                <a:spLocks noEditPoints="1"/>
              </p:cNvSpPr>
              <p:nvPr/>
            </p:nvSpPr>
            <p:spPr bwMode="auto">
              <a:xfrm>
                <a:off x="3377" y="2644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8" name="Freeform 272"/>
              <p:cNvSpPr>
                <a:spLocks noEditPoints="1"/>
              </p:cNvSpPr>
              <p:nvPr/>
            </p:nvSpPr>
            <p:spPr bwMode="auto">
              <a:xfrm>
                <a:off x="3389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9" name="Freeform 273"/>
              <p:cNvSpPr>
                <a:spLocks noEditPoints="1"/>
              </p:cNvSpPr>
              <p:nvPr/>
            </p:nvSpPr>
            <p:spPr bwMode="auto">
              <a:xfrm>
                <a:off x="3389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0" name="Freeform 274"/>
              <p:cNvSpPr>
                <a:spLocks noEditPoints="1"/>
              </p:cNvSpPr>
              <p:nvPr/>
            </p:nvSpPr>
            <p:spPr bwMode="auto">
              <a:xfrm>
                <a:off x="3389" y="2632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1" name="Freeform 275"/>
              <p:cNvSpPr>
                <a:spLocks noEditPoints="1"/>
              </p:cNvSpPr>
              <p:nvPr/>
            </p:nvSpPr>
            <p:spPr bwMode="auto">
              <a:xfrm>
                <a:off x="3389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2" name="Freeform 276"/>
              <p:cNvSpPr>
                <a:spLocks noEditPoints="1"/>
              </p:cNvSpPr>
              <p:nvPr/>
            </p:nvSpPr>
            <p:spPr bwMode="auto">
              <a:xfrm>
                <a:off x="3389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3" name="Freeform 277"/>
              <p:cNvSpPr>
                <a:spLocks noEditPoints="1"/>
              </p:cNvSpPr>
              <p:nvPr/>
            </p:nvSpPr>
            <p:spPr bwMode="auto">
              <a:xfrm>
                <a:off x="3389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4" name="Freeform 278"/>
              <p:cNvSpPr>
                <a:spLocks noEditPoints="1"/>
              </p:cNvSpPr>
              <p:nvPr/>
            </p:nvSpPr>
            <p:spPr bwMode="auto">
              <a:xfrm>
                <a:off x="3389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5" name="Freeform 279"/>
              <p:cNvSpPr>
                <a:spLocks noEditPoints="1"/>
              </p:cNvSpPr>
              <p:nvPr/>
            </p:nvSpPr>
            <p:spPr bwMode="auto">
              <a:xfrm>
                <a:off x="3389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6" name="Freeform 280"/>
              <p:cNvSpPr>
                <a:spLocks noEditPoints="1"/>
              </p:cNvSpPr>
              <p:nvPr/>
            </p:nvSpPr>
            <p:spPr bwMode="auto">
              <a:xfrm>
                <a:off x="3389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7" name="Freeform 281"/>
              <p:cNvSpPr>
                <a:spLocks noEditPoints="1"/>
              </p:cNvSpPr>
              <p:nvPr/>
            </p:nvSpPr>
            <p:spPr bwMode="auto">
              <a:xfrm>
                <a:off x="3389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8" name="Freeform 282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9" name="Freeform 283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0" name="Freeform 284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1" name="Freeform 285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2" name="Freeform 286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3" name="Freeform 287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4" name="Freeform 288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5" name="Freeform 289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6" name="Freeform 290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7" name="Freeform 291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8" name="Freeform 292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9" name="Freeform 293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0" name="Freeform 294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1" name="Freeform 295"/>
              <p:cNvSpPr>
                <a:spLocks noEditPoints="1"/>
              </p:cNvSpPr>
              <p:nvPr/>
            </p:nvSpPr>
            <p:spPr bwMode="auto">
              <a:xfrm>
                <a:off x="3377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2" name="Freeform 296"/>
              <p:cNvSpPr>
                <a:spLocks noEditPoints="1"/>
              </p:cNvSpPr>
              <p:nvPr/>
            </p:nvSpPr>
            <p:spPr bwMode="auto">
              <a:xfrm>
                <a:off x="3377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3" name="Freeform 297"/>
              <p:cNvSpPr>
                <a:spLocks/>
              </p:cNvSpPr>
              <p:nvPr/>
            </p:nvSpPr>
            <p:spPr bwMode="auto">
              <a:xfrm>
                <a:off x="3377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4" name="Freeform 298"/>
              <p:cNvSpPr>
                <a:spLocks/>
              </p:cNvSpPr>
              <p:nvPr/>
            </p:nvSpPr>
            <p:spPr bwMode="auto">
              <a:xfrm>
                <a:off x="3377" y="2632"/>
                <a:ext cx="12" cy="12"/>
              </a:xfrm>
              <a:custGeom>
                <a:avLst/>
                <a:gdLst>
                  <a:gd name="T0" fmla="*/ 12 w 12"/>
                  <a:gd name="T1" fmla="*/ 0 h 12"/>
                  <a:gd name="T2" fmla="*/ 12 w 12"/>
                  <a:gd name="T3" fmla="*/ 0 h 12"/>
                  <a:gd name="T4" fmla="*/ 12 w 12"/>
                  <a:gd name="T5" fmla="*/ 0 h 12"/>
                  <a:gd name="T6" fmla="*/ 12 w 12"/>
                  <a:gd name="T7" fmla="*/ 0 h 12"/>
                  <a:gd name="T8" fmla="*/ 12 w 12"/>
                  <a:gd name="T9" fmla="*/ 0 h 12"/>
                  <a:gd name="T10" fmla="*/ 12 w 12"/>
                  <a:gd name="T11" fmla="*/ 12 h 12"/>
                  <a:gd name="T12" fmla="*/ 0 w 12"/>
                  <a:gd name="T13" fmla="*/ 12 h 12"/>
                  <a:gd name="T14" fmla="*/ 0 w 12"/>
                  <a:gd name="T15" fmla="*/ 12 h 12"/>
                  <a:gd name="T16" fmla="*/ 0 w 12"/>
                  <a:gd name="T17" fmla="*/ 12 h 12"/>
                  <a:gd name="T18" fmla="*/ 0 w 12"/>
                  <a:gd name="T19" fmla="*/ 12 h 12"/>
                  <a:gd name="T20" fmla="*/ 0 w 12"/>
                  <a:gd name="T21" fmla="*/ 12 h 12"/>
                  <a:gd name="T22" fmla="*/ 0 w 12"/>
                  <a:gd name="T23" fmla="*/ 12 h 12"/>
                  <a:gd name="T24" fmla="*/ 12 w 12"/>
                  <a:gd name="T25" fmla="*/ 12 h 12"/>
                  <a:gd name="T26" fmla="*/ 12 w 12"/>
                  <a:gd name="T27" fmla="*/ 12 h 12"/>
                  <a:gd name="T28" fmla="*/ 12 w 12"/>
                  <a:gd name="T29" fmla="*/ 12 h 12"/>
                  <a:gd name="T30" fmla="*/ 12 w 12"/>
                  <a:gd name="T31" fmla="*/ 0 h 12"/>
                  <a:gd name="T32" fmla="*/ 12 w 12"/>
                  <a:gd name="T33" fmla="*/ 0 h 12"/>
                  <a:gd name="T34" fmla="*/ 12 w 12"/>
                  <a:gd name="T35" fmla="*/ 0 h 12"/>
                  <a:gd name="T36" fmla="*/ 12 w 12"/>
                  <a:gd name="T37" fmla="*/ 0 h 12"/>
                  <a:gd name="T38" fmla="*/ 12 w 12"/>
                  <a:gd name="T39" fmla="*/ 0 h 1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"/>
                  <a:gd name="T61" fmla="*/ 0 h 12"/>
                  <a:gd name="T62" fmla="*/ 12 w 12"/>
                  <a:gd name="T63" fmla="*/ 12 h 1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" h="12">
                    <a:moveTo>
                      <a:pt x="12" y="0"/>
                    </a:moveTo>
                    <a:lnTo>
                      <a:pt x="12" y="0"/>
                    </a:lnTo>
                    <a:lnTo>
                      <a:pt x="12" y="12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5" name="Rectangle 299"/>
              <p:cNvSpPr>
                <a:spLocks noChangeArrowheads="1"/>
              </p:cNvSpPr>
              <p:nvPr/>
            </p:nvSpPr>
            <p:spPr bwMode="auto">
              <a:xfrm>
                <a:off x="3389" y="2632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986" name="Freeform 300"/>
              <p:cNvSpPr>
                <a:spLocks noEditPoints="1"/>
              </p:cNvSpPr>
              <p:nvPr/>
            </p:nvSpPr>
            <p:spPr bwMode="auto">
              <a:xfrm>
                <a:off x="3389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7" name="Freeform 301"/>
              <p:cNvSpPr>
                <a:spLocks noEditPoints="1"/>
              </p:cNvSpPr>
              <p:nvPr/>
            </p:nvSpPr>
            <p:spPr bwMode="auto">
              <a:xfrm>
                <a:off x="3389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8" name="Freeform 302"/>
              <p:cNvSpPr>
                <a:spLocks noEditPoints="1"/>
              </p:cNvSpPr>
              <p:nvPr/>
            </p:nvSpPr>
            <p:spPr bwMode="auto">
              <a:xfrm>
                <a:off x="3389" y="2632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9" name="Freeform 303"/>
              <p:cNvSpPr>
                <a:spLocks noEditPoints="1"/>
              </p:cNvSpPr>
              <p:nvPr/>
            </p:nvSpPr>
            <p:spPr bwMode="auto">
              <a:xfrm>
                <a:off x="3377" y="2644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0" name="Freeform 304"/>
              <p:cNvSpPr>
                <a:spLocks noEditPoints="1"/>
              </p:cNvSpPr>
              <p:nvPr/>
            </p:nvSpPr>
            <p:spPr bwMode="auto">
              <a:xfrm>
                <a:off x="3377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1" name="Freeform 305"/>
              <p:cNvSpPr>
                <a:spLocks noEditPoints="1"/>
              </p:cNvSpPr>
              <p:nvPr/>
            </p:nvSpPr>
            <p:spPr bwMode="auto">
              <a:xfrm>
                <a:off x="3377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2" name="Freeform 306"/>
              <p:cNvSpPr>
                <a:spLocks noEditPoints="1"/>
              </p:cNvSpPr>
              <p:nvPr/>
            </p:nvSpPr>
            <p:spPr bwMode="auto">
              <a:xfrm>
                <a:off x="3377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3" name="Freeform 307"/>
              <p:cNvSpPr>
                <a:spLocks noEditPoints="1"/>
              </p:cNvSpPr>
              <p:nvPr/>
            </p:nvSpPr>
            <p:spPr bwMode="auto">
              <a:xfrm>
                <a:off x="3377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4" name="Freeform 308"/>
              <p:cNvSpPr>
                <a:spLocks noEditPoints="1"/>
              </p:cNvSpPr>
              <p:nvPr/>
            </p:nvSpPr>
            <p:spPr bwMode="auto">
              <a:xfrm>
                <a:off x="3377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5" name="Freeform 309"/>
              <p:cNvSpPr>
                <a:spLocks noEditPoints="1"/>
              </p:cNvSpPr>
              <p:nvPr/>
            </p:nvSpPr>
            <p:spPr bwMode="auto">
              <a:xfrm>
                <a:off x="3377" y="2644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6" name="Freeform 310"/>
              <p:cNvSpPr>
                <a:spLocks noEditPoints="1"/>
              </p:cNvSpPr>
              <p:nvPr/>
            </p:nvSpPr>
            <p:spPr bwMode="auto">
              <a:xfrm>
                <a:off x="3389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7" name="Freeform 311"/>
              <p:cNvSpPr>
                <a:spLocks noEditPoints="1"/>
              </p:cNvSpPr>
              <p:nvPr/>
            </p:nvSpPr>
            <p:spPr bwMode="auto">
              <a:xfrm>
                <a:off x="3389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8" name="Freeform 312"/>
              <p:cNvSpPr>
                <a:spLocks noEditPoints="1"/>
              </p:cNvSpPr>
              <p:nvPr/>
            </p:nvSpPr>
            <p:spPr bwMode="auto">
              <a:xfrm>
                <a:off x="3389" y="2632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9" name="Freeform 313"/>
              <p:cNvSpPr>
                <a:spLocks noEditPoints="1"/>
              </p:cNvSpPr>
              <p:nvPr/>
            </p:nvSpPr>
            <p:spPr bwMode="auto">
              <a:xfrm>
                <a:off x="3389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0" name="Freeform 314"/>
              <p:cNvSpPr>
                <a:spLocks noEditPoints="1"/>
              </p:cNvSpPr>
              <p:nvPr/>
            </p:nvSpPr>
            <p:spPr bwMode="auto">
              <a:xfrm>
                <a:off x="3389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1" name="Freeform 315"/>
              <p:cNvSpPr>
                <a:spLocks noEditPoints="1"/>
              </p:cNvSpPr>
              <p:nvPr/>
            </p:nvSpPr>
            <p:spPr bwMode="auto">
              <a:xfrm>
                <a:off x="3389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2" name="Freeform 316"/>
              <p:cNvSpPr>
                <a:spLocks/>
              </p:cNvSpPr>
              <p:nvPr/>
            </p:nvSpPr>
            <p:spPr bwMode="auto">
              <a:xfrm>
                <a:off x="3389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3" name="Freeform 317"/>
              <p:cNvSpPr>
                <a:spLocks/>
              </p:cNvSpPr>
              <p:nvPr/>
            </p:nvSpPr>
            <p:spPr bwMode="auto">
              <a:xfrm>
                <a:off x="3377" y="2632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0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12 w 12"/>
                  <a:gd name="T15" fmla="*/ 0 h 1"/>
                  <a:gd name="T16" fmla="*/ 12 w 12"/>
                  <a:gd name="T17" fmla="*/ 0 h 1"/>
                  <a:gd name="T18" fmla="*/ 12 w 12"/>
                  <a:gd name="T19" fmla="*/ 0 h 1"/>
                  <a:gd name="T20" fmla="*/ 12 w 12"/>
                  <a:gd name="T21" fmla="*/ 0 h 1"/>
                  <a:gd name="T22" fmla="*/ 12 w 12"/>
                  <a:gd name="T23" fmla="*/ 0 h 1"/>
                  <a:gd name="T24" fmla="*/ 12 w 12"/>
                  <a:gd name="T25" fmla="*/ 0 h 1"/>
                  <a:gd name="T26" fmla="*/ 12 w 12"/>
                  <a:gd name="T27" fmla="*/ 0 h 1"/>
                  <a:gd name="T28" fmla="*/ 12 w 12"/>
                  <a:gd name="T29" fmla="*/ 0 h 1"/>
                  <a:gd name="T30" fmla="*/ 0 w 12"/>
                  <a:gd name="T31" fmla="*/ 0 h 1"/>
                  <a:gd name="T32" fmla="*/ 0 w 12"/>
                  <a:gd name="T33" fmla="*/ 0 h 1"/>
                  <a:gd name="T34" fmla="*/ 0 w 12"/>
                  <a:gd name="T35" fmla="*/ 0 h 1"/>
                  <a:gd name="T36" fmla="*/ 0 w 12"/>
                  <a:gd name="T37" fmla="*/ 0 h 1"/>
                  <a:gd name="T38" fmla="*/ 0 w 12"/>
                  <a:gd name="T39" fmla="*/ 0 h 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"/>
                  <a:gd name="T61" fmla="*/ 0 h 1"/>
                  <a:gd name="T62" fmla="*/ 12 w 12"/>
                  <a:gd name="T63" fmla="*/ 1 h 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" h="1">
                    <a:moveTo>
                      <a:pt x="0" y="0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4" name="Rectangle 318"/>
              <p:cNvSpPr>
                <a:spLocks noChangeArrowheads="1"/>
              </p:cNvSpPr>
              <p:nvPr/>
            </p:nvSpPr>
            <p:spPr bwMode="auto">
              <a:xfrm>
                <a:off x="3377" y="2632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1005" name="Freeform 319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6" name="Freeform 320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7" name="Freeform 321"/>
              <p:cNvSpPr>
                <a:spLocks noEditPoints="1"/>
              </p:cNvSpPr>
              <p:nvPr/>
            </p:nvSpPr>
            <p:spPr bwMode="auto">
              <a:xfrm>
                <a:off x="3389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8" name="Freeform 322"/>
              <p:cNvSpPr>
                <a:spLocks noEditPoints="1"/>
              </p:cNvSpPr>
              <p:nvPr/>
            </p:nvSpPr>
            <p:spPr bwMode="auto">
              <a:xfrm>
                <a:off x="3389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9" name="Freeform 323"/>
              <p:cNvSpPr>
                <a:spLocks noEditPoints="1"/>
              </p:cNvSpPr>
              <p:nvPr/>
            </p:nvSpPr>
            <p:spPr bwMode="auto">
              <a:xfrm>
                <a:off x="3389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0" name="Freeform 324"/>
              <p:cNvSpPr>
                <a:spLocks noEditPoints="1"/>
              </p:cNvSpPr>
              <p:nvPr/>
            </p:nvSpPr>
            <p:spPr bwMode="auto">
              <a:xfrm>
                <a:off x="3389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1" name="Freeform 325"/>
              <p:cNvSpPr>
                <a:spLocks noEditPoints="1"/>
              </p:cNvSpPr>
              <p:nvPr/>
            </p:nvSpPr>
            <p:spPr bwMode="auto">
              <a:xfrm>
                <a:off x="3389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2" name="Freeform 326"/>
              <p:cNvSpPr>
                <a:spLocks noEditPoints="1"/>
              </p:cNvSpPr>
              <p:nvPr/>
            </p:nvSpPr>
            <p:spPr bwMode="auto">
              <a:xfrm>
                <a:off x="3389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3" name="Freeform 327"/>
              <p:cNvSpPr>
                <a:spLocks noEditPoints="1"/>
              </p:cNvSpPr>
              <p:nvPr/>
            </p:nvSpPr>
            <p:spPr bwMode="auto">
              <a:xfrm>
                <a:off x="3389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4" name="Freeform 328"/>
              <p:cNvSpPr>
                <a:spLocks noEditPoints="1"/>
              </p:cNvSpPr>
              <p:nvPr/>
            </p:nvSpPr>
            <p:spPr bwMode="auto">
              <a:xfrm>
                <a:off x="3389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5" name="Freeform 329"/>
              <p:cNvSpPr>
                <a:spLocks noEditPoints="1"/>
              </p:cNvSpPr>
              <p:nvPr/>
            </p:nvSpPr>
            <p:spPr bwMode="auto">
              <a:xfrm>
                <a:off x="3389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6" name="Freeform 330"/>
              <p:cNvSpPr>
                <a:spLocks noEditPoints="1"/>
              </p:cNvSpPr>
              <p:nvPr/>
            </p:nvSpPr>
            <p:spPr bwMode="auto">
              <a:xfrm>
                <a:off x="3389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7" name="Freeform 331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8" name="Freeform 332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9" name="Freeform 333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0" name="Freeform 334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1" name="Freeform 335"/>
              <p:cNvSpPr>
                <a:spLocks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2" name="Freeform 336"/>
              <p:cNvSpPr>
                <a:spLocks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w 1"/>
                  <a:gd name="T17" fmla="*/ 0 h 1"/>
                  <a:gd name="T18" fmla="*/ 0 w 1"/>
                  <a:gd name="T19" fmla="*/ 0 h 1"/>
                  <a:gd name="T20" fmla="*/ 0 w 1"/>
                  <a:gd name="T21" fmla="*/ 0 h 1"/>
                  <a:gd name="T22" fmla="*/ 0 w 1"/>
                  <a:gd name="T23" fmla="*/ 0 h 1"/>
                  <a:gd name="T24" fmla="*/ 0 w 1"/>
                  <a:gd name="T25" fmla="*/ 0 h 1"/>
                  <a:gd name="T26" fmla="*/ 0 w 1"/>
                  <a:gd name="T27" fmla="*/ 0 h 1"/>
                  <a:gd name="T28" fmla="*/ 0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0 w 1"/>
                  <a:gd name="T35" fmla="*/ 0 h 1"/>
                  <a:gd name="T36" fmla="*/ 0 w 1"/>
                  <a:gd name="T37" fmla="*/ 0 h 1"/>
                  <a:gd name="T38" fmla="*/ 0 w 1"/>
                  <a:gd name="T39" fmla="*/ 0 h 1"/>
                  <a:gd name="T40" fmla="*/ 0 w 1"/>
                  <a:gd name="T41" fmla="*/ 0 h 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"/>
                  <a:gd name="T64" fmla="*/ 0 h 1"/>
                  <a:gd name="T65" fmla="*/ 1 w 1"/>
                  <a:gd name="T66" fmla="*/ 1 h 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3" name="Rectangle 337"/>
              <p:cNvSpPr>
                <a:spLocks noChangeArrowheads="1"/>
              </p:cNvSpPr>
              <p:nvPr/>
            </p:nvSpPr>
            <p:spPr bwMode="auto">
              <a:xfrm>
                <a:off x="3377" y="2632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1024" name="Freeform 338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5" name="Freeform 339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6" name="Freeform 340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7" name="Freeform 341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8" name="Freeform 342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9" name="Freeform 343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0" name="Freeform 344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1" name="Freeform 345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2" name="Freeform 346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3" name="Freeform 347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4" name="Freeform 348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5" name="Freeform 349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6" name="Freeform 350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7" name="Freeform 351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8" name="Freeform 352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9" name="Freeform 353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0" name="Freeform 354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1" name="Freeform 355"/>
              <p:cNvSpPr>
                <a:spLocks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2" name="Freeform 356"/>
              <p:cNvSpPr>
                <a:spLocks/>
              </p:cNvSpPr>
              <p:nvPr/>
            </p:nvSpPr>
            <p:spPr bwMode="auto">
              <a:xfrm>
                <a:off x="3377" y="2632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12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w 1"/>
                  <a:gd name="T15" fmla="*/ 0 h 12"/>
                  <a:gd name="T16" fmla="*/ 0 w 1"/>
                  <a:gd name="T17" fmla="*/ 12 h 12"/>
                  <a:gd name="T18" fmla="*/ 0 w 1"/>
                  <a:gd name="T19" fmla="*/ 12 h 12"/>
                  <a:gd name="T20" fmla="*/ 0 w 1"/>
                  <a:gd name="T21" fmla="*/ 12 h 12"/>
                  <a:gd name="T22" fmla="*/ 0 w 1"/>
                  <a:gd name="T23" fmla="*/ 12 h 12"/>
                  <a:gd name="T24" fmla="*/ 0 w 1"/>
                  <a:gd name="T25" fmla="*/ 12 h 1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12"/>
                  <a:gd name="T41" fmla="*/ 1 w 1"/>
                  <a:gd name="T42" fmla="*/ 12 h 1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12">
                    <a:moveTo>
                      <a:pt x="0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3" name="Rectangle 357"/>
              <p:cNvSpPr>
                <a:spLocks noChangeArrowheads="1"/>
              </p:cNvSpPr>
              <p:nvPr/>
            </p:nvSpPr>
            <p:spPr bwMode="auto">
              <a:xfrm>
                <a:off x="3377" y="264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1044" name="Freeform 358"/>
              <p:cNvSpPr>
                <a:spLocks noEditPoints="1"/>
              </p:cNvSpPr>
              <p:nvPr/>
            </p:nvSpPr>
            <p:spPr bwMode="auto">
              <a:xfrm>
                <a:off x="3377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5" name="Freeform 359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6" name="Freeform 360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7" name="Freeform 361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8" name="Freeform 362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9" name="Freeform 363"/>
              <p:cNvSpPr>
                <a:spLocks noEditPoints="1"/>
              </p:cNvSpPr>
              <p:nvPr/>
            </p:nvSpPr>
            <p:spPr bwMode="auto">
              <a:xfrm>
                <a:off x="3377" y="2632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0" name="Freeform 364"/>
              <p:cNvSpPr>
                <a:spLocks noEditPoints="1"/>
              </p:cNvSpPr>
              <p:nvPr/>
            </p:nvSpPr>
            <p:spPr bwMode="auto">
              <a:xfrm>
                <a:off x="3377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1" name="Freeform 365"/>
              <p:cNvSpPr>
                <a:spLocks noEditPoints="1"/>
              </p:cNvSpPr>
              <p:nvPr/>
            </p:nvSpPr>
            <p:spPr bwMode="auto">
              <a:xfrm>
                <a:off x="3377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2" name="Freeform 366"/>
              <p:cNvSpPr>
                <a:spLocks noEditPoints="1"/>
              </p:cNvSpPr>
              <p:nvPr/>
            </p:nvSpPr>
            <p:spPr bwMode="auto">
              <a:xfrm>
                <a:off x="3377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3" name="Freeform 367"/>
              <p:cNvSpPr>
                <a:spLocks/>
              </p:cNvSpPr>
              <p:nvPr/>
            </p:nvSpPr>
            <p:spPr bwMode="auto">
              <a:xfrm>
                <a:off x="3377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4" name="Freeform 368"/>
              <p:cNvSpPr>
                <a:spLocks/>
              </p:cNvSpPr>
              <p:nvPr/>
            </p:nvSpPr>
            <p:spPr bwMode="auto">
              <a:xfrm>
                <a:off x="3401" y="2632"/>
                <a:ext cx="12" cy="12"/>
              </a:xfrm>
              <a:custGeom>
                <a:avLst/>
                <a:gdLst>
                  <a:gd name="T0" fmla="*/ 12 w 12"/>
                  <a:gd name="T1" fmla="*/ 12 h 12"/>
                  <a:gd name="T2" fmla="*/ 12 w 12"/>
                  <a:gd name="T3" fmla="*/ 12 h 12"/>
                  <a:gd name="T4" fmla="*/ 12 w 12"/>
                  <a:gd name="T5" fmla="*/ 12 h 12"/>
                  <a:gd name="T6" fmla="*/ 12 w 12"/>
                  <a:gd name="T7" fmla="*/ 0 h 12"/>
                  <a:gd name="T8" fmla="*/ 12 w 12"/>
                  <a:gd name="T9" fmla="*/ 0 h 12"/>
                  <a:gd name="T10" fmla="*/ 12 w 12"/>
                  <a:gd name="T11" fmla="*/ 0 h 12"/>
                  <a:gd name="T12" fmla="*/ 12 w 12"/>
                  <a:gd name="T13" fmla="*/ 0 h 12"/>
                  <a:gd name="T14" fmla="*/ 12 w 12"/>
                  <a:gd name="T15" fmla="*/ 0 h 12"/>
                  <a:gd name="T16" fmla="*/ 12 w 12"/>
                  <a:gd name="T17" fmla="*/ 0 h 12"/>
                  <a:gd name="T18" fmla="*/ 12 w 12"/>
                  <a:gd name="T19" fmla="*/ 0 h 12"/>
                  <a:gd name="T20" fmla="*/ 12 w 12"/>
                  <a:gd name="T21" fmla="*/ 0 h 12"/>
                  <a:gd name="T22" fmla="*/ 12 w 12"/>
                  <a:gd name="T23" fmla="*/ 0 h 12"/>
                  <a:gd name="T24" fmla="*/ 12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w 12"/>
                  <a:gd name="T37" fmla="*/ 0 h 12"/>
                  <a:gd name="T38" fmla="*/ 0 w 12"/>
                  <a:gd name="T39" fmla="*/ 0 h 12"/>
                  <a:gd name="T40" fmla="*/ 0 w 12"/>
                  <a:gd name="T41" fmla="*/ 0 h 12"/>
                  <a:gd name="T42" fmla="*/ 0 w 12"/>
                  <a:gd name="T43" fmla="*/ 12 h 12"/>
                  <a:gd name="T44" fmla="*/ 0 w 12"/>
                  <a:gd name="T45" fmla="*/ 12 h 12"/>
                  <a:gd name="T46" fmla="*/ 0 w 12"/>
                  <a:gd name="T47" fmla="*/ 12 h 12"/>
                  <a:gd name="T48" fmla="*/ 12 w 12"/>
                  <a:gd name="T49" fmla="*/ 12 h 12"/>
                  <a:gd name="T50" fmla="*/ 12 w 12"/>
                  <a:gd name="T51" fmla="*/ 12 h 12"/>
                  <a:gd name="T52" fmla="*/ 12 w 12"/>
                  <a:gd name="T53" fmla="*/ 12 h 1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2"/>
                  <a:gd name="T82" fmla="*/ 0 h 12"/>
                  <a:gd name="T83" fmla="*/ 12 w 12"/>
                  <a:gd name="T84" fmla="*/ 12 h 1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2" h="12">
                    <a:moveTo>
                      <a:pt x="12" y="12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5" name="Rectangle 369"/>
              <p:cNvSpPr>
                <a:spLocks noChangeArrowheads="1"/>
              </p:cNvSpPr>
              <p:nvPr/>
            </p:nvSpPr>
            <p:spPr bwMode="auto">
              <a:xfrm>
                <a:off x="3413" y="264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1056" name="Freeform 370"/>
              <p:cNvSpPr>
                <a:spLocks noEditPoints="1"/>
              </p:cNvSpPr>
              <p:nvPr/>
            </p:nvSpPr>
            <p:spPr bwMode="auto">
              <a:xfrm>
                <a:off x="3413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7" name="Freeform 371"/>
              <p:cNvSpPr>
                <a:spLocks noEditPoints="1"/>
              </p:cNvSpPr>
              <p:nvPr/>
            </p:nvSpPr>
            <p:spPr bwMode="auto">
              <a:xfrm>
                <a:off x="3413" y="2632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8" name="Freeform 372"/>
              <p:cNvSpPr>
                <a:spLocks noEditPoints="1"/>
              </p:cNvSpPr>
              <p:nvPr/>
            </p:nvSpPr>
            <p:spPr bwMode="auto">
              <a:xfrm>
                <a:off x="341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9" name="Freeform 373"/>
              <p:cNvSpPr>
                <a:spLocks noEditPoints="1"/>
              </p:cNvSpPr>
              <p:nvPr/>
            </p:nvSpPr>
            <p:spPr bwMode="auto">
              <a:xfrm>
                <a:off x="341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0" name="Freeform 374"/>
              <p:cNvSpPr>
                <a:spLocks noEditPoints="1"/>
              </p:cNvSpPr>
              <p:nvPr/>
            </p:nvSpPr>
            <p:spPr bwMode="auto">
              <a:xfrm>
                <a:off x="341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1" name="Freeform 375"/>
              <p:cNvSpPr>
                <a:spLocks noEditPoints="1"/>
              </p:cNvSpPr>
              <p:nvPr/>
            </p:nvSpPr>
            <p:spPr bwMode="auto">
              <a:xfrm>
                <a:off x="341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2" name="Freeform 376"/>
              <p:cNvSpPr>
                <a:spLocks noEditPoints="1"/>
              </p:cNvSpPr>
              <p:nvPr/>
            </p:nvSpPr>
            <p:spPr bwMode="auto">
              <a:xfrm>
                <a:off x="341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3" name="Freeform 377"/>
              <p:cNvSpPr>
                <a:spLocks noEditPoints="1"/>
              </p:cNvSpPr>
              <p:nvPr/>
            </p:nvSpPr>
            <p:spPr bwMode="auto">
              <a:xfrm>
                <a:off x="341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4" name="Freeform 378"/>
              <p:cNvSpPr>
                <a:spLocks noEditPoints="1"/>
              </p:cNvSpPr>
              <p:nvPr/>
            </p:nvSpPr>
            <p:spPr bwMode="auto">
              <a:xfrm>
                <a:off x="341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5" name="Freeform 379"/>
              <p:cNvSpPr>
                <a:spLocks noEditPoints="1"/>
              </p:cNvSpPr>
              <p:nvPr/>
            </p:nvSpPr>
            <p:spPr bwMode="auto">
              <a:xfrm>
                <a:off x="341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6" name="Freeform 380"/>
              <p:cNvSpPr>
                <a:spLocks noEditPoints="1"/>
              </p:cNvSpPr>
              <p:nvPr/>
            </p:nvSpPr>
            <p:spPr bwMode="auto">
              <a:xfrm>
                <a:off x="341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7" name="Freeform 381"/>
              <p:cNvSpPr>
                <a:spLocks noEditPoints="1"/>
              </p:cNvSpPr>
              <p:nvPr/>
            </p:nvSpPr>
            <p:spPr bwMode="auto">
              <a:xfrm>
                <a:off x="3401" y="2632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8" name="Freeform 382"/>
              <p:cNvSpPr>
                <a:spLocks noEditPoints="1"/>
              </p:cNvSpPr>
              <p:nvPr/>
            </p:nvSpPr>
            <p:spPr bwMode="auto">
              <a:xfrm>
                <a:off x="3401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9" name="Freeform 383"/>
              <p:cNvSpPr>
                <a:spLocks noEditPoints="1"/>
              </p:cNvSpPr>
              <p:nvPr/>
            </p:nvSpPr>
            <p:spPr bwMode="auto">
              <a:xfrm>
                <a:off x="3401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0" name="Freeform 384"/>
              <p:cNvSpPr>
                <a:spLocks noEditPoints="1"/>
              </p:cNvSpPr>
              <p:nvPr/>
            </p:nvSpPr>
            <p:spPr bwMode="auto">
              <a:xfrm>
                <a:off x="3401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1" name="Freeform 385"/>
              <p:cNvSpPr>
                <a:spLocks noEditPoints="1"/>
              </p:cNvSpPr>
              <p:nvPr/>
            </p:nvSpPr>
            <p:spPr bwMode="auto">
              <a:xfrm>
                <a:off x="3401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2" name="Freeform 386"/>
              <p:cNvSpPr>
                <a:spLocks noEditPoints="1"/>
              </p:cNvSpPr>
              <p:nvPr/>
            </p:nvSpPr>
            <p:spPr bwMode="auto">
              <a:xfrm>
                <a:off x="3401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3" name="Freeform 387"/>
              <p:cNvSpPr>
                <a:spLocks noEditPoints="1"/>
              </p:cNvSpPr>
              <p:nvPr/>
            </p:nvSpPr>
            <p:spPr bwMode="auto">
              <a:xfrm>
                <a:off x="3401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4" name="Freeform 388"/>
              <p:cNvSpPr>
                <a:spLocks noEditPoints="1"/>
              </p:cNvSpPr>
              <p:nvPr/>
            </p:nvSpPr>
            <p:spPr bwMode="auto">
              <a:xfrm>
                <a:off x="3401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5" name="Freeform 389"/>
              <p:cNvSpPr>
                <a:spLocks noEditPoints="1"/>
              </p:cNvSpPr>
              <p:nvPr/>
            </p:nvSpPr>
            <p:spPr bwMode="auto">
              <a:xfrm>
                <a:off x="3401" y="2632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6" name="Freeform 390"/>
              <p:cNvSpPr>
                <a:spLocks noEditPoints="1"/>
              </p:cNvSpPr>
              <p:nvPr/>
            </p:nvSpPr>
            <p:spPr bwMode="auto">
              <a:xfrm>
                <a:off x="3401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7" name="Freeform 391"/>
              <p:cNvSpPr>
                <a:spLocks noEditPoints="1"/>
              </p:cNvSpPr>
              <p:nvPr/>
            </p:nvSpPr>
            <p:spPr bwMode="auto">
              <a:xfrm>
                <a:off x="3401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8" name="Freeform 392"/>
              <p:cNvSpPr>
                <a:spLocks noEditPoints="1"/>
              </p:cNvSpPr>
              <p:nvPr/>
            </p:nvSpPr>
            <p:spPr bwMode="auto">
              <a:xfrm>
                <a:off x="3401" y="2644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9" name="Freeform 393"/>
              <p:cNvSpPr>
                <a:spLocks noEditPoints="1"/>
              </p:cNvSpPr>
              <p:nvPr/>
            </p:nvSpPr>
            <p:spPr bwMode="auto">
              <a:xfrm>
                <a:off x="3413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0" name="Freeform 394"/>
              <p:cNvSpPr>
                <a:spLocks/>
              </p:cNvSpPr>
              <p:nvPr/>
            </p:nvSpPr>
            <p:spPr bwMode="auto">
              <a:xfrm>
                <a:off x="3413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1" name="Freeform 395"/>
              <p:cNvSpPr>
                <a:spLocks/>
              </p:cNvSpPr>
              <p:nvPr/>
            </p:nvSpPr>
            <p:spPr bwMode="auto">
              <a:xfrm>
                <a:off x="3413" y="2632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0 h 12"/>
                  <a:gd name="T4" fmla="*/ 0 w 1"/>
                  <a:gd name="T5" fmla="*/ 0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w 1"/>
                  <a:gd name="T15" fmla="*/ 12 h 12"/>
                  <a:gd name="T16" fmla="*/ 0 w 1"/>
                  <a:gd name="T17" fmla="*/ 12 h 12"/>
                  <a:gd name="T18" fmla="*/ 0 w 1"/>
                  <a:gd name="T19" fmla="*/ 0 h 12"/>
                  <a:gd name="T20" fmla="*/ 0 w 1"/>
                  <a:gd name="T21" fmla="*/ 0 h 12"/>
                  <a:gd name="T22" fmla="*/ 0 w 1"/>
                  <a:gd name="T23" fmla="*/ 0 h 12"/>
                  <a:gd name="T24" fmla="*/ 0 w 1"/>
                  <a:gd name="T25" fmla="*/ 0 h 1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12"/>
                  <a:gd name="T41" fmla="*/ 1 w 1"/>
                  <a:gd name="T42" fmla="*/ 12 h 1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2" name="Rectangle 396"/>
              <p:cNvSpPr>
                <a:spLocks noChangeArrowheads="1"/>
              </p:cNvSpPr>
              <p:nvPr/>
            </p:nvSpPr>
            <p:spPr bwMode="auto">
              <a:xfrm>
                <a:off x="3413" y="2632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1083" name="Freeform 397"/>
              <p:cNvSpPr>
                <a:spLocks noEditPoints="1"/>
              </p:cNvSpPr>
              <p:nvPr/>
            </p:nvSpPr>
            <p:spPr bwMode="auto">
              <a:xfrm>
                <a:off x="3413" y="2632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4" name="Freeform 398"/>
              <p:cNvSpPr>
                <a:spLocks noEditPoints="1"/>
              </p:cNvSpPr>
              <p:nvPr/>
            </p:nvSpPr>
            <p:spPr bwMode="auto">
              <a:xfrm>
                <a:off x="3413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5" name="Freeform 399"/>
              <p:cNvSpPr>
                <a:spLocks noEditPoints="1"/>
              </p:cNvSpPr>
              <p:nvPr/>
            </p:nvSpPr>
            <p:spPr bwMode="auto">
              <a:xfrm>
                <a:off x="3413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6" name="Freeform 400"/>
              <p:cNvSpPr>
                <a:spLocks noEditPoints="1"/>
              </p:cNvSpPr>
              <p:nvPr/>
            </p:nvSpPr>
            <p:spPr bwMode="auto">
              <a:xfrm>
                <a:off x="3413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7" name="Freeform 401"/>
              <p:cNvSpPr>
                <a:spLocks noEditPoints="1"/>
              </p:cNvSpPr>
              <p:nvPr/>
            </p:nvSpPr>
            <p:spPr bwMode="auto">
              <a:xfrm>
                <a:off x="3413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8" name="Freeform 402"/>
              <p:cNvSpPr>
                <a:spLocks noEditPoints="1"/>
              </p:cNvSpPr>
              <p:nvPr/>
            </p:nvSpPr>
            <p:spPr bwMode="auto">
              <a:xfrm>
                <a:off x="3413" y="264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9" name="Freeform 403"/>
              <p:cNvSpPr>
                <a:spLocks noEditPoints="1"/>
              </p:cNvSpPr>
              <p:nvPr/>
            </p:nvSpPr>
            <p:spPr bwMode="auto">
              <a:xfrm>
                <a:off x="3413" y="2632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0" name="Freeform 404"/>
              <p:cNvSpPr>
                <a:spLocks noEditPoints="1"/>
              </p:cNvSpPr>
              <p:nvPr/>
            </p:nvSpPr>
            <p:spPr bwMode="auto">
              <a:xfrm>
                <a:off x="341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1" name="Freeform 405"/>
              <p:cNvSpPr>
                <a:spLocks noEditPoints="1"/>
              </p:cNvSpPr>
              <p:nvPr/>
            </p:nvSpPr>
            <p:spPr bwMode="auto">
              <a:xfrm>
                <a:off x="341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2" name="Freeform 406"/>
              <p:cNvSpPr>
                <a:spLocks/>
              </p:cNvSpPr>
              <p:nvPr/>
            </p:nvSpPr>
            <p:spPr bwMode="auto">
              <a:xfrm>
                <a:off x="341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3" name="Freeform 407"/>
              <p:cNvSpPr>
                <a:spLocks/>
              </p:cNvSpPr>
              <p:nvPr/>
            </p:nvSpPr>
            <p:spPr bwMode="auto">
              <a:xfrm>
                <a:off x="341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w 1"/>
                  <a:gd name="T17" fmla="*/ 0 h 1"/>
                  <a:gd name="T18" fmla="*/ 0 w 1"/>
                  <a:gd name="T19" fmla="*/ 0 h 1"/>
                  <a:gd name="T20" fmla="*/ 0 w 1"/>
                  <a:gd name="T21" fmla="*/ 0 h 1"/>
                  <a:gd name="T22" fmla="*/ 0 w 1"/>
                  <a:gd name="T23" fmla="*/ 0 h 1"/>
                  <a:gd name="T24" fmla="*/ 0 w 1"/>
                  <a:gd name="T25" fmla="*/ 0 h 1"/>
                  <a:gd name="T26" fmla="*/ 0 w 1"/>
                  <a:gd name="T27" fmla="*/ 0 h 1"/>
                  <a:gd name="T28" fmla="*/ 0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0 w 1"/>
                  <a:gd name="T35" fmla="*/ 0 h 1"/>
                  <a:gd name="T36" fmla="*/ 0 w 1"/>
                  <a:gd name="T37" fmla="*/ 0 h 1"/>
                  <a:gd name="T38" fmla="*/ 0 w 1"/>
                  <a:gd name="T39" fmla="*/ 0 h 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"/>
                  <a:gd name="T61" fmla="*/ 0 h 1"/>
                  <a:gd name="T62" fmla="*/ 1 w 1"/>
                  <a:gd name="T63" fmla="*/ 1 h 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4" name="Rectangle 408"/>
              <p:cNvSpPr>
                <a:spLocks noChangeArrowheads="1"/>
              </p:cNvSpPr>
              <p:nvPr/>
            </p:nvSpPr>
            <p:spPr bwMode="auto">
              <a:xfrm>
                <a:off x="3413" y="2632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1095" name="Freeform 409"/>
              <p:cNvSpPr>
                <a:spLocks noEditPoints="1"/>
              </p:cNvSpPr>
              <p:nvPr/>
            </p:nvSpPr>
            <p:spPr bwMode="auto">
              <a:xfrm>
                <a:off x="341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6" name="Freeform 410"/>
              <p:cNvSpPr>
                <a:spLocks noEditPoints="1"/>
              </p:cNvSpPr>
              <p:nvPr/>
            </p:nvSpPr>
            <p:spPr bwMode="auto">
              <a:xfrm>
                <a:off x="341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7" name="Freeform 411"/>
              <p:cNvSpPr>
                <a:spLocks noEditPoints="1"/>
              </p:cNvSpPr>
              <p:nvPr/>
            </p:nvSpPr>
            <p:spPr bwMode="auto">
              <a:xfrm>
                <a:off x="341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8" name="Freeform 412"/>
              <p:cNvSpPr>
                <a:spLocks noEditPoints="1"/>
              </p:cNvSpPr>
              <p:nvPr/>
            </p:nvSpPr>
            <p:spPr bwMode="auto">
              <a:xfrm>
                <a:off x="341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9" name="Freeform 413"/>
              <p:cNvSpPr>
                <a:spLocks noEditPoints="1"/>
              </p:cNvSpPr>
              <p:nvPr/>
            </p:nvSpPr>
            <p:spPr bwMode="auto">
              <a:xfrm>
                <a:off x="341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00" name="Freeform 414"/>
              <p:cNvSpPr>
                <a:spLocks noEditPoints="1"/>
              </p:cNvSpPr>
              <p:nvPr/>
            </p:nvSpPr>
            <p:spPr bwMode="auto">
              <a:xfrm>
                <a:off x="341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01" name="Freeform 415"/>
              <p:cNvSpPr>
                <a:spLocks noEditPoints="1"/>
              </p:cNvSpPr>
              <p:nvPr/>
            </p:nvSpPr>
            <p:spPr bwMode="auto">
              <a:xfrm>
                <a:off x="3413" y="263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34" name="Group 416"/>
            <p:cNvGrpSpPr>
              <a:grpSpLocks/>
            </p:cNvGrpSpPr>
            <p:nvPr/>
          </p:nvGrpSpPr>
          <p:grpSpPr bwMode="auto">
            <a:xfrm>
              <a:off x="4803775" y="4117975"/>
              <a:ext cx="115888" cy="20638"/>
              <a:chOff x="3026" y="2402"/>
              <a:chExt cx="73" cy="13"/>
            </a:xfrm>
          </p:grpSpPr>
          <p:sp>
            <p:nvSpPr>
              <p:cNvPr id="10702" name="Freeform 417"/>
              <p:cNvSpPr>
                <a:spLocks noEditPoints="1"/>
              </p:cNvSpPr>
              <p:nvPr/>
            </p:nvSpPr>
            <p:spPr bwMode="auto">
              <a:xfrm>
                <a:off x="3038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03" name="Freeform 418"/>
              <p:cNvSpPr>
                <a:spLocks/>
              </p:cNvSpPr>
              <p:nvPr/>
            </p:nvSpPr>
            <p:spPr bwMode="auto">
              <a:xfrm>
                <a:off x="3038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04" name="Freeform 419"/>
              <p:cNvSpPr>
                <a:spLocks/>
              </p:cNvSpPr>
              <p:nvPr/>
            </p:nvSpPr>
            <p:spPr bwMode="auto">
              <a:xfrm>
                <a:off x="3026" y="2402"/>
                <a:ext cx="12" cy="12"/>
              </a:xfrm>
              <a:custGeom>
                <a:avLst/>
                <a:gdLst>
                  <a:gd name="T0" fmla="*/ 0 w 12"/>
                  <a:gd name="T1" fmla="*/ 12 h 12"/>
                  <a:gd name="T2" fmla="*/ 0 w 12"/>
                  <a:gd name="T3" fmla="*/ 12 h 12"/>
                  <a:gd name="T4" fmla="*/ 0 w 12"/>
                  <a:gd name="T5" fmla="*/ 12 h 12"/>
                  <a:gd name="T6" fmla="*/ 12 w 12"/>
                  <a:gd name="T7" fmla="*/ 12 h 12"/>
                  <a:gd name="T8" fmla="*/ 12 w 12"/>
                  <a:gd name="T9" fmla="*/ 12 h 12"/>
                  <a:gd name="T10" fmla="*/ 12 w 12"/>
                  <a:gd name="T11" fmla="*/ 12 h 12"/>
                  <a:gd name="T12" fmla="*/ 12 w 12"/>
                  <a:gd name="T13" fmla="*/ 0 h 12"/>
                  <a:gd name="T14" fmla="*/ 12 w 12"/>
                  <a:gd name="T15" fmla="*/ 0 h 12"/>
                  <a:gd name="T16" fmla="*/ 12 w 12"/>
                  <a:gd name="T17" fmla="*/ 0 h 12"/>
                  <a:gd name="T18" fmla="*/ 12 w 12"/>
                  <a:gd name="T19" fmla="*/ 0 h 12"/>
                  <a:gd name="T20" fmla="*/ 12 w 12"/>
                  <a:gd name="T21" fmla="*/ 0 h 12"/>
                  <a:gd name="T22" fmla="*/ 0 w 12"/>
                  <a:gd name="T23" fmla="*/ 0 h 12"/>
                  <a:gd name="T24" fmla="*/ 0 w 12"/>
                  <a:gd name="T25" fmla="*/ 12 h 12"/>
                  <a:gd name="T26" fmla="*/ 0 w 12"/>
                  <a:gd name="T27" fmla="*/ 12 h 12"/>
                  <a:gd name="T28" fmla="*/ 0 w 12"/>
                  <a:gd name="T29" fmla="*/ 12 h 12"/>
                  <a:gd name="T30" fmla="*/ 0 w 12"/>
                  <a:gd name="T31" fmla="*/ 12 h 12"/>
                  <a:gd name="T32" fmla="*/ 0 w 12"/>
                  <a:gd name="T33" fmla="*/ 12 h 12"/>
                  <a:gd name="T34" fmla="*/ 0 w 12"/>
                  <a:gd name="T35" fmla="*/ 12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2"/>
                  <a:gd name="T55" fmla="*/ 0 h 12"/>
                  <a:gd name="T56" fmla="*/ 12 w 12"/>
                  <a:gd name="T57" fmla="*/ 12 h 1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2" h="12">
                    <a:moveTo>
                      <a:pt x="0" y="12"/>
                    </a:moveTo>
                    <a:lnTo>
                      <a:pt x="0" y="12"/>
                    </a:lnTo>
                    <a:lnTo>
                      <a:pt x="12" y="1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05" name="Rectangle 420"/>
              <p:cNvSpPr>
                <a:spLocks noChangeArrowheads="1"/>
              </p:cNvSpPr>
              <p:nvPr/>
            </p:nvSpPr>
            <p:spPr bwMode="auto">
              <a:xfrm>
                <a:off x="3026" y="241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706" name="Freeform 421"/>
              <p:cNvSpPr>
                <a:spLocks noEditPoints="1"/>
              </p:cNvSpPr>
              <p:nvPr/>
            </p:nvSpPr>
            <p:spPr bwMode="auto">
              <a:xfrm>
                <a:off x="3026" y="2414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07" name="Freeform 422"/>
              <p:cNvSpPr>
                <a:spLocks noEditPoints="1"/>
              </p:cNvSpPr>
              <p:nvPr/>
            </p:nvSpPr>
            <p:spPr bwMode="auto">
              <a:xfrm>
                <a:off x="303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08" name="Freeform 423"/>
              <p:cNvSpPr>
                <a:spLocks noEditPoints="1"/>
              </p:cNvSpPr>
              <p:nvPr/>
            </p:nvSpPr>
            <p:spPr bwMode="auto">
              <a:xfrm>
                <a:off x="303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09" name="Freeform 424"/>
              <p:cNvSpPr>
                <a:spLocks noEditPoints="1"/>
              </p:cNvSpPr>
              <p:nvPr/>
            </p:nvSpPr>
            <p:spPr bwMode="auto">
              <a:xfrm>
                <a:off x="3038" y="2402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10" name="Freeform 425"/>
              <p:cNvSpPr>
                <a:spLocks noEditPoints="1"/>
              </p:cNvSpPr>
              <p:nvPr/>
            </p:nvSpPr>
            <p:spPr bwMode="auto">
              <a:xfrm>
                <a:off x="3038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11" name="Freeform 426"/>
              <p:cNvSpPr>
                <a:spLocks noEditPoints="1"/>
              </p:cNvSpPr>
              <p:nvPr/>
            </p:nvSpPr>
            <p:spPr bwMode="auto">
              <a:xfrm>
                <a:off x="3038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12" name="Freeform 427"/>
              <p:cNvSpPr>
                <a:spLocks noEditPoints="1"/>
              </p:cNvSpPr>
              <p:nvPr/>
            </p:nvSpPr>
            <p:spPr bwMode="auto">
              <a:xfrm>
                <a:off x="3038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13" name="Freeform 428"/>
              <p:cNvSpPr>
                <a:spLocks noEditPoints="1"/>
              </p:cNvSpPr>
              <p:nvPr/>
            </p:nvSpPr>
            <p:spPr bwMode="auto">
              <a:xfrm>
                <a:off x="3038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14" name="Freeform 429"/>
              <p:cNvSpPr>
                <a:spLocks noEditPoints="1"/>
              </p:cNvSpPr>
              <p:nvPr/>
            </p:nvSpPr>
            <p:spPr bwMode="auto">
              <a:xfrm>
                <a:off x="3026" y="2402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15" name="Freeform 430"/>
              <p:cNvSpPr>
                <a:spLocks noEditPoints="1"/>
              </p:cNvSpPr>
              <p:nvPr/>
            </p:nvSpPr>
            <p:spPr bwMode="auto">
              <a:xfrm>
                <a:off x="3026" y="2402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16" name="Freeform 431"/>
              <p:cNvSpPr>
                <a:spLocks noEditPoints="1"/>
              </p:cNvSpPr>
              <p:nvPr/>
            </p:nvSpPr>
            <p:spPr bwMode="auto">
              <a:xfrm>
                <a:off x="3026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17" name="Freeform 432"/>
              <p:cNvSpPr>
                <a:spLocks noEditPoints="1"/>
              </p:cNvSpPr>
              <p:nvPr/>
            </p:nvSpPr>
            <p:spPr bwMode="auto">
              <a:xfrm>
                <a:off x="3026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18" name="Freeform 433"/>
              <p:cNvSpPr>
                <a:spLocks noEditPoints="1"/>
              </p:cNvSpPr>
              <p:nvPr/>
            </p:nvSpPr>
            <p:spPr bwMode="auto">
              <a:xfrm>
                <a:off x="3026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19" name="Freeform 434"/>
              <p:cNvSpPr>
                <a:spLocks noEditPoints="1"/>
              </p:cNvSpPr>
              <p:nvPr/>
            </p:nvSpPr>
            <p:spPr bwMode="auto">
              <a:xfrm>
                <a:off x="3026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20" name="Freeform 435"/>
              <p:cNvSpPr>
                <a:spLocks/>
              </p:cNvSpPr>
              <p:nvPr/>
            </p:nvSpPr>
            <p:spPr bwMode="auto">
              <a:xfrm>
                <a:off x="3026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21" name="Freeform 436"/>
              <p:cNvSpPr>
                <a:spLocks/>
              </p:cNvSpPr>
              <p:nvPr/>
            </p:nvSpPr>
            <p:spPr bwMode="auto">
              <a:xfrm>
                <a:off x="3026" y="2414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12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w 12"/>
                  <a:gd name="T15" fmla="*/ 0 h 1"/>
                  <a:gd name="T16" fmla="*/ 0 w 12"/>
                  <a:gd name="T17" fmla="*/ 0 h 1"/>
                  <a:gd name="T18" fmla="*/ 0 w 12"/>
                  <a:gd name="T19" fmla="*/ 0 h 1"/>
                  <a:gd name="T20" fmla="*/ 0 w 12"/>
                  <a:gd name="T21" fmla="*/ 0 h 1"/>
                  <a:gd name="T22" fmla="*/ 0 w 12"/>
                  <a:gd name="T23" fmla="*/ 0 h 1"/>
                  <a:gd name="T24" fmla="*/ 0 w 12"/>
                  <a:gd name="T25" fmla="*/ 0 h 1"/>
                  <a:gd name="T26" fmla="*/ 12 w 12"/>
                  <a:gd name="T27" fmla="*/ 0 h 1"/>
                  <a:gd name="T28" fmla="*/ 12 w 12"/>
                  <a:gd name="T29" fmla="*/ 0 h 1"/>
                  <a:gd name="T30" fmla="*/ 12 w 12"/>
                  <a:gd name="T31" fmla="*/ 0 h 1"/>
                  <a:gd name="T32" fmla="*/ 12 w 12"/>
                  <a:gd name="T33" fmla="*/ 0 h 1"/>
                  <a:gd name="T34" fmla="*/ 12 w 12"/>
                  <a:gd name="T35" fmla="*/ 0 h 1"/>
                  <a:gd name="T36" fmla="*/ 12 w 12"/>
                  <a:gd name="T37" fmla="*/ 0 h 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"/>
                  <a:gd name="T58" fmla="*/ 0 h 1"/>
                  <a:gd name="T59" fmla="*/ 12 w 12"/>
                  <a:gd name="T60" fmla="*/ 1 h 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" h="1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22" name="Rectangle 437"/>
              <p:cNvSpPr>
                <a:spLocks noChangeArrowheads="1"/>
              </p:cNvSpPr>
              <p:nvPr/>
            </p:nvSpPr>
            <p:spPr bwMode="auto">
              <a:xfrm>
                <a:off x="3038" y="241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723" name="Freeform 438"/>
              <p:cNvSpPr>
                <a:spLocks noEditPoints="1"/>
              </p:cNvSpPr>
              <p:nvPr/>
            </p:nvSpPr>
            <p:spPr bwMode="auto">
              <a:xfrm>
                <a:off x="303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24" name="Freeform 439"/>
              <p:cNvSpPr>
                <a:spLocks noEditPoints="1"/>
              </p:cNvSpPr>
              <p:nvPr/>
            </p:nvSpPr>
            <p:spPr bwMode="auto">
              <a:xfrm>
                <a:off x="303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25" name="Freeform 440"/>
              <p:cNvSpPr>
                <a:spLocks noEditPoints="1"/>
              </p:cNvSpPr>
              <p:nvPr/>
            </p:nvSpPr>
            <p:spPr bwMode="auto">
              <a:xfrm>
                <a:off x="3026" y="2414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26" name="Freeform 441"/>
              <p:cNvSpPr>
                <a:spLocks noEditPoints="1"/>
              </p:cNvSpPr>
              <p:nvPr/>
            </p:nvSpPr>
            <p:spPr bwMode="auto">
              <a:xfrm>
                <a:off x="3026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27" name="Freeform 442"/>
              <p:cNvSpPr>
                <a:spLocks noEditPoints="1"/>
              </p:cNvSpPr>
              <p:nvPr/>
            </p:nvSpPr>
            <p:spPr bwMode="auto">
              <a:xfrm>
                <a:off x="3026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28" name="Freeform 443"/>
              <p:cNvSpPr>
                <a:spLocks noEditPoints="1"/>
              </p:cNvSpPr>
              <p:nvPr/>
            </p:nvSpPr>
            <p:spPr bwMode="auto">
              <a:xfrm>
                <a:off x="3026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29" name="Freeform 444"/>
              <p:cNvSpPr>
                <a:spLocks noEditPoints="1"/>
              </p:cNvSpPr>
              <p:nvPr/>
            </p:nvSpPr>
            <p:spPr bwMode="auto">
              <a:xfrm>
                <a:off x="3026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0" name="Freeform 445"/>
              <p:cNvSpPr>
                <a:spLocks noEditPoints="1"/>
              </p:cNvSpPr>
              <p:nvPr/>
            </p:nvSpPr>
            <p:spPr bwMode="auto">
              <a:xfrm>
                <a:off x="3026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1" name="Freeform 446"/>
              <p:cNvSpPr>
                <a:spLocks noEditPoints="1"/>
              </p:cNvSpPr>
              <p:nvPr/>
            </p:nvSpPr>
            <p:spPr bwMode="auto">
              <a:xfrm>
                <a:off x="3026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2" name="Freeform 447"/>
              <p:cNvSpPr>
                <a:spLocks noEditPoints="1"/>
              </p:cNvSpPr>
              <p:nvPr/>
            </p:nvSpPr>
            <p:spPr bwMode="auto">
              <a:xfrm>
                <a:off x="3026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3" name="Freeform 448"/>
              <p:cNvSpPr>
                <a:spLocks noEditPoints="1"/>
              </p:cNvSpPr>
              <p:nvPr/>
            </p:nvSpPr>
            <p:spPr bwMode="auto">
              <a:xfrm>
                <a:off x="3026" y="2414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4" name="Freeform 449"/>
              <p:cNvSpPr>
                <a:spLocks noEditPoints="1"/>
              </p:cNvSpPr>
              <p:nvPr/>
            </p:nvSpPr>
            <p:spPr bwMode="auto">
              <a:xfrm>
                <a:off x="303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5" name="Freeform 450"/>
              <p:cNvSpPr>
                <a:spLocks noEditPoints="1"/>
              </p:cNvSpPr>
              <p:nvPr/>
            </p:nvSpPr>
            <p:spPr bwMode="auto">
              <a:xfrm>
                <a:off x="303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6" name="Freeform 451"/>
              <p:cNvSpPr>
                <a:spLocks noEditPoints="1"/>
              </p:cNvSpPr>
              <p:nvPr/>
            </p:nvSpPr>
            <p:spPr bwMode="auto">
              <a:xfrm>
                <a:off x="303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7" name="Freeform 452"/>
              <p:cNvSpPr>
                <a:spLocks noEditPoints="1"/>
              </p:cNvSpPr>
              <p:nvPr/>
            </p:nvSpPr>
            <p:spPr bwMode="auto">
              <a:xfrm>
                <a:off x="303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8" name="Freeform 453"/>
              <p:cNvSpPr>
                <a:spLocks/>
              </p:cNvSpPr>
              <p:nvPr/>
            </p:nvSpPr>
            <p:spPr bwMode="auto">
              <a:xfrm>
                <a:off x="303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9" name="Freeform 454"/>
              <p:cNvSpPr>
                <a:spLocks/>
              </p:cNvSpPr>
              <p:nvPr/>
            </p:nvSpPr>
            <p:spPr bwMode="auto">
              <a:xfrm>
                <a:off x="3062" y="2402"/>
                <a:ext cx="12" cy="12"/>
              </a:xfrm>
              <a:custGeom>
                <a:avLst/>
                <a:gdLst>
                  <a:gd name="T0" fmla="*/ 0 w 12"/>
                  <a:gd name="T1" fmla="*/ 12 h 12"/>
                  <a:gd name="T2" fmla="*/ 0 w 12"/>
                  <a:gd name="T3" fmla="*/ 12 h 12"/>
                  <a:gd name="T4" fmla="*/ 0 w 12"/>
                  <a:gd name="T5" fmla="*/ 12 h 12"/>
                  <a:gd name="T6" fmla="*/ 12 w 12"/>
                  <a:gd name="T7" fmla="*/ 12 h 12"/>
                  <a:gd name="T8" fmla="*/ 12 w 12"/>
                  <a:gd name="T9" fmla="*/ 12 h 12"/>
                  <a:gd name="T10" fmla="*/ 12 w 12"/>
                  <a:gd name="T11" fmla="*/ 12 h 12"/>
                  <a:gd name="T12" fmla="*/ 12 w 12"/>
                  <a:gd name="T13" fmla="*/ 12 h 12"/>
                  <a:gd name="T14" fmla="*/ 12 w 12"/>
                  <a:gd name="T15" fmla="*/ 12 h 12"/>
                  <a:gd name="T16" fmla="*/ 12 w 12"/>
                  <a:gd name="T17" fmla="*/ 12 h 12"/>
                  <a:gd name="T18" fmla="*/ 12 w 12"/>
                  <a:gd name="T19" fmla="*/ 12 h 12"/>
                  <a:gd name="T20" fmla="*/ 12 w 12"/>
                  <a:gd name="T21" fmla="*/ 12 h 12"/>
                  <a:gd name="T22" fmla="*/ 12 w 12"/>
                  <a:gd name="T23" fmla="*/ 12 h 12"/>
                  <a:gd name="T24" fmla="*/ 12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w 12"/>
                  <a:gd name="T37" fmla="*/ 12 h 12"/>
                  <a:gd name="T38" fmla="*/ 0 w 12"/>
                  <a:gd name="T39" fmla="*/ 12 h 12"/>
                  <a:gd name="T40" fmla="*/ 0 w 12"/>
                  <a:gd name="T41" fmla="*/ 12 h 12"/>
                  <a:gd name="T42" fmla="*/ 0 w 12"/>
                  <a:gd name="T43" fmla="*/ 12 h 12"/>
                  <a:gd name="T44" fmla="*/ 0 w 12"/>
                  <a:gd name="T45" fmla="*/ 12 h 12"/>
                  <a:gd name="T46" fmla="*/ 0 w 12"/>
                  <a:gd name="T47" fmla="*/ 12 h 12"/>
                  <a:gd name="T48" fmla="*/ 0 w 12"/>
                  <a:gd name="T49" fmla="*/ 12 h 12"/>
                  <a:gd name="T50" fmla="*/ 0 w 12"/>
                  <a:gd name="T51" fmla="*/ 12 h 12"/>
                  <a:gd name="T52" fmla="*/ 0 w 12"/>
                  <a:gd name="T53" fmla="*/ 12 h 1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2"/>
                  <a:gd name="T82" fmla="*/ 0 h 12"/>
                  <a:gd name="T83" fmla="*/ 12 w 12"/>
                  <a:gd name="T84" fmla="*/ 12 h 1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2" h="12">
                    <a:moveTo>
                      <a:pt x="0" y="12"/>
                    </a:moveTo>
                    <a:lnTo>
                      <a:pt x="0" y="12"/>
                    </a:lnTo>
                    <a:lnTo>
                      <a:pt x="12" y="1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0" name="Rectangle 455"/>
              <p:cNvSpPr>
                <a:spLocks noChangeArrowheads="1"/>
              </p:cNvSpPr>
              <p:nvPr/>
            </p:nvSpPr>
            <p:spPr bwMode="auto">
              <a:xfrm>
                <a:off x="3062" y="241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741" name="Freeform 456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2" name="Freeform 457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3" name="Freeform 458"/>
              <p:cNvSpPr>
                <a:spLocks noEditPoints="1"/>
              </p:cNvSpPr>
              <p:nvPr/>
            </p:nvSpPr>
            <p:spPr bwMode="auto">
              <a:xfrm>
                <a:off x="3074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4" name="Freeform 459"/>
              <p:cNvSpPr>
                <a:spLocks noEditPoints="1"/>
              </p:cNvSpPr>
              <p:nvPr/>
            </p:nvSpPr>
            <p:spPr bwMode="auto">
              <a:xfrm>
                <a:off x="3074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5" name="Freeform 460"/>
              <p:cNvSpPr>
                <a:spLocks noEditPoints="1"/>
              </p:cNvSpPr>
              <p:nvPr/>
            </p:nvSpPr>
            <p:spPr bwMode="auto">
              <a:xfrm>
                <a:off x="3074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6" name="Freeform 461"/>
              <p:cNvSpPr>
                <a:spLocks noEditPoints="1"/>
              </p:cNvSpPr>
              <p:nvPr/>
            </p:nvSpPr>
            <p:spPr bwMode="auto">
              <a:xfrm>
                <a:off x="3074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7" name="Freeform 462"/>
              <p:cNvSpPr>
                <a:spLocks noEditPoints="1"/>
              </p:cNvSpPr>
              <p:nvPr/>
            </p:nvSpPr>
            <p:spPr bwMode="auto">
              <a:xfrm>
                <a:off x="3074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8" name="Freeform 463"/>
              <p:cNvSpPr>
                <a:spLocks noEditPoints="1"/>
              </p:cNvSpPr>
              <p:nvPr/>
            </p:nvSpPr>
            <p:spPr bwMode="auto">
              <a:xfrm>
                <a:off x="3074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9" name="Freeform 464"/>
              <p:cNvSpPr>
                <a:spLocks noEditPoints="1"/>
              </p:cNvSpPr>
              <p:nvPr/>
            </p:nvSpPr>
            <p:spPr bwMode="auto">
              <a:xfrm>
                <a:off x="3074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0" name="Freeform 465"/>
              <p:cNvSpPr>
                <a:spLocks noEditPoints="1"/>
              </p:cNvSpPr>
              <p:nvPr/>
            </p:nvSpPr>
            <p:spPr bwMode="auto">
              <a:xfrm>
                <a:off x="3074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1" name="Freeform 466"/>
              <p:cNvSpPr>
                <a:spLocks noEditPoints="1"/>
              </p:cNvSpPr>
              <p:nvPr/>
            </p:nvSpPr>
            <p:spPr bwMode="auto">
              <a:xfrm>
                <a:off x="3074" y="2402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2" name="Freeform 467"/>
              <p:cNvSpPr>
                <a:spLocks noEditPoints="1"/>
              </p:cNvSpPr>
              <p:nvPr/>
            </p:nvSpPr>
            <p:spPr bwMode="auto">
              <a:xfrm>
                <a:off x="3062" y="2402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3" name="Freeform 468"/>
              <p:cNvSpPr>
                <a:spLocks noEditPoints="1"/>
              </p:cNvSpPr>
              <p:nvPr/>
            </p:nvSpPr>
            <p:spPr bwMode="auto">
              <a:xfrm>
                <a:off x="3062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4" name="Freeform 469"/>
              <p:cNvSpPr>
                <a:spLocks noEditPoints="1"/>
              </p:cNvSpPr>
              <p:nvPr/>
            </p:nvSpPr>
            <p:spPr bwMode="auto">
              <a:xfrm>
                <a:off x="3062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5" name="Freeform 470"/>
              <p:cNvSpPr>
                <a:spLocks noEditPoints="1"/>
              </p:cNvSpPr>
              <p:nvPr/>
            </p:nvSpPr>
            <p:spPr bwMode="auto">
              <a:xfrm>
                <a:off x="3062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6" name="Freeform 471"/>
              <p:cNvSpPr>
                <a:spLocks noEditPoints="1"/>
              </p:cNvSpPr>
              <p:nvPr/>
            </p:nvSpPr>
            <p:spPr bwMode="auto">
              <a:xfrm>
                <a:off x="3062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7" name="Freeform 472"/>
              <p:cNvSpPr>
                <a:spLocks noEditPoints="1"/>
              </p:cNvSpPr>
              <p:nvPr/>
            </p:nvSpPr>
            <p:spPr bwMode="auto">
              <a:xfrm>
                <a:off x="3062" y="2402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8" name="Freeform 473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9" name="Freeform 474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0" name="Freeform 475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1" name="Freeform 476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2" name="Freeform 477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3" name="Freeform 478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4" name="Freeform 479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5" name="Freeform 480"/>
              <p:cNvSpPr>
                <a:spLocks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6" name="Freeform 481"/>
              <p:cNvSpPr>
                <a:spLocks/>
              </p:cNvSpPr>
              <p:nvPr/>
            </p:nvSpPr>
            <p:spPr bwMode="auto">
              <a:xfrm>
                <a:off x="3062" y="2414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12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0 w 12"/>
                  <a:gd name="T13" fmla="*/ 0 h 1"/>
                  <a:gd name="T14" fmla="*/ 0 w 12"/>
                  <a:gd name="T15" fmla="*/ 0 h 1"/>
                  <a:gd name="T16" fmla="*/ 0 w 12"/>
                  <a:gd name="T17" fmla="*/ 0 h 1"/>
                  <a:gd name="T18" fmla="*/ 0 w 12"/>
                  <a:gd name="T19" fmla="*/ 0 h 1"/>
                  <a:gd name="T20" fmla="*/ 0 w 12"/>
                  <a:gd name="T21" fmla="*/ 0 h 1"/>
                  <a:gd name="T22" fmla="*/ 0 w 12"/>
                  <a:gd name="T23" fmla="*/ 0 h 1"/>
                  <a:gd name="T24" fmla="*/ 12 w 12"/>
                  <a:gd name="T25" fmla="*/ 0 h 1"/>
                  <a:gd name="T26" fmla="*/ 12 w 12"/>
                  <a:gd name="T27" fmla="*/ 0 h 1"/>
                  <a:gd name="T28" fmla="*/ 12 w 12"/>
                  <a:gd name="T29" fmla="*/ 0 h 1"/>
                  <a:gd name="T30" fmla="*/ 12 w 12"/>
                  <a:gd name="T31" fmla="*/ 0 h 1"/>
                  <a:gd name="T32" fmla="*/ 12 w 12"/>
                  <a:gd name="T33" fmla="*/ 0 h 1"/>
                  <a:gd name="T34" fmla="*/ 12 w 12"/>
                  <a:gd name="T35" fmla="*/ 0 h 1"/>
                  <a:gd name="T36" fmla="*/ 12 w 12"/>
                  <a:gd name="T37" fmla="*/ 0 h 1"/>
                  <a:gd name="T38" fmla="*/ 12 w 12"/>
                  <a:gd name="T39" fmla="*/ 0 h 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"/>
                  <a:gd name="T61" fmla="*/ 0 h 1"/>
                  <a:gd name="T62" fmla="*/ 12 w 12"/>
                  <a:gd name="T63" fmla="*/ 1 h 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" h="1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7" name="Rectangle 482"/>
              <p:cNvSpPr>
                <a:spLocks noChangeArrowheads="1"/>
              </p:cNvSpPr>
              <p:nvPr/>
            </p:nvSpPr>
            <p:spPr bwMode="auto">
              <a:xfrm>
                <a:off x="3074" y="241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768" name="Freeform 483"/>
              <p:cNvSpPr>
                <a:spLocks noEditPoints="1"/>
              </p:cNvSpPr>
              <p:nvPr/>
            </p:nvSpPr>
            <p:spPr bwMode="auto">
              <a:xfrm>
                <a:off x="3074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9" name="Freeform 484"/>
              <p:cNvSpPr>
                <a:spLocks noEditPoints="1"/>
              </p:cNvSpPr>
              <p:nvPr/>
            </p:nvSpPr>
            <p:spPr bwMode="auto">
              <a:xfrm>
                <a:off x="3074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70" name="Freeform 485"/>
              <p:cNvSpPr>
                <a:spLocks noEditPoints="1"/>
              </p:cNvSpPr>
              <p:nvPr/>
            </p:nvSpPr>
            <p:spPr bwMode="auto">
              <a:xfrm>
                <a:off x="3074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71" name="Freeform 486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72" name="Freeform 487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73" name="Freeform 488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74" name="Freeform 489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75" name="Freeform 490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76" name="Freeform 491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77" name="Freeform 492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78" name="Freeform 493"/>
              <p:cNvSpPr>
                <a:spLocks noEditPoints="1"/>
              </p:cNvSpPr>
              <p:nvPr/>
            </p:nvSpPr>
            <p:spPr bwMode="auto">
              <a:xfrm>
                <a:off x="3074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79" name="Freeform 494"/>
              <p:cNvSpPr>
                <a:spLocks noEditPoints="1"/>
              </p:cNvSpPr>
              <p:nvPr/>
            </p:nvSpPr>
            <p:spPr bwMode="auto">
              <a:xfrm>
                <a:off x="3074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80" name="Freeform 495"/>
              <p:cNvSpPr>
                <a:spLocks noEditPoints="1"/>
              </p:cNvSpPr>
              <p:nvPr/>
            </p:nvSpPr>
            <p:spPr bwMode="auto">
              <a:xfrm>
                <a:off x="3074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81" name="Freeform 496"/>
              <p:cNvSpPr>
                <a:spLocks noEditPoints="1"/>
              </p:cNvSpPr>
              <p:nvPr/>
            </p:nvSpPr>
            <p:spPr bwMode="auto">
              <a:xfrm>
                <a:off x="3074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82" name="Freeform 497"/>
              <p:cNvSpPr>
                <a:spLocks noEditPoints="1"/>
              </p:cNvSpPr>
              <p:nvPr/>
            </p:nvSpPr>
            <p:spPr bwMode="auto">
              <a:xfrm>
                <a:off x="3074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83" name="Freeform 498"/>
              <p:cNvSpPr>
                <a:spLocks noEditPoints="1"/>
              </p:cNvSpPr>
              <p:nvPr/>
            </p:nvSpPr>
            <p:spPr bwMode="auto">
              <a:xfrm>
                <a:off x="3074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84" name="Freeform 499"/>
              <p:cNvSpPr>
                <a:spLocks/>
              </p:cNvSpPr>
              <p:nvPr/>
            </p:nvSpPr>
            <p:spPr bwMode="auto">
              <a:xfrm>
                <a:off x="3074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85" name="Freeform 500"/>
              <p:cNvSpPr>
                <a:spLocks/>
              </p:cNvSpPr>
              <p:nvPr/>
            </p:nvSpPr>
            <p:spPr bwMode="auto">
              <a:xfrm>
                <a:off x="3062" y="2402"/>
                <a:ext cx="12" cy="12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12 h 12"/>
                  <a:gd name="T6" fmla="*/ 0 w 12"/>
                  <a:gd name="T7" fmla="*/ 12 h 12"/>
                  <a:gd name="T8" fmla="*/ 12 w 12"/>
                  <a:gd name="T9" fmla="*/ 12 h 12"/>
                  <a:gd name="T10" fmla="*/ 12 w 12"/>
                  <a:gd name="T11" fmla="*/ 12 h 12"/>
                  <a:gd name="T12" fmla="*/ 12 w 12"/>
                  <a:gd name="T13" fmla="*/ 12 h 12"/>
                  <a:gd name="T14" fmla="*/ 12 w 12"/>
                  <a:gd name="T15" fmla="*/ 12 h 12"/>
                  <a:gd name="T16" fmla="*/ 12 w 12"/>
                  <a:gd name="T17" fmla="*/ 12 h 12"/>
                  <a:gd name="T18" fmla="*/ 12 w 12"/>
                  <a:gd name="T19" fmla="*/ 12 h 12"/>
                  <a:gd name="T20" fmla="*/ 12 w 12"/>
                  <a:gd name="T21" fmla="*/ 12 h 12"/>
                  <a:gd name="T22" fmla="*/ 12 w 12"/>
                  <a:gd name="T23" fmla="*/ 12 h 12"/>
                  <a:gd name="T24" fmla="*/ 12 w 12"/>
                  <a:gd name="T25" fmla="*/ 0 h 12"/>
                  <a:gd name="T26" fmla="*/ 12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w 12"/>
                  <a:gd name="T37" fmla="*/ 0 h 1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"/>
                  <a:gd name="T58" fmla="*/ 0 h 12"/>
                  <a:gd name="T59" fmla="*/ 12 w 12"/>
                  <a:gd name="T60" fmla="*/ 12 h 1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86" name="Freeform 501"/>
              <p:cNvSpPr>
                <a:spLocks/>
              </p:cNvSpPr>
              <p:nvPr/>
            </p:nvSpPr>
            <p:spPr bwMode="auto">
              <a:xfrm>
                <a:off x="3062" y="2402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2"/>
                  <a:gd name="T14" fmla="*/ 1 w 1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87" name="Freeform 502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88" name="Freeform 503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89" name="Freeform 504"/>
              <p:cNvSpPr>
                <a:spLocks noEditPoints="1"/>
              </p:cNvSpPr>
              <p:nvPr/>
            </p:nvSpPr>
            <p:spPr bwMode="auto">
              <a:xfrm>
                <a:off x="3074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0" name="Freeform 505"/>
              <p:cNvSpPr>
                <a:spLocks noEditPoints="1"/>
              </p:cNvSpPr>
              <p:nvPr/>
            </p:nvSpPr>
            <p:spPr bwMode="auto">
              <a:xfrm>
                <a:off x="3074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1" name="Freeform 506"/>
              <p:cNvSpPr>
                <a:spLocks noEditPoints="1"/>
              </p:cNvSpPr>
              <p:nvPr/>
            </p:nvSpPr>
            <p:spPr bwMode="auto">
              <a:xfrm>
                <a:off x="3074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2" name="Freeform 507"/>
              <p:cNvSpPr>
                <a:spLocks noEditPoints="1"/>
              </p:cNvSpPr>
              <p:nvPr/>
            </p:nvSpPr>
            <p:spPr bwMode="auto">
              <a:xfrm>
                <a:off x="3074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3" name="Freeform 508"/>
              <p:cNvSpPr>
                <a:spLocks noEditPoints="1"/>
              </p:cNvSpPr>
              <p:nvPr/>
            </p:nvSpPr>
            <p:spPr bwMode="auto">
              <a:xfrm>
                <a:off x="3074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4" name="Freeform 509"/>
              <p:cNvSpPr>
                <a:spLocks noEditPoints="1"/>
              </p:cNvSpPr>
              <p:nvPr/>
            </p:nvSpPr>
            <p:spPr bwMode="auto">
              <a:xfrm>
                <a:off x="3074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5" name="Freeform 510"/>
              <p:cNvSpPr>
                <a:spLocks noEditPoints="1"/>
              </p:cNvSpPr>
              <p:nvPr/>
            </p:nvSpPr>
            <p:spPr bwMode="auto">
              <a:xfrm>
                <a:off x="3074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6" name="Freeform 511"/>
              <p:cNvSpPr>
                <a:spLocks noEditPoints="1"/>
              </p:cNvSpPr>
              <p:nvPr/>
            </p:nvSpPr>
            <p:spPr bwMode="auto">
              <a:xfrm>
                <a:off x="3074" y="2402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7" name="Freeform 512"/>
              <p:cNvSpPr>
                <a:spLocks noEditPoints="1"/>
              </p:cNvSpPr>
              <p:nvPr/>
            </p:nvSpPr>
            <p:spPr bwMode="auto">
              <a:xfrm>
                <a:off x="3074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8" name="Freeform 513"/>
              <p:cNvSpPr>
                <a:spLocks noEditPoints="1"/>
              </p:cNvSpPr>
              <p:nvPr/>
            </p:nvSpPr>
            <p:spPr bwMode="auto">
              <a:xfrm>
                <a:off x="3062" y="2402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9" name="Freeform 514"/>
              <p:cNvSpPr>
                <a:spLocks noEditPoints="1"/>
              </p:cNvSpPr>
              <p:nvPr/>
            </p:nvSpPr>
            <p:spPr bwMode="auto">
              <a:xfrm>
                <a:off x="3062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0" name="Freeform 515"/>
              <p:cNvSpPr>
                <a:spLocks noEditPoints="1"/>
              </p:cNvSpPr>
              <p:nvPr/>
            </p:nvSpPr>
            <p:spPr bwMode="auto">
              <a:xfrm>
                <a:off x="3062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1" name="Freeform 516"/>
              <p:cNvSpPr>
                <a:spLocks noEditPoints="1"/>
              </p:cNvSpPr>
              <p:nvPr/>
            </p:nvSpPr>
            <p:spPr bwMode="auto">
              <a:xfrm>
                <a:off x="3062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2" name="Freeform 517"/>
              <p:cNvSpPr>
                <a:spLocks/>
              </p:cNvSpPr>
              <p:nvPr/>
            </p:nvSpPr>
            <p:spPr bwMode="auto">
              <a:xfrm>
                <a:off x="3062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3" name="Freeform 518"/>
              <p:cNvSpPr>
                <a:spLocks/>
              </p:cNvSpPr>
              <p:nvPr/>
            </p:nvSpPr>
            <p:spPr bwMode="auto">
              <a:xfrm>
                <a:off x="3062" y="2402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12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w 1"/>
                  <a:gd name="T15" fmla="*/ 12 h 12"/>
                  <a:gd name="T16" fmla="*/ 0 w 1"/>
                  <a:gd name="T17" fmla="*/ 0 h 12"/>
                  <a:gd name="T18" fmla="*/ 0 w 1"/>
                  <a:gd name="T19" fmla="*/ 0 h 12"/>
                  <a:gd name="T20" fmla="*/ 0 w 1"/>
                  <a:gd name="T21" fmla="*/ 0 h 12"/>
                  <a:gd name="T22" fmla="*/ 0 w 1"/>
                  <a:gd name="T23" fmla="*/ 0 h 12"/>
                  <a:gd name="T24" fmla="*/ 0 w 1"/>
                  <a:gd name="T25" fmla="*/ 0 h 12"/>
                  <a:gd name="T26" fmla="*/ 0 w 1"/>
                  <a:gd name="T27" fmla="*/ 0 h 12"/>
                  <a:gd name="T28" fmla="*/ 0 w 1"/>
                  <a:gd name="T29" fmla="*/ 12 h 12"/>
                  <a:gd name="T30" fmla="*/ 0 w 1"/>
                  <a:gd name="T31" fmla="*/ 12 h 12"/>
                  <a:gd name="T32" fmla="*/ 0 w 1"/>
                  <a:gd name="T33" fmla="*/ 12 h 12"/>
                  <a:gd name="T34" fmla="*/ 0 w 1"/>
                  <a:gd name="T35" fmla="*/ 12 h 12"/>
                  <a:gd name="T36" fmla="*/ 0 w 1"/>
                  <a:gd name="T37" fmla="*/ 12 h 12"/>
                  <a:gd name="T38" fmla="*/ 0 w 1"/>
                  <a:gd name="T39" fmla="*/ 12 h 1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"/>
                  <a:gd name="T61" fmla="*/ 0 h 12"/>
                  <a:gd name="T62" fmla="*/ 1 w 1"/>
                  <a:gd name="T63" fmla="*/ 12 h 1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" h="12">
                    <a:moveTo>
                      <a:pt x="0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4" name="Rectangle 519"/>
              <p:cNvSpPr>
                <a:spLocks noChangeArrowheads="1"/>
              </p:cNvSpPr>
              <p:nvPr/>
            </p:nvSpPr>
            <p:spPr bwMode="auto">
              <a:xfrm>
                <a:off x="3062" y="241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805" name="Freeform 520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6" name="Freeform 521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7" name="Freeform 522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8" name="Freeform 523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9" name="Freeform 524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0" name="Freeform 525"/>
              <p:cNvSpPr>
                <a:spLocks noEditPoints="1"/>
              </p:cNvSpPr>
              <p:nvPr/>
            </p:nvSpPr>
            <p:spPr bwMode="auto">
              <a:xfrm>
                <a:off x="3062" y="2402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1" name="Freeform 526"/>
              <p:cNvSpPr>
                <a:spLocks noEditPoints="1"/>
              </p:cNvSpPr>
              <p:nvPr/>
            </p:nvSpPr>
            <p:spPr bwMode="auto">
              <a:xfrm>
                <a:off x="3062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2" name="Freeform 527"/>
              <p:cNvSpPr>
                <a:spLocks noEditPoints="1"/>
              </p:cNvSpPr>
              <p:nvPr/>
            </p:nvSpPr>
            <p:spPr bwMode="auto">
              <a:xfrm>
                <a:off x="3062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3" name="Freeform 528"/>
              <p:cNvSpPr>
                <a:spLocks noEditPoints="1"/>
              </p:cNvSpPr>
              <p:nvPr/>
            </p:nvSpPr>
            <p:spPr bwMode="auto">
              <a:xfrm>
                <a:off x="3062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4" name="Freeform 529"/>
              <p:cNvSpPr>
                <a:spLocks noEditPoints="1"/>
              </p:cNvSpPr>
              <p:nvPr/>
            </p:nvSpPr>
            <p:spPr bwMode="auto">
              <a:xfrm>
                <a:off x="3062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5" name="Freeform 530"/>
              <p:cNvSpPr>
                <a:spLocks noEditPoints="1"/>
              </p:cNvSpPr>
              <p:nvPr/>
            </p:nvSpPr>
            <p:spPr bwMode="auto">
              <a:xfrm>
                <a:off x="3062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6" name="Freeform 531"/>
              <p:cNvSpPr>
                <a:spLocks noEditPoints="1"/>
              </p:cNvSpPr>
              <p:nvPr/>
            </p:nvSpPr>
            <p:spPr bwMode="auto">
              <a:xfrm>
                <a:off x="3062" y="2402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7" name="Freeform 532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8" name="Freeform 533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9" name="Freeform 534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20" name="Freeform 535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21" name="Freeform 536"/>
              <p:cNvSpPr>
                <a:spLocks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22" name="Oval 537"/>
              <p:cNvSpPr>
                <a:spLocks noChangeArrowheads="1"/>
              </p:cNvSpPr>
              <p:nvPr/>
            </p:nvSpPr>
            <p:spPr bwMode="auto">
              <a:xfrm>
                <a:off x="3062" y="2414"/>
                <a:ext cx="1" cy="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823" name="Rectangle 538"/>
              <p:cNvSpPr>
                <a:spLocks noChangeArrowheads="1"/>
              </p:cNvSpPr>
              <p:nvPr/>
            </p:nvSpPr>
            <p:spPr bwMode="auto">
              <a:xfrm>
                <a:off x="3062" y="241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824" name="Freeform 539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25" name="Freeform 540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26" name="Freeform 541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27" name="Freeform 542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28" name="Freeform 543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29" name="Freeform 544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30" name="Freeform 545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31" name="Freeform 546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32" name="Freeform 547"/>
              <p:cNvSpPr>
                <a:spLocks noEditPoints="1"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33" name="Freeform 548"/>
              <p:cNvSpPr>
                <a:spLocks/>
              </p:cNvSpPr>
              <p:nvPr/>
            </p:nvSpPr>
            <p:spPr bwMode="auto">
              <a:xfrm>
                <a:off x="3062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34" name="Freeform 549"/>
              <p:cNvSpPr>
                <a:spLocks/>
              </p:cNvSpPr>
              <p:nvPr/>
            </p:nvSpPr>
            <p:spPr bwMode="auto">
              <a:xfrm>
                <a:off x="3086" y="2402"/>
                <a:ext cx="12" cy="12"/>
              </a:xfrm>
              <a:custGeom>
                <a:avLst/>
                <a:gdLst>
                  <a:gd name="T0" fmla="*/ 12 w 12"/>
                  <a:gd name="T1" fmla="*/ 12 h 12"/>
                  <a:gd name="T2" fmla="*/ 12 w 12"/>
                  <a:gd name="T3" fmla="*/ 12 h 12"/>
                  <a:gd name="T4" fmla="*/ 12 w 12"/>
                  <a:gd name="T5" fmla="*/ 12 h 12"/>
                  <a:gd name="T6" fmla="*/ 12 w 12"/>
                  <a:gd name="T7" fmla="*/ 12 h 12"/>
                  <a:gd name="T8" fmla="*/ 12 w 12"/>
                  <a:gd name="T9" fmla="*/ 12 h 12"/>
                  <a:gd name="T10" fmla="*/ 12 w 12"/>
                  <a:gd name="T11" fmla="*/ 12 h 12"/>
                  <a:gd name="T12" fmla="*/ 12 w 12"/>
                  <a:gd name="T13" fmla="*/ 12 h 12"/>
                  <a:gd name="T14" fmla="*/ 12 w 12"/>
                  <a:gd name="T15" fmla="*/ 12 h 12"/>
                  <a:gd name="T16" fmla="*/ 12 w 12"/>
                  <a:gd name="T17" fmla="*/ 12 h 12"/>
                  <a:gd name="T18" fmla="*/ 12 w 12"/>
                  <a:gd name="T19" fmla="*/ 12 h 12"/>
                  <a:gd name="T20" fmla="*/ 12 w 12"/>
                  <a:gd name="T21" fmla="*/ 12 h 12"/>
                  <a:gd name="T22" fmla="*/ 12 w 12"/>
                  <a:gd name="T23" fmla="*/ 12 h 12"/>
                  <a:gd name="T24" fmla="*/ 12 w 12"/>
                  <a:gd name="T25" fmla="*/ 0 h 12"/>
                  <a:gd name="T26" fmla="*/ 12 w 12"/>
                  <a:gd name="T27" fmla="*/ 0 h 12"/>
                  <a:gd name="T28" fmla="*/ 12 w 12"/>
                  <a:gd name="T29" fmla="*/ 0 h 12"/>
                  <a:gd name="T30" fmla="*/ 12 w 12"/>
                  <a:gd name="T31" fmla="*/ 0 h 12"/>
                  <a:gd name="T32" fmla="*/ 12 w 12"/>
                  <a:gd name="T33" fmla="*/ 0 h 12"/>
                  <a:gd name="T34" fmla="*/ 0 w 12"/>
                  <a:gd name="T35" fmla="*/ 0 h 12"/>
                  <a:gd name="T36" fmla="*/ 0 w 12"/>
                  <a:gd name="T37" fmla="*/ 12 h 12"/>
                  <a:gd name="T38" fmla="*/ 0 w 12"/>
                  <a:gd name="T39" fmla="*/ 12 h 12"/>
                  <a:gd name="T40" fmla="*/ 0 w 12"/>
                  <a:gd name="T41" fmla="*/ 12 h 12"/>
                  <a:gd name="T42" fmla="*/ 0 w 12"/>
                  <a:gd name="T43" fmla="*/ 12 h 12"/>
                  <a:gd name="T44" fmla="*/ 0 w 12"/>
                  <a:gd name="T45" fmla="*/ 12 h 12"/>
                  <a:gd name="T46" fmla="*/ 0 w 12"/>
                  <a:gd name="T47" fmla="*/ 12 h 12"/>
                  <a:gd name="T48" fmla="*/ 12 w 12"/>
                  <a:gd name="T49" fmla="*/ 12 h 12"/>
                  <a:gd name="T50" fmla="*/ 12 w 12"/>
                  <a:gd name="T51" fmla="*/ 12 h 12"/>
                  <a:gd name="T52" fmla="*/ 12 w 12"/>
                  <a:gd name="T53" fmla="*/ 12 h 1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2"/>
                  <a:gd name="T82" fmla="*/ 0 h 12"/>
                  <a:gd name="T83" fmla="*/ 12 w 12"/>
                  <a:gd name="T84" fmla="*/ 12 h 1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2" h="12">
                    <a:moveTo>
                      <a:pt x="12" y="12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35" name="Rectangle 550"/>
              <p:cNvSpPr>
                <a:spLocks noChangeArrowheads="1"/>
              </p:cNvSpPr>
              <p:nvPr/>
            </p:nvSpPr>
            <p:spPr bwMode="auto">
              <a:xfrm>
                <a:off x="3098" y="241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836" name="Freeform 551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37" name="Freeform 552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38" name="Freeform 553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39" name="Freeform 554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40" name="Freeform 555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41" name="Freeform 556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42" name="Freeform 557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43" name="Freeform 558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44" name="Freeform 559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45" name="Freeform 560"/>
              <p:cNvSpPr>
                <a:spLocks noEditPoints="1"/>
              </p:cNvSpPr>
              <p:nvPr/>
            </p:nvSpPr>
            <p:spPr bwMode="auto">
              <a:xfrm>
                <a:off x="3098" y="2402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46" name="Freeform 561"/>
              <p:cNvSpPr>
                <a:spLocks noEditPoints="1"/>
              </p:cNvSpPr>
              <p:nvPr/>
            </p:nvSpPr>
            <p:spPr bwMode="auto">
              <a:xfrm>
                <a:off x="3098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47" name="Freeform 562"/>
              <p:cNvSpPr>
                <a:spLocks noEditPoints="1"/>
              </p:cNvSpPr>
              <p:nvPr/>
            </p:nvSpPr>
            <p:spPr bwMode="auto">
              <a:xfrm>
                <a:off x="3098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48" name="Freeform 563"/>
              <p:cNvSpPr>
                <a:spLocks noEditPoints="1"/>
              </p:cNvSpPr>
              <p:nvPr/>
            </p:nvSpPr>
            <p:spPr bwMode="auto">
              <a:xfrm>
                <a:off x="3098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49" name="Freeform 564"/>
              <p:cNvSpPr>
                <a:spLocks noEditPoints="1"/>
              </p:cNvSpPr>
              <p:nvPr/>
            </p:nvSpPr>
            <p:spPr bwMode="auto">
              <a:xfrm>
                <a:off x="3098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0" name="Freeform 565"/>
              <p:cNvSpPr>
                <a:spLocks noEditPoints="1"/>
              </p:cNvSpPr>
              <p:nvPr/>
            </p:nvSpPr>
            <p:spPr bwMode="auto">
              <a:xfrm>
                <a:off x="3086" y="2402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1" name="Freeform 566"/>
              <p:cNvSpPr>
                <a:spLocks noEditPoints="1"/>
              </p:cNvSpPr>
              <p:nvPr/>
            </p:nvSpPr>
            <p:spPr bwMode="auto">
              <a:xfrm>
                <a:off x="3086" y="2402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2" name="Freeform 567"/>
              <p:cNvSpPr>
                <a:spLocks noEditPoints="1"/>
              </p:cNvSpPr>
              <p:nvPr/>
            </p:nvSpPr>
            <p:spPr bwMode="auto">
              <a:xfrm>
                <a:off x="3086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3" name="Freeform 568"/>
              <p:cNvSpPr>
                <a:spLocks noEditPoints="1"/>
              </p:cNvSpPr>
              <p:nvPr/>
            </p:nvSpPr>
            <p:spPr bwMode="auto">
              <a:xfrm>
                <a:off x="3086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4" name="Freeform 569"/>
              <p:cNvSpPr>
                <a:spLocks noEditPoints="1"/>
              </p:cNvSpPr>
              <p:nvPr/>
            </p:nvSpPr>
            <p:spPr bwMode="auto">
              <a:xfrm>
                <a:off x="3086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5" name="Freeform 570"/>
              <p:cNvSpPr>
                <a:spLocks noEditPoints="1"/>
              </p:cNvSpPr>
              <p:nvPr/>
            </p:nvSpPr>
            <p:spPr bwMode="auto">
              <a:xfrm>
                <a:off x="3086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" name="Freeform 571"/>
              <p:cNvSpPr>
                <a:spLocks noEditPoints="1"/>
              </p:cNvSpPr>
              <p:nvPr/>
            </p:nvSpPr>
            <p:spPr bwMode="auto">
              <a:xfrm>
                <a:off x="3086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7" name="Freeform 572"/>
              <p:cNvSpPr>
                <a:spLocks noEditPoints="1"/>
              </p:cNvSpPr>
              <p:nvPr/>
            </p:nvSpPr>
            <p:spPr bwMode="auto">
              <a:xfrm>
                <a:off x="3086" y="2414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8" name="Freeform 573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9" name="Freeform 574"/>
              <p:cNvSpPr>
                <a:spLocks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60" name="Freeform 575"/>
              <p:cNvSpPr>
                <a:spLocks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w 1"/>
                  <a:gd name="T17" fmla="*/ 0 h 1"/>
                  <a:gd name="T18" fmla="*/ 0 w 1"/>
                  <a:gd name="T19" fmla="*/ 0 h 1"/>
                  <a:gd name="T20" fmla="*/ 0 w 1"/>
                  <a:gd name="T21" fmla="*/ 0 h 1"/>
                  <a:gd name="T22" fmla="*/ 0 w 1"/>
                  <a:gd name="T23" fmla="*/ 0 h 1"/>
                  <a:gd name="T24" fmla="*/ 0 w 1"/>
                  <a:gd name="T25" fmla="*/ 0 h 1"/>
                  <a:gd name="T26" fmla="*/ 0 w 1"/>
                  <a:gd name="T27" fmla="*/ 0 h 1"/>
                  <a:gd name="T28" fmla="*/ 0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0 w 1"/>
                  <a:gd name="T35" fmla="*/ 0 h 1"/>
                  <a:gd name="T36" fmla="*/ 0 w 1"/>
                  <a:gd name="T37" fmla="*/ 0 h 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"/>
                  <a:gd name="T58" fmla="*/ 0 h 1"/>
                  <a:gd name="T59" fmla="*/ 1 w 1"/>
                  <a:gd name="T60" fmla="*/ 1 h 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61" name="Rectangle 576"/>
              <p:cNvSpPr>
                <a:spLocks noChangeArrowheads="1"/>
              </p:cNvSpPr>
              <p:nvPr/>
            </p:nvSpPr>
            <p:spPr bwMode="auto">
              <a:xfrm>
                <a:off x="3098" y="241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862" name="Freeform 577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63" name="Freeform 578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64" name="Freeform 579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65" name="Freeform 580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66" name="Freeform 581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67" name="Freeform 582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68" name="Freeform 583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69" name="Freeform 584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0" name="Freeform 585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1" name="Freeform 586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2" name="Freeform 587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3" name="Freeform 588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4" name="Freeform 589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5" name="Freeform 590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6" name="Freeform 591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7" name="Freeform 592"/>
              <p:cNvSpPr>
                <a:spLocks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8" name="Freeform 593"/>
              <p:cNvSpPr>
                <a:spLocks/>
              </p:cNvSpPr>
              <p:nvPr/>
            </p:nvSpPr>
            <p:spPr bwMode="auto">
              <a:xfrm>
                <a:off x="3098" y="2402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w 1"/>
                  <a:gd name="T15" fmla="*/ 12 h 12"/>
                  <a:gd name="T16" fmla="*/ 0 w 1"/>
                  <a:gd name="T17" fmla="*/ 12 h 12"/>
                  <a:gd name="T18" fmla="*/ 0 w 1"/>
                  <a:gd name="T19" fmla="*/ 12 h 12"/>
                  <a:gd name="T20" fmla="*/ 0 w 1"/>
                  <a:gd name="T21" fmla="*/ 12 h 12"/>
                  <a:gd name="T22" fmla="*/ 0 w 1"/>
                  <a:gd name="T23" fmla="*/ 12 h 12"/>
                  <a:gd name="T24" fmla="*/ 0 w 1"/>
                  <a:gd name="T25" fmla="*/ 12 h 12"/>
                  <a:gd name="T26" fmla="*/ 0 w 1"/>
                  <a:gd name="T27" fmla="*/ 12 h 12"/>
                  <a:gd name="T28" fmla="*/ 0 w 1"/>
                  <a:gd name="T29" fmla="*/ 0 h 12"/>
                  <a:gd name="T30" fmla="*/ 0 w 1"/>
                  <a:gd name="T31" fmla="*/ 0 h 12"/>
                  <a:gd name="T32" fmla="*/ 0 w 1"/>
                  <a:gd name="T33" fmla="*/ 0 h 12"/>
                  <a:gd name="T34" fmla="*/ 0 w 1"/>
                  <a:gd name="T35" fmla="*/ 0 h 12"/>
                  <a:gd name="T36" fmla="*/ 0 w 1"/>
                  <a:gd name="T37" fmla="*/ 0 h 12"/>
                  <a:gd name="T38" fmla="*/ 0 w 1"/>
                  <a:gd name="T39" fmla="*/ 0 h 12"/>
                  <a:gd name="T40" fmla="*/ 0 w 1"/>
                  <a:gd name="T41" fmla="*/ 0 h 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"/>
                  <a:gd name="T64" fmla="*/ 0 h 12"/>
                  <a:gd name="T65" fmla="*/ 1 w 1"/>
                  <a:gd name="T66" fmla="*/ 12 h 1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9" name="Freeform 594"/>
              <p:cNvSpPr>
                <a:spLocks/>
              </p:cNvSpPr>
              <p:nvPr/>
            </p:nvSpPr>
            <p:spPr bwMode="auto">
              <a:xfrm>
                <a:off x="3098" y="2402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2"/>
                  <a:gd name="T14" fmla="*/ 1 w 1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0" name="Freeform 595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1" name="Freeform 596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2" name="Freeform 597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3" name="Freeform 598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4" name="Freeform 599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5" name="Freeform 600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6" name="Freeform 601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7" name="Freeform 602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8" name="Freeform 603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9" name="Freeform 604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0" name="Freeform 605"/>
              <p:cNvSpPr>
                <a:spLocks noEditPoints="1"/>
              </p:cNvSpPr>
              <p:nvPr/>
            </p:nvSpPr>
            <p:spPr bwMode="auto">
              <a:xfrm>
                <a:off x="3098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1" name="Freeform 606"/>
              <p:cNvSpPr>
                <a:spLocks noEditPoints="1"/>
              </p:cNvSpPr>
              <p:nvPr/>
            </p:nvSpPr>
            <p:spPr bwMode="auto">
              <a:xfrm>
                <a:off x="3098" y="2402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2" name="Freeform 607"/>
              <p:cNvSpPr>
                <a:spLocks noEditPoints="1"/>
              </p:cNvSpPr>
              <p:nvPr/>
            </p:nvSpPr>
            <p:spPr bwMode="auto">
              <a:xfrm>
                <a:off x="3098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3" name="Freeform 608"/>
              <p:cNvSpPr>
                <a:spLocks noEditPoints="1"/>
              </p:cNvSpPr>
              <p:nvPr/>
            </p:nvSpPr>
            <p:spPr bwMode="auto">
              <a:xfrm>
                <a:off x="3098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4" name="Freeform 609"/>
              <p:cNvSpPr>
                <a:spLocks noEditPoints="1"/>
              </p:cNvSpPr>
              <p:nvPr/>
            </p:nvSpPr>
            <p:spPr bwMode="auto">
              <a:xfrm>
                <a:off x="3098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5" name="Freeform 610"/>
              <p:cNvSpPr>
                <a:spLocks noEditPoints="1"/>
              </p:cNvSpPr>
              <p:nvPr/>
            </p:nvSpPr>
            <p:spPr bwMode="auto">
              <a:xfrm>
                <a:off x="3098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6" name="Freeform 611"/>
              <p:cNvSpPr>
                <a:spLocks noEditPoints="1"/>
              </p:cNvSpPr>
              <p:nvPr/>
            </p:nvSpPr>
            <p:spPr bwMode="auto">
              <a:xfrm>
                <a:off x="3098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7" name="Freeform 612"/>
              <p:cNvSpPr>
                <a:spLocks/>
              </p:cNvSpPr>
              <p:nvPr/>
            </p:nvSpPr>
            <p:spPr bwMode="auto">
              <a:xfrm>
                <a:off x="3098" y="240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8" name="Freeform 613"/>
              <p:cNvSpPr>
                <a:spLocks/>
              </p:cNvSpPr>
              <p:nvPr/>
            </p:nvSpPr>
            <p:spPr bwMode="auto">
              <a:xfrm>
                <a:off x="3086" y="2402"/>
                <a:ext cx="12" cy="12"/>
              </a:xfrm>
              <a:custGeom>
                <a:avLst/>
                <a:gdLst>
                  <a:gd name="T0" fmla="*/ 0 w 12"/>
                  <a:gd name="T1" fmla="*/ 12 h 12"/>
                  <a:gd name="T2" fmla="*/ 0 w 12"/>
                  <a:gd name="T3" fmla="*/ 12 h 12"/>
                  <a:gd name="T4" fmla="*/ 0 w 12"/>
                  <a:gd name="T5" fmla="*/ 12 h 12"/>
                  <a:gd name="T6" fmla="*/ 0 w 12"/>
                  <a:gd name="T7" fmla="*/ 12 h 12"/>
                  <a:gd name="T8" fmla="*/ 0 w 12"/>
                  <a:gd name="T9" fmla="*/ 12 h 12"/>
                  <a:gd name="T10" fmla="*/ 0 w 12"/>
                  <a:gd name="T11" fmla="*/ 12 h 12"/>
                  <a:gd name="T12" fmla="*/ 12 w 12"/>
                  <a:gd name="T13" fmla="*/ 12 h 12"/>
                  <a:gd name="T14" fmla="*/ 12 w 12"/>
                  <a:gd name="T15" fmla="*/ 12 h 12"/>
                  <a:gd name="T16" fmla="*/ 12 w 12"/>
                  <a:gd name="T17" fmla="*/ 0 h 12"/>
                  <a:gd name="T18" fmla="*/ 12 w 12"/>
                  <a:gd name="T19" fmla="*/ 0 h 12"/>
                  <a:gd name="T20" fmla="*/ 12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12 h 12"/>
                  <a:gd name="T28" fmla="*/ 0 w 12"/>
                  <a:gd name="T29" fmla="*/ 12 h 12"/>
                  <a:gd name="T30" fmla="*/ 0 w 12"/>
                  <a:gd name="T31" fmla="*/ 12 h 12"/>
                  <a:gd name="T32" fmla="*/ 0 w 12"/>
                  <a:gd name="T33" fmla="*/ 12 h 12"/>
                  <a:gd name="T34" fmla="*/ 0 w 12"/>
                  <a:gd name="T35" fmla="*/ 12 h 12"/>
                  <a:gd name="T36" fmla="*/ 0 w 12"/>
                  <a:gd name="T37" fmla="*/ 12 h 1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"/>
                  <a:gd name="T58" fmla="*/ 0 h 12"/>
                  <a:gd name="T59" fmla="*/ 12 w 12"/>
                  <a:gd name="T60" fmla="*/ 12 h 1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" h="12">
                    <a:moveTo>
                      <a:pt x="0" y="12"/>
                    </a:moveTo>
                    <a:lnTo>
                      <a:pt x="0" y="12"/>
                    </a:lnTo>
                    <a:lnTo>
                      <a:pt x="12" y="1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9" name="Rectangle 614"/>
              <p:cNvSpPr>
                <a:spLocks noChangeArrowheads="1"/>
              </p:cNvSpPr>
              <p:nvPr/>
            </p:nvSpPr>
            <p:spPr bwMode="auto">
              <a:xfrm>
                <a:off x="3086" y="2414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900" name="Freeform 615"/>
              <p:cNvSpPr>
                <a:spLocks noEditPoints="1"/>
              </p:cNvSpPr>
              <p:nvPr/>
            </p:nvSpPr>
            <p:spPr bwMode="auto">
              <a:xfrm>
                <a:off x="3086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1" name="Freeform 616"/>
              <p:cNvSpPr>
                <a:spLocks noEditPoints="1"/>
              </p:cNvSpPr>
              <p:nvPr/>
            </p:nvSpPr>
            <p:spPr bwMode="auto">
              <a:xfrm>
                <a:off x="3086" y="241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35" name="Group 617"/>
            <p:cNvGrpSpPr>
              <a:grpSpLocks/>
            </p:cNvGrpSpPr>
            <p:nvPr/>
          </p:nvGrpSpPr>
          <p:grpSpPr bwMode="auto">
            <a:xfrm>
              <a:off x="3898900" y="5000625"/>
              <a:ext cx="290513" cy="155575"/>
              <a:chOff x="2456" y="2958"/>
              <a:chExt cx="183" cy="98"/>
            </a:xfrm>
          </p:grpSpPr>
          <p:sp>
            <p:nvSpPr>
              <p:cNvPr id="10502" name="Freeform 618"/>
              <p:cNvSpPr>
                <a:spLocks/>
              </p:cNvSpPr>
              <p:nvPr/>
            </p:nvSpPr>
            <p:spPr bwMode="auto">
              <a:xfrm>
                <a:off x="2456" y="2958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3" name="Freeform 619"/>
              <p:cNvSpPr>
                <a:spLocks/>
              </p:cNvSpPr>
              <p:nvPr/>
            </p:nvSpPr>
            <p:spPr bwMode="auto">
              <a:xfrm>
                <a:off x="2456" y="2958"/>
                <a:ext cx="1" cy="25"/>
              </a:xfrm>
              <a:custGeom>
                <a:avLst/>
                <a:gdLst>
                  <a:gd name="T0" fmla="*/ 0 w 1"/>
                  <a:gd name="T1" fmla="*/ 25 h 25"/>
                  <a:gd name="T2" fmla="*/ 0 w 1"/>
                  <a:gd name="T3" fmla="*/ 25 h 25"/>
                  <a:gd name="T4" fmla="*/ 0 w 1"/>
                  <a:gd name="T5" fmla="*/ 0 h 25"/>
                  <a:gd name="T6" fmla="*/ 0 w 1"/>
                  <a:gd name="T7" fmla="*/ 0 h 25"/>
                  <a:gd name="T8" fmla="*/ 0 w 1"/>
                  <a:gd name="T9" fmla="*/ 25 h 25"/>
                  <a:gd name="T10" fmla="*/ 0 w 1"/>
                  <a:gd name="T11" fmla="*/ 25 h 25"/>
                  <a:gd name="T12" fmla="*/ 0 w 1"/>
                  <a:gd name="T13" fmla="*/ 25 h 25"/>
                  <a:gd name="T14" fmla="*/ 0 w 1"/>
                  <a:gd name="T15" fmla="*/ 25 h 25"/>
                  <a:gd name="T16" fmla="*/ 0 w 1"/>
                  <a:gd name="T17" fmla="*/ 25 h 25"/>
                  <a:gd name="T18" fmla="*/ 0 w 1"/>
                  <a:gd name="T19" fmla="*/ 25 h 25"/>
                  <a:gd name="T20" fmla="*/ 0 w 1"/>
                  <a:gd name="T21" fmla="*/ 25 h 2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"/>
                  <a:gd name="T34" fmla="*/ 0 h 25"/>
                  <a:gd name="T35" fmla="*/ 1 w 1"/>
                  <a:gd name="T36" fmla="*/ 25 h 2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" h="25">
                    <a:moveTo>
                      <a:pt x="0" y="25"/>
                    </a:moveTo>
                    <a:lnTo>
                      <a:pt x="0" y="25"/>
                    </a:lnTo>
                    <a:lnTo>
                      <a:pt x="0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4" name="Rectangle 620"/>
              <p:cNvSpPr>
                <a:spLocks noChangeArrowheads="1"/>
              </p:cNvSpPr>
              <p:nvPr/>
            </p:nvSpPr>
            <p:spPr bwMode="auto">
              <a:xfrm>
                <a:off x="2456" y="2983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505" name="Freeform 621"/>
              <p:cNvSpPr>
                <a:spLocks noEditPoints="1"/>
              </p:cNvSpPr>
              <p:nvPr/>
            </p:nvSpPr>
            <p:spPr bwMode="auto">
              <a:xfrm>
                <a:off x="2456" y="2958"/>
                <a:ext cx="1" cy="25"/>
              </a:xfrm>
              <a:custGeom>
                <a:avLst/>
                <a:gdLst>
                  <a:gd name="T0" fmla="*/ 0 w 1"/>
                  <a:gd name="T1" fmla="*/ 25 h 25"/>
                  <a:gd name="T2" fmla="*/ 0 w 1"/>
                  <a:gd name="T3" fmla="*/ 0 h 25"/>
                  <a:gd name="T4" fmla="*/ 0 w 1"/>
                  <a:gd name="T5" fmla="*/ 25 h 25"/>
                  <a:gd name="T6" fmla="*/ 0 w 1"/>
                  <a:gd name="T7" fmla="*/ 25 h 25"/>
                  <a:gd name="T8" fmla="*/ 0 w 1"/>
                  <a:gd name="T9" fmla="*/ 25 h 25"/>
                  <a:gd name="T10" fmla="*/ 0 w 1"/>
                  <a:gd name="T11" fmla="*/ 25 h 25"/>
                  <a:gd name="T12" fmla="*/ 0 w 1"/>
                  <a:gd name="T13" fmla="*/ 25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25"/>
                  <a:gd name="T23" fmla="*/ 1 w 1"/>
                  <a:gd name="T24" fmla="*/ 25 h 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25">
                    <a:moveTo>
                      <a:pt x="0" y="25"/>
                    </a:moveTo>
                    <a:lnTo>
                      <a:pt x="0" y="0"/>
                    </a:lnTo>
                    <a:lnTo>
                      <a:pt x="0" y="25"/>
                    </a:lnTo>
                    <a:close/>
                    <a:moveTo>
                      <a:pt x="0" y="25"/>
                    </a:move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6" name="Freeform 622"/>
              <p:cNvSpPr>
                <a:spLocks noEditPoints="1"/>
              </p:cNvSpPr>
              <p:nvPr/>
            </p:nvSpPr>
            <p:spPr bwMode="auto">
              <a:xfrm>
                <a:off x="2456" y="2958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7" name="Freeform 623"/>
              <p:cNvSpPr>
                <a:spLocks noEditPoints="1"/>
              </p:cNvSpPr>
              <p:nvPr/>
            </p:nvSpPr>
            <p:spPr bwMode="auto">
              <a:xfrm>
                <a:off x="2456" y="2958"/>
                <a:ext cx="1" cy="25"/>
              </a:xfrm>
              <a:custGeom>
                <a:avLst/>
                <a:gdLst>
                  <a:gd name="T0" fmla="*/ 0 w 1"/>
                  <a:gd name="T1" fmla="*/ 0 h 25"/>
                  <a:gd name="T2" fmla="*/ 0 w 1"/>
                  <a:gd name="T3" fmla="*/ 25 h 25"/>
                  <a:gd name="T4" fmla="*/ 0 w 1"/>
                  <a:gd name="T5" fmla="*/ 0 h 25"/>
                  <a:gd name="T6" fmla="*/ 0 w 1"/>
                  <a:gd name="T7" fmla="*/ 0 h 25"/>
                  <a:gd name="T8" fmla="*/ 0 w 1"/>
                  <a:gd name="T9" fmla="*/ 0 h 25"/>
                  <a:gd name="T10" fmla="*/ 0 w 1"/>
                  <a:gd name="T11" fmla="*/ 0 h 25"/>
                  <a:gd name="T12" fmla="*/ 0 w 1"/>
                  <a:gd name="T13" fmla="*/ 0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25"/>
                  <a:gd name="T23" fmla="*/ 1 w 1"/>
                  <a:gd name="T24" fmla="*/ 25 h 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25">
                    <a:moveTo>
                      <a:pt x="0" y="0"/>
                    </a:moveTo>
                    <a:lnTo>
                      <a:pt x="0" y="2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8" name="Freeform 624"/>
              <p:cNvSpPr>
                <a:spLocks noEditPoints="1"/>
              </p:cNvSpPr>
              <p:nvPr/>
            </p:nvSpPr>
            <p:spPr bwMode="auto">
              <a:xfrm>
                <a:off x="2456" y="298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9" name="Freeform 625"/>
              <p:cNvSpPr>
                <a:spLocks noEditPoints="1"/>
              </p:cNvSpPr>
              <p:nvPr/>
            </p:nvSpPr>
            <p:spPr bwMode="auto">
              <a:xfrm>
                <a:off x="2456" y="298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0" name="Freeform 626"/>
              <p:cNvSpPr>
                <a:spLocks noEditPoints="1"/>
              </p:cNvSpPr>
              <p:nvPr/>
            </p:nvSpPr>
            <p:spPr bwMode="auto">
              <a:xfrm>
                <a:off x="2456" y="298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1" name="Freeform 627"/>
              <p:cNvSpPr>
                <a:spLocks noEditPoints="1"/>
              </p:cNvSpPr>
              <p:nvPr/>
            </p:nvSpPr>
            <p:spPr bwMode="auto">
              <a:xfrm>
                <a:off x="2456" y="298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2" name="Freeform 628"/>
              <p:cNvSpPr>
                <a:spLocks noEditPoints="1"/>
              </p:cNvSpPr>
              <p:nvPr/>
            </p:nvSpPr>
            <p:spPr bwMode="auto">
              <a:xfrm>
                <a:off x="2456" y="298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3" name="Freeform 629"/>
              <p:cNvSpPr>
                <a:spLocks/>
              </p:cNvSpPr>
              <p:nvPr/>
            </p:nvSpPr>
            <p:spPr bwMode="auto">
              <a:xfrm>
                <a:off x="2456" y="298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4" name="Freeform 630"/>
              <p:cNvSpPr>
                <a:spLocks/>
              </p:cNvSpPr>
              <p:nvPr/>
            </p:nvSpPr>
            <p:spPr bwMode="auto">
              <a:xfrm>
                <a:off x="2456" y="2983"/>
                <a:ext cx="61" cy="1"/>
              </a:xfrm>
              <a:custGeom>
                <a:avLst/>
                <a:gdLst>
                  <a:gd name="T0" fmla="*/ 61 w 61"/>
                  <a:gd name="T1" fmla="*/ 0 h 1"/>
                  <a:gd name="T2" fmla="*/ 61 w 61"/>
                  <a:gd name="T3" fmla="*/ 0 h 1"/>
                  <a:gd name="T4" fmla="*/ 0 w 61"/>
                  <a:gd name="T5" fmla="*/ 0 h 1"/>
                  <a:gd name="T6" fmla="*/ 0 w 61"/>
                  <a:gd name="T7" fmla="*/ 0 h 1"/>
                  <a:gd name="T8" fmla="*/ 61 w 61"/>
                  <a:gd name="T9" fmla="*/ 0 h 1"/>
                  <a:gd name="T10" fmla="*/ 61 w 61"/>
                  <a:gd name="T11" fmla="*/ 0 h 1"/>
                  <a:gd name="T12" fmla="*/ 61 w 61"/>
                  <a:gd name="T13" fmla="*/ 0 h 1"/>
                  <a:gd name="T14" fmla="*/ 61 w 61"/>
                  <a:gd name="T15" fmla="*/ 0 h 1"/>
                  <a:gd name="T16" fmla="*/ 61 w 61"/>
                  <a:gd name="T17" fmla="*/ 0 h 1"/>
                  <a:gd name="T18" fmla="*/ 61 w 61"/>
                  <a:gd name="T19" fmla="*/ 0 h 1"/>
                  <a:gd name="T20" fmla="*/ 61 w 61"/>
                  <a:gd name="T21" fmla="*/ 0 h 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1"/>
                  <a:gd name="T34" fmla="*/ 0 h 1"/>
                  <a:gd name="T35" fmla="*/ 61 w 61"/>
                  <a:gd name="T36" fmla="*/ 1 h 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1" h="1">
                    <a:moveTo>
                      <a:pt x="61" y="0"/>
                    </a:moveTo>
                    <a:lnTo>
                      <a:pt x="61" y="0"/>
                    </a:lnTo>
                    <a:lnTo>
                      <a:pt x="0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5" name="Rectangle 631"/>
              <p:cNvSpPr>
                <a:spLocks noChangeArrowheads="1"/>
              </p:cNvSpPr>
              <p:nvPr/>
            </p:nvSpPr>
            <p:spPr bwMode="auto">
              <a:xfrm>
                <a:off x="2517" y="2983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516" name="Freeform 632"/>
              <p:cNvSpPr>
                <a:spLocks noEditPoints="1"/>
              </p:cNvSpPr>
              <p:nvPr/>
            </p:nvSpPr>
            <p:spPr bwMode="auto">
              <a:xfrm>
                <a:off x="2456" y="2983"/>
                <a:ext cx="61" cy="1"/>
              </a:xfrm>
              <a:custGeom>
                <a:avLst/>
                <a:gdLst>
                  <a:gd name="T0" fmla="*/ 61 w 61"/>
                  <a:gd name="T1" fmla="*/ 0 h 1"/>
                  <a:gd name="T2" fmla="*/ 0 w 61"/>
                  <a:gd name="T3" fmla="*/ 0 h 1"/>
                  <a:gd name="T4" fmla="*/ 61 w 61"/>
                  <a:gd name="T5" fmla="*/ 0 h 1"/>
                  <a:gd name="T6" fmla="*/ 61 w 61"/>
                  <a:gd name="T7" fmla="*/ 0 h 1"/>
                  <a:gd name="T8" fmla="*/ 61 w 61"/>
                  <a:gd name="T9" fmla="*/ 0 h 1"/>
                  <a:gd name="T10" fmla="*/ 61 w 61"/>
                  <a:gd name="T11" fmla="*/ 0 h 1"/>
                  <a:gd name="T12" fmla="*/ 61 w 6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1"/>
                  <a:gd name="T22" fmla="*/ 0 h 1"/>
                  <a:gd name="T23" fmla="*/ 61 w 6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1" h="1">
                    <a:moveTo>
                      <a:pt x="61" y="0"/>
                    </a:moveTo>
                    <a:lnTo>
                      <a:pt x="0" y="0"/>
                    </a:lnTo>
                    <a:lnTo>
                      <a:pt x="61" y="0"/>
                    </a:lnTo>
                    <a:close/>
                    <a:moveTo>
                      <a:pt x="61" y="0"/>
                    </a:move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7" name="Freeform 633"/>
              <p:cNvSpPr>
                <a:spLocks noEditPoints="1"/>
              </p:cNvSpPr>
              <p:nvPr/>
            </p:nvSpPr>
            <p:spPr bwMode="auto">
              <a:xfrm>
                <a:off x="2456" y="298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8" name="Freeform 634"/>
              <p:cNvSpPr>
                <a:spLocks noEditPoints="1"/>
              </p:cNvSpPr>
              <p:nvPr/>
            </p:nvSpPr>
            <p:spPr bwMode="auto">
              <a:xfrm>
                <a:off x="2456" y="2983"/>
                <a:ext cx="61" cy="1"/>
              </a:xfrm>
              <a:custGeom>
                <a:avLst/>
                <a:gdLst>
                  <a:gd name="T0" fmla="*/ 0 w 61"/>
                  <a:gd name="T1" fmla="*/ 0 h 1"/>
                  <a:gd name="T2" fmla="*/ 61 w 61"/>
                  <a:gd name="T3" fmla="*/ 0 h 1"/>
                  <a:gd name="T4" fmla="*/ 0 w 61"/>
                  <a:gd name="T5" fmla="*/ 0 h 1"/>
                  <a:gd name="T6" fmla="*/ 0 w 61"/>
                  <a:gd name="T7" fmla="*/ 0 h 1"/>
                  <a:gd name="T8" fmla="*/ 0 w 61"/>
                  <a:gd name="T9" fmla="*/ 0 h 1"/>
                  <a:gd name="T10" fmla="*/ 0 w 61"/>
                  <a:gd name="T11" fmla="*/ 0 h 1"/>
                  <a:gd name="T12" fmla="*/ 0 w 6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1"/>
                  <a:gd name="T22" fmla="*/ 0 h 1"/>
                  <a:gd name="T23" fmla="*/ 61 w 6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1" h="1">
                    <a:moveTo>
                      <a:pt x="0" y="0"/>
                    </a:moveTo>
                    <a:lnTo>
                      <a:pt x="61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9" name="Freeform 635"/>
              <p:cNvSpPr>
                <a:spLocks noEditPoints="1"/>
              </p:cNvSpPr>
              <p:nvPr/>
            </p:nvSpPr>
            <p:spPr bwMode="auto">
              <a:xfrm>
                <a:off x="2517" y="298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0" name="Freeform 636"/>
              <p:cNvSpPr>
                <a:spLocks noEditPoints="1"/>
              </p:cNvSpPr>
              <p:nvPr/>
            </p:nvSpPr>
            <p:spPr bwMode="auto">
              <a:xfrm>
                <a:off x="2517" y="298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1" name="Freeform 637"/>
              <p:cNvSpPr>
                <a:spLocks noEditPoints="1"/>
              </p:cNvSpPr>
              <p:nvPr/>
            </p:nvSpPr>
            <p:spPr bwMode="auto">
              <a:xfrm>
                <a:off x="2517" y="298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2" name="Freeform 638"/>
              <p:cNvSpPr>
                <a:spLocks noEditPoints="1"/>
              </p:cNvSpPr>
              <p:nvPr/>
            </p:nvSpPr>
            <p:spPr bwMode="auto">
              <a:xfrm>
                <a:off x="2517" y="298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3" name="Freeform 639"/>
              <p:cNvSpPr>
                <a:spLocks noEditPoints="1"/>
              </p:cNvSpPr>
              <p:nvPr/>
            </p:nvSpPr>
            <p:spPr bwMode="auto">
              <a:xfrm>
                <a:off x="2517" y="298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4" name="Freeform 640"/>
              <p:cNvSpPr>
                <a:spLocks/>
              </p:cNvSpPr>
              <p:nvPr/>
            </p:nvSpPr>
            <p:spPr bwMode="auto">
              <a:xfrm>
                <a:off x="2517" y="298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5" name="Freeform 641"/>
              <p:cNvSpPr>
                <a:spLocks/>
              </p:cNvSpPr>
              <p:nvPr/>
            </p:nvSpPr>
            <p:spPr bwMode="auto">
              <a:xfrm>
                <a:off x="2590" y="3043"/>
                <a:ext cx="12" cy="12"/>
              </a:xfrm>
              <a:custGeom>
                <a:avLst/>
                <a:gdLst>
                  <a:gd name="T0" fmla="*/ 12 w 12"/>
                  <a:gd name="T1" fmla="*/ 12 h 12"/>
                  <a:gd name="T2" fmla="*/ 12 w 12"/>
                  <a:gd name="T3" fmla="*/ 12 h 12"/>
                  <a:gd name="T4" fmla="*/ 12 w 12"/>
                  <a:gd name="T5" fmla="*/ 0 h 12"/>
                  <a:gd name="T6" fmla="*/ 12 w 12"/>
                  <a:gd name="T7" fmla="*/ 0 h 12"/>
                  <a:gd name="T8" fmla="*/ 12 w 12"/>
                  <a:gd name="T9" fmla="*/ 0 h 12"/>
                  <a:gd name="T10" fmla="*/ 12 w 12"/>
                  <a:gd name="T11" fmla="*/ 0 h 12"/>
                  <a:gd name="T12" fmla="*/ 12 w 12"/>
                  <a:gd name="T13" fmla="*/ 0 h 12"/>
                  <a:gd name="T14" fmla="*/ 12 w 12"/>
                  <a:gd name="T15" fmla="*/ 0 h 12"/>
                  <a:gd name="T16" fmla="*/ 12 w 12"/>
                  <a:gd name="T17" fmla="*/ 0 h 12"/>
                  <a:gd name="T18" fmla="*/ 12 w 12"/>
                  <a:gd name="T19" fmla="*/ 0 h 12"/>
                  <a:gd name="T20" fmla="*/ 12 w 12"/>
                  <a:gd name="T21" fmla="*/ 0 h 12"/>
                  <a:gd name="T22" fmla="*/ 12 w 12"/>
                  <a:gd name="T23" fmla="*/ 0 h 12"/>
                  <a:gd name="T24" fmla="*/ 12 w 12"/>
                  <a:gd name="T25" fmla="*/ 0 h 12"/>
                  <a:gd name="T26" fmla="*/ 12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w 12"/>
                  <a:gd name="T37" fmla="*/ 0 h 12"/>
                  <a:gd name="T38" fmla="*/ 0 w 12"/>
                  <a:gd name="T39" fmla="*/ 0 h 12"/>
                  <a:gd name="T40" fmla="*/ 0 w 12"/>
                  <a:gd name="T41" fmla="*/ 0 h 12"/>
                  <a:gd name="T42" fmla="*/ 0 w 12"/>
                  <a:gd name="T43" fmla="*/ 0 h 12"/>
                  <a:gd name="T44" fmla="*/ 0 w 12"/>
                  <a:gd name="T45" fmla="*/ 0 h 12"/>
                  <a:gd name="T46" fmla="*/ 0 w 12"/>
                  <a:gd name="T47" fmla="*/ 0 h 12"/>
                  <a:gd name="T48" fmla="*/ 0 w 12"/>
                  <a:gd name="T49" fmla="*/ 0 h 12"/>
                  <a:gd name="T50" fmla="*/ 0 w 12"/>
                  <a:gd name="T51" fmla="*/ 12 h 12"/>
                  <a:gd name="T52" fmla="*/ 0 w 12"/>
                  <a:gd name="T53" fmla="*/ 12 h 12"/>
                  <a:gd name="T54" fmla="*/ 12 w 12"/>
                  <a:gd name="T55" fmla="*/ 12 h 12"/>
                  <a:gd name="T56" fmla="*/ 12 w 12"/>
                  <a:gd name="T57" fmla="*/ 12 h 12"/>
                  <a:gd name="T58" fmla="*/ 12 w 12"/>
                  <a:gd name="T59" fmla="*/ 12 h 12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2"/>
                  <a:gd name="T91" fmla="*/ 0 h 12"/>
                  <a:gd name="T92" fmla="*/ 12 w 12"/>
                  <a:gd name="T93" fmla="*/ 12 h 12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2" h="12">
                    <a:moveTo>
                      <a:pt x="12" y="12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6" name="Rectangle 642"/>
              <p:cNvSpPr>
                <a:spLocks noChangeArrowheads="1"/>
              </p:cNvSpPr>
              <p:nvPr/>
            </p:nvSpPr>
            <p:spPr bwMode="auto">
              <a:xfrm>
                <a:off x="2602" y="3055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527" name="Freeform 643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8" name="Freeform 644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9" name="Freeform 645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0" name="Freeform 646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1" name="Freeform 647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2" name="Freeform 648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3" name="Freeform 649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4" name="Freeform 650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5" name="Freeform 651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6" name="Freeform 652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7" name="Freeform 653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8" name="Freeform 654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9" name="Freeform 655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0" name="Freeform 656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1" name="Freeform 657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2" name="Freeform 658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3" name="Freeform 659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4" name="Freeform 660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5" name="Freeform 661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6" name="Freeform 662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" name="Freeform 663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8" name="Freeform 664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9" name="Freeform 665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0" name="Freeform 666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1" name="Freeform 667"/>
              <p:cNvSpPr>
                <a:spLocks noEditPoints="1"/>
              </p:cNvSpPr>
              <p:nvPr/>
            </p:nvSpPr>
            <p:spPr bwMode="auto">
              <a:xfrm>
                <a:off x="2590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2" name="Freeform 668"/>
              <p:cNvSpPr>
                <a:spLocks noEditPoints="1"/>
              </p:cNvSpPr>
              <p:nvPr/>
            </p:nvSpPr>
            <p:spPr bwMode="auto">
              <a:xfrm>
                <a:off x="2590" y="3055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3" name="Freeform 669"/>
              <p:cNvSpPr>
                <a:spLocks noEditPoints="1"/>
              </p:cNvSpPr>
              <p:nvPr/>
            </p:nvSpPr>
            <p:spPr bwMode="auto">
              <a:xfrm>
                <a:off x="2602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4" name="Freeform 670"/>
              <p:cNvSpPr>
                <a:spLocks/>
              </p:cNvSpPr>
              <p:nvPr/>
            </p:nvSpPr>
            <p:spPr bwMode="auto">
              <a:xfrm>
                <a:off x="2602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5" name="Freeform 671"/>
              <p:cNvSpPr>
                <a:spLocks/>
              </p:cNvSpPr>
              <p:nvPr/>
            </p:nvSpPr>
            <p:spPr bwMode="auto">
              <a:xfrm>
                <a:off x="2602" y="3043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0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w 1"/>
                  <a:gd name="T15" fmla="*/ 12 h 12"/>
                  <a:gd name="T16" fmla="*/ 0 w 1"/>
                  <a:gd name="T17" fmla="*/ 12 h 12"/>
                  <a:gd name="T18" fmla="*/ 0 w 1"/>
                  <a:gd name="T19" fmla="*/ 0 h 12"/>
                  <a:gd name="T20" fmla="*/ 0 w 1"/>
                  <a:gd name="T21" fmla="*/ 0 h 12"/>
                  <a:gd name="T22" fmla="*/ 0 w 1"/>
                  <a:gd name="T23" fmla="*/ 0 h 12"/>
                  <a:gd name="T24" fmla="*/ 0 w 1"/>
                  <a:gd name="T25" fmla="*/ 0 h 1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12"/>
                  <a:gd name="T41" fmla="*/ 1 w 1"/>
                  <a:gd name="T42" fmla="*/ 12 h 1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6" name="Rectangle 672"/>
              <p:cNvSpPr>
                <a:spLocks noChangeArrowheads="1"/>
              </p:cNvSpPr>
              <p:nvPr/>
            </p:nvSpPr>
            <p:spPr bwMode="auto">
              <a:xfrm>
                <a:off x="2602" y="3043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557" name="Freeform 673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8" name="Freeform 674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9" name="Freeform 675"/>
              <p:cNvSpPr>
                <a:spLocks noEditPoints="1"/>
              </p:cNvSpPr>
              <p:nvPr/>
            </p:nvSpPr>
            <p:spPr bwMode="auto">
              <a:xfrm>
                <a:off x="2602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0" name="Freeform 676"/>
              <p:cNvSpPr>
                <a:spLocks noEditPoints="1"/>
              </p:cNvSpPr>
              <p:nvPr/>
            </p:nvSpPr>
            <p:spPr bwMode="auto">
              <a:xfrm>
                <a:off x="2602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1" name="Freeform 677"/>
              <p:cNvSpPr>
                <a:spLocks noEditPoints="1"/>
              </p:cNvSpPr>
              <p:nvPr/>
            </p:nvSpPr>
            <p:spPr bwMode="auto">
              <a:xfrm>
                <a:off x="2602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2" name="Freeform 678"/>
              <p:cNvSpPr>
                <a:spLocks noEditPoints="1"/>
              </p:cNvSpPr>
              <p:nvPr/>
            </p:nvSpPr>
            <p:spPr bwMode="auto">
              <a:xfrm>
                <a:off x="2602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3" name="Freeform 679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4" name="Freeform 680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5" name="Freeform 681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6" name="Freeform 682"/>
              <p:cNvSpPr>
                <a:spLocks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7" name="Freeform 683"/>
              <p:cNvSpPr>
                <a:spLocks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w 1"/>
                  <a:gd name="T17" fmla="*/ 0 h 1"/>
                  <a:gd name="T18" fmla="*/ 0 w 1"/>
                  <a:gd name="T19" fmla="*/ 0 h 1"/>
                  <a:gd name="T20" fmla="*/ 0 w 1"/>
                  <a:gd name="T21" fmla="*/ 0 h 1"/>
                  <a:gd name="T22" fmla="*/ 0 w 1"/>
                  <a:gd name="T23" fmla="*/ 0 h 1"/>
                  <a:gd name="T24" fmla="*/ 0 w 1"/>
                  <a:gd name="T25" fmla="*/ 0 h 1"/>
                  <a:gd name="T26" fmla="*/ 0 w 1"/>
                  <a:gd name="T27" fmla="*/ 0 h 1"/>
                  <a:gd name="T28" fmla="*/ 0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0 w 1"/>
                  <a:gd name="T35" fmla="*/ 0 h 1"/>
                  <a:gd name="T36" fmla="*/ 0 w 1"/>
                  <a:gd name="T37" fmla="*/ 0 h 1"/>
                  <a:gd name="T38" fmla="*/ 0 w 1"/>
                  <a:gd name="T39" fmla="*/ 0 h 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"/>
                  <a:gd name="T61" fmla="*/ 0 h 1"/>
                  <a:gd name="T62" fmla="*/ 1 w 1"/>
                  <a:gd name="T63" fmla="*/ 1 h 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8" name="Rectangle 684"/>
              <p:cNvSpPr>
                <a:spLocks noChangeArrowheads="1"/>
              </p:cNvSpPr>
              <p:nvPr/>
            </p:nvSpPr>
            <p:spPr bwMode="auto">
              <a:xfrm>
                <a:off x="2602" y="3043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569" name="Freeform 685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0" name="Freeform 686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1" name="Freeform 687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2" name="Freeform 688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3" name="Freeform 689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4" name="Freeform 690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5" name="Freeform 691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6" name="Freeform 692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7" name="Freeform 693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8" name="Freeform 694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9" name="Freeform 695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80" name="Freeform 696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81" name="Freeform 697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82" name="Freeform 698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83" name="Freeform 699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84" name="Freeform 700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85" name="Freeform 701"/>
              <p:cNvSpPr>
                <a:spLocks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86" name="Freeform 702"/>
              <p:cNvSpPr>
                <a:spLocks/>
              </p:cNvSpPr>
              <p:nvPr/>
            </p:nvSpPr>
            <p:spPr bwMode="auto">
              <a:xfrm>
                <a:off x="2590" y="3043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0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12 w 12"/>
                  <a:gd name="T13" fmla="*/ 0 h 1"/>
                  <a:gd name="T14" fmla="*/ 12 w 12"/>
                  <a:gd name="T15" fmla="*/ 0 h 1"/>
                  <a:gd name="T16" fmla="*/ 12 w 12"/>
                  <a:gd name="T17" fmla="*/ 0 h 1"/>
                  <a:gd name="T18" fmla="*/ 12 w 12"/>
                  <a:gd name="T19" fmla="*/ 0 h 1"/>
                  <a:gd name="T20" fmla="*/ 0 w 12"/>
                  <a:gd name="T21" fmla="*/ 0 h 1"/>
                  <a:gd name="T22" fmla="*/ 0 w 12"/>
                  <a:gd name="T23" fmla="*/ 0 h 1"/>
                  <a:gd name="T24" fmla="*/ 0 w 12"/>
                  <a:gd name="T25" fmla="*/ 0 h 1"/>
                  <a:gd name="T26" fmla="*/ 0 w 12"/>
                  <a:gd name="T27" fmla="*/ 0 h 1"/>
                  <a:gd name="T28" fmla="*/ 0 w 12"/>
                  <a:gd name="T29" fmla="*/ 0 h 1"/>
                  <a:gd name="T30" fmla="*/ 0 w 12"/>
                  <a:gd name="T31" fmla="*/ 0 h 1"/>
                  <a:gd name="T32" fmla="*/ 0 w 12"/>
                  <a:gd name="T33" fmla="*/ 0 h 1"/>
                  <a:gd name="T34" fmla="*/ 0 w 12"/>
                  <a:gd name="T35" fmla="*/ 0 h 1"/>
                  <a:gd name="T36" fmla="*/ 0 w 12"/>
                  <a:gd name="T37" fmla="*/ 0 h 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"/>
                  <a:gd name="T58" fmla="*/ 0 h 1"/>
                  <a:gd name="T59" fmla="*/ 12 w 12"/>
                  <a:gd name="T60" fmla="*/ 1 h 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" h="1">
                    <a:moveTo>
                      <a:pt x="0" y="0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87" name="Rectangle 703"/>
              <p:cNvSpPr>
                <a:spLocks noChangeArrowheads="1"/>
              </p:cNvSpPr>
              <p:nvPr/>
            </p:nvSpPr>
            <p:spPr bwMode="auto">
              <a:xfrm>
                <a:off x="2590" y="3043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588" name="Freeform 704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89" name="Freeform 705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90" name="Freeform 706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91" name="Freeform 707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92" name="Freeform 708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93" name="Freeform 709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94" name="Freeform 710"/>
              <p:cNvSpPr>
                <a:spLocks noEditPoints="1"/>
              </p:cNvSpPr>
              <p:nvPr/>
            </p:nvSpPr>
            <p:spPr bwMode="auto">
              <a:xfrm>
                <a:off x="260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95" name="Freeform 711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96" name="Freeform 712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97" name="Freeform 713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98" name="Freeform 714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99" name="Freeform 715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0" name="Freeform 716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1" name="Freeform 717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2" name="Freeform 718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3" name="Freeform 719"/>
              <p:cNvSpPr>
                <a:spLocks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4" name="Freeform 720"/>
              <p:cNvSpPr>
                <a:spLocks/>
              </p:cNvSpPr>
              <p:nvPr/>
            </p:nvSpPr>
            <p:spPr bwMode="auto">
              <a:xfrm>
                <a:off x="2590" y="3043"/>
                <a:ext cx="12" cy="12"/>
              </a:xfrm>
              <a:custGeom>
                <a:avLst/>
                <a:gdLst>
                  <a:gd name="T0" fmla="*/ 12 w 12"/>
                  <a:gd name="T1" fmla="*/ 12 h 12"/>
                  <a:gd name="T2" fmla="*/ 12 w 12"/>
                  <a:gd name="T3" fmla="*/ 12 h 12"/>
                  <a:gd name="T4" fmla="*/ 12 w 12"/>
                  <a:gd name="T5" fmla="*/ 12 h 12"/>
                  <a:gd name="T6" fmla="*/ 0 w 12"/>
                  <a:gd name="T7" fmla="*/ 12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12 h 12"/>
                  <a:gd name="T30" fmla="*/ 0 w 12"/>
                  <a:gd name="T31" fmla="*/ 12 h 12"/>
                  <a:gd name="T32" fmla="*/ 0 w 12"/>
                  <a:gd name="T33" fmla="*/ 12 h 12"/>
                  <a:gd name="T34" fmla="*/ 12 w 12"/>
                  <a:gd name="T35" fmla="*/ 12 h 12"/>
                  <a:gd name="T36" fmla="*/ 12 w 12"/>
                  <a:gd name="T37" fmla="*/ 12 h 12"/>
                  <a:gd name="T38" fmla="*/ 12 w 12"/>
                  <a:gd name="T39" fmla="*/ 12 h 12"/>
                  <a:gd name="T40" fmla="*/ 12 w 12"/>
                  <a:gd name="T41" fmla="*/ 12 h 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2"/>
                  <a:gd name="T64" fmla="*/ 0 h 12"/>
                  <a:gd name="T65" fmla="*/ 12 w 12"/>
                  <a:gd name="T66" fmla="*/ 12 h 1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2" h="12">
                    <a:moveTo>
                      <a:pt x="12" y="12"/>
                    </a:moveTo>
                    <a:lnTo>
                      <a:pt x="12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5" name="Rectangle 721"/>
              <p:cNvSpPr>
                <a:spLocks noChangeArrowheads="1"/>
              </p:cNvSpPr>
              <p:nvPr/>
            </p:nvSpPr>
            <p:spPr bwMode="auto">
              <a:xfrm>
                <a:off x="2602" y="3055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606" name="Freeform 722"/>
              <p:cNvSpPr>
                <a:spLocks noEditPoints="1"/>
              </p:cNvSpPr>
              <p:nvPr/>
            </p:nvSpPr>
            <p:spPr bwMode="auto">
              <a:xfrm>
                <a:off x="2590" y="3055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7" name="Freeform 723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8" name="Freeform 724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9" name="Freeform 725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0" name="Freeform 726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1" name="Freeform 727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2" name="Freeform 728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3" name="Freeform 729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4" name="Freeform 730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5" name="Freeform 731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6" name="Freeform 732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7" name="Freeform 733"/>
              <p:cNvSpPr>
                <a:spLocks noEditPoints="1"/>
              </p:cNvSpPr>
              <p:nvPr/>
            </p:nvSpPr>
            <p:spPr bwMode="auto">
              <a:xfrm>
                <a:off x="2590" y="3043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8" name="Freeform 734"/>
              <p:cNvSpPr>
                <a:spLocks noEditPoints="1"/>
              </p:cNvSpPr>
              <p:nvPr/>
            </p:nvSpPr>
            <p:spPr bwMode="auto">
              <a:xfrm>
                <a:off x="2590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9" name="Freeform 735"/>
              <p:cNvSpPr>
                <a:spLocks noEditPoints="1"/>
              </p:cNvSpPr>
              <p:nvPr/>
            </p:nvSpPr>
            <p:spPr bwMode="auto">
              <a:xfrm>
                <a:off x="2590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0" name="Freeform 736"/>
              <p:cNvSpPr>
                <a:spLocks noEditPoints="1"/>
              </p:cNvSpPr>
              <p:nvPr/>
            </p:nvSpPr>
            <p:spPr bwMode="auto">
              <a:xfrm>
                <a:off x="2590" y="3055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1" name="Freeform 737"/>
              <p:cNvSpPr>
                <a:spLocks noEditPoints="1"/>
              </p:cNvSpPr>
              <p:nvPr/>
            </p:nvSpPr>
            <p:spPr bwMode="auto">
              <a:xfrm>
                <a:off x="2602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2" name="Freeform 738"/>
              <p:cNvSpPr>
                <a:spLocks noEditPoints="1"/>
              </p:cNvSpPr>
              <p:nvPr/>
            </p:nvSpPr>
            <p:spPr bwMode="auto">
              <a:xfrm>
                <a:off x="2602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3" name="Freeform 739"/>
              <p:cNvSpPr>
                <a:spLocks/>
              </p:cNvSpPr>
              <p:nvPr/>
            </p:nvSpPr>
            <p:spPr bwMode="auto">
              <a:xfrm>
                <a:off x="2602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4" name="Freeform 740"/>
              <p:cNvSpPr>
                <a:spLocks/>
              </p:cNvSpPr>
              <p:nvPr/>
            </p:nvSpPr>
            <p:spPr bwMode="auto">
              <a:xfrm>
                <a:off x="2626" y="3043"/>
                <a:ext cx="12" cy="12"/>
              </a:xfrm>
              <a:custGeom>
                <a:avLst/>
                <a:gdLst>
                  <a:gd name="T0" fmla="*/ 0 w 12"/>
                  <a:gd name="T1" fmla="*/ 12 h 12"/>
                  <a:gd name="T2" fmla="*/ 0 w 12"/>
                  <a:gd name="T3" fmla="*/ 12 h 12"/>
                  <a:gd name="T4" fmla="*/ 0 w 12"/>
                  <a:gd name="T5" fmla="*/ 12 h 12"/>
                  <a:gd name="T6" fmla="*/ 0 w 12"/>
                  <a:gd name="T7" fmla="*/ 12 h 12"/>
                  <a:gd name="T8" fmla="*/ 0 w 12"/>
                  <a:gd name="T9" fmla="*/ 0 h 12"/>
                  <a:gd name="T10" fmla="*/ 12 w 12"/>
                  <a:gd name="T11" fmla="*/ 0 h 12"/>
                  <a:gd name="T12" fmla="*/ 12 w 12"/>
                  <a:gd name="T13" fmla="*/ 0 h 12"/>
                  <a:gd name="T14" fmla="*/ 12 w 12"/>
                  <a:gd name="T15" fmla="*/ 0 h 12"/>
                  <a:gd name="T16" fmla="*/ 12 w 12"/>
                  <a:gd name="T17" fmla="*/ 0 h 12"/>
                  <a:gd name="T18" fmla="*/ 12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w 12"/>
                  <a:gd name="T37" fmla="*/ 0 h 12"/>
                  <a:gd name="T38" fmla="*/ 0 w 12"/>
                  <a:gd name="T39" fmla="*/ 0 h 12"/>
                  <a:gd name="T40" fmla="*/ 0 w 12"/>
                  <a:gd name="T41" fmla="*/ 0 h 12"/>
                  <a:gd name="T42" fmla="*/ 0 w 12"/>
                  <a:gd name="T43" fmla="*/ 0 h 12"/>
                  <a:gd name="T44" fmla="*/ 0 w 12"/>
                  <a:gd name="T45" fmla="*/ 0 h 12"/>
                  <a:gd name="T46" fmla="*/ 0 w 12"/>
                  <a:gd name="T47" fmla="*/ 0 h 12"/>
                  <a:gd name="T48" fmla="*/ 0 w 12"/>
                  <a:gd name="T49" fmla="*/ 12 h 12"/>
                  <a:gd name="T50" fmla="*/ 0 w 12"/>
                  <a:gd name="T51" fmla="*/ 12 h 12"/>
                  <a:gd name="T52" fmla="*/ 0 w 12"/>
                  <a:gd name="T53" fmla="*/ 12 h 1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2"/>
                  <a:gd name="T82" fmla="*/ 0 h 12"/>
                  <a:gd name="T83" fmla="*/ 12 w 12"/>
                  <a:gd name="T84" fmla="*/ 12 h 1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2" h="12">
                    <a:moveTo>
                      <a:pt x="0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5" name="Rectangle 741"/>
              <p:cNvSpPr>
                <a:spLocks noChangeArrowheads="1"/>
              </p:cNvSpPr>
              <p:nvPr/>
            </p:nvSpPr>
            <p:spPr bwMode="auto">
              <a:xfrm>
                <a:off x="2626" y="3055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626" name="Freeform 742"/>
              <p:cNvSpPr>
                <a:spLocks noEditPoints="1"/>
              </p:cNvSpPr>
              <p:nvPr/>
            </p:nvSpPr>
            <p:spPr bwMode="auto">
              <a:xfrm>
                <a:off x="2626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7" name="Freeform 743"/>
              <p:cNvSpPr>
                <a:spLocks noEditPoints="1"/>
              </p:cNvSpPr>
              <p:nvPr/>
            </p:nvSpPr>
            <p:spPr bwMode="auto">
              <a:xfrm>
                <a:off x="2626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8" name="Freeform 744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9" name="Freeform 745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0" name="Freeform 746"/>
              <p:cNvSpPr>
                <a:spLocks noEditPoints="1"/>
              </p:cNvSpPr>
              <p:nvPr/>
            </p:nvSpPr>
            <p:spPr bwMode="auto">
              <a:xfrm>
                <a:off x="2638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1" name="Freeform 747"/>
              <p:cNvSpPr>
                <a:spLocks noEditPoints="1"/>
              </p:cNvSpPr>
              <p:nvPr/>
            </p:nvSpPr>
            <p:spPr bwMode="auto">
              <a:xfrm>
                <a:off x="2638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2" name="Freeform 748"/>
              <p:cNvSpPr>
                <a:spLocks noEditPoints="1"/>
              </p:cNvSpPr>
              <p:nvPr/>
            </p:nvSpPr>
            <p:spPr bwMode="auto">
              <a:xfrm>
                <a:off x="2638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3" name="Freeform 749"/>
              <p:cNvSpPr>
                <a:spLocks noEditPoints="1"/>
              </p:cNvSpPr>
              <p:nvPr/>
            </p:nvSpPr>
            <p:spPr bwMode="auto">
              <a:xfrm>
                <a:off x="2638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4" name="Freeform 750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5" name="Freeform 751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6" name="Freeform 752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7" name="Freeform 753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8" name="Freeform 754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9" name="Freeform 755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0" name="Freeform 756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1" name="Freeform 757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2" name="Freeform 758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3" name="Freeform 759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4" name="Freeform 760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5" name="Freeform 761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6" name="Freeform 762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7" name="Freeform 763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8" name="Freeform 764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9" name="Freeform 765"/>
              <p:cNvSpPr>
                <a:spLocks noEditPoints="1"/>
              </p:cNvSpPr>
              <p:nvPr/>
            </p:nvSpPr>
            <p:spPr bwMode="auto">
              <a:xfrm>
                <a:off x="2626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0" name="Freeform 766"/>
              <p:cNvSpPr>
                <a:spLocks/>
              </p:cNvSpPr>
              <p:nvPr/>
            </p:nvSpPr>
            <p:spPr bwMode="auto">
              <a:xfrm>
                <a:off x="2626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1" name="Freeform 767"/>
              <p:cNvSpPr>
                <a:spLocks/>
              </p:cNvSpPr>
              <p:nvPr/>
            </p:nvSpPr>
            <p:spPr bwMode="auto">
              <a:xfrm>
                <a:off x="2626" y="3043"/>
                <a:ext cx="12" cy="12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12 h 12"/>
                  <a:gd name="T12" fmla="*/ 0 w 12"/>
                  <a:gd name="T13" fmla="*/ 12 h 12"/>
                  <a:gd name="T14" fmla="*/ 0 w 12"/>
                  <a:gd name="T15" fmla="*/ 12 h 12"/>
                  <a:gd name="T16" fmla="*/ 0 w 12"/>
                  <a:gd name="T17" fmla="*/ 12 h 12"/>
                  <a:gd name="T18" fmla="*/ 0 w 12"/>
                  <a:gd name="T19" fmla="*/ 12 h 12"/>
                  <a:gd name="T20" fmla="*/ 0 w 12"/>
                  <a:gd name="T21" fmla="*/ 12 h 12"/>
                  <a:gd name="T22" fmla="*/ 0 w 12"/>
                  <a:gd name="T23" fmla="*/ 12 h 12"/>
                  <a:gd name="T24" fmla="*/ 0 w 12"/>
                  <a:gd name="T25" fmla="*/ 12 h 12"/>
                  <a:gd name="T26" fmla="*/ 12 w 12"/>
                  <a:gd name="T27" fmla="*/ 0 h 12"/>
                  <a:gd name="T28" fmla="*/ 12 w 12"/>
                  <a:gd name="T29" fmla="*/ 0 h 12"/>
                  <a:gd name="T30" fmla="*/ 12 w 12"/>
                  <a:gd name="T31" fmla="*/ 0 h 12"/>
                  <a:gd name="T32" fmla="*/ 12 w 12"/>
                  <a:gd name="T33" fmla="*/ 0 h 12"/>
                  <a:gd name="T34" fmla="*/ 0 w 12"/>
                  <a:gd name="T35" fmla="*/ 0 h 12"/>
                  <a:gd name="T36" fmla="*/ 0 w 12"/>
                  <a:gd name="T37" fmla="*/ 0 h 1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"/>
                  <a:gd name="T58" fmla="*/ 0 h 12"/>
                  <a:gd name="T59" fmla="*/ 12 w 12"/>
                  <a:gd name="T60" fmla="*/ 12 h 1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2" name="Rectangle 768"/>
              <p:cNvSpPr>
                <a:spLocks noChangeArrowheads="1"/>
              </p:cNvSpPr>
              <p:nvPr/>
            </p:nvSpPr>
            <p:spPr bwMode="auto">
              <a:xfrm>
                <a:off x="2626" y="3043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653" name="Freeform 769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4" name="Freeform 770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5" name="Freeform 771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6" name="Freeform 772"/>
              <p:cNvSpPr>
                <a:spLocks noEditPoints="1"/>
              </p:cNvSpPr>
              <p:nvPr/>
            </p:nvSpPr>
            <p:spPr bwMode="auto">
              <a:xfrm>
                <a:off x="2626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7" name="Freeform 773"/>
              <p:cNvSpPr>
                <a:spLocks noEditPoints="1"/>
              </p:cNvSpPr>
              <p:nvPr/>
            </p:nvSpPr>
            <p:spPr bwMode="auto">
              <a:xfrm>
                <a:off x="2626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8" name="Freeform 774"/>
              <p:cNvSpPr>
                <a:spLocks noEditPoints="1"/>
              </p:cNvSpPr>
              <p:nvPr/>
            </p:nvSpPr>
            <p:spPr bwMode="auto">
              <a:xfrm>
                <a:off x="2626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9" name="Freeform 775"/>
              <p:cNvSpPr>
                <a:spLocks noEditPoints="1"/>
              </p:cNvSpPr>
              <p:nvPr/>
            </p:nvSpPr>
            <p:spPr bwMode="auto">
              <a:xfrm>
                <a:off x="2626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0" name="Freeform 776"/>
              <p:cNvSpPr>
                <a:spLocks noEditPoints="1"/>
              </p:cNvSpPr>
              <p:nvPr/>
            </p:nvSpPr>
            <p:spPr bwMode="auto">
              <a:xfrm>
                <a:off x="2626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1" name="Freeform 777"/>
              <p:cNvSpPr>
                <a:spLocks noEditPoints="1"/>
              </p:cNvSpPr>
              <p:nvPr/>
            </p:nvSpPr>
            <p:spPr bwMode="auto">
              <a:xfrm>
                <a:off x="2626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2" name="Freeform 778"/>
              <p:cNvSpPr>
                <a:spLocks noEditPoints="1"/>
              </p:cNvSpPr>
              <p:nvPr/>
            </p:nvSpPr>
            <p:spPr bwMode="auto">
              <a:xfrm>
                <a:off x="2626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3" name="Freeform 779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2" cy="12"/>
              </a:xfrm>
              <a:custGeom>
                <a:avLst/>
                <a:gdLst>
                  <a:gd name="T0" fmla="*/ 0 w 12"/>
                  <a:gd name="T1" fmla="*/ 12 h 12"/>
                  <a:gd name="T2" fmla="*/ 12 w 12"/>
                  <a:gd name="T3" fmla="*/ 0 h 12"/>
                  <a:gd name="T4" fmla="*/ 0 w 12"/>
                  <a:gd name="T5" fmla="*/ 12 h 12"/>
                  <a:gd name="T6" fmla="*/ 0 w 12"/>
                  <a:gd name="T7" fmla="*/ 12 h 12"/>
                  <a:gd name="T8" fmla="*/ 0 w 12"/>
                  <a:gd name="T9" fmla="*/ 12 h 12"/>
                  <a:gd name="T10" fmla="*/ 0 w 12"/>
                  <a:gd name="T11" fmla="*/ 12 h 12"/>
                  <a:gd name="T12" fmla="*/ 0 w 12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2"/>
                  <a:gd name="T23" fmla="*/ 12 w 12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2">
                    <a:moveTo>
                      <a:pt x="0" y="12"/>
                    </a:moveTo>
                    <a:lnTo>
                      <a:pt x="12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4" name="Freeform 780"/>
              <p:cNvSpPr>
                <a:spLocks noEditPoints="1"/>
              </p:cNvSpPr>
              <p:nvPr/>
            </p:nvSpPr>
            <p:spPr bwMode="auto">
              <a:xfrm>
                <a:off x="2638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5" name="Freeform 781"/>
              <p:cNvSpPr>
                <a:spLocks noEditPoints="1"/>
              </p:cNvSpPr>
              <p:nvPr/>
            </p:nvSpPr>
            <p:spPr bwMode="auto">
              <a:xfrm>
                <a:off x="2638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6" name="Freeform 782"/>
              <p:cNvSpPr>
                <a:spLocks noEditPoints="1"/>
              </p:cNvSpPr>
              <p:nvPr/>
            </p:nvSpPr>
            <p:spPr bwMode="auto">
              <a:xfrm>
                <a:off x="2638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7" name="Freeform 783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8" name="Freeform 784"/>
              <p:cNvSpPr>
                <a:spLocks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9" name="Freeform 785"/>
              <p:cNvSpPr>
                <a:spLocks/>
              </p:cNvSpPr>
              <p:nvPr/>
            </p:nvSpPr>
            <p:spPr bwMode="auto">
              <a:xfrm>
                <a:off x="2626" y="3043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0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w 12"/>
                  <a:gd name="T15" fmla="*/ 0 h 1"/>
                  <a:gd name="T16" fmla="*/ 12 w 12"/>
                  <a:gd name="T17" fmla="*/ 0 h 1"/>
                  <a:gd name="T18" fmla="*/ 12 w 12"/>
                  <a:gd name="T19" fmla="*/ 0 h 1"/>
                  <a:gd name="T20" fmla="*/ 12 w 12"/>
                  <a:gd name="T21" fmla="*/ 0 h 1"/>
                  <a:gd name="T22" fmla="*/ 12 w 12"/>
                  <a:gd name="T23" fmla="*/ 0 h 1"/>
                  <a:gd name="T24" fmla="*/ 0 w 12"/>
                  <a:gd name="T25" fmla="*/ 0 h 1"/>
                  <a:gd name="T26" fmla="*/ 0 w 12"/>
                  <a:gd name="T27" fmla="*/ 0 h 1"/>
                  <a:gd name="T28" fmla="*/ 0 w 12"/>
                  <a:gd name="T29" fmla="*/ 0 h 1"/>
                  <a:gd name="T30" fmla="*/ 0 w 12"/>
                  <a:gd name="T31" fmla="*/ 0 h 1"/>
                  <a:gd name="T32" fmla="*/ 0 w 12"/>
                  <a:gd name="T33" fmla="*/ 0 h 1"/>
                  <a:gd name="T34" fmla="*/ 0 w 12"/>
                  <a:gd name="T35" fmla="*/ 0 h 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2"/>
                  <a:gd name="T55" fmla="*/ 0 h 1"/>
                  <a:gd name="T56" fmla="*/ 12 w 12"/>
                  <a:gd name="T57" fmla="*/ 1 h 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2" h="1">
                    <a:moveTo>
                      <a:pt x="0" y="0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0" name="Rectangle 786"/>
              <p:cNvSpPr>
                <a:spLocks noChangeArrowheads="1"/>
              </p:cNvSpPr>
              <p:nvPr/>
            </p:nvSpPr>
            <p:spPr bwMode="auto">
              <a:xfrm>
                <a:off x="2626" y="3043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671" name="Freeform 787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2" name="Freeform 788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3" name="Freeform 789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4" name="Freeform 790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5" name="Freeform 791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6" name="Freeform 792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7" name="Freeform 793"/>
              <p:cNvSpPr>
                <a:spLocks noEditPoints="1"/>
              </p:cNvSpPr>
              <p:nvPr/>
            </p:nvSpPr>
            <p:spPr bwMode="auto">
              <a:xfrm>
                <a:off x="2638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8" name="Freeform 794"/>
              <p:cNvSpPr>
                <a:spLocks noEditPoints="1"/>
              </p:cNvSpPr>
              <p:nvPr/>
            </p:nvSpPr>
            <p:spPr bwMode="auto">
              <a:xfrm>
                <a:off x="2638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9" name="Freeform 795"/>
              <p:cNvSpPr>
                <a:spLocks noEditPoints="1"/>
              </p:cNvSpPr>
              <p:nvPr/>
            </p:nvSpPr>
            <p:spPr bwMode="auto">
              <a:xfrm>
                <a:off x="2638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0" name="Freeform 796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1" name="Freeform 797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2" name="Freeform 798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3" name="Freeform 799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4" name="Freeform 800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5" name="Freeform 801"/>
              <p:cNvSpPr>
                <a:spLocks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6" name="Freeform 802"/>
              <p:cNvSpPr>
                <a:spLocks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w 1"/>
                  <a:gd name="T17" fmla="*/ 0 h 1"/>
                  <a:gd name="T18" fmla="*/ 0 w 1"/>
                  <a:gd name="T19" fmla="*/ 0 h 1"/>
                  <a:gd name="T20" fmla="*/ 0 w 1"/>
                  <a:gd name="T21" fmla="*/ 0 h 1"/>
                  <a:gd name="T22" fmla="*/ 0 w 1"/>
                  <a:gd name="T23" fmla="*/ 0 h 1"/>
                  <a:gd name="T24" fmla="*/ 0 w 1"/>
                  <a:gd name="T25" fmla="*/ 0 h 1"/>
                  <a:gd name="T26" fmla="*/ 0 w 1"/>
                  <a:gd name="T27" fmla="*/ 0 h 1"/>
                  <a:gd name="T28" fmla="*/ 0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0 w 1"/>
                  <a:gd name="T35" fmla="*/ 0 h 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"/>
                  <a:gd name="T55" fmla="*/ 0 h 1"/>
                  <a:gd name="T56" fmla="*/ 1 w 1"/>
                  <a:gd name="T57" fmla="*/ 1 h 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7" name="Rectangle 803"/>
              <p:cNvSpPr>
                <a:spLocks noChangeArrowheads="1"/>
              </p:cNvSpPr>
              <p:nvPr/>
            </p:nvSpPr>
            <p:spPr bwMode="auto">
              <a:xfrm>
                <a:off x="2626" y="3043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688" name="Freeform 804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9" name="Freeform 805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0" name="Freeform 806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1" name="Freeform 807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2" name="Freeform 808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3" name="Freeform 809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4" name="Freeform 810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5" name="Freeform 811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6" name="Freeform 812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7" name="Freeform 813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8" name="Freeform 814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9" name="Freeform 815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00" name="Freeform 816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01" name="Freeform 817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36" name="Group 818"/>
            <p:cNvGrpSpPr>
              <a:grpSpLocks/>
            </p:cNvGrpSpPr>
            <p:nvPr/>
          </p:nvGrpSpPr>
          <p:grpSpPr bwMode="auto">
            <a:xfrm>
              <a:off x="4168775" y="5135563"/>
              <a:ext cx="115888" cy="20637"/>
              <a:chOff x="2626" y="3043"/>
              <a:chExt cx="73" cy="13"/>
            </a:xfrm>
          </p:grpSpPr>
          <p:sp>
            <p:nvSpPr>
              <p:cNvPr id="10302" name="Freeform 819"/>
              <p:cNvSpPr>
                <a:spLocks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3" name="Freeform 820"/>
              <p:cNvSpPr>
                <a:spLocks/>
              </p:cNvSpPr>
              <p:nvPr/>
            </p:nvSpPr>
            <p:spPr bwMode="auto">
              <a:xfrm>
                <a:off x="2626" y="3043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12 h 12"/>
                  <a:gd name="T4" fmla="*/ 0 w 1"/>
                  <a:gd name="T5" fmla="*/ 12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w 1"/>
                  <a:gd name="T15" fmla="*/ 0 h 12"/>
                  <a:gd name="T16" fmla="*/ 0 w 1"/>
                  <a:gd name="T17" fmla="*/ 12 h 12"/>
                  <a:gd name="T18" fmla="*/ 0 w 1"/>
                  <a:gd name="T19" fmla="*/ 12 h 12"/>
                  <a:gd name="T20" fmla="*/ 0 w 1"/>
                  <a:gd name="T21" fmla="*/ 12 h 12"/>
                  <a:gd name="T22" fmla="*/ 0 w 1"/>
                  <a:gd name="T23" fmla="*/ 12 h 12"/>
                  <a:gd name="T24" fmla="*/ 0 w 1"/>
                  <a:gd name="T25" fmla="*/ 12 h 1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12"/>
                  <a:gd name="T41" fmla="*/ 1 w 1"/>
                  <a:gd name="T42" fmla="*/ 12 h 1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12">
                    <a:moveTo>
                      <a:pt x="0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4" name="Rectangle 821"/>
              <p:cNvSpPr>
                <a:spLocks noChangeArrowheads="1"/>
              </p:cNvSpPr>
              <p:nvPr/>
            </p:nvSpPr>
            <p:spPr bwMode="auto">
              <a:xfrm>
                <a:off x="2626" y="3055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305" name="Freeform 822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6" name="Freeform 823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7" name="Freeform 824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8" name="Freeform 825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9" name="Freeform 826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0" name="Freeform 827"/>
              <p:cNvSpPr>
                <a:spLocks noEditPoints="1"/>
              </p:cNvSpPr>
              <p:nvPr/>
            </p:nvSpPr>
            <p:spPr bwMode="auto">
              <a:xfrm>
                <a:off x="2626" y="3043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1" name="Freeform 828"/>
              <p:cNvSpPr>
                <a:spLocks noEditPoints="1"/>
              </p:cNvSpPr>
              <p:nvPr/>
            </p:nvSpPr>
            <p:spPr bwMode="auto">
              <a:xfrm>
                <a:off x="2626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" name="Freeform 829"/>
              <p:cNvSpPr>
                <a:spLocks noEditPoints="1"/>
              </p:cNvSpPr>
              <p:nvPr/>
            </p:nvSpPr>
            <p:spPr bwMode="auto">
              <a:xfrm>
                <a:off x="2626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3" name="Freeform 830"/>
              <p:cNvSpPr>
                <a:spLocks noEditPoints="1"/>
              </p:cNvSpPr>
              <p:nvPr/>
            </p:nvSpPr>
            <p:spPr bwMode="auto">
              <a:xfrm>
                <a:off x="2626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4" name="Freeform 831"/>
              <p:cNvSpPr>
                <a:spLocks/>
              </p:cNvSpPr>
              <p:nvPr/>
            </p:nvSpPr>
            <p:spPr bwMode="auto">
              <a:xfrm>
                <a:off x="2626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5" name="Freeform 832"/>
              <p:cNvSpPr>
                <a:spLocks/>
              </p:cNvSpPr>
              <p:nvPr/>
            </p:nvSpPr>
            <p:spPr bwMode="auto">
              <a:xfrm>
                <a:off x="2650" y="3043"/>
                <a:ext cx="12" cy="12"/>
              </a:xfrm>
              <a:custGeom>
                <a:avLst/>
                <a:gdLst>
                  <a:gd name="T0" fmla="*/ 12 w 12"/>
                  <a:gd name="T1" fmla="*/ 12 h 12"/>
                  <a:gd name="T2" fmla="*/ 12 w 12"/>
                  <a:gd name="T3" fmla="*/ 12 h 12"/>
                  <a:gd name="T4" fmla="*/ 12 w 12"/>
                  <a:gd name="T5" fmla="*/ 12 h 12"/>
                  <a:gd name="T6" fmla="*/ 12 w 12"/>
                  <a:gd name="T7" fmla="*/ 12 h 12"/>
                  <a:gd name="T8" fmla="*/ 12 w 12"/>
                  <a:gd name="T9" fmla="*/ 0 h 12"/>
                  <a:gd name="T10" fmla="*/ 12 w 12"/>
                  <a:gd name="T11" fmla="*/ 0 h 12"/>
                  <a:gd name="T12" fmla="*/ 12 w 12"/>
                  <a:gd name="T13" fmla="*/ 0 h 12"/>
                  <a:gd name="T14" fmla="*/ 12 w 12"/>
                  <a:gd name="T15" fmla="*/ 0 h 12"/>
                  <a:gd name="T16" fmla="*/ 12 w 12"/>
                  <a:gd name="T17" fmla="*/ 0 h 12"/>
                  <a:gd name="T18" fmla="*/ 12 w 12"/>
                  <a:gd name="T19" fmla="*/ 0 h 12"/>
                  <a:gd name="T20" fmla="*/ 12 w 12"/>
                  <a:gd name="T21" fmla="*/ 0 h 12"/>
                  <a:gd name="T22" fmla="*/ 12 w 12"/>
                  <a:gd name="T23" fmla="*/ 0 h 12"/>
                  <a:gd name="T24" fmla="*/ 12 w 12"/>
                  <a:gd name="T25" fmla="*/ 0 h 12"/>
                  <a:gd name="T26" fmla="*/ 12 w 12"/>
                  <a:gd name="T27" fmla="*/ 0 h 12"/>
                  <a:gd name="T28" fmla="*/ 12 w 12"/>
                  <a:gd name="T29" fmla="*/ 0 h 12"/>
                  <a:gd name="T30" fmla="*/ 12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w 12"/>
                  <a:gd name="T37" fmla="*/ 0 h 12"/>
                  <a:gd name="T38" fmla="*/ 0 w 12"/>
                  <a:gd name="T39" fmla="*/ 0 h 12"/>
                  <a:gd name="T40" fmla="*/ 0 w 12"/>
                  <a:gd name="T41" fmla="*/ 0 h 12"/>
                  <a:gd name="T42" fmla="*/ 0 w 12"/>
                  <a:gd name="T43" fmla="*/ 0 h 12"/>
                  <a:gd name="T44" fmla="*/ 0 w 12"/>
                  <a:gd name="T45" fmla="*/ 0 h 12"/>
                  <a:gd name="T46" fmla="*/ 0 w 12"/>
                  <a:gd name="T47" fmla="*/ 0 h 12"/>
                  <a:gd name="T48" fmla="*/ 0 w 12"/>
                  <a:gd name="T49" fmla="*/ 0 h 12"/>
                  <a:gd name="T50" fmla="*/ 0 w 12"/>
                  <a:gd name="T51" fmla="*/ 12 h 12"/>
                  <a:gd name="T52" fmla="*/ 12 w 12"/>
                  <a:gd name="T53" fmla="*/ 12 h 12"/>
                  <a:gd name="T54" fmla="*/ 12 w 12"/>
                  <a:gd name="T55" fmla="*/ 12 h 1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2"/>
                  <a:gd name="T85" fmla="*/ 0 h 12"/>
                  <a:gd name="T86" fmla="*/ 12 w 12"/>
                  <a:gd name="T87" fmla="*/ 12 h 1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2" h="12">
                    <a:moveTo>
                      <a:pt x="12" y="12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6" name="Rectangle 833"/>
              <p:cNvSpPr>
                <a:spLocks noChangeArrowheads="1"/>
              </p:cNvSpPr>
              <p:nvPr/>
            </p:nvSpPr>
            <p:spPr bwMode="auto">
              <a:xfrm>
                <a:off x="2662" y="3055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317" name="Freeform 834"/>
              <p:cNvSpPr>
                <a:spLocks noEditPoints="1"/>
              </p:cNvSpPr>
              <p:nvPr/>
            </p:nvSpPr>
            <p:spPr bwMode="auto">
              <a:xfrm>
                <a:off x="2662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8" name="Freeform 835"/>
              <p:cNvSpPr>
                <a:spLocks noEditPoints="1"/>
              </p:cNvSpPr>
              <p:nvPr/>
            </p:nvSpPr>
            <p:spPr bwMode="auto">
              <a:xfrm>
                <a:off x="2662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9" name="Freeform 836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0" name="Freeform 837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1" name="Freeform 838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2" name="Freeform 839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3" name="Freeform 840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4" name="Freeform 841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5" name="Freeform 842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6" name="Freeform 843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7" name="Freeform 844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8" name="Freeform 845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9" name="Freeform 846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0" name="Freeform 847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1" name="Freeform 848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2" name="Freeform 849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3" name="Freeform 850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4" name="Freeform 851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5" name="Freeform 852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6" name="Freeform 853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7" name="Freeform 854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8" name="Freeform 855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9" name="Freeform 856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0" name="Freeform 857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1" name="Freeform 858"/>
              <p:cNvSpPr>
                <a:spLocks noEditPoints="1"/>
              </p:cNvSpPr>
              <p:nvPr/>
            </p:nvSpPr>
            <p:spPr bwMode="auto">
              <a:xfrm>
                <a:off x="2650" y="3055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2" name="Freeform 859"/>
              <p:cNvSpPr>
                <a:spLocks/>
              </p:cNvSpPr>
              <p:nvPr/>
            </p:nvSpPr>
            <p:spPr bwMode="auto">
              <a:xfrm>
                <a:off x="2662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3" name="Freeform 860"/>
              <p:cNvSpPr>
                <a:spLocks/>
              </p:cNvSpPr>
              <p:nvPr/>
            </p:nvSpPr>
            <p:spPr bwMode="auto">
              <a:xfrm>
                <a:off x="2662" y="3043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0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12 h 12"/>
                  <a:gd name="T12" fmla="*/ 0 w 1"/>
                  <a:gd name="T13" fmla="*/ 12 h 12"/>
                  <a:gd name="T14" fmla="*/ 0 w 1"/>
                  <a:gd name="T15" fmla="*/ 12 h 12"/>
                  <a:gd name="T16" fmla="*/ 0 w 1"/>
                  <a:gd name="T17" fmla="*/ 12 h 12"/>
                  <a:gd name="T18" fmla="*/ 0 w 1"/>
                  <a:gd name="T19" fmla="*/ 12 h 12"/>
                  <a:gd name="T20" fmla="*/ 0 w 1"/>
                  <a:gd name="T21" fmla="*/ 12 h 12"/>
                  <a:gd name="T22" fmla="*/ 0 w 1"/>
                  <a:gd name="T23" fmla="*/ 12 h 12"/>
                  <a:gd name="T24" fmla="*/ 0 w 1"/>
                  <a:gd name="T25" fmla="*/ 0 h 12"/>
                  <a:gd name="T26" fmla="*/ 0 w 1"/>
                  <a:gd name="T27" fmla="*/ 0 h 12"/>
                  <a:gd name="T28" fmla="*/ 0 w 1"/>
                  <a:gd name="T29" fmla="*/ 0 h 12"/>
                  <a:gd name="T30" fmla="*/ 0 w 1"/>
                  <a:gd name="T31" fmla="*/ 0 h 12"/>
                  <a:gd name="T32" fmla="*/ 0 w 1"/>
                  <a:gd name="T33" fmla="*/ 0 h 12"/>
                  <a:gd name="T34" fmla="*/ 0 w 1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"/>
                  <a:gd name="T55" fmla="*/ 0 h 12"/>
                  <a:gd name="T56" fmla="*/ 1 w 1"/>
                  <a:gd name="T57" fmla="*/ 12 h 1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4" name="Rectangle 861"/>
              <p:cNvSpPr>
                <a:spLocks noChangeArrowheads="1"/>
              </p:cNvSpPr>
              <p:nvPr/>
            </p:nvSpPr>
            <p:spPr bwMode="auto">
              <a:xfrm>
                <a:off x="2662" y="3043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345" name="Freeform 862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6" name="Freeform 863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7" name="Freeform 864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8" name="Freeform 865"/>
              <p:cNvSpPr>
                <a:spLocks noEditPoints="1"/>
              </p:cNvSpPr>
              <p:nvPr/>
            </p:nvSpPr>
            <p:spPr bwMode="auto">
              <a:xfrm>
                <a:off x="2662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9" name="Freeform 866"/>
              <p:cNvSpPr>
                <a:spLocks noEditPoints="1"/>
              </p:cNvSpPr>
              <p:nvPr/>
            </p:nvSpPr>
            <p:spPr bwMode="auto">
              <a:xfrm>
                <a:off x="2662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0" name="Freeform 867"/>
              <p:cNvSpPr>
                <a:spLocks noEditPoints="1"/>
              </p:cNvSpPr>
              <p:nvPr/>
            </p:nvSpPr>
            <p:spPr bwMode="auto">
              <a:xfrm>
                <a:off x="2662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1" name="Freeform 868"/>
              <p:cNvSpPr>
                <a:spLocks noEditPoints="1"/>
              </p:cNvSpPr>
              <p:nvPr/>
            </p:nvSpPr>
            <p:spPr bwMode="auto">
              <a:xfrm>
                <a:off x="2662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2" name="Freeform 869"/>
              <p:cNvSpPr>
                <a:spLocks noEditPoints="1"/>
              </p:cNvSpPr>
              <p:nvPr/>
            </p:nvSpPr>
            <p:spPr bwMode="auto">
              <a:xfrm>
                <a:off x="2662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3" name="Freeform 870"/>
              <p:cNvSpPr>
                <a:spLocks noEditPoints="1"/>
              </p:cNvSpPr>
              <p:nvPr/>
            </p:nvSpPr>
            <p:spPr bwMode="auto">
              <a:xfrm>
                <a:off x="2662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4" name="Freeform 871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5" name="Freeform 872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6" name="Freeform 873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7" name="Freeform 874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8" name="Freeform 875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9" name="Freeform 876"/>
              <p:cNvSpPr>
                <a:spLocks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0" name="Freeform 877"/>
              <p:cNvSpPr>
                <a:spLocks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w 1"/>
                  <a:gd name="T17" fmla="*/ 0 h 1"/>
                  <a:gd name="T18" fmla="*/ 0 w 1"/>
                  <a:gd name="T19" fmla="*/ 0 h 1"/>
                  <a:gd name="T20" fmla="*/ 0 w 1"/>
                  <a:gd name="T21" fmla="*/ 0 h 1"/>
                  <a:gd name="T22" fmla="*/ 0 w 1"/>
                  <a:gd name="T23" fmla="*/ 0 h 1"/>
                  <a:gd name="T24" fmla="*/ 0 w 1"/>
                  <a:gd name="T25" fmla="*/ 0 h 1"/>
                  <a:gd name="T26" fmla="*/ 0 w 1"/>
                  <a:gd name="T27" fmla="*/ 0 h 1"/>
                  <a:gd name="T28" fmla="*/ 0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0 w 1"/>
                  <a:gd name="T35" fmla="*/ 0 h 1"/>
                  <a:gd name="T36" fmla="*/ 0 w 1"/>
                  <a:gd name="T37" fmla="*/ 0 h 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"/>
                  <a:gd name="T58" fmla="*/ 0 h 1"/>
                  <a:gd name="T59" fmla="*/ 1 w 1"/>
                  <a:gd name="T60" fmla="*/ 1 h 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1" name="Rectangle 878"/>
              <p:cNvSpPr>
                <a:spLocks noChangeArrowheads="1"/>
              </p:cNvSpPr>
              <p:nvPr/>
            </p:nvSpPr>
            <p:spPr bwMode="auto">
              <a:xfrm>
                <a:off x="2662" y="3043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362" name="Freeform 879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3" name="Freeform 880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4" name="Freeform 881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5" name="Freeform 882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6" name="Freeform 883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7" name="Freeform 884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8" name="Freeform 885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9" name="Freeform 886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0" name="Freeform 887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1" name="Freeform 888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2" name="Freeform 889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3" name="Freeform 890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4" name="Freeform 891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5" name="Freeform 892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6" name="Freeform 893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7" name="Freeform 894"/>
              <p:cNvSpPr>
                <a:spLocks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8" name="Freeform 895"/>
              <p:cNvSpPr>
                <a:spLocks/>
              </p:cNvSpPr>
              <p:nvPr/>
            </p:nvSpPr>
            <p:spPr bwMode="auto">
              <a:xfrm>
                <a:off x="2650" y="3043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0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12 w 12"/>
                  <a:gd name="T15" fmla="*/ 0 h 1"/>
                  <a:gd name="T16" fmla="*/ 12 w 12"/>
                  <a:gd name="T17" fmla="*/ 0 h 1"/>
                  <a:gd name="T18" fmla="*/ 0 w 12"/>
                  <a:gd name="T19" fmla="*/ 0 h 1"/>
                  <a:gd name="T20" fmla="*/ 0 w 12"/>
                  <a:gd name="T21" fmla="*/ 0 h 1"/>
                  <a:gd name="T22" fmla="*/ 0 w 12"/>
                  <a:gd name="T23" fmla="*/ 0 h 1"/>
                  <a:gd name="T24" fmla="*/ 0 w 12"/>
                  <a:gd name="T25" fmla="*/ 0 h 1"/>
                  <a:gd name="T26" fmla="*/ 0 w 12"/>
                  <a:gd name="T27" fmla="*/ 0 h 1"/>
                  <a:gd name="T28" fmla="*/ 0 w 12"/>
                  <a:gd name="T29" fmla="*/ 0 h 1"/>
                  <a:gd name="T30" fmla="*/ 0 w 12"/>
                  <a:gd name="T31" fmla="*/ 0 h 1"/>
                  <a:gd name="T32" fmla="*/ 0 w 12"/>
                  <a:gd name="T33" fmla="*/ 0 h 1"/>
                  <a:gd name="T34" fmla="*/ 0 w 12"/>
                  <a:gd name="T35" fmla="*/ 0 h 1"/>
                  <a:gd name="T36" fmla="*/ 0 w 12"/>
                  <a:gd name="T37" fmla="*/ 0 h 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"/>
                  <a:gd name="T58" fmla="*/ 0 h 1"/>
                  <a:gd name="T59" fmla="*/ 12 w 12"/>
                  <a:gd name="T60" fmla="*/ 1 h 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" h="1">
                    <a:moveTo>
                      <a:pt x="0" y="0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9" name="Rectangle 896"/>
              <p:cNvSpPr>
                <a:spLocks noChangeArrowheads="1"/>
              </p:cNvSpPr>
              <p:nvPr/>
            </p:nvSpPr>
            <p:spPr bwMode="auto">
              <a:xfrm>
                <a:off x="2650" y="3043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380" name="Freeform 897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1" name="Freeform 898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2" name="Freeform 899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3" name="Freeform 900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4" name="Freeform 901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5" name="Freeform 902"/>
              <p:cNvSpPr>
                <a:spLocks noEditPoints="1"/>
              </p:cNvSpPr>
              <p:nvPr/>
            </p:nvSpPr>
            <p:spPr bwMode="auto">
              <a:xfrm>
                <a:off x="2662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6" name="Freeform 903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7" name="Freeform 904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8" name="Freeform 905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9" name="Freeform 906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0" name="Freeform 907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1" name="Freeform 908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2" name="Freeform 909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3" name="Freeform 910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4" name="Freeform 911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5" name="Freeform 912"/>
              <p:cNvSpPr>
                <a:spLocks/>
              </p:cNvSpPr>
              <p:nvPr/>
            </p:nvSpPr>
            <p:spPr bwMode="auto">
              <a:xfrm>
                <a:off x="265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6" name="Freeform 913"/>
              <p:cNvSpPr>
                <a:spLocks/>
              </p:cNvSpPr>
              <p:nvPr/>
            </p:nvSpPr>
            <p:spPr bwMode="auto">
              <a:xfrm>
                <a:off x="2650" y="3043"/>
                <a:ext cx="12" cy="12"/>
              </a:xfrm>
              <a:custGeom>
                <a:avLst/>
                <a:gdLst>
                  <a:gd name="T0" fmla="*/ 12 w 12"/>
                  <a:gd name="T1" fmla="*/ 12 h 12"/>
                  <a:gd name="T2" fmla="*/ 12 w 12"/>
                  <a:gd name="T3" fmla="*/ 12 h 12"/>
                  <a:gd name="T4" fmla="*/ 0 w 12"/>
                  <a:gd name="T5" fmla="*/ 12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12 h 12"/>
                  <a:gd name="T18" fmla="*/ 0 w 12"/>
                  <a:gd name="T19" fmla="*/ 12 h 12"/>
                  <a:gd name="T20" fmla="*/ 12 w 12"/>
                  <a:gd name="T21" fmla="*/ 12 h 12"/>
                  <a:gd name="T22" fmla="*/ 12 w 12"/>
                  <a:gd name="T23" fmla="*/ 12 h 12"/>
                  <a:gd name="T24" fmla="*/ 12 w 12"/>
                  <a:gd name="T25" fmla="*/ 12 h 1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"/>
                  <a:gd name="T40" fmla="*/ 0 h 12"/>
                  <a:gd name="T41" fmla="*/ 12 w 12"/>
                  <a:gd name="T42" fmla="*/ 12 h 1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" h="12">
                    <a:moveTo>
                      <a:pt x="12" y="12"/>
                    </a:moveTo>
                    <a:lnTo>
                      <a:pt x="12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7" name="Freeform 914"/>
              <p:cNvSpPr>
                <a:spLocks/>
              </p:cNvSpPr>
              <p:nvPr/>
            </p:nvSpPr>
            <p:spPr bwMode="auto">
              <a:xfrm>
                <a:off x="2650" y="3055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"/>
                  <a:gd name="T14" fmla="*/ 12 w 12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8" name="Freeform 915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9" name="Freeform 916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0" name="Freeform 917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1" name="Freeform 918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2" name="Freeform 919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3" name="Freeform 920"/>
              <p:cNvSpPr>
                <a:spLocks noEditPoints="1"/>
              </p:cNvSpPr>
              <p:nvPr/>
            </p:nvSpPr>
            <p:spPr bwMode="auto">
              <a:xfrm>
                <a:off x="2650" y="3043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4" name="Freeform 921"/>
              <p:cNvSpPr>
                <a:spLocks noEditPoints="1"/>
              </p:cNvSpPr>
              <p:nvPr/>
            </p:nvSpPr>
            <p:spPr bwMode="auto">
              <a:xfrm>
                <a:off x="2650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5" name="Freeform 922"/>
              <p:cNvSpPr>
                <a:spLocks noEditPoints="1"/>
              </p:cNvSpPr>
              <p:nvPr/>
            </p:nvSpPr>
            <p:spPr bwMode="auto">
              <a:xfrm>
                <a:off x="2650" y="3055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6" name="Freeform 923"/>
              <p:cNvSpPr>
                <a:spLocks noEditPoints="1"/>
              </p:cNvSpPr>
              <p:nvPr/>
            </p:nvSpPr>
            <p:spPr bwMode="auto">
              <a:xfrm>
                <a:off x="2662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7" name="Freeform 924"/>
              <p:cNvSpPr>
                <a:spLocks/>
              </p:cNvSpPr>
              <p:nvPr/>
            </p:nvSpPr>
            <p:spPr bwMode="auto">
              <a:xfrm>
                <a:off x="2662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8" name="Freeform 925"/>
              <p:cNvSpPr>
                <a:spLocks/>
              </p:cNvSpPr>
              <p:nvPr/>
            </p:nvSpPr>
            <p:spPr bwMode="auto">
              <a:xfrm>
                <a:off x="2674" y="3043"/>
                <a:ext cx="12" cy="12"/>
              </a:xfrm>
              <a:custGeom>
                <a:avLst/>
                <a:gdLst>
                  <a:gd name="T0" fmla="*/ 12 w 12"/>
                  <a:gd name="T1" fmla="*/ 12 h 12"/>
                  <a:gd name="T2" fmla="*/ 12 w 12"/>
                  <a:gd name="T3" fmla="*/ 12 h 12"/>
                  <a:gd name="T4" fmla="*/ 12 w 12"/>
                  <a:gd name="T5" fmla="*/ 0 h 12"/>
                  <a:gd name="T6" fmla="*/ 12 w 12"/>
                  <a:gd name="T7" fmla="*/ 0 h 12"/>
                  <a:gd name="T8" fmla="*/ 12 w 12"/>
                  <a:gd name="T9" fmla="*/ 0 h 12"/>
                  <a:gd name="T10" fmla="*/ 12 w 12"/>
                  <a:gd name="T11" fmla="*/ 0 h 12"/>
                  <a:gd name="T12" fmla="*/ 12 w 12"/>
                  <a:gd name="T13" fmla="*/ 0 h 12"/>
                  <a:gd name="T14" fmla="*/ 12 w 12"/>
                  <a:gd name="T15" fmla="*/ 0 h 12"/>
                  <a:gd name="T16" fmla="*/ 12 w 12"/>
                  <a:gd name="T17" fmla="*/ 0 h 12"/>
                  <a:gd name="T18" fmla="*/ 12 w 12"/>
                  <a:gd name="T19" fmla="*/ 0 h 12"/>
                  <a:gd name="T20" fmla="*/ 12 w 12"/>
                  <a:gd name="T21" fmla="*/ 0 h 12"/>
                  <a:gd name="T22" fmla="*/ 12 w 12"/>
                  <a:gd name="T23" fmla="*/ 0 h 12"/>
                  <a:gd name="T24" fmla="*/ 12 w 12"/>
                  <a:gd name="T25" fmla="*/ 0 h 12"/>
                  <a:gd name="T26" fmla="*/ 12 w 12"/>
                  <a:gd name="T27" fmla="*/ 0 h 12"/>
                  <a:gd name="T28" fmla="*/ 12 w 12"/>
                  <a:gd name="T29" fmla="*/ 0 h 12"/>
                  <a:gd name="T30" fmla="*/ 12 w 12"/>
                  <a:gd name="T31" fmla="*/ 0 h 12"/>
                  <a:gd name="T32" fmla="*/ 12 w 12"/>
                  <a:gd name="T33" fmla="*/ 0 h 12"/>
                  <a:gd name="T34" fmla="*/ 12 w 12"/>
                  <a:gd name="T35" fmla="*/ 0 h 12"/>
                  <a:gd name="T36" fmla="*/ 0 w 12"/>
                  <a:gd name="T37" fmla="*/ 0 h 12"/>
                  <a:gd name="T38" fmla="*/ 0 w 12"/>
                  <a:gd name="T39" fmla="*/ 0 h 12"/>
                  <a:gd name="T40" fmla="*/ 0 w 12"/>
                  <a:gd name="T41" fmla="*/ 0 h 12"/>
                  <a:gd name="T42" fmla="*/ 12 w 12"/>
                  <a:gd name="T43" fmla="*/ 0 h 12"/>
                  <a:gd name="T44" fmla="*/ 12 w 12"/>
                  <a:gd name="T45" fmla="*/ 0 h 12"/>
                  <a:gd name="T46" fmla="*/ 12 w 12"/>
                  <a:gd name="T47" fmla="*/ 0 h 12"/>
                  <a:gd name="T48" fmla="*/ 12 w 12"/>
                  <a:gd name="T49" fmla="*/ 12 h 12"/>
                  <a:gd name="T50" fmla="*/ 12 w 12"/>
                  <a:gd name="T51" fmla="*/ 12 h 12"/>
                  <a:gd name="T52" fmla="*/ 12 w 12"/>
                  <a:gd name="T53" fmla="*/ 12 h 12"/>
                  <a:gd name="T54" fmla="*/ 12 w 12"/>
                  <a:gd name="T55" fmla="*/ 12 h 12"/>
                  <a:gd name="T56" fmla="*/ 12 w 12"/>
                  <a:gd name="T57" fmla="*/ 12 h 1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2"/>
                  <a:gd name="T88" fmla="*/ 0 h 12"/>
                  <a:gd name="T89" fmla="*/ 12 w 12"/>
                  <a:gd name="T90" fmla="*/ 12 h 1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2" h="12">
                    <a:moveTo>
                      <a:pt x="12" y="12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9" name="Rectangle 926"/>
              <p:cNvSpPr>
                <a:spLocks noChangeArrowheads="1"/>
              </p:cNvSpPr>
              <p:nvPr/>
            </p:nvSpPr>
            <p:spPr bwMode="auto">
              <a:xfrm>
                <a:off x="2686" y="3055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410" name="Freeform 927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1" name="Freeform 928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2" name="Freeform 929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3" name="Freeform 930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4" name="Freeform 931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5" name="Freeform 932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6" name="Freeform 933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7" name="Freeform 934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8" name="Freeform 935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9" name="Freeform 936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0" name="Freeform 937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1" name="Freeform 938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2" name="Freeform 939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3" name="Freeform 940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4" name="Freeform 941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5" name="Freeform 942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6" name="Freeform 943"/>
              <p:cNvSpPr>
                <a:spLocks noEditPoints="1"/>
              </p:cNvSpPr>
              <p:nvPr/>
            </p:nvSpPr>
            <p:spPr bwMode="auto">
              <a:xfrm>
                <a:off x="2674" y="3043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7" name="Freeform 944"/>
              <p:cNvSpPr>
                <a:spLocks noEditPoints="1"/>
              </p:cNvSpPr>
              <p:nvPr/>
            </p:nvSpPr>
            <p:spPr bwMode="auto">
              <a:xfrm>
                <a:off x="2674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8" name="Freeform 945"/>
              <p:cNvSpPr>
                <a:spLocks noEditPoints="1"/>
              </p:cNvSpPr>
              <p:nvPr/>
            </p:nvSpPr>
            <p:spPr bwMode="auto">
              <a:xfrm>
                <a:off x="2674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9" name="Freeform 946"/>
              <p:cNvSpPr>
                <a:spLocks noEditPoints="1"/>
              </p:cNvSpPr>
              <p:nvPr/>
            </p:nvSpPr>
            <p:spPr bwMode="auto">
              <a:xfrm>
                <a:off x="2674" y="3043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0" name="Freeform 947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1" name="Freeform 948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2" name="Freeform 949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3" name="Freeform 950"/>
              <p:cNvSpPr>
                <a:spLocks noEditPoints="1"/>
              </p:cNvSpPr>
              <p:nvPr/>
            </p:nvSpPr>
            <p:spPr bwMode="auto">
              <a:xfrm>
                <a:off x="2686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4" name="Freeform 951"/>
              <p:cNvSpPr>
                <a:spLocks noEditPoints="1"/>
              </p:cNvSpPr>
              <p:nvPr/>
            </p:nvSpPr>
            <p:spPr bwMode="auto">
              <a:xfrm>
                <a:off x="2686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5" name="Freeform 952"/>
              <p:cNvSpPr>
                <a:spLocks noEditPoints="1"/>
              </p:cNvSpPr>
              <p:nvPr/>
            </p:nvSpPr>
            <p:spPr bwMode="auto">
              <a:xfrm>
                <a:off x="2686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6" name="Freeform 953"/>
              <p:cNvSpPr>
                <a:spLocks/>
              </p:cNvSpPr>
              <p:nvPr/>
            </p:nvSpPr>
            <p:spPr bwMode="auto">
              <a:xfrm>
                <a:off x="2686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7" name="Freeform 954"/>
              <p:cNvSpPr>
                <a:spLocks/>
              </p:cNvSpPr>
              <p:nvPr/>
            </p:nvSpPr>
            <p:spPr bwMode="auto">
              <a:xfrm>
                <a:off x="2686" y="3043"/>
                <a:ext cx="13" cy="12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12 h 12"/>
                  <a:gd name="T10" fmla="*/ 0 w 13"/>
                  <a:gd name="T11" fmla="*/ 12 h 12"/>
                  <a:gd name="T12" fmla="*/ 0 w 13"/>
                  <a:gd name="T13" fmla="*/ 12 h 12"/>
                  <a:gd name="T14" fmla="*/ 0 w 13"/>
                  <a:gd name="T15" fmla="*/ 12 h 12"/>
                  <a:gd name="T16" fmla="*/ 0 w 13"/>
                  <a:gd name="T17" fmla="*/ 12 h 12"/>
                  <a:gd name="T18" fmla="*/ 0 w 13"/>
                  <a:gd name="T19" fmla="*/ 0 h 12"/>
                  <a:gd name="T20" fmla="*/ 13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"/>
                  <a:gd name="T40" fmla="*/ 0 h 12"/>
                  <a:gd name="T41" fmla="*/ 13 w 13"/>
                  <a:gd name="T42" fmla="*/ 12 h 1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8" name="Rectangle 955"/>
              <p:cNvSpPr>
                <a:spLocks noChangeArrowheads="1"/>
              </p:cNvSpPr>
              <p:nvPr/>
            </p:nvSpPr>
            <p:spPr bwMode="auto">
              <a:xfrm>
                <a:off x="2686" y="3043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439" name="Freeform 956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0" name="Freeform 957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1" name="Freeform 958"/>
              <p:cNvSpPr>
                <a:spLocks noEditPoints="1"/>
              </p:cNvSpPr>
              <p:nvPr/>
            </p:nvSpPr>
            <p:spPr bwMode="auto">
              <a:xfrm>
                <a:off x="2686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2" name="Freeform 959"/>
              <p:cNvSpPr>
                <a:spLocks noEditPoints="1"/>
              </p:cNvSpPr>
              <p:nvPr/>
            </p:nvSpPr>
            <p:spPr bwMode="auto">
              <a:xfrm>
                <a:off x="2686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3" name="Freeform 960"/>
              <p:cNvSpPr>
                <a:spLocks noEditPoints="1"/>
              </p:cNvSpPr>
              <p:nvPr/>
            </p:nvSpPr>
            <p:spPr bwMode="auto">
              <a:xfrm>
                <a:off x="2686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4" name="Freeform 961"/>
              <p:cNvSpPr>
                <a:spLocks noEditPoints="1"/>
              </p:cNvSpPr>
              <p:nvPr/>
            </p:nvSpPr>
            <p:spPr bwMode="auto">
              <a:xfrm>
                <a:off x="2686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5" name="Freeform 962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6" name="Freeform 963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3" cy="1"/>
              </a:xfrm>
              <a:custGeom>
                <a:avLst/>
                <a:gdLst>
                  <a:gd name="T0" fmla="*/ 0 w 13"/>
                  <a:gd name="T1" fmla="*/ 0 h 1"/>
                  <a:gd name="T2" fmla="*/ 13 w 13"/>
                  <a:gd name="T3" fmla="*/ 0 h 1"/>
                  <a:gd name="T4" fmla="*/ 0 w 13"/>
                  <a:gd name="T5" fmla="*/ 0 h 1"/>
                  <a:gd name="T6" fmla="*/ 0 w 13"/>
                  <a:gd name="T7" fmla="*/ 0 h 1"/>
                  <a:gd name="T8" fmla="*/ 0 w 13"/>
                  <a:gd name="T9" fmla="*/ 0 h 1"/>
                  <a:gd name="T10" fmla="*/ 0 w 13"/>
                  <a:gd name="T11" fmla="*/ 0 h 1"/>
                  <a:gd name="T12" fmla="*/ 0 w 13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"/>
                  <a:gd name="T23" fmla="*/ 13 w 13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">
                    <a:moveTo>
                      <a:pt x="0" y="0"/>
                    </a:moveTo>
                    <a:lnTo>
                      <a:pt x="13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" name="Freeform 964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3" cy="1"/>
              </a:xfrm>
              <a:custGeom>
                <a:avLst/>
                <a:gdLst>
                  <a:gd name="T0" fmla="*/ 13 w 13"/>
                  <a:gd name="T1" fmla="*/ 0 h 1"/>
                  <a:gd name="T2" fmla="*/ 0 w 13"/>
                  <a:gd name="T3" fmla="*/ 0 h 1"/>
                  <a:gd name="T4" fmla="*/ 13 w 13"/>
                  <a:gd name="T5" fmla="*/ 0 h 1"/>
                  <a:gd name="T6" fmla="*/ 13 w 13"/>
                  <a:gd name="T7" fmla="*/ 0 h 1"/>
                  <a:gd name="T8" fmla="*/ 13 w 13"/>
                  <a:gd name="T9" fmla="*/ 0 h 1"/>
                  <a:gd name="T10" fmla="*/ 13 w 13"/>
                  <a:gd name="T11" fmla="*/ 0 h 1"/>
                  <a:gd name="T12" fmla="*/ 13 w 13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"/>
                  <a:gd name="T23" fmla="*/ 13 w 13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">
                    <a:moveTo>
                      <a:pt x="13" y="0"/>
                    </a:moveTo>
                    <a:lnTo>
                      <a:pt x="0" y="0"/>
                    </a:lnTo>
                    <a:lnTo>
                      <a:pt x="13" y="0"/>
                    </a:lnTo>
                    <a:close/>
                    <a:moveTo>
                      <a:pt x="13" y="0"/>
                    </a:move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" name="Freeform 965"/>
              <p:cNvSpPr>
                <a:spLocks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" name="Freeform 966"/>
              <p:cNvSpPr>
                <a:spLocks/>
              </p:cNvSpPr>
              <p:nvPr/>
            </p:nvSpPr>
            <p:spPr bwMode="auto">
              <a:xfrm>
                <a:off x="2686" y="3043"/>
                <a:ext cx="13" cy="1"/>
              </a:xfrm>
              <a:custGeom>
                <a:avLst/>
                <a:gdLst>
                  <a:gd name="T0" fmla="*/ 0 w 13"/>
                  <a:gd name="T1" fmla="*/ 0 h 1"/>
                  <a:gd name="T2" fmla="*/ 0 w 13"/>
                  <a:gd name="T3" fmla="*/ 0 h 1"/>
                  <a:gd name="T4" fmla="*/ 0 w 13"/>
                  <a:gd name="T5" fmla="*/ 0 h 1"/>
                  <a:gd name="T6" fmla="*/ 0 w 13"/>
                  <a:gd name="T7" fmla="*/ 0 h 1"/>
                  <a:gd name="T8" fmla="*/ 0 w 13"/>
                  <a:gd name="T9" fmla="*/ 0 h 1"/>
                  <a:gd name="T10" fmla="*/ 0 w 13"/>
                  <a:gd name="T11" fmla="*/ 0 h 1"/>
                  <a:gd name="T12" fmla="*/ 0 w 13"/>
                  <a:gd name="T13" fmla="*/ 0 h 1"/>
                  <a:gd name="T14" fmla="*/ 0 w 13"/>
                  <a:gd name="T15" fmla="*/ 0 h 1"/>
                  <a:gd name="T16" fmla="*/ 13 w 13"/>
                  <a:gd name="T17" fmla="*/ 0 h 1"/>
                  <a:gd name="T18" fmla="*/ 0 w 13"/>
                  <a:gd name="T19" fmla="*/ 0 h 1"/>
                  <a:gd name="T20" fmla="*/ 0 w 13"/>
                  <a:gd name="T21" fmla="*/ 0 h 1"/>
                  <a:gd name="T22" fmla="*/ 0 w 13"/>
                  <a:gd name="T23" fmla="*/ 0 h 1"/>
                  <a:gd name="T24" fmla="*/ 0 w 13"/>
                  <a:gd name="T25" fmla="*/ 0 h 1"/>
                  <a:gd name="T26" fmla="*/ 0 w 13"/>
                  <a:gd name="T27" fmla="*/ 0 h 1"/>
                  <a:gd name="T28" fmla="*/ 0 w 13"/>
                  <a:gd name="T29" fmla="*/ 0 h 1"/>
                  <a:gd name="T30" fmla="*/ 0 w 13"/>
                  <a:gd name="T31" fmla="*/ 0 h 1"/>
                  <a:gd name="T32" fmla="*/ 0 w 13"/>
                  <a:gd name="T33" fmla="*/ 0 h 1"/>
                  <a:gd name="T34" fmla="*/ 0 w 13"/>
                  <a:gd name="T35" fmla="*/ 0 h 1"/>
                  <a:gd name="T36" fmla="*/ 0 w 13"/>
                  <a:gd name="T37" fmla="*/ 0 h 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"/>
                  <a:gd name="T58" fmla="*/ 0 h 1"/>
                  <a:gd name="T59" fmla="*/ 13 w 13"/>
                  <a:gd name="T60" fmla="*/ 1 h 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" h="1">
                    <a:moveTo>
                      <a:pt x="0" y="0"/>
                    </a:moveTo>
                    <a:lnTo>
                      <a:pt x="0" y="0"/>
                    </a:lnTo>
                    <a:lnTo>
                      <a:pt x="1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" name="Rectangle 967"/>
              <p:cNvSpPr>
                <a:spLocks noChangeArrowheads="1"/>
              </p:cNvSpPr>
              <p:nvPr/>
            </p:nvSpPr>
            <p:spPr bwMode="auto">
              <a:xfrm>
                <a:off x="2686" y="3043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451" name="Freeform 968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2" name="Freeform 969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" name="Freeform 970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" name="Freeform 971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" name="Freeform 972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" name="Freeform 973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3" cy="1"/>
              </a:xfrm>
              <a:custGeom>
                <a:avLst/>
                <a:gdLst>
                  <a:gd name="T0" fmla="*/ 0 w 13"/>
                  <a:gd name="T1" fmla="*/ 0 h 1"/>
                  <a:gd name="T2" fmla="*/ 13 w 13"/>
                  <a:gd name="T3" fmla="*/ 0 h 1"/>
                  <a:gd name="T4" fmla="*/ 0 w 13"/>
                  <a:gd name="T5" fmla="*/ 0 h 1"/>
                  <a:gd name="T6" fmla="*/ 0 w 13"/>
                  <a:gd name="T7" fmla="*/ 0 h 1"/>
                  <a:gd name="T8" fmla="*/ 0 w 13"/>
                  <a:gd name="T9" fmla="*/ 0 h 1"/>
                  <a:gd name="T10" fmla="*/ 0 w 13"/>
                  <a:gd name="T11" fmla="*/ 0 h 1"/>
                  <a:gd name="T12" fmla="*/ 0 w 13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"/>
                  <a:gd name="T23" fmla="*/ 13 w 13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">
                    <a:moveTo>
                      <a:pt x="0" y="0"/>
                    </a:moveTo>
                    <a:lnTo>
                      <a:pt x="13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7" name="Freeform 974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3" cy="1"/>
              </a:xfrm>
              <a:custGeom>
                <a:avLst/>
                <a:gdLst>
                  <a:gd name="T0" fmla="*/ 13 w 13"/>
                  <a:gd name="T1" fmla="*/ 0 h 1"/>
                  <a:gd name="T2" fmla="*/ 0 w 13"/>
                  <a:gd name="T3" fmla="*/ 0 h 1"/>
                  <a:gd name="T4" fmla="*/ 13 w 13"/>
                  <a:gd name="T5" fmla="*/ 0 h 1"/>
                  <a:gd name="T6" fmla="*/ 13 w 13"/>
                  <a:gd name="T7" fmla="*/ 0 h 1"/>
                  <a:gd name="T8" fmla="*/ 13 w 13"/>
                  <a:gd name="T9" fmla="*/ 0 h 1"/>
                  <a:gd name="T10" fmla="*/ 13 w 13"/>
                  <a:gd name="T11" fmla="*/ 0 h 1"/>
                  <a:gd name="T12" fmla="*/ 13 w 13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"/>
                  <a:gd name="T23" fmla="*/ 13 w 13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">
                    <a:moveTo>
                      <a:pt x="13" y="0"/>
                    </a:moveTo>
                    <a:lnTo>
                      <a:pt x="0" y="0"/>
                    </a:lnTo>
                    <a:lnTo>
                      <a:pt x="13" y="0"/>
                    </a:lnTo>
                    <a:close/>
                    <a:moveTo>
                      <a:pt x="13" y="0"/>
                    </a:move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8" name="Freeform 975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9" name="Freeform 976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" name="Freeform 977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" name="Freeform 978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2" name="Freeform 979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3" name="Freeform 980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4" name="Freeform 981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5" name="Freeform 982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6" name="Freeform 983"/>
              <p:cNvSpPr>
                <a:spLocks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7" name="Freeform 984"/>
              <p:cNvSpPr>
                <a:spLocks/>
              </p:cNvSpPr>
              <p:nvPr/>
            </p:nvSpPr>
            <p:spPr bwMode="auto">
              <a:xfrm>
                <a:off x="2674" y="3043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12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12 w 12"/>
                  <a:gd name="T15" fmla="*/ 0 h 1"/>
                  <a:gd name="T16" fmla="*/ 12 w 12"/>
                  <a:gd name="T17" fmla="*/ 0 h 1"/>
                  <a:gd name="T18" fmla="*/ 12 w 12"/>
                  <a:gd name="T19" fmla="*/ 0 h 1"/>
                  <a:gd name="T20" fmla="*/ 12 w 12"/>
                  <a:gd name="T21" fmla="*/ 0 h 1"/>
                  <a:gd name="T22" fmla="*/ 12 w 12"/>
                  <a:gd name="T23" fmla="*/ 0 h 1"/>
                  <a:gd name="T24" fmla="*/ 12 w 12"/>
                  <a:gd name="T25" fmla="*/ 0 h 1"/>
                  <a:gd name="T26" fmla="*/ 12 w 12"/>
                  <a:gd name="T27" fmla="*/ 0 h 1"/>
                  <a:gd name="T28" fmla="*/ 0 w 12"/>
                  <a:gd name="T29" fmla="*/ 0 h 1"/>
                  <a:gd name="T30" fmla="*/ 0 w 12"/>
                  <a:gd name="T31" fmla="*/ 0 h 1"/>
                  <a:gd name="T32" fmla="*/ 0 w 12"/>
                  <a:gd name="T33" fmla="*/ 0 h 1"/>
                  <a:gd name="T34" fmla="*/ 0 w 12"/>
                  <a:gd name="T35" fmla="*/ 0 h 1"/>
                  <a:gd name="T36" fmla="*/ 12 w 12"/>
                  <a:gd name="T37" fmla="*/ 0 h 1"/>
                  <a:gd name="T38" fmla="*/ 12 w 12"/>
                  <a:gd name="T39" fmla="*/ 0 h 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"/>
                  <a:gd name="T61" fmla="*/ 0 h 1"/>
                  <a:gd name="T62" fmla="*/ 12 w 12"/>
                  <a:gd name="T63" fmla="*/ 1 h 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" h="1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8" name="Rectangle 985"/>
              <p:cNvSpPr>
                <a:spLocks noChangeArrowheads="1"/>
              </p:cNvSpPr>
              <p:nvPr/>
            </p:nvSpPr>
            <p:spPr bwMode="auto">
              <a:xfrm>
                <a:off x="2686" y="3043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469" name="Freeform 986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0" name="Freeform 987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1" name="Freeform 988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2" name="Freeform 989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3" name="Freeform 990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4" name="Freeform 991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5" name="Freeform 992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6" name="Freeform 993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7" name="Freeform 994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8" name="Freeform 995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9" name="Freeform 996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0" name="Freeform 997"/>
              <p:cNvSpPr>
                <a:spLocks noEditPoints="1"/>
              </p:cNvSpPr>
              <p:nvPr/>
            </p:nvSpPr>
            <p:spPr bwMode="auto">
              <a:xfrm>
                <a:off x="2674" y="3043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1" name="Freeform 998"/>
              <p:cNvSpPr>
                <a:spLocks noEditPoints="1"/>
              </p:cNvSpPr>
              <p:nvPr/>
            </p:nvSpPr>
            <p:spPr bwMode="auto">
              <a:xfrm>
                <a:off x="2674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2" name="Freeform 999"/>
              <p:cNvSpPr>
                <a:spLocks noEditPoints="1"/>
              </p:cNvSpPr>
              <p:nvPr/>
            </p:nvSpPr>
            <p:spPr bwMode="auto">
              <a:xfrm>
                <a:off x="2674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3" name="Freeform 1000"/>
              <p:cNvSpPr>
                <a:spLocks noEditPoints="1"/>
              </p:cNvSpPr>
              <p:nvPr/>
            </p:nvSpPr>
            <p:spPr bwMode="auto">
              <a:xfrm>
                <a:off x="2674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4" name="Freeform 1001"/>
              <p:cNvSpPr>
                <a:spLocks noEditPoints="1"/>
              </p:cNvSpPr>
              <p:nvPr/>
            </p:nvSpPr>
            <p:spPr bwMode="auto">
              <a:xfrm>
                <a:off x="2674" y="3043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5" name="Freeform 1002"/>
              <p:cNvSpPr>
                <a:spLocks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6" name="Freeform 1003"/>
              <p:cNvSpPr>
                <a:spLocks/>
              </p:cNvSpPr>
              <p:nvPr/>
            </p:nvSpPr>
            <p:spPr bwMode="auto">
              <a:xfrm>
                <a:off x="2674" y="3043"/>
                <a:ext cx="12" cy="12"/>
              </a:xfrm>
              <a:custGeom>
                <a:avLst/>
                <a:gdLst>
                  <a:gd name="T0" fmla="*/ 12 w 12"/>
                  <a:gd name="T1" fmla="*/ 12 h 12"/>
                  <a:gd name="T2" fmla="*/ 12 w 12"/>
                  <a:gd name="T3" fmla="*/ 12 h 12"/>
                  <a:gd name="T4" fmla="*/ 12 w 12"/>
                  <a:gd name="T5" fmla="*/ 12 h 12"/>
                  <a:gd name="T6" fmla="*/ 12 w 12"/>
                  <a:gd name="T7" fmla="*/ 0 h 12"/>
                  <a:gd name="T8" fmla="*/ 12 w 12"/>
                  <a:gd name="T9" fmla="*/ 0 h 12"/>
                  <a:gd name="T10" fmla="*/ 12 w 12"/>
                  <a:gd name="T11" fmla="*/ 0 h 12"/>
                  <a:gd name="T12" fmla="*/ 12 w 12"/>
                  <a:gd name="T13" fmla="*/ 0 h 12"/>
                  <a:gd name="T14" fmla="*/ 12 w 12"/>
                  <a:gd name="T15" fmla="*/ 0 h 12"/>
                  <a:gd name="T16" fmla="*/ 12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12 w 12"/>
                  <a:gd name="T27" fmla="*/ 12 h 12"/>
                  <a:gd name="T28" fmla="*/ 12 w 12"/>
                  <a:gd name="T29" fmla="*/ 12 h 12"/>
                  <a:gd name="T30" fmla="*/ 12 w 12"/>
                  <a:gd name="T31" fmla="*/ 12 h 12"/>
                  <a:gd name="T32" fmla="*/ 12 w 12"/>
                  <a:gd name="T33" fmla="*/ 12 h 12"/>
                  <a:gd name="T34" fmla="*/ 12 w 12"/>
                  <a:gd name="T35" fmla="*/ 12 h 12"/>
                  <a:gd name="T36" fmla="*/ 12 w 12"/>
                  <a:gd name="T37" fmla="*/ 12 h 12"/>
                  <a:gd name="T38" fmla="*/ 12 w 12"/>
                  <a:gd name="T39" fmla="*/ 12 h 1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"/>
                  <a:gd name="T61" fmla="*/ 0 h 12"/>
                  <a:gd name="T62" fmla="*/ 12 w 12"/>
                  <a:gd name="T63" fmla="*/ 12 h 1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" h="12">
                    <a:moveTo>
                      <a:pt x="12" y="12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7" name="Rectangle 1004"/>
              <p:cNvSpPr>
                <a:spLocks noChangeArrowheads="1"/>
              </p:cNvSpPr>
              <p:nvPr/>
            </p:nvSpPr>
            <p:spPr bwMode="auto">
              <a:xfrm>
                <a:off x="2686" y="3055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488" name="Freeform 1005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9" name="Freeform 1006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0" name="Freeform 1007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1" name="Freeform 1008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2" name="Freeform 1009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3" name="Freeform 1010"/>
              <p:cNvSpPr>
                <a:spLocks noEditPoints="1"/>
              </p:cNvSpPr>
              <p:nvPr/>
            </p:nvSpPr>
            <p:spPr bwMode="auto">
              <a:xfrm>
                <a:off x="2686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4" name="Freeform 1011"/>
              <p:cNvSpPr>
                <a:spLocks noEditPoints="1"/>
              </p:cNvSpPr>
              <p:nvPr/>
            </p:nvSpPr>
            <p:spPr bwMode="auto">
              <a:xfrm>
                <a:off x="2674" y="3043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5" name="Freeform 1012"/>
              <p:cNvSpPr>
                <a:spLocks noEditPoints="1"/>
              </p:cNvSpPr>
              <p:nvPr/>
            </p:nvSpPr>
            <p:spPr bwMode="auto">
              <a:xfrm>
                <a:off x="2674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6" name="Freeform 1013"/>
              <p:cNvSpPr>
                <a:spLocks noEditPoints="1"/>
              </p:cNvSpPr>
              <p:nvPr/>
            </p:nvSpPr>
            <p:spPr bwMode="auto">
              <a:xfrm>
                <a:off x="2674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7" name="Freeform 1014"/>
              <p:cNvSpPr>
                <a:spLocks noEditPoints="1"/>
              </p:cNvSpPr>
              <p:nvPr/>
            </p:nvSpPr>
            <p:spPr bwMode="auto">
              <a:xfrm>
                <a:off x="2674" y="30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8" name="Freeform 1015"/>
              <p:cNvSpPr>
                <a:spLocks noEditPoints="1"/>
              </p:cNvSpPr>
              <p:nvPr/>
            </p:nvSpPr>
            <p:spPr bwMode="auto">
              <a:xfrm>
                <a:off x="2674" y="3043"/>
                <a:ext cx="12" cy="12"/>
              </a:xfrm>
              <a:custGeom>
                <a:avLst/>
                <a:gdLst>
                  <a:gd name="T0" fmla="*/ 0 w 12"/>
                  <a:gd name="T1" fmla="*/ 0 h 12"/>
                  <a:gd name="T2" fmla="*/ 12 w 12"/>
                  <a:gd name="T3" fmla="*/ 12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2"/>
                  <a:gd name="T23" fmla="*/ 12 w 12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2">
                    <a:moveTo>
                      <a:pt x="0" y="0"/>
                    </a:moveTo>
                    <a:lnTo>
                      <a:pt x="12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9" name="Freeform 1016"/>
              <p:cNvSpPr>
                <a:spLocks noEditPoints="1"/>
              </p:cNvSpPr>
              <p:nvPr/>
            </p:nvSpPr>
            <p:spPr bwMode="auto">
              <a:xfrm>
                <a:off x="2686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0" name="Freeform 1017"/>
              <p:cNvSpPr>
                <a:spLocks noEditPoints="1"/>
              </p:cNvSpPr>
              <p:nvPr/>
            </p:nvSpPr>
            <p:spPr bwMode="auto">
              <a:xfrm>
                <a:off x="2686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1" name="Freeform 1018"/>
              <p:cNvSpPr>
                <a:spLocks noEditPoints="1"/>
              </p:cNvSpPr>
              <p:nvPr/>
            </p:nvSpPr>
            <p:spPr bwMode="auto">
              <a:xfrm>
                <a:off x="2686" y="30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37" name="Group 1019"/>
            <p:cNvGrpSpPr>
              <a:grpSpLocks/>
            </p:cNvGrpSpPr>
            <p:nvPr/>
          </p:nvGrpSpPr>
          <p:grpSpPr bwMode="auto">
            <a:xfrm>
              <a:off x="3725863" y="4214813"/>
              <a:ext cx="117475" cy="20637"/>
              <a:chOff x="2347" y="2463"/>
              <a:chExt cx="74" cy="13"/>
            </a:xfrm>
          </p:grpSpPr>
          <p:sp>
            <p:nvSpPr>
              <p:cNvPr id="10102" name="Freeform 1020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3" name="Freeform 1021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4" name="Freeform 1022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5" name="Freeform 1023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6" name="Freeform 1024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7" name="Freeform 1025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8" name="Freeform 1026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9" name="Freeform 1027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0" name="Freeform 1028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1" name="Freeform 1029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2" name="Freeform 1030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3" name="Freeform 1031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4" name="Freeform 1032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5" name="Freeform 1033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6" name="Freeform 1034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7" name="Freeform 1035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8" name="Freeform 1036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9" name="Freeform 1037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0" name="Freeform 1038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1" name="Freeform 1039"/>
              <p:cNvSpPr>
                <a:spLocks noEditPoints="1"/>
              </p:cNvSpPr>
              <p:nvPr/>
            </p:nvSpPr>
            <p:spPr bwMode="auto">
              <a:xfrm>
                <a:off x="2359" y="247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2" name="Freeform 1040"/>
              <p:cNvSpPr>
                <a:spLocks/>
              </p:cNvSpPr>
              <p:nvPr/>
            </p:nvSpPr>
            <p:spPr bwMode="auto">
              <a:xfrm>
                <a:off x="2359" y="247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3" name="Freeform 1041"/>
              <p:cNvSpPr>
                <a:spLocks/>
              </p:cNvSpPr>
              <p:nvPr/>
            </p:nvSpPr>
            <p:spPr bwMode="auto">
              <a:xfrm>
                <a:off x="2359" y="2463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0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w 1"/>
                  <a:gd name="T15" fmla="*/ 0 h 12"/>
                  <a:gd name="T16" fmla="*/ 0 w 1"/>
                  <a:gd name="T17" fmla="*/ 0 h 12"/>
                  <a:gd name="T18" fmla="*/ 0 w 1"/>
                  <a:gd name="T19" fmla="*/ 12 h 12"/>
                  <a:gd name="T20" fmla="*/ 0 w 1"/>
                  <a:gd name="T21" fmla="*/ 12 h 12"/>
                  <a:gd name="T22" fmla="*/ 0 w 1"/>
                  <a:gd name="T23" fmla="*/ 12 h 12"/>
                  <a:gd name="T24" fmla="*/ 0 w 1"/>
                  <a:gd name="T25" fmla="*/ 12 h 12"/>
                  <a:gd name="T26" fmla="*/ 0 w 1"/>
                  <a:gd name="T27" fmla="*/ 0 h 12"/>
                  <a:gd name="T28" fmla="*/ 0 w 1"/>
                  <a:gd name="T29" fmla="*/ 0 h 12"/>
                  <a:gd name="T30" fmla="*/ 0 w 1"/>
                  <a:gd name="T31" fmla="*/ 0 h 12"/>
                  <a:gd name="T32" fmla="*/ 0 w 1"/>
                  <a:gd name="T33" fmla="*/ 0 h 12"/>
                  <a:gd name="T34" fmla="*/ 0 w 1"/>
                  <a:gd name="T35" fmla="*/ 0 h 12"/>
                  <a:gd name="T36" fmla="*/ 0 w 1"/>
                  <a:gd name="T37" fmla="*/ 0 h 12"/>
                  <a:gd name="T38" fmla="*/ 0 w 1"/>
                  <a:gd name="T39" fmla="*/ 0 h 1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"/>
                  <a:gd name="T61" fmla="*/ 0 h 12"/>
                  <a:gd name="T62" fmla="*/ 1 w 1"/>
                  <a:gd name="T63" fmla="*/ 12 h 1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4" name="Rectangle 1042"/>
              <p:cNvSpPr>
                <a:spLocks noChangeArrowheads="1"/>
              </p:cNvSpPr>
              <p:nvPr/>
            </p:nvSpPr>
            <p:spPr bwMode="auto">
              <a:xfrm>
                <a:off x="2359" y="2463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125" name="Freeform 1043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6" name="Freeform 1044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7" name="Freeform 1045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8" name="Freeform 1046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9" name="Freeform 1047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0" name="Freeform 1048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1" name="Freeform 1049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2" name="Freeform 1050"/>
              <p:cNvSpPr>
                <a:spLocks noEditPoints="1"/>
              </p:cNvSpPr>
              <p:nvPr/>
            </p:nvSpPr>
            <p:spPr bwMode="auto">
              <a:xfrm>
                <a:off x="2359" y="247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3" name="Freeform 1051"/>
              <p:cNvSpPr>
                <a:spLocks noEditPoints="1"/>
              </p:cNvSpPr>
              <p:nvPr/>
            </p:nvSpPr>
            <p:spPr bwMode="auto">
              <a:xfrm>
                <a:off x="2359" y="247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4" name="Freeform 1052"/>
              <p:cNvSpPr>
                <a:spLocks noEditPoints="1"/>
              </p:cNvSpPr>
              <p:nvPr/>
            </p:nvSpPr>
            <p:spPr bwMode="auto">
              <a:xfrm>
                <a:off x="2359" y="247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5" name="Freeform 1053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6" name="Freeform 1054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7" name="Freeform 1055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8" name="Freeform 1056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9" name="Freeform 1057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0" name="Freeform 1058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1" name="Freeform 1059"/>
              <p:cNvSpPr>
                <a:spLocks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2" name="Freeform 1060"/>
              <p:cNvSpPr>
                <a:spLocks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w 1"/>
                  <a:gd name="T17" fmla="*/ 0 h 1"/>
                  <a:gd name="T18" fmla="*/ 0 w 1"/>
                  <a:gd name="T19" fmla="*/ 0 h 1"/>
                  <a:gd name="T20" fmla="*/ 0 w 1"/>
                  <a:gd name="T21" fmla="*/ 0 h 1"/>
                  <a:gd name="T22" fmla="*/ 0 w 1"/>
                  <a:gd name="T23" fmla="*/ 0 h 1"/>
                  <a:gd name="T24" fmla="*/ 0 w 1"/>
                  <a:gd name="T25" fmla="*/ 0 h 1"/>
                  <a:gd name="T26" fmla="*/ 0 w 1"/>
                  <a:gd name="T27" fmla="*/ 0 h 1"/>
                  <a:gd name="T28" fmla="*/ 0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0 w 1"/>
                  <a:gd name="T35" fmla="*/ 0 h 1"/>
                  <a:gd name="T36" fmla="*/ 0 w 1"/>
                  <a:gd name="T37" fmla="*/ 0 h 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"/>
                  <a:gd name="T58" fmla="*/ 0 h 1"/>
                  <a:gd name="T59" fmla="*/ 1 w 1"/>
                  <a:gd name="T60" fmla="*/ 1 h 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3" name="Rectangle 1061"/>
              <p:cNvSpPr>
                <a:spLocks noChangeArrowheads="1"/>
              </p:cNvSpPr>
              <p:nvPr/>
            </p:nvSpPr>
            <p:spPr bwMode="auto">
              <a:xfrm>
                <a:off x="2359" y="2463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144" name="Freeform 1062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5" name="Freeform 1063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6" name="Freeform 1064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7" name="Freeform 1065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8" name="Freeform 1066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9" name="Freeform 1067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0" name="Freeform 1068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1" name="Freeform 1069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2" name="Freeform 1070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3" name="Freeform 1071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4" name="Freeform 1072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5" name="Freeform 1073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6" name="Freeform 1074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7" name="Freeform 1075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8" name="Freeform 1076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9" name="Freeform 1077"/>
              <p:cNvSpPr>
                <a:spLocks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0" name="Freeform 1078"/>
              <p:cNvSpPr>
                <a:spLocks/>
              </p:cNvSpPr>
              <p:nvPr/>
            </p:nvSpPr>
            <p:spPr bwMode="auto">
              <a:xfrm>
                <a:off x="2347" y="2463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12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12 w 12"/>
                  <a:gd name="T15" fmla="*/ 0 h 1"/>
                  <a:gd name="T16" fmla="*/ 12 w 12"/>
                  <a:gd name="T17" fmla="*/ 0 h 1"/>
                  <a:gd name="T18" fmla="*/ 12 w 12"/>
                  <a:gd name="T19" fmla="*/ 0 h 1"/>
                  <a:gd name="T20" fmla="*/ 12 w 12"/>
                  <a:gd name="T21" fmla="*/ 0 h 1"/>
                  <a:gd name="T22" fmla="*/ 12 w 12"/>
                  <a:gd name="T23" fmla="*/ 0 h 1"/>
                  <a:gd name="T24" fmla="*/ 12 w 12"/>
                  <a:gd name="T25" fmla="*/ 0 h 1"/>
                  <a:gd name="T26" fmla="*/ 12 w 12"/>
                  <a:gd name="T27" fmla="*/ 0 h 1"/>
                  <a:gd name="T28" fmla="*/ 0 w 12"/>
                  <a:gd name="T29" fmla="*/ 0 h 1"/>
                  <a:gd name="T30" fmla="*/ 0 w 12"/>
                  <a:gd name="T31" fmla="*/ 0 h 1"/>
                  <a:gd name="T32" fmla="*/ 12 w 12"/>
                  <a:gd name="T33" fmla="*/ 0 h 1"/>
                  <a:gd name="T34" fmla="*/ 12 w 12"/>
                  <a:gd name="T35" fmla="*/ 0 h 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2"/>
                  <a:gd name="T55" fmla="*/ 0 h 1"/>
                  <a:gd name="T56" fmla="*/ 12 w 12"/>
                  <a:gd name="T57" fmla="*/ 1 h 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2" h="1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1" name="Rectangle 1079"/>
              <p:cNvSpPr>
                <a:spLocks noChangeArrowheads="1"/>
              </p:cNvSpPr>
              <p:nvPr/>
            </p:nvSpPr>
            <p:spPr bwMode="auto">
              <a:xfrm>
                <a:off x="2359" y="2463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162" name="Freeform 1080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3" name="Freeform 1081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4" name="Freeform 1082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5" name="Freeform 1083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6" name="Freeform 1084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7" name="Freeform 1085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8" name="Freeform 1086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9" name="Freeform 1087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70" name="Freeform 1088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71" name="Freeform 1089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72" name="Freeform 1090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73" name="Freeform 1091"/>
              <p:cNvSpPr>
                <a:spLocks noEditPoints="1"/>
              </p:cNvSpPr>
              <p:nvPr/>
            </p:nvSpPr>
            <p:spPr bwMode="auto">
              <a:xfrm>
                <a:off x="2347" y="2463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74" name="Freeform 1092"/>
              <p:cNvSpPr>
                <a:spLocks noEditPoints="1"/>
              </p:cNvSpPr>
              <p:nvPr/>
            </p:nvSpPr>
            <p:spPr bwMode="auto">
              <a:xfrm>
                <a:off x="2347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75" name="Freeform 1093"/>
              <p:cNvSpPr>
                <a:spLocks noEditPoints="1"/>
              </p:cNvSpPr>
              <p:nvPr/>
            </p:nvSpPr>
            <p:spPr bwMode="auto">
              <a:xfrm>
                <a:off x="2347" y="2463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76" name="Freeform 1094"/>
              <p:cNvSpPr>
                <a:spLocks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77" name="Freeform 1095"/>
              <p:cNvSpPr>
                <a:spLocks/>
              </p:cNvSpPr>
              <p:nvPr/>
            </p:nvSpPr>
            <p:spPr bwMode="auto">
              <a:xfrm>
                <a:off x="2347" y="2463"/>
                <a:ext cx="12" cy="12"/>
              </a:xfrm>
              <a:custGeom>
                <a:avLst/>
                <a:gdLst>
                  <a:gd name="T0" fmla="*/ 12 w 12"/>
                  <a:gd name="T1" fmla="*/ 0 h 12"/>
                  <a:gd name="T2" fmla="*/ 12 w 12"/>
                  <a:gd name="T3" fmla="*/ 0 h 12"/>
                  <a:gd name="T4" fmla="*/ 12 w 12"/>
                  <a:gd name="T5" fmla="*/ 0 h 12"/>
                  <a:gd name="T6" fmla="*/ 12 w 12"/>
                  <a:gd name="T7" fmla="*/ 0 h 12"/>
                  <a:gd name="T8" fmla="*/ 12 w 12"/>
                  <a:gd name="T9" fmla="*/ 0 h 12"/>
                  <a:gd name="T10" fmla="*/ 12 w 12"/>
                  <a:gd name="T11" fmla="*/ 0 h 12"/>
                  <a:gd name="T12" fmla="*/ 0 w 12"/>
                  <a:gd name="T13" fmla="*/ 0 h 12"/>
                  <a:gd name="T14" fmla="*/ 12 w 12"/>
                  <a:gd name="T15" fmla="*/ 0 h 12"/>
                  <a:gd name="T16" fmla="*/ 12 w 12"/>
                  <a:gd name="T17" fmla="*/ 0 h 12"/>
                  <a:gd name="T18" fmla="*/ 12 w 12"/>
                  <a:gd name="T19" fmla="*/ 12 h 12"/>
                  <a:gd name="T20" fmla="*/ 12 w 12"/>
                  <a:gd name="T21" fmla="*/ 12 h 12"/>
                  <a:gd name="T22" fmla="*/ 12 w 12"/>
                  <a:gd name="T23" fmla="*/ 0 h 12"/>
                  <a:gd name="T24" fmla="*/ 12 w 12"/>
                  <a:gd name="T25" fmla="*/ 0 h 1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"/>
                  <a:gd name="T40" fmla="*/ 0 h 12"/>
                  <a:gd name="T41" fmla="*/ 12 w 12"/>
                  <a:gd name="T42" fmla="*/ 12 h 1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" h="12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78" name="Rectangle 1096"/>
              <p:cNvSpPr>
                <a:spLocks noChangeArrowheads="1"/>
              </p:cNvSpPr>
              <p:nvPr/>
            </p:nvSpPr>
            <p:spPr bwMode="auto">
              <a:xfrm>
                <a:off x="2359" y="2463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179" name="Freeform 1097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0" name="Freeform 1098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1" name="Freeform 1099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2" name="Freeform 1100"/>
              <p:cNvSpPr>
                <a:spLocks noEditPoints="1"/>
              </p:cNvSpPr>
              <p:nvPr/>
            </p:nvSpPr>
            <p:spPr bwMode="auto">
              <a:xfrm>
                <a:off x="2347" y="2463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3" name="Freeform 1101"/>
              <p:cNvSpPr>
                <a:spLocks noEditPoints="1"/>
              </p:cNvSpPr>
              <p:nvPr/>
            </p:nvSpPr>
            <p:spPr bwMode="auto">
              <a:xfrm>
                <a:off x="2347" y="2463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4" name="Freeform 1102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5" name="Freeform 1103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6" name="Freeform 1104"/>
              <p:cNvSpPr>
                <a:spLocks noEditPoints="1"/>
              </p:cNvSpPr>
              <p:nvPr/>
            </p:nvSpPr>
            <p:spPr bwMode="auto">
              <a:xfrm>
                <a:off x="2359" y="247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7" name="Freeform 1105"/>
              <p:cNvSpPr>
                <a:spLocks noEditPoints="1"/>
              </p:cNvSpPr>
              <p:nvPr/>
            </p:nvSpPr>
            <p:spPr bwMode="auto">
              <a:xfrm>
                <a:off x="2359" y="2463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8" name="Freeform 1106"/>
              <p:cNvSpPr>
                <a:spLocks/>
              </p:cNvSpPr>
              <p:nvPr/>
            </p:nvSpPr>
            <p:spPr bwMode="auto">
              <a:xfrm>
                <a:off x="2359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9" name="Freeform 1107"/>
              <p:cNvSpPr>
                <a:spLocks/>
              </p:cNvSpPr>
              <p:nvPr/>
            </p:nvSpPr>
            <p:spPr bwMode="auto">
              <a:xfrm>
                <a:off x="2384" y="2463"/>
                <a:ext cx="12" cy="12"/>
              </a:xfrm>
              <a:custGeom>
                <a:avLst/>
                <a:gdLst>
                  <a:gd name="T0" fmla="*/ 0 w 12"/>
                  <a:gd name="T1" fmla="*/ 12 h 12"/>
                  <a:gd name="T2" fmla="*/ 0 w 12"/>
                  <a:gd name="T3" fmla="*/ 12 h 12"/>
                  <a:gd name="T4" fmla="*/ 12 w 12"/>
                  <a:gd name="T5" fmla="*/ 12 h 12"/>
                  <a:gd name="T6" fmla="*/ 12 w 12"/>
                  <a:gd name="T7" fmla="*/ 0 h 12"/>
                  <a:gd name="T8" fmla="*/ 12 w 12"/>
                  <a:gd name="T9" fmla="*/ 0 h 12"/>
                  <a:gd name="T10" fmla="*/ 12 w 12"/>
                  <a:gd name="T11" fmla="*/ 0 h 12"/>
                  <a:gd name="T12" fmla="*/ 12 w 12"/>
                  <a:gd name="T13" fmla="*/ 0 h 12"/>
                  <a:gd name="T14" fmla="*/ 12 w 12"/>
                  <a:gd name="T15" fmla="*/ 0 h 12"/>
                  <a:gd name="T16" fmla="*/ 12 w 12"/>
                  <a:gd name="T17" fmla="*/ 0 h 12"/>
                  <a:gd name="T18" fmla="*/ 12 w 12"/>
                  <a:gd name="T19" fmla="*/ 0 h 12"/>
                  <a:gd name="T20" fmla="*/ 12 w 12"/>
                  <a:gd name="T21" fmla="*/ 0 h 12"/>
                  <a:gd name="T22" fmla="*/ 12 w 12"/>
                  <a:gd name="T23" fmla="*/ 0 h 12"/>
                  <a:gd name="T24" fmla="*/ 12 w 12"/>
                  <a:gd name="T25" fmla="*/ 0 h 12"/>
                  <a:gd name="T26" fmla="*/ 12 w 12"/>
                  <a:gd name="T27" fmla="*/ 0 h 12"/>
                  <a:gd name="T28" fmla="*/ 12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w 12"/>
                  <a:gd name="T37" fmla="*/ 0 h 12"/>
                  <a:gd name="T38" fmla="*/ 0 w 12"/>
                  <a:gd name="T39" fmla="*/ 0 h 12"/>
                  <a:gd name="T40" fmla="*/ 0 w 12"/>
                  <a:gd name="T41" fmla="*/ 0 h 12"/>
                  <a:gd name="T42" fmla="*/ 0 w 12"/>
                  <a:gd name="T43" fmla="*/ 0 h 12"/>
                  <a:gd name="T44" fmla="*/ 0 w 12"/>
                  <a:gd name="T45" fmla="*/ 0 h 12"/>
                  <a:gd name="T46" fmla="*/ 0 w 12"/>
                  <a:gd name="T47" fmla="*/ 0 h 12"/>
                  <a:gd name="T48" fmla="*/ 0 w 12"/>
                  <a:gd name="T49" fmla="*/ 0 h 12"/>
                  <a:gd name="T50" fmla="*/ 0 w 12"/>
                  <a:gd name="T51" fmla="*/ 12 h 12"/>
                  <a:gd name="T52" fmla="*/ 0 w 12"/>
                  <a:gd name="T53" fmla="*/ 12 h 12"/>
                  <a:gd name="T54" fmla="*/ 0 w 12"/>
                  <a:gd name="T55" fmla="*/ 12 h 1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2"/>
                  <a:gd name="T85" fmla="*/ 0 h 12"/>
                  <a:gd name="T86" fmla="*/ 12 w 12"/>
                  <a:gd name="T87" fmla="*/ 12 h 1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2" h="12">
                    <a:moveTo>
                      <a:pt x="0" y="12"/>
                    </a:moveTo>
                    <a:lnTo>
                      <a:pt x="0" y="12"/>
                    </a:lnTo>
                    <a:lnTo>
                      <a:pt x="12" y="1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0" name="Rectangle 1108"/>
              <p:cNvSpPr>
                <a:spLocks noChangeArrowheads="1"/>
              </p:cNvSpPr>
              <p:nvPr/>
            </p:nvSpPr>
            <p:spPr bwMode="auto">
              <a:xfrm>
                <a:off x="2384" y="2475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191" name="Freeform 1109"/>
              <p:cNvSpPr>
                <a:spLocks noEditPoints="1"/>
              </p:cNvSpPr>
              <p:nvPr/>
            </p:nvSpPr>
            <p:spPr bwMode="auto">
              <a:xfrm>
                <a:off x="2384" y="2475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2" name="Freeform 1110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3" name="Freeform 1111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4" name="Freeform 1112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5" name="Freeform 1113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6" name="Freeform 1114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7" name="Freeform 1115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8" name="Freeform 1116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9" name="Freeform 1117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0" name="Freeform 1118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1" name="Freeform 1119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2" name="Freeform 1120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3" name="Freeform 1121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4" name="Freeform 1122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5" name="Freeform 1123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6" name="Freeform 1124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7" name="Freeform 1125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8" name="Freeform 1126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9" name="Freeform 1127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10" name="Freeform 1128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11" name="Freeform 1129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12" name="Freeform 1130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13" name="Freeform 1131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14" name="Freeform 1132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15" name="Freeform 1133"/>
              <p:cNvSpPr>
                <a:spLocks noEditPoints="1"/>
              </p:cNvSpPr>
              <p:nvPr/>
            </p:nvSpPr>
            <p:spPr bwMode="auto">
              <a:xfrm>
                <a:off x="2384" y="247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16" name="Freeform 1134"/>
              <p:cNvSpPr>
                <a:spLocks/>
              </p:cNvSpPr>
              <p:nvPr/>
            </p:nvSpPr>
            <p:spPr bwMode="auto">
              <a:xfrm>
                <a:off x="2384" y="247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17" name="Freeform 1135"/>
              <p:cNvSpPr>
                <a:spLocks/>
              </p:cNvSpPr>
              <p:nvPr/>
            </p:nvSpPr>
            <p:spPr bwMode="auto">
              <a:xfrm>
                <a:off x="2384" y="2463"/>
                <a:ext cx="12" cy="12"/>
              </a:xfrm>
              <a:custGeom>
                <a:avLst/>
                <a:gdLst>
                  <a:gd name="T0" fmla="*/ 12 w 12"/>
                  <a:gd name="T1" fmla="*/ 0 h 12"/>
                  <a:gd name="T2" fmla="*/ 12 w 12"/>
                  <a:gd name="T3" fmla="*/ 0 h 12"/>
                  <a:gd name="T4" fmla="*/ 12 w 12"/>
                  <a:gd name="T5" fmla="*/ 0 h 12"/>
                  <a:gd name="T6" fmla="*/ 12 w 12"/>
                  <a:gd name="T7" fmla="*/ 0 h 12"/>
                  <a:gd name="T8" fmla="*/ 12 w 12"/>
                  <a:gd name="T9" fmla="*/ 0 h 12"/>
                  <a:gd name="T10" fmla="*/ 12 w 12"/>
                  <a:gd name="T11" fmla="*/ 0 h 12"/>
                  <a:gd name="T12" fmla="*/ 12 w 12"/>
                  <a:gd name="T13" fmla="*/ 0 h 12"/>
                  <a:gd name="T14" fmla="*/ 12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12 h 12"/>
                  <a:gd name="T22" fmla="*/ 0 w 12"/>
                  <a:gd name="T23" fmla="*/ 12 h 12"/>
                  <a:gd name="T24" fmla="*/ 12 w 12"/>
                  <a:gd name="T25" fmla="*/ 12 h 12"/>
                  <a:gd name="T26" fmla="*/ 12 w 12"/>
                  <a:gd name="T27" fmla="*/ 12 h 12"/>
                  <a:gd name="T28" fmla="*/ 12 w 12"/>
                  <a:gd name="T29" fmla="*/ 0 h 12"/>
                  <a:gd name="T30" fmla="*/ 12 w 12"/>
                  <a:gd name="T31" fmla="*/ 0 h 12"/>
                  <a:gd name="T32" fmla="*/ 12 w 12"/>
                  <a:gd name="T33" fmla="*/ 0 h 12"/>
                  <a:gd name="T34" fmla="*/ 12 w 12"/>
                  <a:gd name="T35" fmla="*/ 0 h 12"/>
                  <a:gd name="T36" fmla="*/ 12 w 12"/>
                  <a:gd name="T37" fmla="*/ 0 h 12"/>
                  <a:gd name="T38" fmla="*/ 12 w 12"/>
                  <a:gd name="T39" fmla="*/ 0 h 12"/>
                  <a:gd name="T40" fmla="*/ 12 w 12"/>
                  <a:gd name="T41" fmla="*/ 0 h 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2"/>
                  <a:gd name="T64" fmla="*/ 0 h 12"/>
                  <a:gd name="T65" fmla="*/ 12 w 12"/>
                  <a:gd name="T66" fmla="*/ 12 h 1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2" h="12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18" name="Rectangle 1136"/>
              <p:cNvSpPr>
                <a:spLocks noChangeArrowheads="1"/>
              </p:cNvSpPr>
              <p:nvPr/>
            </p:nvSpPr>
            <p:spPr bwMode="auto">
              <a:xfrm>
                <a:off x="2396" y="2463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219" name="Freeform 1137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0" name="Freeform 1138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1" name="Freeform 1139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2" name="Freeform 1140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3" name="Freeform 1141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4" name="Freeform 1142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5" name="Freeform 1143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6" name="Freeform 1144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7" name="Freeform 1145"/>
              <p:cNvSpPr>
                <a:spLocks noEditPoints="1"/>
              </p:cNvSpPr>
              <p:nvPr/>
            </p:nvSpPr>
            <p:spPr bwMode="auto">
              <a:xfrm>
                <a:off x="2384" y="247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8" name="Freeform 1146"/>
              <p:cNvSpPr>
                <a:spLocks noEditPoints="1"/>
              </p:cNvSpPr>
              <p:nvPr/>
            </p:nvSpPr>
            <p:spPr bwMode="auto">
              <a:xfrm>
                <a:off x="2384" y="2475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9" name="Freeform 1147"/>
              <p:cNvSpPr>
                <a:spLocks noEditPoints="1"/>
              </p:cNvSpPr>
              <p:nvPr/>
            </p:nvSpPr>
            <p:spPr bwMode="auto">
              <a:xfrm>
                <a:off x="2396" y="247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0" name="Freeform 1148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1" name="Freeform 1149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2" name="Freeform 1150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3" name="Freeform 1151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4" name="Freeform 1152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5" name="Freeform 1153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6" name="Freeform 1154"/>
              <p:cNvSpPr>
                <a:spLocks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7" name="Freeform 1155"/>
              <p:cNvSpPr>
                <a:spLocks/>
              </p:cNvSpPr>
              <p:nvPr/>
            </p:nvSpPr>
            <p:spPr bwMode="auto">
              <a:xfrm>
                <a:off x="2384" y="2463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0 w 12"/>
                  <a:gd name="T3" fmla="*/ 0 h 1"/>
                  <a:gd name="T4" fmla="*/ 0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12 w 12"/>
                  <a:gd name="T15" fmla="*/ 0 h 1"/>
                  <a:gd name="T16" fmla="*/ 12 w 12"/>
                  <a:gd name="T17" fmla="*/ 0 h 1"/>
                  <a:gd name="T18" fmla="*/ 12 w 12"/>
                  <a:gd name="T19" fmla="*/ 0 h 1"/>
                  <a:gd name="T20" fmla="*/ 12 w 12"/>
                  <a:gd name="T21" fmla="*/ 0 h 1"/>
                  <a:gd name="T22" fmla="*/ 12 w 12"/>
                  <a:gd name="T23" fmla="*/ 0 h 1"/>
                  <a:gd name="T24" fmla="*/ 12 w 12"/>
                  <a:gd name="T25" fmla="*/ 0 h 1"/>
                  <a:gd name="T26" fmla="*/ 12 w 12"/>
                  <a:gd name="T27" fmla="*/ 0 h 1"/>
                  <a:gd name="T28" fmla="*/ 0 w 12"/>
                  <a:gd name="T29" fmla="*/ 0 h 1"/>
                  <a:gd name="T30" fmla="*/ 0 w 12"/>
                  <a:gd name="T31" fmla="*/ 0 h 1"/>
                  <a:gd name="T32" fmla="*/ 0 w 12"/>
                  <a:gd name="T33" fmla="*/ 0 h 1"/>
                  <a:gd name="T34" fmla="*/ 0 w 12"/>
                  <a:gd name="T35" fmla="*/ 0 h 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2"/>
                  <a:gd name="T55" fmla="*/ 0 h 1"/>
                  <a:gd name="T56" fmla="*/ 12 w 12"/>
                  <a:gd name="T57" fmla="*/ 1 h 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2" h="1">
                    <a:moveTo>
                      <a:pt x="0" y="0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8" name="Rectangle 1156"/>
              <p:cNvSpPr>
                <a:spLocks noChangeArrowheads="1"/>
              </p:cNvSpPr>
              <p:nvPr/>
            </p:nvSpPr>
            <p:spPr bwMode="auto">
              <a:xfrm>
                <a:off x="2384" y="2463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239" name="Freeform 1157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0" name="Freeform 1158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1" name="Freeform 1159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2" name="Freeform 1160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3" name="Freeform 1161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4" name="Freeform 1162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5" name="Freeform 1163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6" name="Freeform 1164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7" name="Freeform 1165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8" name="Freeform 1166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9" name="Freeform 1167"/>
              <p:cNvSpPr>
                <a:spLocks noEditPoints="1"/>
              </p:cNvSpPr>
              <p:nvPr/>
            </p:nvSpPr>
            <p:spPr bwMode="auto">
              <a:xfrm>
                <a:off x="2396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0" name="Freeform 1168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1" name="Freeform 1169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2" name="Freeform 1170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3" name="Freeform 1171"/>
              <p:cNvSpPr>
                <a:spLocks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4" name="Freeform 1172"/>
              <p:cNvSpPr>
                <a:spLocks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w 1"/>
                  <a:gd name="T17" fmla="*/ 0 h 1"/>
                  <a:gd name="T18" fmla="*/ 0 w 1"/>
                  <a:gd name="T19" fmla="*/ 0 h 1"/>
                  <a:gd name="T20" fmla="*/ 0 w 1"/>
                  <a:gd name="T21" fmla="*/ 0 h 1"/>
                  <a:gd name="T22" fmla="*/ 0 w 1"/>
                  <a:gd name="T23" fmla="*/ 0 h 1"/>
                  <a:gd name="T24" fmla="*/ 0 w 1"/>
                  <a:gd name="T25" fmla="*/ 0 h 1"/>
                  <a:gd name="T26" fmla="*/ 0 w 1"/>
                  <a:gd name="T27" fmla="*/ 0 h 1"/>
                  <a:gd name="T28" fmla="*/ 0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0 w 1"/>
                  <a:gd name="T35" fmla="*/ 0 h 1"/>
                  <a:gd name="T36" fmla="*/ 0 w 1"/>
                  <a:gd name="T37" fmla="*/ 0 h 1"/>
                  <a:gd name="T38" fmla="*/ 0 w 1"/>
                  <a:gd name="T39" fmla="*/ 0 h 1"/>
                  <a:gd name="T40" fmla="*/ 0 w 1"/>
                  <a:gd name="T41" fmla="*/ 0 h 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"/>
                  <a:gd name="T64" fmla="*/ 0 h 1"/>
                  <a:gd name="T65" fmla="*/ 1 w 1"/>
                  <a:gd name="T66" fmla="*/ 1 h 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5" name="Rectangle 1173"/>
              <p:cNvSpPr>
                <a:spLocks noChangeArrowheads="1"/>
              </p:cNvSpPr>
              <p:nvPr/>
            </p:nvSpPr>
            <p:spPr bwMode="auto">
              <a:xfrm>
                <a:off x="2384" y="2463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256" name="Freeform 1174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7" name="Freeform 1175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8" name="Freeform 1176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9" name="Freeform 1177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0" name="Freeform 1178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1" name="Freeform 1179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2" name="Freeform 1180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3" name="Freeform 1181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4" name="Freeform 1182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5" name="Freeform 1183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6" name="Freeform 1184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7" name="Freeform 1185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8" name="Freeform 1186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9" name="Freeform 1187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0" name="Freeform 1188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1" name="Freeform 1189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2" name="Freeform 1190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3" name="Freeform 1191"/>
              <p:cNvSpPr>
                <a:spLocks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Freeform 1192"/>
              <p:cNvSpPr>
                <a:spLocks/>
              </p:cNvSpPr>
              <p:nvPr/>
            </p:nvSpPr>
            <p:spPr bwMode="auto">
              <a:xfrm>
                <a:off x="2384" y="2463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0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w 1"/>
                  <a:gd name="T15" fmla="*/ 0 h 12"/>
                  <a:gd name="T16" fmla="*/ 0 w 1"/>
                  <a:gd name="T17" fmla="*/ 0 h 12"/>
                  <a:gd name="T18" fmla="*/ 0 w 1"/>
                  <a:gd name="T19" fmla="*/ 12 h 12"/>
                  <a:gd name="T20" fmla="*/ 0 w 1"/>
                  <a:gd name="T21" fmla="*/ 12 h 12"/>
                  <a:gd name="T22" fmla="*/ 0 w 1"/>
                  <a:gd name="T23" fmla="*/ 0 h 12"/>
                  <a:gd name="T24" fmla="*/ 0 w 1"/>
                  <a:gd name="T25" fmla="*/ 0 h 1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12"/>
                  <a:gd name="T41" fmla="*/ 1 w 1"/>
                  <a:gd name="T42" fmla="*/ 12 h 1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Rectangle 1193"/>
              <p:cNvSpPr>
                <a:spLocks noChangeArrowheads="1"/>
              </p:cNvSpPr>
              <p:nvPr/>
            </p:nvSpPr>
            <p:spPr bwMode="auto">
              <a:xfrm>
                <a:off x="2384" y="2463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276" name="Freeform 1194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7" name="Freeform 1195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8" name="Freeform 1196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9" name="Freeform 1197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0" name="Freeform 1198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1" name="Freeform 1199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2" name="Freeform 1200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3" name="Freeform 1201"/>
              <p:cNvSpPr>
                <a:spLocks noEditPoints="1"/>
              </p:cNvSpPr>
              <p:nvPr/>
            </p:nvSpPr>
            <p:spPr bwMode="auto">
              <a:xfrm>
                <a:off x="2384" y="247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4" name="Freeform 1202"/>
              <p:cNvSpPr>
                <a:spLocks noEditPoints="1"/>
              </p:cNvSpPr>
              <p:nvPr/>
            </p:nvSpPr>
            <p:spPr bwMode="auto">
              <a:xfrm>
                <a:off x="2384" y="2463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5" name="Freeform 1203"/>
              <p:cNvSpPr>
                <a:spLocks/>
              </p:cNvSpPr>
              <p:nvPr/>
            </p:nvSpPr>
            <p:spPr bwMode="auto">
              <a:xfrm>
                <a:off x="2384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6" name="Freeform 1204"/>
              <p:cNvSpPr>
                <a:spLocks/>
              </p:cNvSpPr>
              <p:nvPr/>
            </p:nvSpPr>
            <p:spPr bwMode="auto">
              <a:xfrm>
                <a:off x="2408" y="2463"/>
                <a:ext cx="12" cy="12"/>
              </a:xfrm>
              <a:custGeom>
                <a:avLst/>
                <a:gdLst>
                  <a:gd name="T0" fmla="*/ 12 w 12"/>
                  <a:gd name="T1" fmla="*/ 12 h 12"/>
                  <a:gd name="T2" fmla="*/ 12 w 12"/>
                  <a:gd name="T3" fmla="*/ 12 h 12"/>
                  <a:gd name="T4" fmla="*/ 12 w 12"/>
                  <a:gd name="T5" fmla="*/ 0 h 12"/>
                  <a:gd name="T6" fmla="*/ 12 w 12"/>
                  <a:gd name="T7" fmla="*/ 0 h 12"/>
                  <a:gd name="T8" fmla="*/ 12 w 12"/>
                  <a:gd name="T9" fmla="*/ 0 h 12"/>
                  <a:gd name="T10" fmla="*/ 12 w 12"/>
                  <a:gd name="T11" fmla="*/ 0 h 12"/>
                  <a:gd name="T12" fmla="*/ 12 w 12"/>
                  <a:gd name="T13" fmla="*/ 0 h 12"/>
                  <a:gd name="T14" fmla="*/ 12 w 12"/>
                  <a:gd name="T15" fmla="*/ 0 h 12"/>
                  <a:gd name="T16" fmla="*/ 12 w 12"/>
                  <a:gd name="T17" fmla="*/ 0 h 12"/>
                  <a:gd name="T18" fmla="*/ 12 w 12"/>
                  <a:gd name="T19" fmla="*/ 0 h 12"/>
                  <a:gd name="T20" fmla="*/ 12 w 12"/>
                  <a:gd name="T21" fmla="*/ 0 h 12"/>
                  <a:gd name="T22" fmla="*/ 12 w 12"/>
                  <a:gd name="T23" fmla="*/ 0 h 12"/>
                  <a:gd name="T24" fmla="*/ 12 w 12"/>
                  <a:gd name="T25" fmla="*/ 0 h 12"/>
                  <a:gd name="T26" fmla="*/ 12 w 12"/>
                  <a:gd name="T27" fmla="*/ 0 h 12"/>
                  <a:gd name="T28" fmla="*/ 12 w 12"/>
                  <a:gd name="T29" fmla="*/ 0 h 12"/>
                  <a:gd name="T30" fmla="*/ 12 w 12"/>
                  <a:gd name="T31" fmla="*/ 0 h 12"/>
                  <a:gd name="T32" fmla="*/ 12 w 12"/>
                  <a:gd name="T33" fmla="*/ 0 h 12"/>
                  <a:gd name="T34" fmla="*/ 0 w 12"/>
                  <a:gd name="T35" fmla="*/ 0 h 12"/>
                  <a:gd name="T36" fmla="*/ 0 w 12"/>
                  <a:gd name="T37" fmla="*/ 0 h 12"/>
                  <a:gd name="T38" fmla="*/ 0 w 12"/>
                  <a:gd name="T39" fmla="*/ 0 h 12"/>
                  <a:gd name="T40" fmla="*/ 0 w 12"/>
                  <a:gd name="T41" fmla="*/ 0 h 12"/>
                  <a:gd name="T42" fmla="*/ 0 w 12"/>
                  <a:gd name="T43" fmla="*/ 0 h 12"/>
                  <a:gd name="T44" fmla="*/ 12 w 12"/>
                  <a:gd name="T45" fmla="*/ 0 h 12"/>
                  <a:gd name="T46" fmla="*/ 12 w 12"/>
                  <a:gd name="T47" fmla="*/ 0 h 12"/>
                  <a:gd name="T48" fmla="*/ 12 w 12"/>
                  <a:gd name="T49" fmla="*/ 12 h 12"/>
                  <a:gd name="T50" fmla="*/ 12 w 12"/>
                  <a:gd name="T51" fmla="*/ 12 h 12"/>
                  <a:gd name="T52" fmla="*/ 12 w 12"/>
                  <a:gd name="T53" fmla="*/ 12 h 12"/>
                  <a:gd name="T54" fmla="*/ 12 w 12"/>
                  <a:gd name="T55" fmla="*/ 12 h 1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2"/>
                  <a:gd name="T85" fmla="*/ 0 h 12"/>
                  <a:gd name="T86" fmla="*/ 12 w 12"/>
                  <a:gd name="T87" fmla="*/ 12 h 1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2" h="12">
                    <a:moveTo>
                      <a:pt x="12" y="12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7" name="Rectangle 1205"/>
              <p:cNvSpPr>
                <a:spLocks noChangeArrowheads="1"/>
              </p:cNvSpPr>
              <p:nvPr/>
            </p:nvSpPr>
            <p:spPr bwMode="auto">
              <a:xfrm>
                <a:off x="2420" y="2475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288" name="Freeform 1206"/>
              <p:cNvSpPr>
                <a:spLocks noEditPoints="1"/>
              </p:cNvSpPr>
              <p:nvPr/>
            </p:nvSpPr>
            <p:spPr bwMode="auto">
              <a:xfrm>
                <a:off x="2420" y="2463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9" name="Freeform 1207"/>
              <p:cNvSpPr>
                <a:spLocks noEditPoints="1"/>
              </p:cNvSpPr>
              <p:nvPr/>
            </p:nvSpPr>
            <p:spPr bwMode="auto">
              <a:xfrm>
                <a:off x="2420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0" name="Freeform 1208"/>
              <p:cNvSpPr>
                <a:spLocks noEditPoints="1"/>
              </p:cNvSpPr>
              <p:nvPr/>
            </p:nvSpPr>
            <p:spPr bwMode="auto">
              <a:xfrm>
                <a:off x="2420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" name="Freeform 1209"/>
              <p:cNvSpPr>
                <a:spLocks noEditPoints="1"/>
              </p:cNvSpPr>
              <p:nvPr/>
            </p:nvSpPr>
            <p:spPr bwMode="auto">
              <a:xfrm>
                <a:off x="2420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2" name="Freeform 1210"/>
              <p:cNvSpPr>
                <a:spLocks noEditPoints="1"/>
              </p:cNvSpPr>
              <p:nvPr/>
            </p:nvSpPr>
            <p:spPr bwMode="auto">
              <a:xfrm>
                <a:off x="2420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3" name="Freeform 1211"/>
              <p:cNvSpPr>
                <a:spLocks noEditPoints="1"/>
              </p:cNvSpPr>
              <p:nvPr/>
            </p:nvSpPr>
            <p:spPr bwMode="auto">
              <a:xfrm>
                <a:off x="2420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4" name="Freeform 1212"/>
              <p:cNvSpPr>
                <a:spLocks noEditPoints="1"/>
              </p:cNvSpPr>
              <p:nvPr/>
            </p:nvSpPr>
            <p:spPr bwMode="auto">
              <a:xfrm>
                <a:off x="2420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5" name="Freeform 1213"/>
              <p:cNvSpPr>
                <a:spLocks noEditPoints="1"/>
              </p:cNvSpPr>
              <p:nvPr/>
            </p:nvSpPr>
            <p:spPr bwMode="auto">
              <a:xfrm>
                <a:off x="2420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6" name="Freeform 1214"/>
              <p:cNvSpPr>
                <a:spLocks noEditPoints="1"/>
              </p:cNvSpPr>
              <p:nvPr/>
            </p:nvSpPr>
            <p:spPr bwMode="auto">
              <a:xfrm>
                <a:off x="2420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7" name="Freeform 1215"/>
              <p:cNvSpPr>
                <a:spLocks noEditPoints="1"/>
              </p:cNvSpPr>
              <p:nvPr/>
            </p:nvSpPr>
            <p:spPr bwMode="auto">
              <a:xfrm>
                <a:off x="2420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8" name="Freeform 1216"/>
              <p:cNvSpPr>
                <a:spLocks noEditPoints="1"/>
              </p:cNvSpPr>
              <p:nvPr/>
            </p:nvSpPr>
            <p:spPr bwMode="auto">
              <a:xfrm>
                <a:off x="2420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9" name="Freeform 1217"/>
              <p:cNvSpPr>
                <a:spLocks noEditPoints="1"/>
              </p:cNvSpPr>
              <p:nvPr/>
            </p:nvSpPr>
            <p:spPr bwMode="auto">
              <a:xfrm>
                <a:off x="2420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0" name="Freeform 1218"/>
              <p:cNvSpPr>
                <a:spLocks noEditPoints="1"/>
              </p:cNvSpPr>
              <p:nvPr/>
            </p:nvSpPr>
            <p:spPr bwMode="auto">
              <a:xfrm>
                <a:off x="2420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" name="Freeform 1219"/>
              <p:cNvSpPr>
                <a:spLocks noEditPoints="1"/>
              </p:cNvSpPr>
              <p:nvPr/>
            </p:nvSpPr>
            <p:spPr bwMode="auto">
              <a:xfrm>
                <a:off x="2420" y="246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"/>
                  <a:gd name="T25" fmla="*/ 0 h 1"/>
                  <a:gd name="T26" fmla="*/ 1 w 1"/>
                  <a:gd name="T27" fmla="*/ 1 h 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38" name="Group 1220"/>
            <p:cNvGrpSpPr>
              <a:grpSpLocks/>
            </p:cNvGrpSpPr>
            <p:nvPr/>
          </p:nvGrpSpPr>
          <p:grpSpPr bwMode="auto">
            <a:xfrm>
              <a:off x="4841875" y="3427413"/>
              <a:ext cx="115888" cy="20637"/>
              <a:chOff x="3050" y="1967"/>
              <a:chExt cx="73" cy="13"/>
            </a:xfrm>
          </p:grpSpPr>
          <p:sp>
            <p:nvSpPr>
              <p:cNvPr id="9902" name="Freeform 1221"/>
              <p:cNvSpPr>
                <a:spLocks noEditPoints="1"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3" name="Freeform 1222"/>
              <p:cNvSpPr>
                <a:spLocks noEditPoints="1"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4" name="Freeform 1223"/>
              <p:cNvSpPr>
                <a:spLocks noEditPoints="1"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5" name="Freeform 1224"/>
              <p:cNvSpPr>
                <a:spLocks noEditPoints="1"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6" name="Freeform 1225"/>
              <p:cNvSpPr>
                <a:spLocks noEditPoints="1"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7" name="Freeform 1226"/>
              <p:cNvSpPr>
                <a:spLocks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8" name="Freeform 1227"/>
              <p:cNvSpPr>
                <a:spLocks/>
              </p:cNvSpPr>
              <p:nvPr/>
            </p:nvSpPr>
            <p:spPr bwMode="auto">
              <a:xfrm>
                <a:off x="3050" y="1979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12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w 12"/>
                  <a:gd name="T15" fmla="*/ 0 h 1"/>
                  <a:gd name="T16" fmla="*/ 12 w 12"/>
                  <a:gd name="T17" fmla="*/ 0 h 1"/>
                  <a:gd name="T18" fmla="*/ 12 w 12"/>
                  <a:gd name="T19" fmla="*/ 0 h 1"/>
                  <a:gd name="T20" fmla="*/ 12 w 12"/>
                  <a:gd name="T21" fmla="*/ 0 h 1"/>
                  <a:gd name="T22" fmla="*/ 12 w 12"/>
                  <a:gd name="T23" fmla="*/ 0 h 1"/>
                  <a:gd name="T24" fmla="*/ 12 w 12"/>
                  <a:gd name="T25" fmla="*/ 0 h 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"/>
                  <a:gd name="T40" fmla="*/ 0 h 1"/>
                  <a:gd name="T41" fmla="*/ 12 w 12"/>
                  <a:gd name="T42" fmla="*/ 1 h 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" h="1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9" name="Rectangle 1228"/>
              <p:cNvSpPr>
                <a:spLocks noChangeArrowheads="1"/>
              </p:cNvSpPr>
              <p:nvPr/>
            </p:nvSpPr>
            <p:spPr bwMode="auto">
              <a:xfrm>
                <a:off x="3062" y="1979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910" name="Freeform 1229"/>
              <p:cNvSpPr>
                <a:spLocks noEditPoints="1"/>
              </p:cNvSpPr>
              <p:nvPr/>
            </p:nvSpPr>
            <p:spPr bwMode="auto">
              <a:xfrm>
                <a:off x="3062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1" name="Freeform 1230"/>
              <p:cNvSpPr>
                <a:spLocks noEditPoints="1"/>
              </p:cNvSpPr>
              <p:nvPr/>
            </p:nvSpPr>
            <p:spPr bwMode="auto">
              <a:xfrm>
                <a:off x="3050" y="1979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2" name="Freeform 1231"/>
              <p:cNvSpPr>
                <a:spLocks noEditPoints="1"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3" name="Freeform 1232"/>
              <p:cNvSpPr>
                <a:spLocks noEditPoints="1"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4" name="Freeform 1233"/>
              <p:cNvSpPr>
                <a:spLocks noEditPoints="1"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5" name="Freeform 1234"/>
              <p:cNvSpPr>
                <a:spLocks noEditPoints="1"/>
              </p:cNvSpPr>
              <p:nvPr/>
            </p:nvSpPr>
            <p:spPr bwMode="auto">
              <a:xfrm>
                <a:off x="3050" y="1979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6" name="Freeform 1235"/>
              <p:cNvSpPr>
                <a:spLocks noEditPoints="1"/>
              </p:cNvSpPr>
              <p:nvPr/>
            </p:nvSpPr>
            <p:spPr bwMode="auto">
              <a:xfrm>
                <a:off x="3062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7" name="Freeform 1236"/>
              <p:cNvSpPr>
                <a:spLocks noEditPoints="1"/>
              </p:cNvSpPr>
              <p:nvPr/>
            </p:nvSpPr>
            <p:spPr bwMode="auto">
              <a:xfrm>
                <a:off x="3062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8" name="Freeform 1237"/>
              <p:cNvSpPr>
                <a:spLocks noEditPoints="1"/>
              </p:cNvSpPr>
              <p:nvPr/>
            </p:nvSpPr>
            <p:spPr bwMode="auto">
              <a:xfrm>
                <a:off x="3062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9" name="Freeform 1238"/>
              <p:cNvSpPr>
                <a:spLocks/>
              </p:cNvSpPr>
              <p:nvPr/>
            </p:nvSpPr>
            <p:spPr bwMode="auto">
              <a:xfrm>
                <a:off x="3062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0" name="Freeform 1239"/>
              <p:cNvSpPr>
                <a:spLocks/>
              </p:cNvSpPr>
              <p:nvPr/>
            </p:nvSpPr>
            <p:spPr bwMode="auto">
              <a:xfrm>
                <a:off x="3050" y="1967"/>
                <a:ext cx="12" cy="12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12 w 12"/>
                  <a:gd name="T9" fmla="*/ 0 h 12"/>
                  <a:gd name="T10" fmla="*/ 12 w 12"/>
                  <a:gd name="T11" fmla="*/ 0 h 12"/>
                  <a:gd name="T12" fmla="*/ 12 w 12"/>
                  <a:gd name="T13" fmla="*/ 0 h 12"/>
                  <a:gd name="T14" fmla="*/ 12 w 12"/>
                  <a:gd name="T15" fmla="*/ 0 h 12"/>
                  <a:gd name="T16" fmla="*/ 12 w 12"/>
                  <a:gd name="T17" fmla="*/ 12 h 12"/>
                  <a:gd name="T18" fmla="*/ 12 w 12"/>
                  <a:gd name="T19" fmla="*/ 12 h 12"/>
                  <a:gd name="T20" fmla="*/ 12 w 12"/>
                  <a:gd name="T21" fmla="*/ 0 h 12"/>
                  <a:gd name="T22" fmla="*/ 12 w 12"/>
                  <a:gd name="T23" fmla="*/ 0 h 12"/>
                  <a:gd name="T24" fmla="*/ 12 w 12"/>
                  <a:gd name="T25" fmla="*/ 0 h 12"/>
                  <a:gd name="T26" fmla="*/ 12 w 12"/>
                  <a:gd name="T27" fmla="*/ 0 h 12"/>
                  <a:gd name="T28" fmla="*/ 12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w 12"/>
                  <a:gd name="T37" fmla="*/ 0 h 12"/>
                  <a:gd name="T38" fmla="*/ 0 w 12"/>
                  <a:gd name="T39" fmla="*/ 0 h 1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"/>
                  <a:gd name="T61" fmla="*/ 0 h 12"/>
                  <a:gd name="T62" fmla="*/ 12 w 12"/>
                  <a:gd name="T63" fmla="*/ 12 h 1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" h="12">
                    <a:moveTo>
                      <a:pt x="0" y="0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12" y="12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1" name="Rectangle 1240"/>
              <p:cNvSpPr>
                <a:spLocks noChangeArrowheads="1"/>
              </p:cNvSpPr>
              <p:nvPr/>
            </p:nvSpPr>
            <p:spPr bwMode="auto">
              <a:xfrm>
                <a:off x="3050" y="1967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922" name="Freeform 1241"/>
              <p:cNvSpPr>
                <a:spLocks noEditPoints="1"/>
              </p:cNvSpPr>
              <p:nvPr/>
            </p:nvSpPr>
            <p:spPr bwMode="auto">
              <a:xfrm>
                <a:off x="305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3" name="Freeform 1242"/>
              <p:cNvSpPr>
                <a:spLocks noEditPoints="1"/>
              </p:cNvSpPr>
              <p:nvPr/>
            </p:nvSpPr>
            <p:spPr bwMode="auto">
              <a:xfrm>
                <a:off x="3050" y="1967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4" name="Freeform 1243"/>
              <p:cNvSpPr>
                <a:spLocks noEditPoints="1"/>
              </p:cNvSpPr>
              <p:nvPr/>
            </p:nvSpPr>
            <p:spPr bwMode="auto">
              <a:xfrm>
                <a:off x="3062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5" name="Freeform 1244"/>
              <p:cNvSpPr>
                <a:spLocks noEditPoints="1"/>
              </p:cNvSpPr>
              <p:nvPr/>
            </p:nvSpPr>
            <p:spPr bwMode="auto">
              <a:xfrm>
                <a:off x="3062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6" name="Freeform 1245"/>
              <p:cNvSpPr>
                <a:spLocks noEditPoints="1"/>
              </p:cNvSpPr>
              <p:nvPr/>
            </p:nvSpPr>
            <p:spPr bwMode="auto">
              <a:xfrm>
                <a:off x="3062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7" name="Freeform 1246"/>
              <p:cNvSpPr>
                <a:spLocks noEditPoints="1"/>
              </p:cNvSpPr>
              <p:nvPr/>
            </p:nvSpPr>
            <p:spPr bwMode="auto">
              <a:xfrm>
                <a:off x="3062" y="1967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8" name="Freeform 1247"/>
              <p:cNvSpPr>
                <a:spLocks noEditPoints="1"/>
              </p:cNvSpPr>
              <p:nvPr/>
            </p:nvSpPr>
            <p:spPr bwMode="auto">
              <a:xfrm>
                <a:off x="3062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9" name="Freeform 1248"/>
              <p:cNvSpPr>
                <a:spLocks noEditPoints="1"/>
              </p:cNvSpPr>
              <p:nvPr/>
            </p:nvSpPr>
            <p:spPr bwMode="auto">
              <a:xfrm>
                <a:off x="3062" y="1967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0" name="Freeform 1249"/>
              <p:cNvSpPr>
                <a:spLocks noEditPoints="1"/>
              </p:cNvSpPr>
              <p:nvPr/>
            </p:nvSpPr>
            <p:spPr bwMode="auto">
              <a:xfrm>
                <a:off x="3062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1" name="Freeform 1250"/>
              <p:cNvSpPr>
                <a:spLocks noEditPoints="1"/>
              </p:cNvSpPr>
              <p:nvPr/>
            </p:nvSpPr>
            <p:spPr bwMode="auto">
              <a:xfrm>
                <a:off x="3062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2" name="Freeform 1251"/>
              <p:cNvSpPr>
                <a:spLocks noEditPoints="1"/>
              </p:cNvSpPr>
              <p:nvPr/>
            </p:nvSpPr>
            <p:spPr bwMode="auto">
              <a:xfrm>
                <a:off x="3062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3" name="Freeform 1252"/>
              <p:cNvSpPr>
                <a:spLocks noEditPoints="1"/>
              </p:cNvSpPr>
              <p:nvPr/>
            </p:nvSpPr>
            <p:spPr bwMode="auto">
              <a:xfrm>
                <a:off x="3062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4" name="Freeform 1253"/>
              <p:cNvSpPr>
                <a:spLocks noEditPoints="1"/>
              </p:cNvSpPr>
              <p:nvPr/>
            </p:nvSpPr>
            <p:spPr bwMode="auto">
              <a:xfrm>
                <a:off x="3050" y="1967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5" name="Freeform 1254"/>
              <p:cNvSpPr>
                <a:spLocks noEditPoints="1"/>
              </p:cNvSpPr>
              <p:nvPr/>
            </p:nvSpPr>
            <p:spPr bwMode="auto">
              <a:xfrm>
                <a:off x="305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6" name="Freeform 1255"/>
              <p:cNvSpPr>
                <a:spLocks noEditPoints="1"/>
              </p:cNvSpPr>
              <p:nvPr/>
            </p:nvSpPr>
            <p:spPr bwMode="auto">
              <a:xfrm>
                <a:off x="305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7" name="Freeform 1256"/>
              <p:cNvSpPr>
                <a:spLocks noEditPoints="1"/>
              </p:cNvSpPr>
              <p:nvPr/>
            </p:nvSpPr>
            <p:spPr bwMode="auto">
              <a:xfrm>
                <a:off x="305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8" name="Freeform 1257"/>
              <p:cNvSpPr>
                <a:spLocks/>
              </p:cNvSpPr>
              <p:nvPr/>
            </p:nvSpPr>
            <p:spPr bwMode="auto">
              <a:xfrm>
                <a:off x="305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9" name="Freeform 1258"/>
              <p:cNvSpPr>
                <a:spLocks/>
              </p:cNvSpPr>
              <p:nvPr/>
            </p:nvSpPr>
            <p:spPr bwMode="auto">
              <a:xfrm>
                <a:off x="3050" y="1967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w 1"/>
                  <a:gd name="T15" fmla="*/ 0 h 12"/>
                  <a:gd name="T16" fmla="*/ 0 w 1"/>
                  <a:gd name="T17" fmla="*/ 0 h 12"/>
                  <a:gd name="T18" fmla="*/ 0 w 1"/>
                  <a:gd name="T19" fmla="*/ 0 h 12"/>
                  <a:gd name="T20" fmla="*/ 0 w 1"/>
                  <a:gd name="T21" fmla="*/ 0 h 12"/>
                  <a:gd name="T22" fmla="*/ 0 w 1"/>
                  <a:gd name="T23" fmla="*/ 0 h 12"/>
                  <a:gd name="T24" fmla="*/ 0 w 1"/>
                  <a:gd name="T25" fmla="*/ 0 h 12"/>
                  <a:gd name="T26" fmla="*/ 0 w 1"/>
                  <a:gd name="T27" fmla="*/ 0 h 12"/>
                  <a:gd name="T28" fmla="*/ 0 w 1"/>
                  <a:gd name="T29" fmla="*/ 0 h 12"/>
                  <a:gd name="T30" fmla="*/ 0 w 1"/>
                  <a:gd name="T31" fmla="*/ 0 h 12"/>
                  <a:gd name="T32" fmla="*/ 0 w 1"/>
                  <a:gd name="T33" fmla="*/ 0 h 12"/>
                  <a:gd name="T34" fmla="*/ 0 w 1"/>
                  <a:gd name="T35" fmla="*/ 12 h 12"/>
                  <a:gd name="T36" fmla="*/ 0 w 1"/>
                  <a:gd name="T37" fmla="*/ 12 h 12"/>
                  <a:gd name="T38" fmla="*/ 0 w 1"/>
                  <a:gd name="T39" fmla="*/ 12 h 1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"/>
                  <a:gd name="T61" fmla="*/ 0 h 12"/>
                  <a:gd name="T62" fmla="*/ 1 w 1"/>
                  <a:gd name="T63" fmla="*/ 12 h 1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" h="12">
                    <a:moveTo>
                      <a:pt x="0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0" name="Freeform 1259"/>
              <p:cNvSpPr>
                <a:spLocks/>
              </p:cNvSpPr>
              <p:nvPr/>
            </p:nvSpPr>
            <p:spPr bwMode="auto">
              <a:xfrm>
                <a:off x="3050" y="1967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2"/>
                  <a:gd name="T14" fmla="*/ 1 w 1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1" name="Freeform 1260"/>
              <p:cNvSpPr>
                <a:spLocks noEditPoints="1"/>
              </p:cNvSpPr>
              <p:nvPr/>
            </p:nvSpPr>
            <p:spPr bwMode="auto">
              <a:xfrm>
                <a:off x="305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2" name="Freeform 1261"/>
              <p:cNvSpPr>
                <a:spLocks noEditPoints="1"/>
              </p:cNvSpPr>
              <p:nvPr/>
            </p:nvSpPr>
            <p:spPr bwMode="auto">
              <a:xfrm>
                <a:off x="305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3" name="Freeform 1262"/>
              <p:cNvSpPr>
                <a:spLocks noEditPoints="1"/>
              </p:cNvSpPr>
              <p:nvPr/>
            </p:nvSpPr>
            <p:spPr bwMode="auto">
              <a:xfrm>
                <a:off x="305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4" name="Freeform 1263"/>
              <p:cNvSpPr>
                <a:spLocks noEditPoints="1"/>
              </p:cNvSpPr>
              <p:nvPr/>
            </p:nvSpPr>
            <p:spPr bwMode="auto">
              <a:xfrm>
                <a:off x="305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5" name="Freeform 1264"/>
              <p:cNvSpPr>
                <a:spLocks noEditPoints="1"/>
              </p:cNvSpPr>
              <p:nvPr/>
            </p:nvSpPr>
            <p:spPr bwMode="auto">
              <a:xfrm>
                <a:off x="305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6" name="Freeform 1265"/>
              <p:cNvSpPr>
                <a:spLocks noEditPoints="1"/>
              </p:cNvSpPr>
              <p:nvPr/>
            </p:nvSpPr>
            <p:spPr bwMode="auto">
              <a:xfrm>
                <a:off x="305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7" name="Freeform 1266"/>
              <p:cNvSpPr>
                <a:spLocks noEditPoints="1"/>
              </p:cNvSpPr>
              <p:nvPr/>
            </p:nvSpPr>
            <p:spPr bwMode="auto">
              <a:xfrm>
                <a:off x="305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8" name="Freeform 1267"/>
              <p:cNvSpPr>
                <a:spLocks noEditPoints="1"/>
              </p:cNvSpPr>
              <p:nvPr/>
            </p:nvSpPr>
            <p:spPr bwMode="auto">
              <a:xfrm>
                <a:off x="305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9" name="Freeform 1268"/>
              <p:cNvSpPr>
                <a:spLocks noEditPoints="1"/>
              </p:cNvSpPr>
              <p:nvPr/>
            </p:nvSpPr>
            <p:spPr bwMode="auto">
              <a:xfrm>
                <a:off x="305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0" name="Freeform 1269"/>
              <p:cNvSpPr>
                <a:spLocks noEditPoints="1"/>
              </p:cNvSpPr>
              <p:nvPr/>
            </p:nvSpPr>
            <p:spPr bwMode="auto">
              <a:xfrm>
                <a:off x="305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1" name="Freeform 1270"/>
              <p:cNvSpPr>
                <a:spLocks noEditPoints="1"/>
              </p:cNvSpPr>
              <p:nvPr/>
            </p:nvSpPr>
            <p:spPr bwMode="auto">
              <a:xfrm>
                <a:off x="305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2" name="Freeform 1271"/>
              <p:cNvSpPr>
                <a:spLocks noEditPoints="1"/>
              </p:cNvSpPr>
              <p:nvPr/>
            </p:nvSpPr>
            <p:spPr bwMode="auto">
              <a:xfrm>
                <a:off x="305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3" name="Freeform 1272"/>
              <p:cNvSpPr>
                <a:spLocks noEditPoints="1"/>
              </p:cNvSpPr>
              <p:nvPr/>
            </p:nvSpPr>
            <p:spPr bwMode="auto">
              <a:xfrm>
                <a:off x="305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4" name="Freeform 1273"/>
              <p:cNvSpPr>
                <a:spLocks noEditPoints="1"/>
              </p:cNvSpPr>
              <p:nvPr/>
            </p:nvSpPr>
            <p:spPr bwMode="auto">
              <a:xfrm>
                <a:off x="305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5" name="Freeform 1274"/>
              <p:cNvSpPr>
                <a:spLocks noEditPoints="1"/>
              </p:cNvSpPr>
              <p:nvPr/>
            </p:nvSpPr>
            <p:spPr bwMode="auto">
              <a:xfrm>
                <a:off x="3050" y="1967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6" name="Freeform 1275"/>
              <p:cNvSpPr>
                <a:spLocks noEditPoints="1"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7" name="Freeform 1276"/>
              <p:cNvSpPr>
                <a:spLocks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8" name="Freeform 1277"/>
              <p:cNvSpPr>
                <a:spLocks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w 1"/>
                  <a:gd name="T17" fmla="*/ 0 h 1"/>
                  <a:gd name="T18" fmla="*/ 0 w 1"/>
                  <a:gd name="T19" fmla="*/ 0 h 1"/>
                  <a:gd name="T20" fmla="*/ 0 w 1"/>
                  <a:gd name="T21" fmla="*/ 0 h 1"/>
                  <a:gd name="T22" fmla="*/ 0 w 1"/>
                  <a:gd name="T23" fmla="*/ 0 h 1"/>
                  <a:gd name="T24" fmla="*/ 0 w 1"/>
                  <a:gd name="T25" fmla="*/ 0 h 1"/>
                  <a:gd name="T26" fmla="*/ 0 w 1"/>
                  <a:gd name="T27" fmla="*/ 0 h 1"/>
                  <a:gd name="T28" fmla="*/ 0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0 w 1"/>
                  <a:gd name="T35" fmla="*/ 0 h 1"/>
                  <a:gd name="T36" fmla="*/ 0 w 1"/>
                  <a:gd name="T37" fmla="*/ 0 h 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"/>
                  <a:gd name="T58" fmla="*/ 0 h 1"/>
                  <a:gd name="T59" fmla="*/ 1 w 1"/>
                  <a:gd name="T60" fmla="*/ 1 h 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9" name="Rectangle 1278"/>
              <p:cNvSpPr>
                <a:spLocks noChangeArrowheads="1"/>
              </p:cNvSpPr>
              <p:nvPr/>
            </p:nvSpPr>
            <p:spPr bwMode="auto">
              <a:xfrm>
                <a:off x="3050" y="1979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960" name="Freeform 1279"/>
              <p:cNvSpPr>
                <a:spLocks noEditPoints="1"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1" name="Freeform 1280"/>
              <p:cNvSpPr>
                <a:spLocks noEditPoints="1"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2" name="Freeform 1281"/>
              <p:cNvSpPr>
                <a:spLocks noEditPoints="1"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3" name="Freeform 1282"/>
              <p:cNvSpPr>
                <a:spLocks noEditPoints="1"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4" name="Freeform 1283"/>
              <p:cNvSpPr>
                <a:spLocks noEditPoints="1"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5" name="Freeform 1284"/>
              <p:cNvSpPr>
                <a:spLocks noEditPoints="1"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6" name="Freeform 1285"/>
              <p:cNvSpPr>
                <a:spLocks noEditPoints="1"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7" name="Freeform 1286"/>
              <p:cNvSpPr>
                <a:spLocks noEditPoints="1"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8" name="Freeform 1287"/>
              <p:cNvSpPr>
                <a:spLocks noEditPoints="1"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9" name="Freeform 1288"/>
              <p:cNvSpPr>
                <a:spLocks noEditPoints="1"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0" name="Freeform 1289"/>
              <p:cNvSpPr>
                <a:spLocks noEditPoints="1"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1" name="Freeform 1290"/>
              <p:cNvSpPr>
                <a:spLocks noEditPoints="1"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2" name="Freeform 1291"/>
              <p:cNvSpPr>
                <a:spLocks noEditPoints="1"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3" name="Freeform 1292"/>
              <p:cNvSpPr>
                <a:spLocks noEditPoints="1"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4" name="Freeform 1293"/>
              <p:cNvSpPr>
                <a:spLocks noEditPoints="1"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5" name="Freeform 1294"/>
              <p:cNvSpPr>
                <a:spLocks/>
              </p:cNvSpPr>
              <p:nvPr/>
            </p:nvSpPr>
            <p:spPr bwMode="auto">
              <a:xfrm>
                <a:off x="305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6" name="Freeform 1295"/>
              <p:cNvSpPr>
                <a:spLocks/>
              </p:cNvSpPr>
              <p:nvPr/>
            </p:nvSpPr>
            <p:spPr bwMode="auto">
              <a:xfrm>
                <a:off x="3074" y="1967"/>
                <a:ext cx="12" cy="12"/>
              </a:xfrm>
              <a:custGeom>
                <a:avLst/>
                <a:gdLst>
                  <a:gd name="T0" fmla="*/ 12 w 12"/>
                  <a:gd name="T1" fmla="*/ 12 h 12"/>
                  <a:gd name="T2" fmla="*/ 12 w 12"/>
                  <a:gd name="T3" fmla="*/ 12 h 12"/>
                  <a:gd name="T4" fmla="*/ 12 w 12"/>
                  <a:gd name="T5" fmla="*/ 12 h 12"/>
                  <a:gd name="T6" fmla="*/ 12 w 12"/>
                  <a:gd name="T7" fmla="*/ 12 h 12"/>
                  <a:gd name="T8" fmla="*/ 12 w 12"/>
                  <a:gd name="T9" fmla="*/ 12 h 12"/>
                  <a:gd name="T10" fmla="*/ 12 w 12"/>
                  <a:gd name="T11" fmla="*/ 12 h 12"/>
                  <a:gd name="T12" fmla="*/ 12 w 12"/>
                  <a:gd name="T13" fmla="*/ 12 h 12"/>
                  <a:gd name="T14" fmla="*/ 12 w 12"/>
                  <a:gd name="T15" fmla="*/ 12 h 12"/>
                  <a:gd name="T16" fmla="*/ 12 w 12"/>
                  <a:gd name="T17" fmla="*/ 0 h 12"/>
                  <a:gd name="T18" fmla="*/ 12 w 12"/>
                  <a:gd name="T19" fmla="*/ 0 h 12"/>
                  <a:gd name="T20" fmla="*/ 12 w 12"/>
                  <a:gd name="T21" fmla="*/ 0 h 12"/>
                  <a:gd name="T22" fmla="*/ 12 w 12"/>
                  <a:gd name="T23" fmla="*/ 0 h 12"/>
                  <a:gd name="T24" fmla="*/ 12 w 12"/>
                  <a:gd name="T25" fmla="*/ 0 h 12"/>
                  <a:gd name="T26" fmla="*/ 12 w 12"/>
                  <a:gd name="T27" fmla="*/ 0 h 12"/>
                  <a:gd name="T28" fmla="*/ 12 w 12"/>
                  <a:gd name="T29" fmla="*/ 0 h 12"/>
                  <a:gd name="T30" fmla="*/ 12 w 12"/>
                  <a:gd name="T31" fmla="*/ 0 h 12"/>
                  <a:gd name="T32" fmla="*/ 12 w 12"/>
                  <a:gd name="T33" fmla="*/ 0 h 12"/>
                  <a:gd name="T34" fmla="*/ 12 w 12"/>
                  <a:gd name="T35" fmla="*/ 0 h 12"/>
                  <a:gd name="T36" fmla="*/ 0 w 12"/>
                  <a:gd name="T37" fmla="*/ 0 h 12"/>
                  <a:gd name="T38" fmla="*/ 0 w 12"/>
                  <a:gd name="T39" fmla="*/ 0 h 12"/>
                  <a:gd name="T40" fmla="*/ 0 w 12"/>
                  <a:gd name="T41" fmla="*/ 0 h 12"/>
                  <a:gd name="T42" fmla="*/ 0 w 12"/>
                  <a:gd name="T43" fmla="*/ 0 h 12"/>
                  <a:gd name="T44" fmla="*/ 0 w 12"/>
                  <a:gd name="T45" fmla="*/ 12 h 12"/>
                  <a:gd name="T46" fmla="*/ 0 w 12"/>
                  <a:gd name="T47" fmla="*/ 12 h 12"/>
                  <a:gd name="T48" fmla="*/ 0 w 12"/>
                  <a:gd name="T49" fmla="*/ 12 h 12"/>
                  <a:gd name="T50" fmla="*/ 12 w 12"/>
                  <a:gd name="T51" fmla="*/ 12 h 12"/>
                  <a:gd name="T52" fmla="*/ 12 w 12"/>
                  <a:gd name="T53" fmla="*/ 12 h 12"/>
                  <a:gd name="T54" fmla="*/ 12 w 12"/>
                  <a:gd name="T55" fmla="*/ 12 h 1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2"/>
                  <a:gd name="T85" fmla="*/ 0 h 12"/>
                  <a:gd name="T86" fmla="*/ 12 w 12"/>
                  <a:gd name="T87" fmla="*/ 12 h 1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2" h="12">
                    <a:moveTo>
                      <a:pt x="12" y="12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7" name="Rectangle 1296"/>
              <p:cNvSpPr>
                <a:spLocks noChangeArrowheads="1"/>
              </p:cNvSpPr>
              <p:nvPr/>
            </p:nvSpPr>
            <p:spPr bwMode="auto">
              <a:xfrm>
                <a:off x="3086" y="1979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978" name="Freeform 1297"/>
              <p:cNvSpPr>
                <a:spLocks noEditPoints="1"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9" name="Freeform 1298"/>
              <p:cNvSpPr>
                <a:spLocks noEditPoints="1"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0" name="Freeform 1299"/>
              <p:cNvSpPr>
                <a:spLocks noEditPoints="1"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1" name="Freeform 1300"/>
              <p:cNvSpPr>
                <a:spLocks noEditPoints="1"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2" name="Freeform 1301"/>
              <p:cNvSpPr>
                <a:spLocks noEditPoints="1"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3" name="Freeform 1302"/>
              <p:cNvSpPr>
                <a:spLocks noEditPoints="1"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4" name="Freeform 1303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5" name="Freeform 1304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6" name="Freeform 1305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7" name="Freeform 1306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8" name="Freeform 1307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9" name="Freeform 1308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0" name="Freeform 1309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1" name="Freeform 1310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2" name="Freeform 1311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3" name="Freeform 1312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4" name="Freeform 1313"/>
              <p:cNvSpPr>
                <a:spLocks noEditPoints="1"/>
              </p:cNvSpPr>
              <p:nvPr/>
            </p:nvSpPr>
            <p:spPr bwMode="auto">
              <a:xfrm>
                <a:off x="3074" y="1967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5" name="Freeform 1314"/>
              <p:cNvSpPr>
                <a:spLocks noEditPoints="1"/>
              </p:cNvSpPr>
              <p:nvPr/>
            </p:nvSpPr>
            <p:spPr bwMode="auto">
              <a:xfrm>
                <a:off x="3074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6" name="Freeform 1315"/>
              <p:cNvSpPr>
                <a:spLocks noEditPoints="1"/>
              </p:cNvSpPr>
              <p:nvPr/>
            </p:nvSpPr>
            <p:spPr bwMode="auto">
              <a:xfrm>
                <a:off x="3074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7" name="Freeform 1316"/>
              <p:cNvSpPr>
                <a:spLocks noEditPoints="1"/>
              </p:cNvSpPr>
              <p:nvPr/>
            </p:nvSpPr>
            <p:spPr bwMode="auto">
              <a:xfrm>
                <a:off x="3074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8" name="Freeform 1317"/>
              <p:cNvSpPr>
                <a:spLocks noEditPoints="1"/>
              </p:cNvSpPr>
              <p:nvPr/>
            </p:nvSpPr>
            <p:spPr bwMode="auto">
              <a:xfrm>
                <a:off x="3074" y="1967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9" name="Freeform 1318"/>
              <p:cNvSpPr>
                <a:spLocks noEditPoints="1"/>
              </p:cNvSpPr>
              <p:nvPr/>
            </p:nvSpPr>
            <p:spPr bwMode="auto">
              <a:xfrm>
                <a:off x="3074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0" name="Freeform 1319"/>
              <p:cNvSpPr>
                <a:spLocks noEditPoints="1"/>
              </p:cNvSpPr>
              <p:nvPr/>
            </p:nvSpPr>
            <p:spPr bwMode="auto">
              <a:xfrm>
                <a:off x="3074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1" name="Freeform 1320"/>
              <p:cNvSpPr>
                <a:spLocks noEditPoints="1"/>
              </p:cNvSpPr>
              <p:nvPr/>
            </p:nvSpPr>
            <p:spPr bwMode="auto">
              <a:xfrm>
                <a:off x="3074" y="1979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2" name="Freeform 1321"/>
              <p:cNvSpPr>
                <a:spLocks noEditPoints="1"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3" name="Freeform 1322"/>
              <p:cNvSpPr>
                <a:spLocks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4" name="Freeform 1323"/>
              <p:cNvSpPr>
                <a:spLocks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w 1"/>
                  <a:gd name="T17" fmla="*/ 0 h 1"/>
                  <a:gd name="T18" fmla="*/ 0 w 1"/>
                  <a:gd name="T19" fmla="*/ 0 h 1"/>
                  <a:gd name="T20" fmla="*/ 0 w 1"/>
                  <a:gd name="T21" fmla="*/ 0 h 1"/>
                  <a:gd name="T22" fmla="*/ 0 w 1"/>
                  <a:gd name="T23" fmla="*/ 0 h 1"/>
                  <a:gd name="T24" fmla="*/ 0 w 1"/>
                  <a:gd name="T25" fmla="*/ 0 h 1"/>
                  <a:gd name="T26" fmla="*/ 0 w 1"/>
                  <a:gd name="T27" fmla="*/ 0 h 1"/>
                  <a:gd name="T28" fmla="*/ 0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0 w 1"/>
                  <a:gd name="T35" fmla="*/ 0 h 1"/>
                  <a:gd name="T36" fmla="*/ 0 w 1"/>
                  <a:gd name="T37" fmla="*/ 0 h 1"/>
                  <a:gd name="T38" fmla="*/ 0 w 1"/>
                  <a:gd name="T39" fmla="*/ 0 h 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"/>
                  <a:gd name="T61" fmla="*/ 0 h 1"/>
                  <a:gd name="T62" fmla="*/ 1 w 1"/>
                  <a:gd name="T63" fmla="*/ 1 h 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5" name="Rectangle 1324"/>
              <p:cNvSpPr>
                <a:spLocks noChangeArrowheads="1"/>
              </p:cNvSpPr>
              <p:nvPr/>
            </p:nvSpPr>
            <p:spPr bwMode="auto">
              <a:xfrm>
                <a:off x="3086" y="1979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006" name="Freeform 1325"/>
              <p:cNvSpPr>
                <a:spLocks noEditPoints="1"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7" name="Freeform 1326"/>
              <p:cNvSpPr>
                <a:spLocks noEditPoints="1"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8" name="Freeform 1327"/>
              <p:cNvSpPr>
                <a:spLocks noEditPoints="1"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9" name="Freeform 1328"/>
              <p:cNvSpPr>
                <a:spLocks noEditPoints="1"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0" name="Freeform 1329"/>
              <p:cNvSpPr>
                <a:spLocks noEditPoints="1"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1" name="Freeform 1330"/>
              <p:cNvSpPr>
                <a:spLocks noEditPoints="1"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2" name="Freeform 1331"/>
              <p:cNvSpPr>
                <a:spLocks noEditPoints="1"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3" name="Freeform 1332"/>
              <p:cNvSpPr>
                <a:spLocks noEditPoints="1"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4" name="Freeform 1333"/>
              <p:cNvSpPr>
                <a:spLocks noEditPoints="1"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5" name="Freeform 1334"/>
              <p:cNvSpPr>
                <a:spLocks noEditPoints="1"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6" name="Freeform 1335"/>
              <p:cNvSpPr>
                <a:spLocks noEditPoints="1"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7" name="Freeform 1336"/>
              <p:cNvSpPr>
                <a:spLocks noEditPoints="1"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8" name="Freeform 1337"/>
              <p:cNvSpPr>
                <a:spLocks noEditPoints="1"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9" name="Freeform 1338"/>
              <p:cNvSpPr>
                <a:spLocks noEditPoints="1"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0" name="Freeform 1339"/>
              <p:cNvSpPr>
                <a:spLocks noEditPoints="1"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1" name="Freeform 1340"/>
              <p:cNvSpPr>
                <a:spLocks noEditPoints="1"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2" name="Freeform 1341"/>
              <p:cNvSpPr>
                <a:spLocks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3" name="Freeform 1342"/>
              <p:cNvSpPr>
                <a:spLocks/>
              </p:cNvSpPr>
              <p:nvPr/>
            </p:nvSpPr>
            <p:spPr bwMode="auto">
              <a:xfrm>
                <a:off x="3086" y="1967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0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w 1"/>
                  <a:gd name="T15" fmla="*/ 0 h 12"/>
                  <a:gd name="T16" fmla="*/ 0 w 1"/>
                  <a:gd name="T17" fmla="*/ 12 h 12"/>
                  <a:gd name="T18" fmla="*/ 0 w 1"/>
                  <a:gd name="T19" fmla="*/ 12 h 12"/>
                  <a:gd name="T20" fmla="*/ 0 w 1"/>
                  <a:gd name="T21" fmla="*/ 0 h 12"/>
                  <a:gd name="T22" fmla="*/ 0 w 1"/>
                  <a:gd name="T23" fmla="*/ 0 h 12"/>
                  <a:gd name="T24" fmla="*/ 0 w 1"/>
                  <a:gd name="T25" fmla="*/ 0 h 12"/>
                  <a:gd name="T26" fmla="*/ 0 w 1"/>
                  <a:gd name="T27" fmla="*/ 0 h 12"/>
                  <a:gd name="T28" fmla="*/ 0 w 1"/>
                  <a:gd name="T29" fmla="*/ 0 h 12"/>
                  <a:gd name="T30" fmla="*/ 0 w 1"/>
                  <a:gd name="T31" fmla="*/ 0 h 12"/>
                  <a:gd name="T32" fmla="*/ 0 w 1"/>
                  <a:gd name="T33" fmla="*/ 0 h 12"/>
                  <a:gd name="T34" fmla="*/ 0 w 1"/>
                  <a:gd name="T35" fmla="*/ 0 h 12"/>
                  <a:gd name="T36" fmla="*/ 0 w 1"/>
                  <a:gd name="T37" fmla="*/ 0 h 12"/>
                  <a:gd name="T38" fmla="*/ 0 w 1"/>
                  <a:gd name="T39" fmla="*/ 0 h 1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"/>
                  <a:gd name="T61" fmla="*/ 0 h 12"/>
                  <a:gd name="T62" fmla="*/ 1 w 1"/>
                  <a:gd name="T63" fmla="*/ 12 h 1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4" name="Rectangle 1343"/>
              <p:cNvSpPr>
                <a:spLocks noChangeArrowheads="1"/>
              </p:cNvSpPr>
              <p:nvPr/>
            </p:nvSpPr>
            <p:spPr bwMode="auto">
              <a:xfrm>
                <a:off x="3086" y="1967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025" name="Freeform 1344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6" name="Freeform 1345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7" name="Freeform 1346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8" name="Freeform 1347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9" name="Freeform 1348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0" name="Freeform 1349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1" name="Freeform 1350"/>
              <p:cNvSpPr>
                <a:spLocks noEditPoints="1"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2" name="Freeform 1351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3" name="Freeform 1352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4" name="Freeform 1353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5" name="Freeform 1354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6" name="Freeform 1355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7" name="Freeform 1356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8" name="Freeform 1357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9" name="Freeform 1358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0" name="Freeform 1359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1" name="Freeform 1360"/>
              <p:cNvSpPr>
                <a:spLocks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2" name="Freeform 1361"/>
              <p:cNvSpPr>
                <a:spLocks/>
              </p:cNvSpPr>
              <p:nvPr/>
            </p:nvSpPr>
            <p:spPr bwMode="auto">
              <a:xfrm>
                <a:off x="3074" y="1967"/>
                <a:ext cx="12" cy="12"/>
              </a:xfrm>
              <a:custGeom>
                <a:avLst/>
                <a:gdLst>
                  <a:gd name="T0" fmla="*/ 0 w 12"/>
                  <a:gd name="T1" fmla="*/ 12 h 12"/>
                  <a:gd name="T2" fmla="*/ 0 w 12"/>
                  <a:gd name="T3" fmla="*/ 12 h 12"/>
                  <a:gd name="T4" fmla="*/ 0 w 12"/>
                  <a:gd name="T5" fmla="*/ 0 h 12"/>
                  <a:gd name="T6" fmla="*/ 0 w 12"/>
                  <a:gd name="T7" fmla="*/ 0 h 12"/>
                  <a:gd name="T8" fmla="*/ 12 w 12"/>
                  <a:gd name="T9" fmla="*/ 0 h 12"/>
                  <a:gd name="T10" fmla="*/ 12 w 12"/>
                  <a:gd name="T11" fmla="*/ 0 h 12"/>
                  <a:gd name="T12" fmla="*/ 12 w 12"/>
                  <a:gd name="T13" fmla="*/ 0 h 12"/>
                  <a:gd name="T14" fmla="*/ 12 w 12"/>
                  <a:gd name="T15" fmla="*/ 0 h 12"/>
                  <a:gd name="T16" fmla="*/ 12 w 12"/>
                  <a:gd name="T17" fmla="*/ 0 h 12"/>
                  <a:gd name="T18" fmla="*/ 12 w 12"/>
                  <a:gd name="T19" fmla="*/ 0 h 12"/>
                  <a:gd name="T20" fmla="*/ 12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12 h 12"/>
                  <a:gd name="T34" fmla="*/ 0 w 12"/>
                  <a:gd name="T35" fmla="*/ 12 h 12"/>
                  <a:gd name="T36" fmla="*/ 0 w 12"/>
                  <a:gd name="T37" fmla="*/ 12 h 1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"/>
                  <a:gd name="T58" fmla="*/ 0 h 12"/>
                  <a:gd name="T59" fmla="*/ 12 w 12"/>
                  <a:gd name="T60" fmla="*/ 12 h 1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" h="12">
                    <a:moveTo>
                      <a:pt x="0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3" name="Freeform 1362"/>
              <p:cNvSpPr>
                <a:spLocks/>
              </p:cNvSpPr>
              <p:nvPr/>
            </p:nvSpPr>
            <p:spPr bwMode="auto">
              <a:xfrm>
                <a:off x="3074" y="1967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2"/>
                  <a:gd name="T14" fmla="*/ 1 w 1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4" name="Freeform 1363"/>
              <p:cNvSpPr>
                <a:spLocks noEditPoints="1"/>
              </p:cNvSpPr>
              <p:nvPr/>
            </p:nvSpPr>
            <p:spPr bwMode="auto">
              <a:xfrm>
                <a:off x="3074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5" name="Freeform 1364"/>
              <p:cNvSpPr>
                <a:spLocks noEditPoints="1"/>
              </p:cNvSpPr>
              <p:nvPr/>
            </p:nvSpPr>
            <p:spPr bwMode="auto">
              <a:xfrm>
                <a:off x="3074" y="1967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6" name="Freeform 1365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7" name="Freeform 1366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8" name="Freeform 1367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9" name="Freeform 1368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0" name="Freeform 1369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1" name="Freeform 1370"/>
              <p:cNvSpPr>
                <a:spLocks noEditPoints="1"/>
              </p:cNvSpPr>
              <p:nvPr/>
            </p:nvSpPr>
            <p:spPr bwMode="auto">
              <a:xfrm>
                <a:off x="3086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2" name="Freeform 1371"/>
              <p:cNvSpPr>
                <a:spLocks noEditPoints="1"/>
              </p:cNvSpPr>
              <p:nvPr/>
            </p:nvSpPr>
            <p:spPr bwMode="auto">
              <a:xfrm>
                <a:off x="3074" y="1967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3" name="Freeform 1372"/>
              <p:cNvSpPr>
                <a:spLocks noEditPoints="1"/>
              </p:cNvSpPr>
              <p:nvPr/>
            </p:nvSpPr>
            <p:spPr bwMode="auto">
              <a:xfrm>
                <a:off x="3074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4" name="Freeform 1373"/>
              <p:cNvSpPr>
                <a:spLocks noEditPoints="1"/>
              </p:cNvSpPr>
              <p:nvPr/>
            </p:nvSpPr>
            <p:spPr bwMode="auto">
              <a:xfrm>
                <a:off x="3074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5" name="Freeform 1374"/>
              <p:cNvSpPr>
                <a:spLocks noEditPoints="1"/>
              </p:cNvSpPr>
              <p:nvPr/>
            </p:nvSpPr>
            <p:spPr bwMode="auto">
              <a:xfrm>
                <a:off x="3074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6" name="Freeform 1375"/>
              <p:cNvSpPr>
                <a:spLocks noEditPoints="1"/>
              </p:cNvSpPr>
              <p:nvPr/>
            </p:nvSpPr>
            <p:spPr bwMode="auto">
              <a:xfrm>
                <a:off x="3074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7" name="Freeform 1376"/>
              <p:cNvSpPr>
                <a:spLocks noEditPoints="1"/>
              </p:cNvSpPr>
              <p:nvPr/>
            </p:nvSpPr>
            <p:spPr bwMode="auto">
              <a:xfrm>
                <a:off x="3074" y="1967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8" name="Freeform 1377"/>
              <p:cNvSpPr>
                <a:spLocks noEditPoints="1"/>
              </p:cNvSpPr>
              <p:nvPr/>
            </p:nvSpPr>
            <p:spPr bwMode="auto">
              <a:xfrm>
                <a:off x="3074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9" name="Freeform 1378"/>
              <p:cNvSpPr>
                <a:spLocks/>
              </p:cNvSpPr>
              <p:nvPr/>
            </p:nvSpPr>
            <p:spPr bwMode="auto">
              <a:xfrm>
                <a:off x="3074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0" name="Freeform 1379"/>
              <p:cNvSpPr>
                <a:spLocks/>
              </p:cNvSpPr>
              <p:nvPr/>
            </p:nvSpPr>
            <p:spPr bwMode="auto">
              <a:xfrm>
                <a:off x="3074" y="1979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12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w 12"/>
                  <a:gd name="T15" fmla="*/ 0 h 1"/>
                  <a:gd name="T16" fmla="*/ 0 w 12"/>
                  <a:gd name="T17" fmla="*/ 0 h 1"/>
                  <a:gd name="T18" fmla="*/ 12 w 12"/>
                  <a:gd name="T19" fmla="*/ 0 h 1"/>
                  <a:gd name="T20" fmla="*/ 12 w 12"/>
                  <a:gd name="T21" fmla="*/ 0 h 1"/>
                  <a:gd name="T22" fmla="*/ 12 w 12"/>
                  <a:gd name="T23" fmla="*/ 0 h 1"/>
                  <a:gd name="T24" fmla="*/ 12 w 12"/>
                  <a:gd name="T25" fmla="*/ 0 h 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"/>
                  <a:gd name="T40" fmla="*/ 0 h 1"/>
                  <a:gd name="T41" fmla="*/ 12 w 12"/>
                  <a:gd name="T42" fmla="*/ 1 h 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" h="1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1" name="Rectangle 1380"/>
              <p:cNvSpPr>
                <a:spLocks noChangeArrowheads="1"/>
              </p:cNvSpPr>
              <p:nvPr/>
            </p:nvSpPr>
            <p:spPr bwMode="auto">
              <a:xfrm>
                <a:off x="3086" y="1979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062" name="Freeform 1381"/>
              <p:cNvSpPr>
                <a:spLocks noEditPoints="1"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3" name="Freeform 1382"/>
              <p:cNvSpPr>
                <a:spLocks noEditPoints="1"/>
              </p:cNvSpPr>
              <p:nvPr/>
            </p:nvSpPr>
            <p:spPr bwMode="auto">
              <a:xfrm>
                <a:off x="3074" y="1979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4" name="Freeform 1383"/>
              <p:cNvSpPr>
                <a:spLocks noEditPoints="1"/>
              </p:cNvSpPr>
              <p:nvPr/>
            </p:nvSpPr>
            <p:spPr bwMode="auto">
              <a:xfrm>
                <a:off x="3074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5" name="Freeform 1384"/>
              <p:cNvSpPr>
                <a:spLocks noEditPoints="1"/>
              </p:cNvSpPr>
              <p:nvPr/>
            </p:nvSpPr>
            <p:spPr bwMode="auto">
              <a:xfrm>
                <a:off x="3074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6" name="Freeform 1385"/>
              <p:cNvSpPr>
                <a:spLocks noEditPoints="1"/>
              </p:cNvSpPr>
              <p:nvPr/>
            </p:nvSpPr>
            <p:spPr bwMode="auto">
              <a:xfrm>
                <a:off x="3074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7" name="Freeform 1386"/>
              <p:cNvSpPr>
                <a:spLocks noEditPoints="1"/>
              </p:cNvSpPr>
              <p:nvPr/>
            </p:nvSpPr>
            <p:spPr bwMode="auto">
              <a:xfrm>
                <a:off x="3074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8" name="Freeform 1387"/>
              <p:cNvSpPr>
                <a:spLocks noEditPoints="1"/>
              </p:cNvSpPr>
              <p:nvPr/>
            </p:nvSpPr>
            <p:spPr bwMode="auto">
              <a:xfrm>
                <a:off x="3074" y="1979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9" name="Freeform 1388"/>
              <p:cNvSpPr>
                <a:spLocks noEditPoints="1"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0" name="Freeform 1389"/>
              <p:cNvSpPr>
                <a:spLocks noEditPoints="1"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1" name="Freeform 1390"/>
              <p:cNvSpPr>
                <a:spLocks/>
              </p:cNvSpPr>
              <p:nvPr/>
            </p:nvSpPr>
            <p:spPr bwMode="auto">
              <a:xfrm>
                <a:off x="3086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2" name="Freeform 1391"/>
              <p:cNvSpPr>
                <a:spLocks/>
              </p:cNvSpPr>
              <p:nvPr/>
            </p:nvSpPr>
            <p:spPr bwMode="auto">
              <a:xfrm>
                <a:off x="3110" y="1967"/>
                <a:ext cx="12" cy="12"/>
              </a:xfrm>
              <a:custGeom>
                <a:avLst/>
                <a:gdLst>
                  <a:gd name="T0" fmla="*/ 0 w 12"/>
                  <a:gd name="T1" fmla="*/ 12 h 12"/>
                  <a:gd name="T2" fmla="*/ 0 w 12"/>
                  <a:gd name="T3" fmla="*/ 12 h 12"/>
                  <a:gd name="T4" fmla="*/ 0 w 12"/>
                  <a:gd name="T5" fmla="*/ 12 h 12"/>
                  <a:gd name="T6" fmla="*/ 0 w 12"/>
                  <a:gd name="T7" fmla="*/ 12 h 12"/>
                  <a:gd name="T8" fmla="*/ 0 w 12"/>
                  <a:gd name="T9" fmla="*/ 12 h 12"/>
                  <a:gd name="T10" fmla="*/ 12 w 12"/>
                  <a:gd name="T11" fmla="*/ 12 h 12"/>
                  <a:gd name="T12" fmla="*/ 12 w 12"/>
                  <a:gd name="T13" fmla="*/ 12 h 12"/>
                  <a:gd name="T14" fmla="*/ 12 w 12"/>
                  <a:gd name="T15" fmla="*/ 12 h 12"/>
                  <a:gd name="T16" fmla="*/ 12 w 12"/>
                  <a:gd name="T17" fmla="*/ 0 h 12"/>
                  <a:gd name="T18" fmla="*/ 12 w 12"/>
                  <a:gd name="T19" fmla="*/ 0 h 12"/>
                  <a:gd name="T20" fmla="*/ 12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w 12"/>
                  <a:gd name="T37" fmla="*/ 0 h 12"/>
                  <a:gd name="T38" fmla="*/ 0 w 12"/>
                  <a:gd name="T39" fmla="*/ 0 h 12"/>
                  <a:gd name="T40" fmla="*/ 0 w 12"/>
                  <a:gd name="T41" fmla="*/ 0 h 12"/>
                  <a:gd name="T42" fmla="*/ 0 w 12"/>
                  <a:gd name="T43" fmla="*/ 12 h 12"/>
                  <a:gd name="T44" fmla="*/ 0 w 12"/>
                  <a:gd name="T45" fmla="*/ 12 h 12"/>
                  <a:gd name="T46" fmla="*/ 0 w 12"/>
                  <a:gd name="T47" fmla="*/ 12 h 12"/>
                  <a:gd name="T48" fmla="*/ 0 w 12"/>
                  <a:gd name="T49" fmla="*/ 12 h 12"/>
                  <a:gd name="T50" fmla="*/ 0 w 12"/>
                  <a:gd name="T51" fmla="*/ 12 h 12"/>
                  <a:gd name="T52" fmla="*/ 0 w 12"/>
                  <a:gd name="T53" fmla="*/ 12 h 1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2"/>
                  <a:gd name="T82" fmla="*/ 0 h 12"/>
                  <a:gd name="T83" fmla="*/ 12 w 12"/>
                  <a:gd name="T84" fmla="*/ 12 h 1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2" h="12">
                    <a:moveTo>
                      <a:pt x="0" y="12"/>
                    </a:moveTo>
                    <a:lnTo>
                      <a:pt x="0" y="12"/>
                    </a:lnTo>
                    <a:lnTo>
                      <a:pt x="12" y="1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3" name="Rectangle 1392"/>
              <p:cNvSpPr>
                <a:spLocks noChangeArrowheads="1"/>
              </p:cNvSpPr>
              <p:nvPr/>
            </p:nvSpPr>
            <p:spPr bwMode="auto">
              <a:xfrm>
                <a:off x="3110" y="1979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074" name="Freeform 1393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5" name="Freeform 1394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6" name="Freeform 1395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7" name="Freeform 1396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8" name="Freeform 1397"/>
              <p:cNvSpPr>
                <a:spLocks noEditPoints="1"/>
              </p:cNvSpPr>
              <p:nvPr/>
            </p:nvSpPr>
            <p:spPr bwMode="auto">
              <a:xfrm>
                <a:off x="3122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9" name="Freeform 1398"/>
              <p:cNvSpPr>
                <a:spLocks noEditPoints="1"/>
              </p:cNvSpPr>
              <p:nvPr/>
            </p:nvSpPr>
            <p:spPr bwMode="auto">
              <a:xfrm>
                <a:off x="3122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0" name="Freeform 1399"/>
              <p:cNvSpPr>
                <a:spLocks noEditPoints="1"/>
              </p:cNvSpPr>
              <p:nvPr/>
            </p:nvSpPr>
            <p:spPr bwMode="auto">
              <a:xfrm>
                <a:off x="3122" y="1967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1" name="Freeform 1400"/>
              <p:cNvSpPr>
                <a:spLocks noEditPoints="1"/>
              </p:cNvSpPr>
              <p:nvPr/>
            </p:nvSpPr>
            <p:spPr bwMode="auto">
              <a:xfrm>
                <a:off x="3122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2" name="Freeform 1401"/>
              <p:cNvSpPr>
                <a:spLocks noEditPoints="1"/>
              </p:cNvSpPr>
              <p:nvPr/>
            </p:nvSpPr>
            <p:spPr bwMode="auto">
              <a:xfrm>
                <a:off x="3122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3" name="Freeform 1402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4" name="Freeform 1403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5" name="Freeform 1404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6" name="Freeform 1405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7" name="Freeform 1406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8" name="Freeform 1407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9" name="Freeform 1408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0" name="Freeform 1409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1" name="Freeform 1410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2" name="Freeform 1411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3" name="Freeform 1412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4" name="Freeform 1413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5" name="Freeform 1414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6" name="Freeform 1415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7" name="Freeform 1416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8" name="Freeform 1417"/>
              <p:cNvSpPr>
                <a:spLocks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9" name="Freeform 1418"/>
              <p:cNvSpPr>
                <a:spLocks/>
              </p:cNvSpPr>
              <p:nvPr/>
            </p:nvSpPr>
            <p:spPr bwMode="auto">
              <a:xfrm>
                <a:off x="3110" y="1979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12 w 12"/>
                  <a:gd name="T3" fmla="*/ 0 h 1"/>
                  <a:gd name="T4" fmla="*/ 12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w 12"/>
                  <a:gd name="T15" fmla="*/ 0 h 1"/>
                  <a:gd name="T16" fmla="*/ 0 w 12"/>
                  <a:gd name="T17" fmla="*/ 0 h 1"/>
                  <a:gd name="T18" fmla="*/ 0 w 12"/>
                  <a:gd name="T19" fmla="*/ 0 h 1"/>
                  <a:gd name="T20" fmla="*/ 0 w 12"/>
                  <a:gd name="T21" fmla="*/ 0 h 1"/>
                  <a:gd name="T22" fmla="*/ 0 w 12"/>
                  <a:gd name="T23" fmla="*/ 0 h 1"/>
                  <a:gd name="T24" fmla="*/ 12 w 12"/>
                  <a:gd name="T25" fmla="*/ 0 h 1"/>
                  <a:gd name="T26" fmla="*/ 12 w 12"/>
                  <a:gd name="T27" fmla="*/ 0 h 1"/>
                  <a:gd name="T28" fmla="*/ 12 w 12"/>
                  <a:gd name="T29" fmla="*/ 0 h 1"/>
                  <a:gd name="T30" fmla="*/ 12 w 12"/>
                  <a:gd name="T31" fmla="*/ 0 h 1"/>
                  <a:gd name="T32" fmla="*/ 12 w 12"/>
                  <a:gd name="T33" fmla="*/ 0 h 1"/>
                  <a:gd name="T34" fmla="*/ 12 w 12"/>
                  <a:gd name="T35" fmla="*/ 0 h 1"/>
                  <a:gd name="T36" fmla="*/ 12 w 12"/>
                  <a:gd name="T37" fmla="*/ 0 h 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"/>
                  <a:gd name="T58" fmla="*/ 0 h 1"/>
                  <a:gd name="T59" fmla="*/ 12 w 12"/>
                  <a:gd name="T60" fmla="*/ 1 h 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" h="1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0" name="Rectangle 1419"/>
              <p:cNvSpPr>
                <a:spLocks noChangeArrowheads="1"/>
              </p:cNvSpPr>
              <p:nvPr/>
            </p:nvSpPr>
            <p:spPr bwMode="auto">
              <a:xfrm>
                <a:off x="3122" y="1979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10101" name="Freeform 1420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39" name="Group 1421"/>
            <p:cNvGrpSpPr>
              <a:grpSpLocks/>
            </p:cNvGrpSpPr>
            <p:nvPr/>
          </p:nvGrpSpPr>
          <p:grpSpPr bwMode="auto">
            <a:xfrm>
              <a:off x="4937125" y="3427413"/>
              <a:ext cx="115888" cy="20637"/>
              <a:chOff x="3110" y="1967"/>
              <a:chExt cx="73" cy="13"/>
            </a:xfrm>
          </p:grpSpPr>
          <p:sp>
            <p:nvSpPr>
              <p:cNvPr id="9702" name="Freeform 1422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3" name="Freeform 1423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4" name="Freeform 1424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5" name="Freeform 1425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6" name="Freeform 1426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7" name="Freeform 1427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8" name="Freeform 1428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9" name="Freeform 1429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0" name="Freeform 1430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1" name="Freeform 1431"/>
              <p:cNvSpPr>
                <a:spLocks noEditPoints="1"/>
              </p:cNvSpPr>
              <p:nvPr/>
            </p:nvSpPr>
            <p:spPr bwMode="auto">
              <a:xfrm>
                <a:off x="3122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2" name="Freeform 1432"/>
              <p:cNvSpPr>
                <a:spLocks noEditPoints="1"/>
              </p:cNvSpPr>
              <p:nvPr/>
            </p:nvSpPr>
            <p:spPr bwMode="auto">
              <a:xfrm>
                <a:off x="3122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3" name="Freeform 1433"/>
              <p:cNvSpPr>
                <a:spLocks noEditPoints="1"/>
              </p:cNvSpPr>
              <p:nvPr/>
            </p:nvSpPr>
            <p:spPr bwMode="auto">
              <a:xfrm>
                <a:off x="3122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4" name="Freeform 1434"/>
              <p:cNvSpPr>
                <a:spLocks noEditPoints="1"/>
              </p:cNvSpPr>
              <p:nvPr/>
            </p:nvSpPr>
            <p:spPr bwMode="auto">
              <a:xfrm>
                <a:off x="3122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5" name="Freeform 1435"/>
              <p:cNvSpPr>
                <a:spLocks noEditPoints="1"/>
              </p:cNvSpPr>
              <p:nvPr/>
            </p:nvSpPr>
            <p:spPr bwMode="auto">
              <a:xfrm>
                <a:off x="3122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6" name="Freeform 1436"/>
              <p:cNvSpPr>
                <a:spLocks/>
              </p:cNvSpPr>
              <p:nvPr/>
            </p:nvSpPr>
            <p:spPr bwMode="auto">
              <a:xfrm>
                <a:off x="3122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7" name="Freeform 1437"/>
              <p:cNvSpPr>
                <a:spLocks/>
              </p:cNvSpPr>
              <p:nvPr/>
            </p:nvSpPr>
            <p:spPr bwMode="auto">
              <a:xfrm>
                <a:off x="3110" y="1967"/>
                <a:ext cx="12" cy="12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12 w 12"/>
                  <a:gd name="T13" fmla="*/ 0 h 12"/>
                  <a:gd name="T14" fmla="*/ 12 w 12"/>
                  <a:gd name="T15" fmla="*/ 0 h 12"/>
                  <a:gd name="T16" fmla="*/ 12 w 12"/>
                  <a:gd name="T17" fmla="*/ 12 h 12"/>
                  <a:gd name="T18" fmla="*/ 12 w 12"/>
                  <a:gd name="T19" fmla="*/ 12 h 12"/>
                  <a:gd name="T20" fmla="*/ 12 w 12"/>
                  <a:gd name="T21" fmla="*/ 0 h 12"/>
                  <a:gd name="T22" fmla="*/ 12 w 12"/>
                  <a:gd name="T23" fmla="*/ 0 h 12"/>
                  <a:gd name="T24" fmla="*/ 12 w 12"/>
                  <a:gd name="T25" fmla="*/ 0 h 12"/>
                  <a:gd name="T26" fmla="*/ 12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w 12"/>
                  <a:gd name="T37" fmla="*/ 0 h 12"/>
                  <a:gd name="T38" fmla="*/ 0 w 12"/>
                  <a:gd name="T39" fmla="*/ 0 h 1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"/>
                  <a:gd name="T61" fmla="*/ 0 h 12"/>
                  <a:gd name="T62" fmla="*/ 12 w 12"/>
                  <a:gd name="T63" fmla="*/ 12 h 1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" h="12">
                    <a:moveTo>
                      <a:pt x="0" y="0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12" y="12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8" name="Rectangle 1438"/>
              <p:cNvSpPr>
                <a:spLocks noChangeArrowheads="1"/>
              </p:cNvSpPr>
              <p:nvPr/>
            </p:nvSpPr>
            <p:spPr bwMode="auto">
              <a:xfrm>
                <a:off x="3110" y="1967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719" name="Freeform 1439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0" name="Freeform 1440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1" name="Freeform 1441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2" name="Freeform 1442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3" name="Freeform 1443"/>
              <p:cNvSpPr>
                <a:spLocks noEditPoints="1"/>
              </p:cNvSpPr>
              <p:nvPr/>
            </p:nvSpPr>
            <p:spPr bwMode="auto">
              <a:xfrm>
                <a:off x="3122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4" name="Freeform 1444"/>
              <p:cNvSpPr>
                <a:spLocks noEditPoints="1"/>
              </p:cNvSpPr>
              <p:nvPr/>
            </p:nvSpPr>
            <p:spPr bwMode="auto">
              <a:xfrm>
                <a:off x="3122" y="1967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5" name="Freeform 1445"/>
              <p:cNvSpPr>
                <a:spLocks noEditPoints="1"/>
              </p:cNvSpPr>
              <p:nvPr/>
            </p:nvSpPr>
            <p:spPr bwMode="auto">
              <a:xfrm>
                <a:off x="3122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6" name="Freeform 1446"/>
              <p:cNvSpPr>
                <a:spLocks noEditPoints="1"/>
              </p:cNvSpPr>
              <p:nvPr/>
            </p:nvSpPr>
            <p:spPr bwMode="auto">
              <a:xfrm>
                <a:off x="3122" y="1967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7" name="Freeform 1447"/>
              <p:cNvSpPr>
                <a:spLocks noEditPoints="1"/>
              </p:cNvSpPr>
              <p:nvPr/>
            </p:nvSpPr>
            <p:spPr bwMode="auto">
              <a:xfrm>
                <a:off x="3122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8" name="Freeform 1448"/>
              <p:cNvSpPr>
                <a:spLocks noEditPoints="1"/>
              </p:cNvSpPr>
              <p:nvPr/>
            </p:nvSpPr>
            <p:spPr bwMode="auto">
              <a:xfrm>
                <a:off x="3122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9" name="Freeform 1449"/>
              <p:cNvSpPr>
                <a:spLocks noEditPoints="1"/>
              </p:cNvSpPr>
              <p:nvPr/>
            </p:nvSpPr>
            <p:spPr bwMode="auto">
              <a:xfrm>
                <a:off x="3122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0" name="Freeform 1450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1" name="Freeform 1451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2" name="Freeform 1452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3" name="Freeform 1453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4" name="Freeform 1454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5" name="Freeform 1455"/>
              <p:cNvSpPr>
                <a:spLocks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6" name="Freeform 1456"/>
              <p:cNvSpPr>
                <a:spLocks/>
              </p:cNvSpPr>
              <p:nvPr/>
            </p:nvSpPr>
            <p:spPr bwMode="auto">
              <a:xfrm>
                <a:off x="3110" y="1967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w 1"/>
                  <a:gd name="T15" fmla="*/ 0 h 12"/>
                  <a:gd name="T16" fmla="*/ 0 w 1"/>
                  <a:gd name="T17" fmla="*/ 0 h 12"/>
                  <a:gd name="T18" fmla="*/ 0 w 1"/>
                  <a:gd name="T19" fmla="*/ 0 h 12"/>
                  <a:gd name="T20" fmla="*/ 0 w 1"/>
                  <a:gd name="T21" fmla="*/ 0 h 12"/>
                  <a:gd name="T22" fmla="*/ 0 w 1"/>
                  <a:gd name="T23" fmla="*/ 0 h 12"/>
                  <a:gd name="T24" fmla="*/ 0 w 1"/>
                  <a:gd name="T25" fmla="*/ 0 h 12"/>
                  <a:gd name="T26" fmla="*/ 0 w 1"/>
                  <a:gd name="T27" fmla="*/ 0 h 12"/>
                  <a:gd name="T28" fmla="*/ 0 w 1"/>
                  <a:gd name="T29" fmla="*/ 0 h 12"/>
                  <a:gd name="T30" fmla="*/ 0 w 1"/>
                  <a:gd name="T31" fmla="*/ 0 h 12"/>
                  <a:gd name="T32" fmla="*/ 0 w 1"/>
                  <a:gd name="T33" fmla="*/ 0 h 12"/>
                  <a:gd name="T34" fmla="*/ 0 w 1"/>
                  <a:gd name="T35" fmla="*/ 12 h 12"/>
                  <a:gd name="T36" fmla="*/ 0 w 1"/>
                  <a:gd name="T37" fmla="*/ 12 h 12"/>
                  <a:gd name="T38" fmla="*/ 0 w 1"/>
                  <a:gd name="T39" fmla="*/ 12 h 1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"/>
                  <a:gd name="T61" fmla="*/ 0 h 12"/>
                  <a:gd name="T62" fmla="*/ 1 w 1"/>
                  <a:gd name="T63" fmla="*/ 12 h 1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" h="12">
                    <a:moveTo>
                      <a:pt x="0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7" name="Freeform 1457"/>
              <p:cNvSpPr>
                <a:spLocks/>
              </p:cNvSpPr>
              <p:nvPr/>
            </p:nvSpPr>
            <p:spPr bwMode="auto">
              <a:xfrm>
                <a:off x="3110" y="1967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2"/>
                  <a:gd name="T14" fmla="*/ 1 w 1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8" name="Freeform 1458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9" name="Freeform 1459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0" name="Freeform 1460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1" name="Freeform 1461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2" name="Freeform 1462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3" name="Freeform 1463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4" name="Freeform 1464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5" name="Freeform 1465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6" name="Freeform 1466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7" name="Freeform 1467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8" name="Freeform 1468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9" name="Freeform 1469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0" name="Freeform 1470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1" name="Freeform 1471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2" name="Freeform 1472"/>
              <p:cNvSpPr>
                <a:spLocks noEditPoints="1"/>
              </p:cNvSpPr>
              <p:nvPr/>
            </p:nvSpPr>
            <p:spPr bwMode="auto">
              <a:xfrm>
                <a:off x="3110" y="1967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3" name="Freeform 1473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4" name="Freeform 1474"/>
              <p:cNvSpPr>
                <a:spLocks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5" name="Oval 1475"/>
              <p:cNvSpPr>
                <a:spLocks noChangeArrowheads="1"/>
              </p:cNvSpPr>
              <p:nvPr/>
            </p:nvSpPr>
            <p:spPr bwMode="auto">
              <a:xfrm>
                <a:off x="3110" y="1979"/>
                <a:ext cx="1" cy="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756" name="Rectangle 1476"/>
              <p:cNvSpPr>
                <a:spLocks noChangeArrowheads="1"/>
              </p:cNvSpPr>
              <p:nvPr/>
            </p:nvSpPr>
            <p:spPr bwMode="auto">
              <a:xfrm>
                <a:off x="3110" y="1979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757" name="Freeform 1477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8" name="Freeform 1478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9" name="Freeform 1479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0" name="Freeform 1480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1" name="Freeform 1481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2" name="Freeform 1482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3" name="Freeform 1483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4" name="Freeform 1484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5" name="Freeform 1485"/>
              <p:cNvSpPr>
                <a:spLocks noEditPoints="1"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6" name="Freeform 1486"/>
              <p:cNvSpPr>
                <a:spLocks/>
              </p:cNvSpPr>
              <p:nvPr/>
            </p:nvSpPr>
            <p:spPr bwMode="auto">
              <a:xfrm>
                <a:off x="3110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7" name="Freeform 1487"/>
              <p:cNvSpPr>
                <a:spLocks/>
              </p:cNvSpPr>
              <p:nvPr/>
            </p:nvSpPr>
            <p:spPr bwMode="auto">
              <a:xfrm>
                <a:off x="3135" y="1967"/>
                <a:ext cx="12" cy="12"/>
              </a:xfrm>
              <a:custGeom>
                <a:avLst/>
                <a:gdLst>
                  <a:gd name="T0" fmla="*/ 12 w 12"/>
                  <a:gd name="T1" fmla="*/ 12 h 12"/>
                  <a:gd name="T2" fmla="*/ 12 w 12"/>
                  <a:gd name="T3" fmla="*/ 12 h 12"/>
                  <a:gd name="T4" fmla="*/ 12 w 12"/>
                  <a:gd name="T5" fmla="*/ 12 h 12"/>
                  <a:gd name="T6" fmla="*/ 12 w 12"/>
                  <a:gd name="T7" fmla="*/ 12 h 12"/>
                  <a:gd name="T8" fmla="*/ 12 w 12"/>
                  <a:gd name="T9" fmla="*/ 12 h 12"/>
                  <a:gd name="T10" fmla="*/ 12 w 12"/>
                  <a:gd name="T11" fmla="*/ 0 h 12"/>
                  <a:gd name="T12" fmla="*/ 12 w 12"/>
                  <a:gd name="T13" fmla="*/ 0 h 12"/>
                  <a:gd name="T14" fmla="*/ 12 w 12"/>
                  <a:gd name="T15" fmla="*/ 0 h 12"/>
                  <a:gd name="T16" fmla="*/ 12 w 12"/>
                  <a:gd name="T17" fmla="*/ 0 h 12"/>
                  <a:gd name="T18" fmla="*/ 12 w 12"/>
                  <a:gd name="T19" fmla="*/ 0 h 12"/>
                  <a:gd name="T20" fmla="*/ 12 w 12"/>
                  <a:gd name="T21" fmla="*/ 0 h 12"/>
                  <a:gd name="T22" fmla="*/ 12 w 12"/>
                  <a:gd name="T23" fmla="*/ 0 h 12"/>
                  <a:gd name="T24" fmla="*/ 12 w 12"/>
                  <a:gd name="T25" fmla="*/ 0 h 12"/>
                  <a:gd name="T26" fmla="*/ 12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w 12"/>
                  <a:gd name="T37" fmla="*/ 0 h 12"/>
                  <a:gd name="T38" fmla="*/ 0 w 12"/>
                  <a:gd name="T39" fmla="*/ 0 h 12"/>
                  <a:gd name="T40" fmla="*/ 0 w 12"/>
                  <a:gd name="T41" fmla="*/ 12 h 12"/>
                  <a:gd name="T42" fmla="*/ 0 w 12"/>
                  <a:gd name="T43" fmla="*/ 12 h 12"/>
                  <a:gd name="T44" fmla="*/ 0 w 12"/>
                  <a:gd name="T45" fmla="*/ 12 h 12"/>
                  <a:gd name="T46" fmla="*/ 0 w 12"/>
                  <a:gd name="T47" fmla="*/ 12 h 12"/>
                  <a:gd name="T48" fmla="*/ 0 w 12"/>
                  <a:gd name="T49" fmla="*/ 12 h 12"/>
                  <a:gd name="T50" fmla="*/ 12 w 12"/>
                  <a:gd name="T51" fmla="*/ 12 h 12"/>
                  <a:gd name="T52" fmla="*/ 12 w 12"/>
                  <a:gd name="T53" fmla="*/ 12 h 12"/>
                  <a:gd name="T54" fmla="*/ 12 w 12"/>
                  <a:gd name="T55" fmla="*/ 12 h 12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2"/>
                  <a:gd name="T85" fmla="*/ 0 h 12"/>
                  <a:gd name="T86" fmla="*/ 12 w 12"/>
                  <a:gd name="T87" fmla="*/ 12 h 12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2" h="12">
                    <a:moveTo>
                      <a:pt x="12" y="12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8" name="Rectangle 1488"/>
              <p:cNvSpPr>
                <a:spLocks noChangeArrowheads="1"/>
              </p:cNvSpPr>
              <p:nvPr/>
            </p:nvSpPr>
            <p:spPr bwMode="auto">
              <a:xfrm>
                <a:off x="3147" y="1979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769" name="Freeform 1489"/>
              <p:cNvSpPr>
                <a:spLocks noEditPoints="1"/>
              </p:cNvSpPr>
              <p:nvPr/>
            </p:nvSpPr>
            <p:spPr bwMode="auto">
              <a:xfrm>
                <a:off x="3147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0" name="Freeform 1490"/>
              <p:cNvSpPr>
                <a:spLocks noEditPoints="1"/>
              </p:cNvSpPr>
              <p:nvPr/>
            </p:nvSpPr>
            <p:spPr bwMode="auto">
              <a:xfrm>
                <a:off x="3147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1" name="Freeform 1491"/>
              <p:cNvSpPr>
                <a:spLocks noEditPoints="1"/>
              </p:cNvSpPr>
              <p:nvPr/>
            </p:nvSpPr>
            <p:spPr bwMode="auto">
              <a:xfrm>
                <a:off x="3147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2" name="Freeform 1492"/>
              <p:cNvSpPr>
                <a:spLocks noEditPoints="1"/>
              </p:cNvSpPr>
              <p:nvPr/>
            </p:nvSpPr>
            <p:spPr bwMode="auto">
              <a:xfrm>
                <a:off x="3147" y="1967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3" name="Freeform 1493"/>
              <p:cNvSpPr>
                <a:spLocks noEditPoints="1"/>
              </p:cNvSpPr>
              <p:nvPr/>
            </p:nvSpPr>
            <p:spPr bwMode="auto">
              <a:xfrm>
                <a:off x="3147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4" name="Freeform 1494"/>
              <p:cNvSpPr>
                <a:spLocks noEditPoints="1"/>
              </p:cNvSpPr>
              <p:nvPr/>
            </p:nvSpPr>
            <p:spPr bwMode="auto">
              <a:xfrm>
                <a:off x="3147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5" name="Freeform 1495"/>
              <p:cNvSpPr>
                <a:spLocks noEditPoints="1"/>
              </p:cNvSpPr>
              <p:nvPr/>
            </p:nvSpPr>
            <p:spPr bwMode="auto">
              <a:xfrm>
                <a:off x="3147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6" name="Freeform 1496"/>
              <p:cNvSpPr>
                <a:spLocks noEditPoints="1"/>
              </p:cNvSpPr>
              <p:nvPr/>
            </p:nvSpPr>
            <p:spPr bwMode="auto">
              <a:xfrm>
                <a:off x="3147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7" name="Freeform 1497"/>
              <p:cNvSpPr>
                <a:spLocks noEditPoints="1"/>
              </p:cNvSpPr>
              <p:nvPr/>
            </p:nvSpPr>
            <p:spPr bwMode="auto">
              <a:xfrm>
                <a:off x="3147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8" name="Freeform 1498"/>
              <p:cNvSpPr>
                <a:spLocks noEditPoints="1"/>
              </p:cNvSpPr>
              <p:nvPr/>
            </p:nvSpPr>
            <p:spPr bwMode="auto">
              <a:xfrm>
                <a:off x="3147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9" name="Freeform 1499"/>
              <p:cNvSpPr>
                <a:spLocks noEditPoints="1"/>
              </p:cNvSpPr>
              <p:nvPr/>
            </p:nvSpPr>
            <p:spPr bwMode="auto">
              <a:xfrm>
                <a:off x="3147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0" name="Freeform 1500"/>
              <p:cNvSpPr>
                <a:spLocks noEditPoints="1"/>
              </p:cNvSpPr>
              <p:nvPr/>
            </p:nvSpPr>
            <p:spPr bwMode="auto">
              <a:xfrm>
                <a:off x="3147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"/>
                  <a:gd name="T25" fmla="*/ 0 h 1"/>
                  <a:gd name="T26" fmla="*/ 1 w 1"/>
                  <a:gd name="T27" fmla="*/ 1 h 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1" name="Freeform 1501"/>
              <p:cNvSpPr>
                <a:spLocks noEditPoints="1"/>
              </p:cNvSpPr>
              <p:nvPr/>
            </p:nvSpPr>
            <p:spPr bwMode="auto">
              <a:xfrm>
                <a:off x="3135" y="1967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2" name="Freeform 1502"/>
              <p:cNvSpPr>
                <a:spLocks noEditPoints="1"/>
              </p:cNvSpPr>
              <p:nvPr/>
            </p:nvSpPr>
            <p:spPr bwMode="auto">
              <a:xfrm>
                <a:off x="3135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"/>
                  <a:gd name="T25" fmla="*/ 0 h 1"/>
                  <a:gd name="T26" fmla="*/ 1 w 1"/>
                  <a:gd name="T27" fmla="*/ 1 h 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3" name="Freeform 1503"/>
              <p:cNvSpPr>
                <a:spLocks noEditPoints="1"/>
              </p:cNvSpPr>
              <p:nvPr/>
            </p:nvSpPr>
            <p:spPr bwMode="auto">
              <a:xfrm>
                <a:off x="3135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4" name="Freeform 1504"/>
              <p:cNvSpPr>
                <a:spLocks noEditPoints="1"/>
              </p:cNvSpPr>
              <p:nvPr/>
            </p:nvSpPr>
            <p:spPr bwMode="auto">
              <a:xfrm>
                <a:off x="3135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5" name="Freeform 1505"/>
              <p:cNvSpPr>
                <a:spLocks noEditPoints="1"/>
              </p:cNvSpPr>
              <p:nvPr/>
            </p:nvSpPr>
            <p:spPr bwMode="auto">
              <a:xfrm>
                <a:off x="3135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6" name="Freeform 1506"/>
              <p:cNvSpPr>
                <a:spLocks noEditPoints="1"/>
              </p:cNvSpPr>
              <p:nvPr/>
            </p:nvSpPr>
            <p:spPr bwMode="auto">
              <a:xfrm>
                <a:off x="3135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7" name="Freeform 1507"/>
              <p:cNvSpPr>
                <a:spLocks noEditPoints="1"/>
              </p:cNvSpPr>
              <p:nvPr/>
            </p:nvSpPr>
            <p:spPr bwMode="auto">
              <a:xfrm>
                <a:off x="3135" y="1967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8" name="Freeform 1508"/>
              <p:cNvSpPr>
                <a:spLocks noEditPoints="1"/>
              </p:cNvSpPr>
              <p:nvPr/>
            </p:nvSpPr>
            <p:spPr bwMode="auto">
              <a:xfrm>
                <a:off x="3135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9" name="Freeform 1509"/>
              <p:cNvSpPr>
                <a:spLocks noEditPoints="1"/>
              </p:cNvSpPr>
              <p:nvPr/>
            </p:nvSpPr>
            <p:spPr bwMode="auto">
              <a:xfrm>
                <a:off x="3135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0" name="Freeform 1510"/>
              <p:cNvSpPr>
                <a:spLocks noEditPoints="1"/>
              </p:cNvSpPr>
              <p:nvPr/>
            </p:nvSpPr>
            <p:spPr bwMode="auto">
              <a:xfrm>
                <a:off x="3135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1" name="Freeform 1511"/>
              <p:cNvSpPr>
                <a:spLocks noEditPoints="1"/>
              </p:cNvSpPr>
              <p:nvPr/>
            </p:nvSpPr>
            <p:spPr bwMode="auto">
              <a:xfrm>
                <a:off x="3135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2" name="Freeform 1512"/>
              <p:cNvSpPr>
                <a:spLocks noEditPoints="1"/>
              </p:cNvSpPr>
              <p:nvPr/>
            </p:nvSpPr>
            <p:spPr bwMode="auto">
              <a:xfrm>
                <a:off x="3135" y="1979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w 12"/>
                  <a:gd name="T15" fmla="*/ 0 h 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"/>
                  <a:gd name="T25" fmla="*/ 0 h 1"/>
                  <a:gd name="T26" fmla="*/ 12 w 12"/>
                  <a:gd name="T27" fmla="*/ 1 h 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3" name="Freeform 1513"/>
              <p:cNvSpPr>
                <a:spLocks noEditPoints="1"/>
              </p:cNvSpPr>
              <p:nvPr/>
            </p:nvSpPr>
            <p:spPr bwMode="auto">
              <a:xfrm>
                <a:off x="3147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4" name="Rectangle 1514"/>
              <p:cNvSpPr>
                <a:spLocks noChangeArrowheads="1"/>
              </p:cNvSpPr>
              <p:nvPr/>
            </p:nvSpPr>
            <p:spPr bwMode="auto">
              <a:xfrm>
                <a:off x="3147" y="1979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795" name="Oval 1515"/>
              <p:cNvSpPr>
                <a:spLocks noChangeArrowheads="1"/>
              </p:cNvSpPr>
              <p:nvPr/>
            </p:nvSpPr>
            <p:spPr bwMode="auto">
              <a:xfrm>
                <a:off x="3147" y="1979"/>
                <a:ext cx="1" cy="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796" name="Rectangle 1516"/>
              <p:cNvSpPr>
                <a:spLocks noChangeArrowheads="1"/>
              </p:cNvSpPr>
              <p:nvPr/>
            </p:nvSpPr>
            <p:spPr bwMode="auto">
              <a:xfrm>
                <a:off x="3147" y="1979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797" name="Freeform 1517"/>
              <p:cNvSpPr>
                <a:spLocks noEditPoints="1"/>
              </p:cNvSpPr>
              <p:nvPr/>
            </p:nvSpPr>
            <p:spPr bwMode="auto">
              <a:xfrm>
                <a:off x="3147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8" name="Freeform 1518"/>
              <p:cNvSpPr>
                <a:spLocks noEditPoints="1"/>
              </p:cNvSpPr>
              <p:nvPr/>
            </p:nvSpPr>
            <p:spPr bwMode="auto">
              <a:xfrm>
                <a:off x="3147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9" name="Freeform 1519"/>
              <p:cNvSpPr>
                <a:spLocks noEditPoints="1"/>
              </p:cNvSpPr>
              <p:nvPr/>
            </p:nvSpPr>
            <p:spPr bwMode="auto">
              <a:xfrm>
                <a:off x="3147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0" name="Freeform 1520"/>
              <p:cNvSpPr>
                <a:spLocks noEditPoints="1"/>
              </p:cNvSpPr>
              <p:nvPr/>
            </p:nvSpPr>
            <p:spPr bwMode="auto">
              <a:xfrm>
                <a:off x="3147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1" name="Freeform 1521"/>
              <p:cNvSpPr>
                <a:spLocks noEditPoints="1"/>
              </p:cNvSpPr>
              <p:nvPr/>
            </p:nvSpPr>
            <p:spPr bwMode="auto">
              <a:xfrm>
                <a:off x="3147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2" name="Freeform 1522"/>
              <p:cNvSpPr>
                <a:spLocks noEditPoints="1"/>
              </p:cNvSpPr>
              <p:nvPr/>
            </p:nvSpPr>
            <p:spPr bwMode="auto">
              <a:xfrm>
                <a:off x="3147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3" name="Freeform 1523"/>
              <p:cNvSpPr>
                <a:spLocks noEditPoints="1"/>
              </p:cNvSpPr>
              <p:nvPr/>
            </p:nvSpPr>
            <p:spPr bwMode="auto">
              <a:xfrm>
                <a:off x="3147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4" name="Freeform 1524"/>
              <p:cNvSpPr>
                <a:spLocks noEditPoints="1"/>
              </p:cNvSpPr>
              <p:nvPr/>
            </p:nvSpPr>
            <p:spPr bwMode="auto">
              <a:xfrm>
                <a:off x="3147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5" name="Freeform 1525"/>
              <p:cNvSpPr>
                <a:spLocks noEditPoints="1"/>
              </p:cNvSpPr>
              <p:nvPr/>
            </p:nvSpPr>
            <p:spPr bwMode="auto">
              <a:xfrm>
                <a:off x="3147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6" name="Freeform 1526"/>
              <p:cNvSpPr>
                <a:spLocks/>
              </p:cNvSpPr>
              <p:nvPr/>
            </p:nvSpPr>
            <p:spPr bwMode="auto">
              <a:xfrm>
                <a:off x="3147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7" name="Freeform 1527"/>
              <p:cNvSpPr>
                <a:spLocks/>
              </p:cNvSpPr>
              <p:nvPr/>
            </p:nvSpPr>
            <p:spPr bwMode="auto">
              <a:xfrm>
                <a:off x="3147" y="1967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0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w 1"/>
                  <a:gd name="T15" fmla="*/ 0 h 12"/>
                  <a:gd name="T16" fmla="*/ 0 w 1"/>
                  <a:gd name="T17" fmla="*/ 12 h 12"/>
                  <a:gd name="T18" fmla="*/ 0 w 1"/>
                  <a:gd name="T19" fmla="*/ 12 h 12"/>
                  <a:gd name="T20" fmla="*/ 0 w 1"/>
                  <a:gd name="T21" fmla="*/ 0 h 12"/>
                  <a:gd name="T22" fmla="*/ 0 w 1"/>
                  <a:gd name="T23" fmla="*/ 0 h 12"/>
                  <a:gd name="T24" fmla="*/ 0 w 1"/>
                  <a:gd name="T25" fmla="*/ 0 h 12"/>
                  <a:gd name="T26" fmla="*/ 0 w 1"/>
                  <a:gd name="T27" fmla="*/ 0 h 12"/>
                  <a:gd name="T28" fmla="*/ 0 w 1"/>
                  <a:gd name="T29" fmla="*/ 0 h 12"/>
                  <a:gd name="T30" fmla="*/ 0 w 1"/>
                  <a:gd name="T31" fmla="*/ 0 h 12"/>
                  <a:gd name="T32" fmla="*/ 0 w 1"/>
                  <a:gd name="T33" fmla="*/ 0 h 12"/>
                  <a:gd name="T34" fmla="*/ 0 w 1"/>
                  <a:gd name="T35" fmla="*/ 0 h 12"/>
                  <a:gd name="T36" fmla="*/ 0 w 1"/>
                  <a:gd name="T37" fmla="*/ 0 h 12"/>
                  <a:gd name="T38" fmla="*/ 0 w 1"/>
                  <a:gd name="T39" fmla="*/ 0 h 1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"/>
                  <a:gd name="T61" fmla="*/ 0 h 12"/>
                  <a:gd name="T62" fmla="*/ 1 w 1"/>
                  <a:gd name="T63" fmla="*/ 12 h 1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8" name="Rectangle 1528"/>
              <p:cNvSpPr>
                <a:spLocks noChangeArrowheads="1"/>
              </p:cNvSpPr>
              <p:nvPr/>
            </p:nvSpPr>
            <p:spPr bwMode="auto">
              <a:xfrm>
                <a:off x="3147" y="1967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809" name="Freeform 1529"/>
              <p:cNvSpPr>
                <a:spLocks noEditPoints="1"/>
              </p:cNvSpPr>
              <p:nvPr/>
            </p:nvSpPr>
            <p:spPr bwMode="auto">
              <a:xfrm>
                <a:off x="3147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0" name="Freeform 1530"/>
              <p:cNvSpPr>
                <a:spLocks noEditPoints="1"/>
              </p:cNvSpPr>
              <p:nvPr/>
            </p:nvSpPr>
            <p:spPr bwMode="auto">
              <a:xfrm>
                <a:off x="3147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1" name="Freeform 1531"/>
              <p:cNvSpPr>
                <a:spLocks noEditPoints="1"/>
              </p:cNvSpPr>
              <p:nvPr/>
            </p:nvSpPr>
            <p:spPr bwMode="auto">
              <a:xfrm>
                <a:off x="3147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2" name="Freeform 1532"/>
              <p:cNvSpPr>
                <a:spLocks noEditPoints="1"/>
              </p:cNvSpPr>
              <p:nvPr/>
            </p:nvSpPr>
            <p:spPr bwMode="auto">
              <a:xfrm>
                <a:off x="3147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3" name="Freeform 1533"/>
              <p:cNvSpPr>
                <a:spLocks noEditPoints="1"/>
              </p:cNvSpPr>
              <p:nvPr/>
            </p:nvSpPr>
            <p:spPr bwMode="auto">
              <a:xfrm>
                <a:off x="3147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4" name="Freeform 1534"/>
              <p:cNvSpPr>
                <a:spLocks noEditPoints="1"/>
              </p:cNvSpPr>
              <p:nvPr/>
            </p:nvSpPr>
            <p:spPr bwMode="auto">
              <a:xfrm>
                <a:off x="3147" y="1967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5" name="Freeform 1535"/>
              <p:cNvSpPr>
                <a:spLocks noEditPoints="1"/>
              </p:cNvSpPr>
              <p:nvPr/>
            </p:nvSpPr>
            <p:spPr bwMode="auto">
              <a:xfrm>
                <a:off x="3147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6" name="Freeform 1536"/>
              <p:cNvSpPr>
                <a:spLocks noEditPoints="1"/>
              </p:cNvSpPr>
              <p:nvPr/>
            </p:nvSpPr>
            <p:spPr bwMode="auto">
              <a:xfrm>
                <a:off x="3147" y="1967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7" name="Freeform 1537"/>
              <p:cNvSpPr>
                <a:spLocks noEditPoints="1"/>
              </p:cNvSpPr>
              <p:nvPr/>
            </p:nvSpPr>
            <p:spPr bwMode="auto">
              <a:xfrm>
                <a:off x="3147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8" name="Freeform 1538"/>
              <p:cNvSpPr>
                <a:spLocks noEditPoints="1"/>
              </p:cNvSpPr>
              <p:nvPr/>
            </p:nvSpPr>
            <p:spPr bwMode="auto">
              <a:xfrm>
                <a:off x="3147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9" name="Freeform 1539"/>
              <p:cNvSpPr>
                <a:spLocks noEditPoints="1"/>
              </p:cNvSpPr>
              <p:nvPr/>
            </p:nvSpPr>
            <p:spPr bwMode="auto">
              <a:xfrm>
                <a:off x="3147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0" name="Freeform 1540"/>
              <p:cNvSpPr>
                <a:spLocks noEditPoints="1"/>
              </p:cNvSpPr>
              <p:nvPr/>
            </p:nvSpPr>
            <p:spPr bwMode="auto">
              <a:xfrm>
                <a:off x="3147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1" name="Freeform 1541"/>
              <p:cNvSpPr>
                <a:spLocks noEditPoints="1"/>
              </p:cNvSpPr>
              <p:nvPr/>
            </p:nvSpPr>
            <p:spPr bwMode="auto">
              <a:xfrm>
                <a:off x="3147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2" name="Freeform 1542"/>
              <p:cNvSpPr>
                <a:spLocks noEditPoints="1"/>
              </p:cNvSpPr>
              <p:nvPr/>
            </p:nvSpPr>
            <p:spPr bwMode="auto">
              <a:xfrm>
                <a:off x="3147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3" name="Freeform 1543"/>
              <p:cNvSpPr>
                <a:spLocks noEditPoints="1"/>
              </p:cNvSpPr>
              <p:nvPr/>
            </p:nvSpPr>
            <p:spPr bwMode="auto">
              <a:xfrm>
                <a:off x="3147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4" name="Freeform 1544"/>
              <p:cNvSpPr>
                <a:spLocks noEditPoints="1"/>
              </p:cNvSpPr>
              <p:nvPr/>
            </p:nvSpPr>
            <p:spPr bwMode="auto">
              <a:xfrm>
                <a:off x="3147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5" name="Freeform 1545"/>
              <p:cNvSpPr>
                <a:spLocks/>
              </p:cNvSpPr>
              <p:nvPr/>
            </p:nvSpPr>
            <p:spPr bwMode="auto">
              <a:xfrm>
                <a:off x="3147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6" name="Freeform 1546"/>
              <p:cNvSpPr>
                <a:spLocks/>
              </p:cNvSpPr>
              <p:nvPr/>
            </p:nvSpPr>
            <p:spPr bwMode="auto">
              <a:xfrm>
                <a:off x="3135" y="1967"/>
                <a:ext cx="12" cy="12"/>
              </a:xfrm>
              <a:custGeom>
                <a:avLst/>
                <a:gdLst>
                  <a:gd name="T0" fmla="*/ 0 w 12"/>
                  <a:gd name="T1" fmla="*/ 12 h 12"/>
                  <a:gd name="T2" fmla="*/ 0 w 12"/>
                  <a:gd name="T3" fmla="*/ 12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12 w 12"/>
                  <a:gd name="T13" fmla="*/ 0 h 12"/>
                  <a:gd name="T14" fmla="*/ 12 w 12"/>
                  <a:gd name="T15" fmla="*/ 0 h 12"/>
                  <a:gd name="T16" fmla="*/ 12 w 12"/>
                  <a:gd name="T17" fmla="*/ 0 h 12"/>
                  <a:gd name="T18" fmla="*/ 12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12 h 12"/>
                  <a:gd name="T34" fmla="*/ 0 w 12"/>
                  <a:gd name="T35" fmla="*/ 12 h 12"/>
                  <a:gd name="T36" fmla="*/ 0 w 12"/>
                  <a:gd name="T37" fmla="*/ 12 h 1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"/>
                  <a:gd name="T58" fmla="*/ 0 h 12"/>
                  <a:gd name="T59" fmla="*/ 12 w 12"/>
                  <a:gd name="T60" fmla="*/ 12 h 1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" h="12">
                    <a:moveTo>
                      <a:pt x="0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7" name="Freeform 1547"/>
              <p:cNvSpPr>
                <a:spLocks/>
              </p:cNvSpPr>
              <p:nvPr/>
            </p:nvSpPr>
            <p:spPr bwMode="auto">
              <a:xfrm>
                <a:off x="3135" y="1967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2"/>
                  <a:gd name="T14" fmla="*/ 1 w 1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8" name="Freeform 1548"/>
              <p:cNvSpPr>
                <a:spLocks noEditPoints="1"/>
              </p:cNvSpPr>
              <p:nvPr/>
            </p:nvSpPr>
            <p:spPr bwMode="auto">
              <a:xfrm>
                <a:off x="3135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9" name="Freeform 1549"/>
              <p:cNvSpPr>
                <a:spLocks noEditPoints="1"/>
              </p:cNvSpPr>
              <p:nvPr/>
            </p:nvSpPr>
            <p:spPr bwMode="auto">
              <a:xfrm>
                <a:off x="3135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0" name="Freeform 1550"/>
              <p:cNvSpPr>
                <a:spLocks noEditPoints="1"/>
              </p:cNvSpPr>
              <p:nvPr/>
            </p:nvSpPr>
            <p:spPr bwMode="auto">
              <a:xfrm>
                <a:off x="3135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1" name="Freeform 1551"/>
              <p:cNvSpPr>
                <a:spLocks noEditPoints="1"/>
              </p:cNvSpPr>
              <p:nvPr/>
            </p:nvSpPr>
            <p:spPr bwMode="auto">
              <a:xfrm>
                <a:off x="3135" y="1967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w 12"/>
                  <a:gd name="T15" fmla="*/ 0 h 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"/>
                  <a:gd name="T25" fmla="*/ 0 h 1"/>
                  <a:gd name="T26" fmla="*/ 12 w 12"/>
                  <a:gd name="T27" fmla="*/ 1 h 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2" name="Freeform 1552"/>
              <p:cNvSpPr>
                <a:spLocks noEditPoints="1"/>
              </p:cNvSpPr>
              <p:nvPr/>
            </p:nvSpPr>
            <p:spPr bwMode="auto">
              <a:xfrm>
                <a:off x="3147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3" name="Freeform 1553"/>
              <p:cNvSpPr>
                <a:spLocks noEditPoints="1"/>
              </p:cNvSpPr>
              <p:nvPr/>
            </p:nvSpPr>
            <p:spPr bwMode="auto">
              <a:xfrm>
                <a:off x="3147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"/>
                  <a:gd name="T25" fmla="*/ 0 h 1"/>
                  <a:gd name="T26" fmla="*/ 1 w 1"/>
                  <a:gd name="T27" fmla="*/ 1 h 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4" name="Freeform 1554"/>
              <p:cNvSpPr>
                <a:spLocks noEditPoints="1"/>
              </p:cNvSpPr>
              <p:nvPr/>
            </p:nvSpPr>
            <p:spPr bwMode="auto">
              <a:xfrm>
                <a:off x="3147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"/>
                  <a:gd name="T25" fmla="*/ 0 h 1"/>
                  <a:gd name="T26" fmla="*/ 1 w 1"/>
                  <a:gd name="T27" fmla="*/ 1 h 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5" name="Freeform 1555"/>
              <p:cNvSpPr>
                <a:spLocks noEditPoints="1"/>
              </p:cNvSpPr>
              <p:nvPr/>
            </p:nvSpPr>
            <p:spPr bwMode="auto">
              <a:xfrm>
                <a:off x="3135" y="1967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6" name="Freeform 1556"/>
              <p:cNvSpPr>
                <a:spLocks noEditPoints="1"/>
              </p:cNvSpPr>
              <p:nvPr/>
            </p:nvSpPr>
            <p:spPr bwMode="auto">
              <a:xfrm>
                <a:off x="3135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"/>
                  <a:gd name="T25" fmla="*/ 0 h 1"/>
                  <a:gd name="T26" fmla="*/ 1 w 1"/>
                  <a:gd name="T27" fmla="*/ 1 h 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7" name="Freeform 1557"/>
              <p:cNvSpPr>
                <a:spLocks noEditPoints="1"/>
              </p:cNvSpPr>
              <p:nvPr/>
            </p:nvSpPr>
            <p:spPr bwMode="auto">
              <a:xfrm>
                <a:off x="3135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8" name="Freeform 1558"/>
              <p:cNvSpPr>
                <a:spLocks noEditPoints="1"/>
              </p:cNvSpPr>
              <p:nvPr/>
            </p:nvSpPr>
            <p:spPr bwMode="auto">
              <a:xfrm>
                <a:off x="3135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9" name="Freeform 1559"/>
              <p:cNvSpPr>
                <a:spLocks noEditPoints="1"/>
              </p:cNvSpPr>
              <p:nvPr/>
            </p:nvSpPr>
            <p:spPr bwMode="auto">
              <a:xfrm>
                <a:off x="3135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0" name="Freeform 1560"/>
              <p:cNvSpPr>
                <a:spLocks noEditPoints="1"/>
              </p:cNvSpPr>
              <p:nvPr/>
            </p:nvSpPr>
            <p:spPr bwMode="auto">
              <a:xfrm>
                <a:off x="3135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1" name="Freeform 1561"/>
              <p:cNvSpPr>
                <a:spLocks noEditPoints="1"/>
              </p:cNvSpPr>
              <p:nvPr/>
            </p:nvSpPr>
            <p:spPr bwMode="auto">
              <a:xfrm>
                <a:off x="3135" y="1967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2" name="Freeform 1562"/>
              <p:cNvSpPr>
                <a:spLocks noEditPoints="1"/>
              </p:cNvSpPr>
              <p:nvPr/>
            </p:nvSpPr>
            <p:spPr bwMode="auto">
              <a:xfrm>
                <a:off x="3135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3" name="Freeform 1563"/>
              <p:cNvSpPr>
                <a:spLocks/>
              </p:cNvSpPr>
              <p:nvPr/>
            </p:nvSpPr>
            <p:spPr bwMode="auto">
              <a:xfrm>
                <a:off x="3135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4" name="Freeform 1564"/>
              <p:cNvSpPr>
                <a:spLocks/>
              </p:cNvSpPr>
              <p:nvPr/>
            </p:nvSpPr>
            <p:spPr bwMode="auto">
              <a:xfrm>
                <a:off x="3135" y="1979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12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w 12"/>
                  <a:gd name="T15" fmla="*/ 0 h 1"/>
                  <a:gd name="T16" fmla="*/ 0 w 12"/>
                  <a:gd name="T17" fmla="*/ 0 h 1"/>
                  <a:gd name="T18" fmla="*/ 0 w 12"/>
                  <a:gd name="T19" fmla="*/ 0 h 1"/>
                  <a:gd name="T20" fmla="*/ 0 w 12"/>
                  <a:gd name="T21" fmla="*/ 0 h 1"/>
                  <a:gd name="T22" fmla="*/ 0 w 12"/>
                  <a:gd name="T23" fmla="*/ 0 h 1"/>
                  <a:gd name="T24" fmla="*/ 0 w 12"/>
                  <a:gd name="T25" fmla="*/ 0 h 1"/>
                  <a:gd name="T26" fmla="*/ 0 w 12"/>
                  <a:gd name="T27" fmla="*/ 0 h 1"/>
                  <a:gd name="T28" fmla="*/ 0 w 12"/>
                  <a:gd name="T29" fmla="*/ 0 h 1"/>
                  <a:gd name="T30" fmla="*/ 0 w 12"/>
                  <a:gd name="T31" fmla="*/ 0 h 1"/>
                  <a:gd name="T32" fmla="*/ 0 w 12"/>
                  <a:gd name="T33" fmla="*/ 0 h 1"/>
                  <a:gd name="T34" fmla="*/ 12 w 12"/>
                  <a:gd name="T35" fmla="*/ 0 h 1"/>
                  <a:gd name="T36" fmla="*/ 12 w 12"/>
                  <a:gd name="T37" fmla="*/ 0 h 1"/>
                  <a:gd name="T38" fmla="*/ 12 w 12"/>
                  <a:gd name="T39" fmla="*/ 0 h 1"/>
                  <a:gd name="T40" fmla="*/ 12 w 12"/>
                  <a:gd name="T41" fmla="*/ 0 h 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2"/>
                  <a:gd name="T64" fmla="*/ 0 h 1"/>
                  <a:gd name="T65" fmla="*/ 12 w 12"/>
                  <a:gd name="T66" fmla="*/ 1 h 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2" h="1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5" name="Rectangle 1565"/>
              <p:cNvSpPr>
                <a:spLocks noChangeArrowheads="1"/>
              </p:cNvSpPr>
              <p:nvPr/>
            </p:nvSpPr>
            <p:spPr bwMode="auto">
              <a:xfrm>
                <a:off x="3147" y="1979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846" name="Freeform 1566"/>
              <p:cNvSpPr>
                <a:spLocks noEditPoints="1"/>
              </p:cNvSpPr>
              <p:nvPr/>
            </p:nvSpPr>
            <p:spPr bwMode="auto">
              <a:xfrm>
                <a:off x="3147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7" name="Freeform 1567"/>
              <p:cNvSpPr>
                <a:spLocks noEditPoints="1"/>
              </p:cNvSpPr>
              <p:nvPr/>
            </p:nvSpPr>
            <p:spPr bwMode="auto">
              <a:xfrm>
                <a:off x="3135" y="1979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8" name="Freeform 1568"/>
              <p:cNvSpPr>
                <a:spLocks noEditPoints="1"/>
              </p:cNvSpPr>
              <p:nvPr/>
            </p:nvSpPr>
            <p:spPr bwMode="auto">
              <a:xfrm>
                <a:off x="3135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"/>
                  <a:gd name="T25" fmla="*/ 0 h 1"/>
                  <a:gd name="T26" fmla="*/ 1 w 1"/>
                  <a:gd name="T27" fmla="*/ 1 h 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9" name="Freeform 1569"/>
              <p:cNvSpPr>
                <a:spLocks noEditPoints="1"/>
              </p:cNvSpPr>
              <p:nvPr/>
            </p:nvSpPr>
            <p:spPr bwMode="auto">
              <a:xfrm>
                <a:off x="3135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0" name="Freeform 1570"/>
              <p:cNvSpPr>
                <a:spLocks noEditPoints="1"/>
              </p:cNvSpPr>
              <p:nvPr/>
            </p:nvSpPr>
            <p:spPr bwMode="auto">
              <a:xfrm>
                <a:off x="3135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1" name="Freeform 1571"/>
              <p:cNvSpPr>
                <a:spLocks noEditPoints="1"/>
              </p:cNvSpPr>
              <p:nvPr/>
            </p:nvSpPr>
            <p:spPr bwMode="auto">
              <a:xfrm>
                <a:off x="3135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2" name="Freeform 1572"/>
              <p:cNvSpPr>
                <a:spLocks noEditPoints="1"/>
              </p:cNvSpPr>
              <p:nvPr/>
            </p:nvSpPr>
            <p:spPr bwMode="auto">
              <a:xfrm>
                <a:off x="3135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3" name="Freeform 1573"/>
              <p:cNvSpPr>
                <a:spLocks noEditPoints="1"/>
              </p:cNvSpPr>
              <p:nvPr/>
            </p:nvSpPr>
            <p:spPr bwMode="auto">
              <a:xfrm>
                <a:off x="3135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4" name="Freeform 1574"/>
              <p:cNvSpPr>
                <a:spLocks noEditPoints="1"/>
              </p:cNvSpPr>
              <p:nvPr/>
            </p:nvSpPr>
            <p:spPr bwMode="auto">
              <a:xfrm>
                <a:off x="3135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5" name="Freeform 1575"/>
              <p:cNvSpPr>
                <a:spLocks noEditPoints="1"/>
              </p:cNvSpPr>
              <p:nvPr/>
            </p:nvSpPr>
            <p:spPr bwMode="auto">
              <a:xfrm>
                <a:off x="3135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6" name="Freeform 1576"/>
              <p:cNvSpPr>
                <a:spLocks noEditPoints="1"/>
              </p:cNvSpPr>
              <p:nvPr/>
            </p:nvSpPr>
            <p:spPr bwMode="auto">
              <a:xfrm>
                <a:off x="3135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7" name="Freeform 1577"/>
              <p:cNvSpPr>
                <a:spLocks noEditPoints="1"/>
              </p:cNvSpPr>
              <p:nvPr/>
            </p:nvSpPr>
            <p:spPr bwMode="auto">
              <a:xfrm>
                <a:off x="3135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8" name="Freeform 1578"/>
              <p:cNvSpPr>
                <a:spLocks noEditPoints="1"/>
              </p:cNvSpPr>
              <p:nvPr/>
            </p:nvSpPr>
            <p:spPr bwMode="auto">
              <a:xfrm>
                <a:off x="3135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9" name="Freeform 1579"/>
              <p:cNvSpPr>
                <a:spLocks noEditPoints="1"/>
              </p:cNvSpPr>
              <p:nvPr/>
            </p:nvSpPr>
            <p:spPr bwMode="auto">
              <a:xfrm>
                <a:off x="3135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0" name="Freeform 1580"/>
              <p:cNvSpPr>
                <a:spLocks noEditPoints="1"/>
              </p:cNvSpPr>
              <p:nvPr/>
            </p:nvSpPr>
            <p:spPr bwMode="auto">
              <a:xfrm>
                <a:off x="3135" y="1979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w 12"/>
                  <a:gd name="T15" fmla="*/ 0 h 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"/>
                  <a:gd name="T25" fmla="*/ 0 h 1"/>
                  <a:gd name="T26" fmla="*/ 12 w 12"/>
                  <a:gd name="T27" fmla="*/ 1 h 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1" name="Freeform 1581"/>
              <p:cNvSpPr>
                <a:spLocks noEditPoints="1"/>
              </p:cNvSpPr>
              <p:nvPr/>
            </p:nvSpPr>
            <p:spPr bwMode="auto">
              <a:xfrm>
                <a:off x="3147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2" name="Freeform 1582"/>
              <p:cNvSpPr>
                <a:spLocks noEditPoints="1"/>
              </p:cNvSpPr>
              <p:nvPr/>
            </p:nvSpPr>
            <p:spPr bwMode="auto">
              <a:xfrm>
                <a:off x="3147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"/>
                  <a:gd name="T25" fmla="*/ 0 h 1"/>
                  <a:gd name="T26" fmla="*/ 1 w 1"/>
                  <a:gd name="T27" fmla="*/ 1 h 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3" name="Rectangle 1583"/>
              <p:cNvSpPr>
                <a:spLocks noChangeArrowheads="1"/>
              </p:cNvSpPr>
              <p:nvPr/>
            </p:nvSpPr>
            <p:spPr bwMode="auto">
              <a:xfrm>
                <a:off x="3147" y="1979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864" name="Freeform 1584"/>
              <p:cNvSpPr>
                <a:spLocks/>
              </p:cNvSpPr>
              <p:nvPr/>
            </p:nvSpPr>
            <p:spPr bwMode="auto">
              <a:xfrm>
                <a:off x="3171" y="1967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12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w 1"/>
                  <a:gd name="T15" fmla="*/ 0 h 12"/>
                  <a:gd name="T16" fmla="*/ 0 w 1"/>
                  <a:gd name="T17" fmla="*/ 0 h 12"/>
                  <a:gd name="T18" fmla="*/ 0 w 1"/>
                  <a:gd name="T19" fmla="*/ 0 h 12"/>
                  <a:gd name="T20" fmla="*/ 0 w 1"/>
                  <a:gd name="T21" fmla="*/ 0 h 12"/>
                  <a:gd name="T22" fmla="*/ 0 w 1"/>
                  <a:gd name="T23" fmla="*/ 0 h 12"/>
                  <a:gd name="T24" fmla="*/ 0 w 1"/>
                  <a:gd name="T25" fmla="*/ 0 h 12"/>
                  <a:gd name="T26" fmla="*/ 0 w 1"/>
                  <a:gd name="T27" fmla="*/ 0 h 12"/>
                  <a:gd name="T28" fmla="*/ 0 w 1"/>
                  <a:gd name="T29" fmla="*/ 0 h 12"/>
                  <a:gd name="T30" fmla="*/ 0 w 1"/>
                  <a:gd name="T31" fmla="*/ 0 h 12"/>
                  <a:gd name="T32" fmla="*/ 0 w 1"/>
                  <a:gd name="T33" fmla="*/ 0 h 12"/>
                  <a:gd name="T34" fmla="*/ 0 w 1"/>
                  <a:gd name="T35" fmla="*/ 0 h 12"/>
                  <a:gd name="T36" fmla="*/ 0 w 1"/>
                  <a:gd name="T37" fmla="*/ 0 h 12"/>
                  <a:gd name="T38" fmla="*/ 0 w 1"/>
                  <a:gd name="T39" fmla="*/ 0 h 12"/>
                  <a:gd name="T40" fmla="*/ 0 w 1"/>
                  <a:gd name="T41" fmla="*/ 0 h 12"/>
                  <a:gd name="T42" fmla="*/ 0 w 1"/>
                  <a:gd name="T43" fmla="*/ 12 h 12"/>
                  <a:gd name="T44" fmla="*/ 0 w 1"/>
                  <a:gd name="T45" fmla="*/ 12 h 12"/>
                  <a:gd name="T46" fmla="*/ 0 w 1"/>
                  <a:gd name="T47" fmla="*/ 12 h 12"/>
                  <a:gd name="T48" fmla="*/ 0 w 1"/>
                  <a:gd name="T49" fmla="*/ 12 h 12"/>
                  <a:gd name="T50" fmla="*/ 0 w 1"/>
                  <a:gd name="T51" fmla="*/ 12 h 12"/>
                  <a:gd name="T52" fmla="*/ 0 w 1"/>
                  <a:gd name="T53" fmla="*/ 12 h 1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"/>
                  <a:gd name="T82" fmla="*/ 0 h 12"/>
                  <a:gd name="T83" fmla="*/ 1 w 1"/>
                  <a:gd name="T84" fmla="*/ 12 h 1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" h="12">
                    <a:moveTo>
                      <a:pt x="0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5" name="Rectangle 1585"/>
              <p:cNvSpPr>
                <a:spLocks noChangeArrowheads="1"/>
              </p:cNvSpPr>
              <p:nvPr/>
            </p:nvSpPr>
            <p:spPr bwMode="auto">
              <a:xfrm>
                <a:off x="3171" y="1979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866" name="Freeform 1586"/>
              <p:cNvSpPr>
                <a:spLocks noEditPoints="1"/>
              </p:cNvSpPr>
              <p:nvPr/>
            </p:nvSpPr>
            <p:spPr bwMode="auto">
              <a:xfrm>
                <a:off x="3171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7" name="Freeform 1587"/>
              <p:cNvSpPr>
                <a:spLocks noEditPoints="1"/>
              </p:cNvSpPr>
              <p:nvPr/>
            </p:nvSpPr>
            <p:spPr bwMode="auto">
              <a:xfrm>
                <a:off x="3171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8" name="Freeform 1588"/>
              <p:cNvSpPr>
                <a:spLocks noEditPoints="1"/>
              </p:cNvSpPr>
              <p:nvPr/>
            </p:nvSpPr>
            <p:spPr bwMode="auto">
              <a:xfrm>
                <a:off x="3171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9" name="Freeform 1589"/>
              <p:cNvSpPr>
                <a:spLocks noEditPoints="1"/>
              </p:cNvSpPr>
              <p:nvPr/>
            </p:nvSpPr>
            <p:spPr bwMode="auto">
              <a:xfrm>
                <a:off x="3171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0" name="Freeform 1590"/>
              <p:cNvSpPr>
                <a:spLocks noEditPoints="1"/>
              </p:cNvSpPr>
              <p:nvPr/>
            </p:nvSpPr>
            <p:spPr bwMode="auto">
              <a:xfrm>
                <a:off x="3171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1" name="Freeform 1591"/>
              <p:cNvSpPr>
                <a:spLocks noEditPoints="1"/>
              </p:cNvSpPr>
              <p:nvPr/>
            </p:nvSpPr>
            <p:spPr bwMode="auto">
              <a:xfrm>
                <a:off x="3171" y="1967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2" name="Freeform 1592"/>
              <p:cNvSpPr>
                <a:spLocks noEditPoints="1"/>
              </p:cNvSpPr>
              <p:nvPr/>
            </p:nvSpPr>
            <p:spPr bwMode="auto">
              <a:xfrm>
                <a:off x="3171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3" name="Freeform 1593"/>
              <p:cNvSpPr>
                <a:spLocks noEditPoints="1"/>
              </p:cNvSpPr>
              <p:nvPr/>
            </p:nvSpPr>
            <p:spPr bwMode="auto">
              <a:xfrm>
                <a:off x="3171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4" name="Freeform 1594"/>
              <p:cNvSpPr>
                <a:spLocks noEditPoints="1"/>
              </p:cNvSpPr>
              <p:nvPr/>
            </p:nvSpPr>
            <p:spPr bwMode="auto">
              <a:xfrm>
                <a:off x="3171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5" name="Freeform 1595"/>
              <p:cNvSpPr>
                <a:spLocks noEditPoints="1"/>
              </p:cNvSpPr>
              <p:nvPr/>
            </p:nvSpPr>
            <p:spPr bwMode="auto">
              <a:xfrm>
                <a:off x="3171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6" name="Freeform 1596"/>
              <p:cNvSpPr>
                <a:spLocks noEditPoints="1"/>
              </p:cNvSpPr>
              <p:nvPr/>
            </p:nvSpPr>
            <p:spPr bwMode="auto">
              <a:xfrm>
                <a:off x="3171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7" name="Freeform 1597"/>
              <p:cNvSpPr>
                <a:spLocks noEditPoints="1"/>
              </p:cNvSpPr>
              <p:nvPr/>
            </p:nvSpPr>
            <p:spPr bwMode="auto">
              <a:xfrm>
                <a:off x="3171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8" name="Freeform 1598"/>
              <p:cNvSpPr>
                <a:spLocks noEditPoints="1"/>
              </p:cNvSpPr>
              <p:nvPr/>
            </p:nvSpPr>
            <p:spPr bwMode="auto">
              <a:xfrm>
                <a:off x="3171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9" name="Freeform 1599"/>
              <p:cNvSpPr>
                <a:spLocks noEditPoints="1"/>
              </p:cNvSpPr>
              <p:nvPr/>
            </p:nvSpPr>
            <p:spPr bwMode="auto">
              <a:xfrm>
                <a:off x="3171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0" name="Freeform 1600"/>
              <p:cNvSpPr>
                <a:spLocks noEditPoints="1"/>
              </p:cNvSpPr>
              <p:nvPr/>
            </p:nvSpPr>
            <p:spPr bwMode="auto">
              <a:xfrm>
                <a:off x="3171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1" name="Freeform 1601"/>
              <p:cNvSpPr>
                <a:spLocks noEditPoints="1"/>
              </p:cNvSpPr>
              <p:nvPr/>
            </p:nvSpPr>
            <p:spPr bwMode="auto">
              <a:xfrm>
                <a:off x="3171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2" name="Freeform 1602"/>
              <p:cNvSpPr>
                <a:spLocks noEditPoints="1"/>
              </p:cNvSpPr>
              <p:nvPr/>
            </p:nvSpPr>
            <p:spPr bwMode="auto">
              <a:xfrm>
                <a:off x="3171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3" name="Freeform 1603"/>
              <p:cNvSpPr>
                <a:spLocks noEditPoints="1"/>
              </p:cNvSpPr>
              <p:nvPr/>
            </p:nvSpPr>
            <p:spPr bwMode="auto">
              <a:xfrm>
                <a:off x="3171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4" name="Freeform 1604"/>
              <p:cNvSpPr>
                <a:spLocks noEditPoints="1"/>
              </p:cNvSpPr>
              <p:nvPr/>
            </p:nvSpPr>
            <p:spPr bwMode="auto">
              <a:xfrm>
                <a:off x="3171" y="196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5" name="Freeform 1605"/>
              <p:cNvSpPr>
                <a:spLocks noEditPoints="1"/>
              </p:cNvSpPr>
              <p:nvPr/>
            </p:nvSpPr>
            <p:spPr bwMode="auto">
              <a:xfrm>
                <a:off x="3171" y="1967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6" name="Freeform 1606"/>
              <p:cNvSpPr>
                <a:spLocks noEditPoints="1"/>
              </p:cNvSpPr>
              <p:nvPr/>
            </p:nvSpPr>
            <p:spPr bwMode="auto">
              <a:xfrm>
                <a:off x="3171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7" name="Freeform 1607"/>
              <p:cNvSpPr>
                <a:spLocks noEditPoints="1"/>
              </p:cNvSpPr>
              <p:nvPr/>
            </p:nvSpPr>
            <p:spPr bwMode="auto">
              <a:xfrm>
                <a:off x="3171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8" name="Freeform 1608"/>
              <p:cNvSpPr>
                <a:spLocks noEditPoints="1"/>
              </p:cNvSpPr>
              <p:nvPr/>
            </p:nvSpPr>
            <p:spPr bwMode="auto">
              <a:xfrm>
                <a:off x="3171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9" name="Freeform 1609"/>
              <p:cNvSpPr>
                <a:spLocks noEditPoints="1"/>
              </p:cNvSpPr>
              <p:nvPr/>
            </p:nvSpPr>
            <p:spPr bwMode="auto">
              <a:xfrm>
                <a:off x="3171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0" name="Freeform 1610"/>
              <p:cNvSpPr>
                <a:spLocks/>
              </p:cNvSpPr>
              <p:nvPr/>
            </p:nvSpPr>
            <p:spPr bwMode="auto">
              <a:xfrm>
                <a:off x="3171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1" name="Freeform 1611"/>
              <p:cNvSpPr>
                <a:spLocks/>
              </p:cNvSpPr>
              <p:nvPr/>
            </p:nvSpPr>
            <p:spPr bwMode="auto">
              <a:xfrm>
                <a:off x="3171" y="1979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0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w 12"/>
                  <a:gd name="T15" fmla="*/ 0 h 1"/>
                  <a:gd name="T16" fmla="*/ 0 w 12"/>
                  <a:gd name="T17" fmla="*/ 0 h 1"/>
                  <a:gd name="T18" fmla="*/ 0 w 12"/>
                  <a:gd name="T19" fmla="*/ 0 h 1"/>
                  <a:gd name="T20" fmla="*/ 0 w 12"/>
                  <a:gd name="T21" fmla="*/ 0 h 1"/>
                  <a:gd name="T22" fmla="*/ 0 w 12"/>
                  <a:gd name="T23" fmla="*/ 0 h 1"/>
                  <a:gd name="T24" fmla="*/ 0 w 12"/>
                  <a:gd name="T25" fmla="*/ 0 h 1"/>
                  <a:gd name="T26" fmla="*/ 0 w 12"/>
                  <a:gd name="T27" fmla="*/ 0 h 1"/>
                  <a:gd name="T28" fmla="*/ 12 w 12"/>
                  <a:gd name="T29" fmla="*/ 0 h 1"/>
                  <a:gd name="T30" fmla="*/ 12 w 12"/>
                  <a:gd name="T31" fmla="*/ 0 h 1"/>
                  <a:gd name="T32" fmla="*/ 12 w 12"/>
                  <a:gd name="T33" fmla="*/ 0 h 1"/>
                  <a:gd name="T34" fmla="*/ 0 w 12"/>
                  <a:gd name="T35" fmla="*/ 0 h 1"/>
                  <a:gd name="T36" fmla="*/ 0 w 12"/>
                  <a:gd name="T37" fmla="*/ 0 h 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"/>
                  <a:gd name="T58" fmla="*/ 0 h 1"/>
                  <a:gd name="T59" fmla="*/ 12 w 12"/>
                  <a:gd name="T60" fmla="*/ 1 h 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" h="1">
                    <a:moveTo>
                      <a:pt x="0" y="0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2" name="Rectangle 1612"/>
              <p:cNvSpPr>
                <a:spLocks noChangeArrowheads="1"/>
              </p:cNvSpPr>
              <p:nvPr/>
            </p:nvSpPr>
            <p:spPr bwMode="auto">
              <a:xfrm>
                <a:off x="3171" y="1979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893" name="Freeform 1613"/>
              <p:cNvSpPr>
                <a:spLocks noEditPoints="1"/>
              </p:cNvSpPr>
              <p:nvPr/>
            </p:nvSpPr>
            <p:spPr bwMode="auto">
              <a:xfrm>
                <a:off x="3171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4" name="Freeform 1614"/>
              <p:cNvSpPr>
                <a:spLocks noEditPoints="1"/>
              </p:cNvSpPr>
              <p:nvPr/>
            </p:nvSpPr>
            <p:spPr bwMode="auto">
              <a:xfrm>
                <a:off x="3171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5" name="Freeform 1615"/>
              <p:cNvSpPr>
                <a:spLocks noEditPoints="1"/>
              </p:cNvSpPr>
              <p:nvPr/>
            </p:nvSpPr>
            <p:spPr bwMode="auto">
              <a:xfrm>
                <a:off x="3171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6" name="Freeform 1616"/>
              <p:cNvSpPr>
                <a:spLocks noEditPoints="1"/>
              </p:cNvSpPr>
              <p:nvPr/>
            </p:nvSpPr>
            <p:spPr bwMode="auto">
              <a:xfrm>
                <a:off x="3171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7" name="Freeform 1617"/>
              <p:cNvSpPr>
                <a:spLocks noEditPoints="1"/>
              </p:cNvSpPr>
              <p:nvPr/>
            </p:nvSpPr>
            <p:spPr bwMode="auto">
              <a:xfrm>
                <a:off x="3171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8" name="Freeform 1618"/>
              <p:cNvSpPr>
                <a:spLocks noEditPoints="1"/>
              </p:cNvSpPr>
              <p:nvPr/>
            </p:nvSpPr>
            <p:spPr bwMode="auto">
              <a:xfrm>
                <a:off x="3171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9" name="Freeform 1619"/>
              <p:cNvSpPr>
                <a:spLocks noEditPoints="1"/>
              </p:cNvSpPr>
              <p:nvPr/>
            </p:nvSpPr>
            <p:spPr bwMode="auto">
              <a:xfrm>
                <a:off x="3171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0" name="Freeform 1620"/>
              <p:cNvSpPr>
                <a:spLocks noEditPoints="1"/>
              </p:cNvSpPr>
              <p:nvPr/>
            </p:nvSpPr>
            <p:spPr bwMode="auto">
              <a:xfrm>
                <a:off x="3171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1" name="Freeform 1621"/>
              <p:cNvSpPr>
                <a:spLocks noEditPoints="1"/>
              </p:cNvSpPr>
              <p:nvPr/>
            </p:nvSpPr>
            <p:spPr bwMode="auto">
              <a:xfrm>
                <a:off x="3171" y="197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40" name="Group 1622"/>
            <p:cNvGrpSpPr>
              <a:grpSpLocks/>
            </p:cNvGrpSpPr>
            <p:nvPr/>
          </p:nvGrpSpPr>
          <p:grpSpPr bwMode="auto">
            <a:xfrm>
              <a:off x="2381250" y="4597400"/>
              <a:ext cx="288925" cy="155575"/>
              <a:chOff x="1500" y="2704"/>
              <a:chExt cx="182" cy="98"/>
            </a:xfrm>
          </p:grpSpPr>
          <p:sp>
            <p:nvSpPr>
              <p:cNvPr id="9502" name="Freeform 1623"/>
              <p:cNvSpPr>
                <a:spLocks noEditPoints="1"/>
              </p:cNvSpPr>
              <p:nvPr/>
            </p:nvSpPr>
            <p:spPr bwMode="auto">
              <a:xfrm>
                <a:off x="1572" y="2704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3" name="Freeform 1624"/>
              <p:cNvSpPr>
                <a:spLocks/>
              </p:cNvSpPr>
              <p:nvPr/>
            </p:nvSpPr>
            <p:spPr bwMode="auto">
              <a:xfrm>
                <a:off x="1572" y="2716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4" name="Freeform 1625"/>
              <p:cNvSpPr>
                <a:spLocks/>
              </p:cNvSpPr>
              <p:nvPr/>
            </p:nvSpPr>
            <p:spPr bwMode="auto">
              <a:xfrm>
                <a:off x="1500" y="2704"/>
                <a:ext cx="72" cy="12"/>
              </a:xfrm>
              <a:custGeom>
                <a:avLst/>
                <a:gdLst>
                  <a:gd name="T0" fmla="*/ 0 w 72"/>
                  <a:gd name="T1" fmla="*/ 0 h 12"/>
                  <a:gd name="T2" fmla="*/ 0 w 72"/>
                  <a:gd name="T3" fmla="*/ 12 h 12"/>
                  <a:gd name="T4" fmla="*/ 72 w 72"/>
                  <a:gd name="T5" fmla="*/ 12 h 12"/>
                  <a:gd name="T6" fmla="*/ 72 w 72"/>
                  <a:gd name="T7" fmla="*/ 0 h 12"/>
                  <a:gd name="T8" fmla="*/ 0 w 72"/>
                  <a:gd name="T9" fmla="*/ 0 h 12"/>
                  <a:gd name="T10" fmla="*/ 0 w 72"/>
                  <a:gd name="T11" fmla="*/ 0 h 12"/>
                  <a:gd name="T12" fmla="*/ 0 w 72"/>
                  <a:gd name="T13" fmla="*/ 0 h 12"/>
                  <a:gd name="T14" fmla="*/ 0 w 72"/>
                  <a:gd name="T15" fmla="*/ 0 h 12"/>
                  <a:gd name="T16" fmla="*/ 0 w 72"/>
                  <a:gd name="T17" fmla="*/ 0 h 12"/>
                  <a:gd name="T18" fmla="*/ 0 w 72"/>
                  <a:gd name="T19" fmla="*/ 0 h 12"/>
                  <a:gd name="T20" fmla="*/ 0 w 72"/>
                  <a:gd name="T21" fmla="*/ 0 h 1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2"/>
                  <a:gd name="T34" fmla="*/ 0 h 12"/>
                  <a:gd name="T35" fmla="*/ 72 w 72"/>
                  <a:gd name="T36" fmla="*/ 12 h 1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2" h="12">
                    <a:moveTo>
                      <a:pt x="0" y="0"/>
                    </a:moveTo>
                    <a:lnTo>
                      <a:pt x="0" y="12"/>
                    </a:lnTo>
                    <a:lnTo>
                      <a:pt x="72" y="12"/>
                    </a:lnTo>
                    <a:lnTo>
                      <a:pt x="7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5" name="Freeform 1626"/>
              <p:cNvSpPr>
                <a:spLocks/>
              </p:cNvSpPr>
              <p:nvPr/>
            </p:nvSpPr>
            <p:spPr bwMode="auto">
              <a:xfrm>
                <a:off x="1500" y="2704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2"/>
                  <a:gd name="T14" fmla="*/ 1 w 1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6" name="Freeform 1627"/>
              <p:cNvSpPr>
                <a:spLocks noEditPoints="1"/>
              </p:cNvSpPr>
              <p:nvPr/>
            </p:nvSpPr>
            <p:spPr bwMode="auto">
              <a:xfrm>
                <a:off x="1500" y="2716"/>
                <a:ext cx="72" cy="1"/>
              </a:xfrm>
              <a:custGeom>
                <a:avLst/>
                <a:gdLst>
                  <a:gd name="T0" fmla="*/ 0 w 72"/>
                  <a:gd name="T1" fmla="*/ 0 h 1"/>
                  <a:gd name="T2" fmla="*/ 72 w 72"/>
                  <a:gd name="T3" fmla="*/ 0 h 1"/>
                  <a:gd name="T4" fmla="*/ 0 w 72"/>
                  <a:gd name="T5" fmla="*/ 0 h 1"/>
                  <a:gd name="T6" fmla="*/ 0 w 72"/>
                  <a:gd name="T7" fmla="*/ 0 h 1"/>
                  <a:gd name="T8" fmla="*/ 0 w 72"/>
                  <a:gd name="T9" fmla="*/ 0 h 1"/>
                  <a:gd name="T10" fmla="*/ 0 w 72"/>
                  <a:gd name="T11" fmla="*/ 0 h 1"/>
                  <a:gd name="T12" fmla="*/ 0 w 7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1"/>
                  <a:gd name="T23" fmla="*/ 72 w 7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1">
                    <a:moveTo>
                      <a:pt x="0" y="0"/>
                    </a:moveTo>
                    <a:lnTo>
                      <a:pt x="7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7" name="Freeform 1628"/>
              <p:cNvSpPr>
                <a:spLocks noEditPoints="1"/>
              </p:cNvSpPr>
              <p:nvPr/>
            </p:nvSpPr>
            <p:spPr bwMode="auto">
              <a:xfrm>
                <a:off x="1572" y="2704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8" name="Freeform 1629"/>
              <p:cNvSpPr>
                <a:spLocks noEditPoints="1"/>
              </p:cNvSpPr>
              <p:nvPr/>
            </p:nvSpPr>
            <p:spPr bwMode="auto">
              <a:xfrm>
                <a:off x="1500" y="2704"/>
                <a:ext cx="72" cy="1"/>
              </a:xfrm>
              <a:custGeom>
                <a:avLst/>
                <a:gdLst>
                  <a:gd name="T0" fmla="*/ 72 w 72"/>
                  <a:gd name="T1" fmla="*/ 0 h 1"/>
                  <a:gd name="T2" fmla="*/ 0 w 72"/>
                  <a:gd name="T3" fmla="*/ 0 h 1"/>
                  <a:gd name="T4" fmla="*/ 72 w 72"/>
                  <a:gd name="T5" fmla="*/ 0 h 1"/>
                  <a:gd name="T6" fmla="*/ 72 w 72"/>
                  <a:gd name="T7" fmla="*/ 0 h 1"/>
                  <a:gd name="T8" fmla="*/ 72 w 72"/>
                  <a:gd name="T9" fmla="*/ 0 h 1"/>
                  <a:gd name="T10" fmla="*/ 72 w 72"/>
                  <a:gd name="T11" fmla="*/ 0 h 1"/>
                  <a:gd name="T12" fmla="*/ 72 w 7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1"/>
                  <a:gd name="T23" fmla="*/ 72 w 7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1">
                    <a:moveTo>
                      <a:pt x="72" y="0"/>
                    </a:moveTo>
                    <a:lnTo>
                      <a:pt x="0" y="0"/>
                    </a:lnTo>
                    <a:lnTo>
                      <a:pt x="72" y="0"/>
                    </a:lnTo>
                    <a:close/>
                    <a:moveTo>
                      <a:pt x="72" y="0"/>
                    </a:move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9" name="Freeform 1630"/>
              <p:cNvSpPr>
                <a:spLocks noEditPoints="1"/>
              </p:cNvSpPr>
              <p:nvPr/>
            </p:nvSpPr>
            <p:spPr bwMode="auto">
              <a:xfrm>
                <a:off x="1500" y="270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0" name="Freeform 1631"/>
              <p:cNvSpPr>
                <a:spLocks noEditPoints="1"/>
              </p:cNvSpPr>
              <p:nvPr/>
            </p:nvSpPr>
            <p:spPr bwMode="auto">
              <a:xfrm>
                <a:off x="1500" y="270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1" name="Freeform 1632"/>
              <p:cNvSpPr>
                <a:spLocks noEditPoints="1"/>
              </p:cNvSpPr>
              <p:nvPr/>
            </p:nvSpPr>
            <p:spPr bwMode="auto">
              <a:xfrm>
                <a:off x="1500" y="270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2" name="Freeform 1633"/>
              <p:cNvSpPr>
                <a:spLocks noEditPoints="1"/>
              </p:cNvSpPr>
              <p:nvPr/>
            </p:nvSpPr>
            <p:spPr bwMode="auto">
              <a:xfrm>
                <a:off x="1500" y="270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3" name="Freeform 1634"/>
              <p:cNvSpPr>
                <a:spLocks noEditPoints="1"/>
              </p:cNvSpPr>
              <p:nvPr/>
            </p:nvSpPr>
            <p:spPr bwMode="auto">
              <a:xfrm>
                <a:off x="1500" y="270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4" name="Freeform 1635"/>
              <p:cNvSpPr>
                <a:spLocks/>
              </p:cNvSpPr>
              <p:nvPr/>
            </p:nvSpPr>
            <p:spPr bwMode="auto">
              <a:xfrm>
                <a:off x="1500" y="270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5" name="Freeform 1636"/>
              <p:cNvSpPr>
                <a:spLocks/>
              </p:cNvSpPr>
              <p:nvPr/>
            </p:nvSpPr>
            <p:spPr bwMode="auto">
              <a:xfrm>
                <a:off x="1500" y="2704"/>
                <a:ext cx="1" cy="25"/>
              </a:xfrm>
              <a:custGeom>
                <a:avLst/>
                <a:gdLst>
                  <a:gd name="T0" fmla="*/ 0 w 1"/>
                  <a:gd name="T1" fmla="*/ 25 h 25"/>
                  <a:gd name="T2" fmla="*/ 0 w 1"/>
                  <a:gd name="T3" fmla="*/ 25 h 25"/>
                  <a:gd name="T4" fmla="*/ 0 w 1"/>
                  <a:gd name="T5" fmla="*/ 0 h 25"/>
                  <a:gd name="T6" fmla="*/ 0 w 1"/>
                  <a:gd name="T7" fmla="*/ 0 h 25"/>
                  <a:gd name="T8" fmla="*/ 0 w 1"/>
                  <a:gd name="T9" fmla="*/ 25 h 25"/>
                  <a:gd name="T10" fmla="*/ 0 w 1"/>
                  <a:gd name="T11" fmla="*/ 25 h 25"/>
                  <a:gd name="T12" fmla="*/ 0 w 1"/>
                  <a:gd name="T13" fmla="*/ 25 h 25"/>
                  <a:gd name="T14" fmla="*/ 0 w 1"/>
                  <a:gd name="T15" fmla="*/ 25 h 25"/>
                  <a:gd name="T16" fmla="*/ 0 w 1"/>
                  <a:gd name="T17" fmla="*/ 25 h 25"/>
                  <a:gd name="T18" fmla="*/ 0 w 1"/>
                  <a:gd name="T19" fmla="*/ 25 h 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"/>
                  <a:gd name="T31" fmla="*/ 0 h 25"/>
                  <a:gd name="T32" fmla="*/ 1 w 1"/>
                  <a:gd name="T33" fmla="*/ 25 h 2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" h="25">
                    <a:moveTo>
                      <a:pt x="0" y="25"/>
                    </a:moveTo>
                    <a:lnTo>
                      <a:pt x="0" y="25"/>
                    </a:lnTo>
                    <a:lnTo>
                      <a:pt x="0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6" name="Rectangle 1637"/>
              <p:cNvSpPr>
                <a:spLocks noChangeArrowheads="1"/>
              </p:cNvSpPr>
              <p:nvPr/>
            </p:nvSpPr>
            <p:spPr bwMode="auto">
              <a:xfrm>
                <a:off x="1500" y="2729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517" name="Freeform 1638"/>
              <p:cNvSpPr>
                <a:spLocks noEditPoints="1"/>
              </p:cNvSpPr>
              <p:nvPr/>
            </p:nvSpPr>
            <p:spPr bwMode="auto">
              <a:xfrm>
                <a:off x="1500" y="2704"/>
                <a:ext cx="1" cy="25"/>
              </a:xfrm>
              <a:custGeom>
                <a:avLst/>
                <a:gdLst>
                  <a:gd name="T0" fmla="*/ 0 w 1"/>
                  <a:gd name="T1" fmla="*/ 25 h 25"/>
                  <a:gd name="T2" fmla="*/ 0 w 1"/>
                  <a:gd name="T3" fmla="*/ 0 h 25"/>
                  <a:gd name="T4" fmla="*/ 0 w 1"/>
                  <a:gd name="T5" fmla="*/ 25 h 25"/>
                  <a:gd name="T6" fmla="*/ 0 w 1"/>
                  <a:gd name="T7" fmla="*/ 25 h 25"/>
                  <a:gd name="T8" fmla="*/ 0 w 1"/>
                  <a:gd name="T9" fmla="*/ 25 h 25"/>
                  <a:gd name="T10" fmla="*/ 0 w 1"/>
                  <a:gd name="T11" fmla="*/ 25 h 25"/>
                  <a:gd name="T12" fmla="*/ 0 w 1"/>
                  <a:gd name="T13" fmla="*/ 25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25"/>
                  <a:gd name="T23" fmla="*/ 1 w 1"/>
                  <a:gd name="T24" fmla="*/ 25 h 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25">
                    <a:moveTo>
                      <a:pt x="0" y="25"/>
                    </a:moveTo>
                    <a:lnTo>
                      <a:pt x="0" y="0"/>
                    </a:lnTo>
                    <a:lnTo>
                      <a:pt x="0" y="25"/>
                    </a:lnTo>
                    <a:close/>
                    <a:moveTo>
                      <a:pt x="0" y="25"/>
                    </a:move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8" name="Freeform 1639"/>
              <p:cNvSpPr>
                <a:spLocks noEditPoints="1"/>
              </p:cNvSpPr>
              <p:nvPr/>
            </p:nvSpPr>
            <p:spPr bwMode="auto">
              <a:xfrm>
                <a:off x="1500" y="270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9" name="Freeform 1640"/>
              <p:cNvSpPr>
                <a:spLocks noEditPoints="1"/>
              </p:cNvSpPr>
              <p:nvPr/>
            </p:nvSpPr>
            <p:spPr bwMode="auto">
              <a:xfrm>
                <a:off x="1500" y="2704"/>
                <a:ext cx="1" cy="25"/>
              </a:xfrm>
              <a:custGeom>
                <a:avLst/>
                <a:gdLst>
                  <a:gd name="T0" fmla="*/ 0 w 1"/>
                  <a:gd name="T1" fmla="*/ 0 h 25"/>
                  <a:gd name="T2" fmla="*/ 0 w 1"/>
                  <a:gd name="T3" fmla="*/ 25 h 25"/>
                  <a:gd name="T4" fmla="*/ 0 w 1"/>
                  <a:gd name="T5" fmla="*/ 0 h 25"/>
                  <a:gd name="T6" fmla="*/ 0 w 1"/>
                  <a:gd name="T7" fmla="*/ 0 h 25"/>
                  <a:gd name="T8" fmla="*/ 0 w 1"/>
                  <a:gd name="T9" fmla="*/ 0 h 25"/>
                  <a:gd name="T10" fmla="*/ 0 w 1"/>
                  <a:gd name="T11" fmla="*/ 0 h 25"/>
                  <a:gd name="T12" fmla="*/ 0 w 1"/>
                  <a:gd name="T13" fmla="*/ 0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25"/>
                  <a:gd name="T23" fmla="*/ 1 w 1"/>
                  <a:gd name="T24" fmla="*/ 25 h 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25">
                    <a:moveTo>
                      <a:pt x="0" y="0"/>
                    </a:moveTo>
                    <a:lnTo>
                      <a:pt x="0" y="2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0" name="Freeform 1641"/>
              <p:cNvSpPr>
                <a:spLocks noEditPoints="1"/>
              </p:cNvSpPr>
              <p:nvPr/>
            </p:nvSpPr>
            <p:spPr bwMode="auto">
              <a:xfrm>
                <a:off x="1500" y="272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1" name="Freeform 1642"/>
              <p:cNvSpPr>
                <a:spLocks noEditPoints="1"/>
              </p:cNvSpPr>
              <p:nvPr/>
            </p:nvSpPr>
            <p:spPr bwMode="auto">
              <a:xfrm>
                <a:off x="1500" y="272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2" name="Freeform 1643"/>
              <p:cNvSpPr>
                <a:spLocks noEditPoints="1"/>
              </p:cNvSpPr>
              <p:nvPr/>
            </p:nvSpPr>
            <p:spPr bwMode="auto">
              <a:xfrm>
                <a:off x="1500" y="272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3" name="Freeform 1644"/>
              <p:cNvSpPr>
                <a:spLocks noEditPoints="1"/>
              </p:cNvSpPr>
              <p:nvPr/>
            </p:nvSpPr>
            <p:spPr bwMode="auto">
              <a:xfrm>
                <a:off x="1500" y="272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4" name="Freeform 1645"/>
              <p:cNvSpPr>
                <a:spLocks/>
              </p:cNvSpPr>
              <p:nvPr/>
            </p:nvSpPr>
            <p:spPr bwMode="auto">
              <a:xfrm>
                <a:off x="1500" y="272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" name="Freeform 1646"/>
              <p:cNvSpPr>
                <a:spLocks/>
              </p:cNvSpPr>
              <p:nvPr/>
            </p:nvSpPr>
            <p:spPr bwMode="auto">
              <a:xfrm>
                <a:off x="1500" y="2729"/>
                <a:ext cx="72" cy="1"/>
              </a:xfrm>
              <a:custGeom>
                <a:avLst/>
                <a:gdLst>
                  <a:gd name="T0" fmla="*/ 72 w 72"/>
                  <a:gd name="T1" fmla="*/ 0 h 1"/>
                  <a:gd name="T2" fmla="*/ 72 w 72"/>
                  <a:gd name="T3" fmla="*/ 0 h 1"/>
                  <a:gd name="T4" fmla="*/ 0 w 72"/>
                  <a:gd name="T5" fmla="*/ 0 h 1"/>
                  <a:gd name="T6" fmla="*/ 0 w 72"/>
                  <a:gd name="T7" fmla="*/ 0 h 1"/>
                  <a:gd name="T8" fmla="*/ 72 w 72"/>
                  <a:gd name="T9" fmla="*/ 0 h 1"/>
                  <a:gd name="T10" fmla="*/ 72 w 72"/>
                  <a:gd name="T11" fmla="*/ 0 h 1"/>
                  <a:gd name="T12" fmla="*/ 72 w 72"/>
                  <a:gd name="T13" fmla="*/ 0 h 1"/>
                  <a:gd name="T14" fmla="*/ 72 w 72"/>
                  <a:gd name="T15" fmla="*/ 0 h 1"/>
                  <a:gd name="T16" fmla="*/ 72 w 72"/>
                  <a:gd name="T17" fmla="*/ 0 h 1"/>
                  <a:gd name="T18" fmla="*/ 72 w 72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2"/>
                  <a:gd name="T31" fmla="*/ 0 h 1"/>
                  <a:gd name="T32" fmla="*/ 72 w 72"/>
                  <a:gd name="T33" fmla="*/ 1 h 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2" h="1">
                    <a:moveTo>
                      <a:pt x="72" y="0"/>
                    </a:moveTo>
                    <a:lnTo>
                      <a:pt x="72" y="0"/>
                    </a:lnTo>
                    <a:lnTo>
                      <a:pt x="0" y="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6" name="Rectangle 1647"/>
              <p:cNvSpPr>
                <a:spLocks noChangeArrowheads="1"/>
              </p:cNvSpPr>
              <p:nvPr/>
            </p:nvSpPr>
            <p:spPr bwMode="auto">
              <a:xfrm>
                <a:off x="1572" y="2729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527" name="Freeform 1648"/>
              <p:cNvSpPr>
                <a:spLocks noEditPoints="1"/>
              </p:cNvSpPr>
              <p:nvPr/>
            </p:nvSpPr>
            <p:spPr bwMode="auto">
              <a:xfrm>
                <a:off x="1500" y="2729"/>
                <a:ext cx="72" cy="1"/>
              </a:xfrm>
              <a:custGeom>
                <a:avLst/>
                <a:gdLst>
                  <a:gd name="T0" fmla="*/ 72 w 72"/>
                  <a:gd name="T1" fmla="*/ 0 h 1"/>
                  <a:gd name="T2" fmla="*/ 0 w 72"/>
                  <a:gd name="T3" fmla="*/ 0 h 1"/>
                  <a:gd name="T4" fmla="*/ 72 w 72"/>
                  <a:gd name="T5" fmla="*/ 0 h 1"/>
                  <a:gd name="T6" fmla="*/ 72 w 72"/>
                  <a:gd name="T7" fmla="*/ 0 h 1"/>
                  <a:gd name="T8" fmla="*/ 72 w 72"/>
                  <a:gd name="T9" fmla="*/ 0 h 1"/>
                  <a:gd name="T10" fmla="*/ 72 w 72"/>
                  <a:gd name="T11" fmla="*/ 0 h 1"/>
                  <a:gd name="T12" fmla="*/ 72 w 7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1"/>
                  <a:gd name="T23" fmla="*/ 72 w 7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1">
                    <a:moveTo>
                      <a:pt x="72" y="0"/>
                    </a:moveTo>
                    <a:lnTo>
                      <a:pt x="0" y="0"/>
                    </a:lnTo>
                    <a:lnTo>
                      <a:pt x="72" y="0"/>
                    </a:lnTo>
                    <a:close/>
                    <a:moveTo>
                      <a:pt x="72" y="0"/>
                    </a:move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" name="Freeform 1649"/>
              <p:cNvSpPr>
                <a:spLocks noEditPoints="1"/>
              </p:cNvSpPr>
              <p:nvPr/>
            </p:nvSpPr>
            <p:spPr bwMode="auto">
              <a:xfrm>
                <a:off x="1500" y="272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9" name="Freeform 1650"/>
              <p:cNvSpPr>
                <a:spLocks noEditPoints="1"/>
              </p:cNvSpPr>
              <p:nvPr/>
            </p:nvSpPr>
            <p:spPr bwMode="auto">
              <a:xfrm>
                <a:off x="1500" y="2729"/>
                <a:ext cx="72" cy="1"/>
              </a:xfrm>
              <a:custGeom>
                <a:avLst/>
                <a:gdLst>
                  <a:gd name="T0" fmla="*/ 0 w 72"/>
                  <a:gd name="T1" fmla="*/ 0 h 1"/>
                  <a:gd name="T2" fmla="*/ 72 w 72"/>
                  <a:gd name="T3" fmla="*/ 0 h 1"/>
                  <a:gd name="T4" fmla="*/ 0 w 72"/>
                  <a:gd name="T5" fmla="*/ 0 h 1"/>
                  <a:gd name="T6" fmla="*/ 0 w 72"/>
                  <a:gd name="T7" fmla="*/ 0 h 1"/>
                  <a:gd name="T8" fmla="*/ 0 w 72"/>
                  <a:gd name="T9" fmla="*/ 0 h 1"/>
                  <a:gd name="T10" fmla="*/ 0 w 72"/>
                  <a:gd name="T11" fmla="*/ 0 h 1"/>
                  <a:gd name="T12" fmla="*/ 0 w 7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1"/>
                  <a:gd name="T23" fmla="*/ 72 w 7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1">
                    <a:moveTo>
                      <a:pt x="0" y="0"/>
                    </a:moveTo>
                    <a:lnTo>
                      <a:pt x="7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0" name="Freeform 1651"/>
              <p:cNvSpPr>
                <a:spLocks noEditPoints="1"/>
              </p:cNvSpPr>
              <p:nvPr/>
            </p:nvSpPr>
            <p:spPr bwMode="auto">
              <a:xfrm>
                <a:off x="1572" y="272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" name="Freeform 1652"/>
              <p:cNvSpPr>
                <a:spLocks noEditPoints="1"/>
              </p:cNvSpPr>
              <p:nvPr/>
            </p:nvSpPr>
            <p:spPr bwMode="auto">
              <a:xfrm>
                <a:off x="1572" y="272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" name="Freeform 1653"/>
              <p:cNvSpPr>
                <a:spLocks noEditPoints="1"/>
              </p:cNvSpPr>
              <p:nvPr/>
            </p:nvSpPr>
            <p:spPr bwMode="auto">
              <a:xfrm>
                <a:off x="1572" y="272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" name="Freeform 1654"/>
              <p:cNvSpPr>
                <a:spLocks noEditPoints="1"/>
              </p:cNvSpPr>
              <p:nvPr/>
            </p:nvSpPr>
            <p:spPr bwMode="auto">
              <a:xfrm>
                <a:off x="1572" y="272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4" name="Freeform 1655"/>
              <p:cNvSpPr>
                <a:spLocks/>
              </p:cNvSpPr>
              <p:nvPr/>
            </p:nvSpPr>
            <p:spPr bwMode="auto">
              <a:xfrm>
                <a:off x="1572" y="272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5" name="Freeform 1656"/>
              <p:cNvSpPr>
                <a:spLocks/>
              </p:cNvSpPr>
              <p:nvPr/>
            </p:nvSpPr>
            <p:spPr bwMode="auto">
              <a:xfrm>
                <a:off x="1633" y="2789"/>
                <a:ext cx="12" cy="12"/>
              </a:xfrm>
              <a:custGeom>
                <a:avLst/>
                <a:gdLst>
                  <a:gd name="T0" fmla="*/ 12 w 12"/>
                  <a:gd name="T1" fmla="*/ 12 h 12"/>
                  <a:gd name="T2" fmla="*/ 12 w 12"/>
                  <a:gd name="T3" fmla="*/ 12 h 12"/>
                  <a:gd name="T4" fmla="*/ 12 w 12"/>
                  <a:gd name="T5" fmla="*/ 12 h 12"/>
                  <a:gd name="T6" fmla="*/ 12 w 12"/>
                  <a:gd name="T7" fmla="*/ 12 h 12"/>
                  <a:gd name="T8" fmla="*/ 12 w 12"/>
                  <a:gd name="T9" fmla="*/ 12 h 12"/>
                  <a:gd name="T10" fmla="*/ 12 w 12"/>
                  <a:gd name="T11" fmla="*/ 0 h 12"/>
                  <a:gd name="T12" fmla="*/ 12 w 12"/>
                  <a:gd name="T13" fmla="*/ 0 h 12"/>
                  <a:gd name="T14" fmla="*/ 12 w 12"/>
                  <a:gd name="T15" fmla="*/ 0 h 12"/>
                  <a:gd name="T16" fmla="*/ 12 w 12"/>
                  <a:gd name="T17" fmla="*/ 0 h 12"/>
                  <a:gd name="T18" fmla="*/ 12 w 12"/>
                  <a:gd name="T19" fmla="*/ 0 h 12"/>
                  <a:gd name="T20" fmla="*/ 12 w 12"/>
                  <a:gd name="T21" fmla="*/ 0 h 12"/>
                  <a:gd name="T22" fmla="*/ 12 w 12"/>
                  <a:gd name="T23" fmla="*/ 0 h 12"/>
                  <a:gd name="T24" fmla="*/ 12 w 12"/>
                  <a:gd name="T25" fmla="*/ 0 h 12"/>
                  <a:gd name="T26" fmla="*/ 12 w 12"/>
                  <a:gd name="T27" fmla="*/ 0 h 12"/>
                  <a:gd name="T28" fmla="*/ 12 w 12"/>
                  <a:gd name="T29" fmla="*/ 0 h 12"/>
                  <a:gd name="T30" fmla="*/ 12 w 12"/>
                  <a:gd name="T31" fmla="*/ 0 h 12"/>
                  <a:gd name="T32" fmla="*/ 12 w 12"/>
                  <a:gd name="T33" fmla="*/ 0 h 12"/>
                  <a:gd name="T34" fmla="*/ 0 w 12"/>
                  <a:gd name="T35" fmla="*/ 0 h 12"/>
                  <a:gd name="T36" fmla="*/ 0 w 12"/>
                  <a:gd name="T37" fmla="*/ 0 h 12"/>
                  <a:gd name="T38" fmla="*/ 0 w 12"/>
                  <a:gd name="T39" fmla="*/ 12 h 12"/>
                  <a:gd name="T40" fmla="*/ 0 w 12"/>
                  <a:gd name="T41" fmla="*/ 12 h 12"/>
                  <a:gd name="T42" fmla="*/ 0 w 12"/>
                  <a:gd name="T43" fmla="*/ 12 h 12"/>
                  <a:gd name="T44" fmla="*/ 12 w 12"/>
                  <a:gd name="T45" fmla="*/ 12 h 12"/>
                  <a:gd name="T46" fmla="*/ 12 w 12"/>
                  <a:gd name="T47" fmla="*/ 12 h 12"/>
                  <a:gd name="T48" fmla="*/ 12 w 12"/>
                  <a:gd name="T49" fmla="*/ 12 h 12"/>
                  <a:gd name="T50" fmla="*/ 12 w 12"/>
                  <a:gd name="T51" fmla="*/ 12 h 12"/>
                  <a:gd name="T52" fmla="*/ 12 w 12"/>
                  <a:gd name="T53" fmla="*/ 12 h 12"/>
                  <a:gd name="T54" fmla="*/ 12 w 12"/>
                  <a:gd name="T55" fmla="*/ 12 h 12"/>
                  <a:gd name="T56" fmla="*/ 12 w 12"/>
                  <a:gd name="T57" fmla="*/ 12 h 1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2"/>
                  <a:gd name="T88" fmla="*/ 0 h 12"/>
                  <a:gd name="T89" fmla="*/ 12 w 12"/>
                  <a:gd name="T90" fmla="*/ 12 h 1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2" h="12">
                    <a:moveTo>
                      <a:pt x="12" y="12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6" name="Rectangle 1657"/>
              <p:cNvSpPr>
                <a:spLocks noChangeArrowheads="1"/>
              </p:cNvSpPr>
              <p:nvPr/>
            </p:nvSpPr>
            <p:spPr bwMode="auto">
              <a:xfrm>
                <a:off x="1645" y="2801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537" name="Freeform 1658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8" name="Freeform 1659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9" name="Freeform 1660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0" name="Freeform 1661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1" name="Freeform 1662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2" name="Freeform 1663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3" name="Freeform 1664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4" name="Freeform 1665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5" name="Freeform 1666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6" name="Freeform 1667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7" name="Freeform 1668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8" name="Freeform 1669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9" name="Freeform 1670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0" name="Freeform 1671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1" name="Freeform 1672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2" name="Freeform 1673"/>
              <p:cNvSpPr>
                <a:spLocks noEditPoints="1"/>
              </p:cNvSpPr>
              <p:nvPr/>
            </p:nvSpPr>
            <p:spPr bwMode="auto">
              <a:xfrm>
                <a:off x="1633" y="2789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3" name="Freeform 1674"/>
              <p:cNvSpPr>
                <a:spLocks noEditPoints="1"/>
              </p:cNvSpPr>
              <p:nvPr/>
            </p:nvSpPr>
            <p:spPr bwMode="auto">
              <a:xfrm>
                <a:off x="1633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4" name="Freeform 1675"/>
              <p:cNvSpPr>
                <a:spLocks noEditPoints="1"/>
              </p:cNvSpPr>
              <p:nvPr/>
            </p:nvSpPr>
            <p:spPr bwMode="auto">
              <a:xfrm>
                <a:off x="1633" y="2789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5" name="Freeform 1676"/>
              <p:cNvSpPr>
                <a:spLocks noEditPoints="1"/>
              </p:cNvSpPr>
              <p:nvPr/>
            </p:nvSpPr>
            <p:spPr bwMode="auto">
              <a:xfrm>
                <a:off x="1633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6" name="Freeform 1677"/>
              <p:cNvSpPr>
                <a:spLocks noEditPoints="1"/>
              </p:cNvSpPr>
              <p:nvPr/>
            </p:nvSpPr>
            <p:spPr bwMode="auto">
              <a:xfrm>
                <a:off x="1633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7" name="Freeform 1678"/>
              <p:cNvSpPr>
                <a:spLocks noEditPoints="1"/>
              </p:cNvSpPr>
              <p:nvPr/>
            </p:nvSpPr>
            <p:spPr bwMode="auto">
              <a:xfrm>
                <a:off x="1633" y="2801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8" name="Freeform 1679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9" name="Freeform 1680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0" name="Freeform 1681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1" name="Freeform 1682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2" name="Freeform 1683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3" name="Freeform 1684"/>
              <p:cNvSpPr>
                <a:spLocks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4" name="Oval 1685"/>
              <p:cNvSpPr>
                <a:spLocks noChangeArrowheads="1"/>
              </p:cNvSpPr>
              <p:nvPr/>
            </p:nvSpPr>
            <p:spPr bwMode="auto">
              <a:xfrm>
                <a:off x="1645" y="2801"/>
                <a:ext cx="1" cy="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565" name="Rectangle 1686"/>
              <p:cNvSpPr>
                <a:spLocks noChangeArrowheads="1"/>
              </p:cNvSpPr>
              <p:nvPr/>
            </p:nvSpPr>
            <p:spPr bwMode="auto">
              <a:xfrm>
                <a:off x="1645" y="2801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566" name="Freeform 1687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7" name="Freeform 1688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8" name="Freeform 1689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9" name="Freeform 1690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0" name="Freeform 1691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1" name="Freeform 1692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2" name="Freeform 1693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3" name="Freeform 1694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4" name="Freeform 1695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5" name="Freeform 1696"/>
              <p:cNvSpPr>
                <a:spLocks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6" name="Freeform 1697"/>
              <p:cNvSpPr>
                <a:spLocks/>
              </p:cNvSpPr>
              <p:nvPr/>
            </p:nvSpPr>
            <p:spPr bwMode="auto">
              <a:xfrm>
                <a:off x="1645" y="2789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0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w 1"/>
                  <a:gd name="T15" fmla="*/ 0 h 12"/>
                  <a:gd name="T16" fmla="*/ 0 w 1"/>
                  <a:gd name="T17" fmla="*/ 12 h 12"/>
                  <a:gd name="T18" fmla="*/ 0 w 1"/>
                  <a:gd name="T19" fmla="*/ 12 h 12"/>
                  <a:gd name="T20" fmla="*/ 0 w 1"/>
                  <a:gd name="T21" fmla="*/ 0 h 12"/>
                  <a:gd name="T22" fmla="*/ 0 w 1"/>
                  <a:gd name="T23" fmla="*/ 0 h 12"/>
                  <a:gd name="T24" fmla="*/ 0 w 1"/>
                  <a:gd name="T25" fmla="*/ 0 h 12"/>
                  <a:gd name="T26" fmla="*/ 0 w 1"/>
                  <a:gd name="T27" fmla="*/ 0 h 12"/>
                  <a:gd name="T28" fmla="*/ 0 w 1"/>
                  <a:gd name="T29" fmla="*/ 0 h 12"/>
                  <a:gd name="T30" fmla="*/ 0 w 1"/>
                  <a:gd name="T31" fmla="*/ 0 h 12"/>
                  <a:gd name="T32" fmla="*/ 0 w 1"/>
                  <a:gd name="T33" fmla="*/ 0 h 12"/>
                  <a:gd name="T34" fmla="*/ 0 w 1"/>
                  <a:gd name="T35" fmla="*/ 0 h 12"/>
                  <a:gd name="T36" fmla="*/ 0 w 1"/>
                  <a:gd name="T37" fmla="*/ 0 h 12"/>
                  <a:gd name="T38" fmla="*/ 0 w 1"/>
                  <a:gd name="T39" fmla="*/ 0 h 1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"/>
                  <a:gd name="T61" fmla="*/ 0 h 12"/>
                  <a:gd name="T62" fmla="*/ 1 w 1"/>
                  <a:gd name="T63" fmla="*/ 12 h 1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7" name="Rectangle 1698"/>
              <p:cNvSpPr>
                <a:spLocks noChangeArrowheads="1"/>
              </p:cNvSpPr>
              <p:nvPr/>
            </p:nvSpPr>
            <p:spPr bwMode="auto">
              <a:xfrm>
                <a:off x="1645" y="2789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578" name="Freeform 1699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9" name="Freeform 1700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80" name="Freeform 1701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81" name="Freeform 1702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82" name="Freeform 1703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83" name="Freeform 1704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84" name="Freeform 1705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85" name="Freeform 1706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86" name="Freeform 1707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87" name="Freeform 1708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88" name="Freeform 1709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89" name="Freeform 1710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0" name="Freeform 1711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1" name="Freeform 1712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2" name="Freeform 1713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3" name="Freeform 1714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4" name="Freeform 1715"/>
              <p:cNvSpPr>
                <a:spLocks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5" name="Freeform 1716"/>
              <p:cNvSpPr>
                <a:spLocks/>
              </p:cNvSpPr>
              <p:nvPr/>
            </p:nvSpPr>
            <p:spPr bwMode="auto">
              <a:xfrm>
                <a:off x="1633" y="2789"/>
                <a:ext cx="12" cy="12"/>
              </a:xfrm>
              <a:custGeom>
                <a:avLst/>
                <a:gdLst>
                  <a:gd name="T0" fmla="*/ 12 w 12"/>
                  <a:gd name="T1" fmla="*/ 12 h 12"/>
                  <a:gd name="T2" fmla="*/ 12 w 12"/>
                  <a:gd name="T3" fmla="*/ 12 h 12"/>
                  <a:gd name="T4" fmla="*/ 12 w 12"/>
                  <a:gd name="T5" fmla="*/ 0 h 12"/>
                  <a:gd name="T6" fmla="*/ 12 w 12"/>
                  <a:gd name="T7" fmla="*/ 0 h 12"/>
                  <a:gd name="T8" fmla="*/ 12 w 12"/>
                  <a:gd name="T9" fmla="*/ 0 h 12"/>
                  <a:gd name="T10" fmla="*/ 12 w 12"/>
                  <a:gd name="T11" fmla="*/ 0 h 12"/>
                  <a:gd name="T12" fmla="*/ 12 w 12"/>
                  <a:gd name="T13" fmla="*/ 0 h 12"/>
                  <a:gd name="T14" fmla="*/ 12 w 12"/>
                  <a:gd name="T15" fmla="*/ 0 h 12"/>
                  <a:gd name="T16" fmla="*/ 12 w 12"/>
                  <a:gd name="T17" fmla="*/ 0 h 12"/>
                  <a:gd name="T18" fmla="*/ 12 w 12"/>
                  <a:gd name="T19" fmla="*/ 0 h 12"/>
                  <a:gd name="T20" fmla="*/ 12 w 12"/>
                  <a:gd name="T21" fmla="*/ 0 h 12"/>
                  <a:gd name="T22" fmla="*/ 12 w 12"/>
                  <a:gd name="T23" fmla="*/ 0 h 12"/>
                  <a:gd name="T24" fmla="*/ 12 w 12"/>
                  <a:gd name="T25" fmla="*/ 0 h 12"/>
                  <a:gd name="T26" fmla="*/ 12 w 12"/>
                  <a:gd name="T27" fmla="*/ 0 h 12"/>
                  <a:gd name="T28" fmla="*/ 12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w 12"/>
                  <a:gd name="T37" fmla="*/ 12 h 12"/>
                  <a:gd name="T38" fmla="*/ 12 w 12"/>
                  <a:gd name="T39" fmla="*/ 12 h 12"/>
                  <a:gd name="T40" fmla="*/ 12 w 12"/>
                  <a:gd name="T41" fmla="*/ 12 h 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2"/>
                  <a:gd name="T64" fmla="*/ 0 h 12"/>
                  <a:gd name="T65" fmla="*/ 12 w 12"/>
                  <a:gd name="T66" fmla="*/ 12 h 1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2" h="12">
                    <a:moveTo>
                      <a:pt x="12" y="12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6" name="Freeform 1717"/>
              <p:cNvSpPr>
                <a:spLocks/>
              </p:cNvSpPr>
              <p:nvPr/>
            </p:nvSpPr>
            <p:spPr bwMode="auto">
              <a:xfrm>
                <a:off x="1645" y="2789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2"/>
                  <a:gd name="T14" fmla="*/ 1 w 1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7" name="Freeform 1718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8" name="Freeform 1719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9" name="Freeform 1720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00" name="Freeform 1721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01" name="Freeform 1722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02" name="Freeform 1723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03" name="Freeform 1724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04" name="Freeform 1725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05" name="Freeform 1726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06" name="Freeform 1727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07" name="Freeform 1728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08" name="Freeform 1729"/>
              <p:cNvSpPr>
                <a:spLocks noEditPoints="1"/>
              </p:cNvSpPr>
              <p:nvPr/>
            </p:nvSpPr>
            <p:spPr bwMode="auto">
              <a:xfrm>
                <a:off x="164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09" name="Freeform 1730"/>
              <p:cNvSpPr>
                <a:spLocks noEditPoints="1"/>
              </p:cNvSpPr>
              <p:nvPr/>
            </p:nvSpPr>
            <p:spPr bwMode="auto">
              <a:xfrm>
                <a:off x="1633" y="2789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0" name="Freeform 1731"/>
              <p:cNvSpPr>
                <a:spLocks noEditPoints="1"/>
              </p:cNvSpPr>
              <p:nvPr/>
            </p:nvSpPr>
            <p:spPr bwMode="auto">
              <a:xfrm>
                <a:off x="1633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1" name="Freeform 1732"/>
              <p:cNvSpPr>
                <a:spLocks noEditPoints="1"/>
              </p:cNvSpPr>
              <p:nvPr/>
            </p:nvSpPr>
            <p:spPr bwMode="auto">
              <a:xfrm>
                <a:off x="1633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2" name="Freeform 1733"/>
              <p:cNvSpPr>
                <a:spLocks noEditPoints="1"/>
              </p:cNvSpPr>
              <p:nvPr/>
            </p:nvSpPr>
            <p:spPr bwMode="auto">
              <a:xfrm>
                <a:off x="1633" y="2789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3" name="Freeform 1734"/>
              <p:cNvSpPr>
                <a:spLocks noEditPoints="1"/>
              </p:cNvSpPr>
              <p:nvPr/>
            </p:nvSpPr>
            <p:spPr bwMode="auto">
              <a:xfrm>
                <a:off x="1633" y="2801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4" name="Freeform 1735"/>
              <p:cNvSpPr>
                <a:spLocks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5" name="Freeform 1736"/>
              <p:cNvSpPr>
                <a:spLocks/>
              </p:cNvSpPr>
              <p:nvPr/>
            </p:nvSpPr>
            <p:spPr bwMode="auto">
              <a:xfrm>
                <a:off x="1633" y="2801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12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12 w 12"/>
                  <a:gd name="T15" fmla="*/ 0 h 1"/>
                  <a:gd name="T16" fmla="*/ 12 w 12"/>
                  <a:gd name="T17" fmla="*/ 0 h 1"/>
                  <a:gd name="T18" fmla="*/ 0 w 12"/>
                  <a:gd name="T19" fmla="*/ 0 h 1"/>
                  <a:gd name="T20" fmla="*/ 0 w 12"/>
                  <a:gd name="T21" fmla="*/ 0 h 1"/>
                  <a:gd name="T22" fmla="*/ 0 w 12"/>
                  <a:gd name="T23" fmla="*/ 0 h 1"/>
                  <a:gd name="T24" fmla="*/ 0 w 12"/>
                  <a:gd name="T25" fmla="*/ 0 h 1"/>
                  <a:gd name="T26" fmla="*/ 12 w 12"/>
                  <a:gd name="T27" fmla="*/ 0 h 1"/>
                  <a:gd name="T28" fmla="*/ 12 w 12"/>
                  <a:gd name="T29" fmla="*/ 0 h 1"/>
                  <a:gd name="T30" fmla="*/ 12 w 12"/>
                  <a:gd name="T31" fmla="*/ 0 h 1"/>
                  <a:gd name="T32" fmla="*/ 12 w 12"/>
                  <a:gd name="T33" fmla="*/ 0 h 1"/>
                  <a:gd name="T34" fmla="*/ 12 w 12"/>
                  <a:gd name="T35" fmla="*/ 0 h 1"/>
                  <a:gd name="T36" fmla="*/ 12 w 12"/>
                  <a:gd name="T37" fmla="*/ 0 h 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"/>
                  <a:gd name="T58" fmla="*/ 0 h 1"/>
                  <a:gd name="T59" fmla="*/ 12 w 12"/>
                  <a:gd name="T60" fmla="*/ 1 h 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" h="1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6" name="Rectangle 1737"/>
              <p:cNvSpPr>
                <a:spLocks noChangeArrowheads="1"/>
              </p:cNvSpPr>
              <p:nvPr/>
            </p:nvSpPr>
            <p:spPr bwMode="auto">
              <a:xfrm>
                <a:off x="1645" y="2801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617" name="Freeform 1738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8" name="Freeform 1739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9" name="Freeform 1740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0" name="Freeform 1741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1" name="Freeform 1742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2" name="Freeform 1743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3" name="Freeform 1744"/>
              <p:cNvSpPr>
                <a:spLocks noEditPoints="1"/>
              </p:cNvSpPr>
              <p:nvPr/>
            </p:nvSpPr>
            <p:spPr bwMode="auto">
              <a:xfrm>
                <a:off x="1633" y="2801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4" name="Freeform 1745"/>
              <p:cNvSpPr>
                <a:spLocks noEditPoints="1"/>
              </p:cNvSpPr>
              <p:nvPr/>
            </p:nvSpPr>
            <p:spPr bwMode="auto">
              <a:xfrm>
                <a:off x="1633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5" name="Freeform 1746"/>
              <p:cNvSpPr>
                <a:spLocks noEditPoints="1"/>
              </p:cNvSpPr>
              <p:nvPr/>
            </p:nvSpPr>
            <p:spPr bwMode="auto">
              <a:xfrm>
                <a:off x="1633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6" name="Freeform 1747"/>
              <p:cNvSpPr>
                <a:spLocks noEditPoints="1"/>
              </p:cNvSpPr>
              <p:nvPr/>
            </p:nvSpPr>
            <p:spPr bwMode="auto">
              <a:xfrm>
                <a:off x="1633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7" name="Freeform 1748"/>
              <p:cNvSpPr>
                <a:spLocks noEditPoints="1"/>
              </p:cNvSpPr>
              <p:nvPr/>
            </p:nvSpPr>
            <p:spPr bwMode="auto">
              <a:xfrm>
                <a:off x="1633" y="2801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8" name="Freeform 1749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9" name="Freeform 1750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0" name="Freeform 1751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1" name="Freeform 1752"/>
              <p:cNvSpPr>
                <a:spLocks noEditPoints="1"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2" name="Freeform 1753"/>
              <p:cNvSpPr>
                <a:spLocks/>
              </p:cNvSpPr>
              <p:nvPr/>
            </p:nvSpPr>
            <p:spPr bwMode="auto">
              <a:xfrm>
                <a:off x="164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3" name="Freeform 1754"/>
              <p:cNvSpPr>
                <a:spLocks/>
              </p:cNvSpPr>
              <p:nvPr/>
            </p:nvSpPr>
            <p:spPr bwMode="auto">
              <a:xfrm>
                <a:off x="1669" y="2789"/>
                <a:ext cx="12" cy="12"/>
              </a:xfrm>
              <a:custGeom>
                <a:avLst/>
                <a:gdLst>
                  <a:gd name="T0" fmla="*/ 0 w 12"/>
                  <a:gd name="T1" fmla="*/ 12 h 12"/>
                  <a:gd name="T2" fmla="*/ 0 w 12"/>
                  <a:gd name="T3" fmla="*/ 12 h 12"/>
                  <a:gd name="T4" fmla="*/ 12 w 12"/>
                  <a:gd name="T5" fmla="*/ 12 h 12"/>
                  <a:gd name="T6" fmla="*/ 12 w 12"/>
                  <a:gd name="T7" fmla="*/ 12 h 12"/>
                  <a:gd name="T8" fmla="*/ 12 w 12"/>
                  <a:gd name="T9" fmla="*/ 12 h 12"/>
                  <a:gd name="T10" fmla="*/ 12 w 12"/>
                  <a:gd name="T11" fmla="*/ 12 h 12"/>
                  <a:gd name="T12" fmla="*/ 12 w 12"/>
                  <a:gd name="T13" fmla="*/ 12 h 12"/>
                  <a:gd name="T14" fmla="*/ 12 w 12"/>
                  <a:gd name="T15" fmla="*/ 12 h 12"/>
                  <a:gd name="T16" fmla="*/ 12 w 12"/>
                  <a:gd name="T17" fmla="*/ 0 h 12"/>
                  <a:gd name="T18" fmla="*/ 12 w 12"/>
                  <a:gd name="T19" fmla="*/ 0 h 12"/>
                  <a:gd name="T20" fmla="*/ 12 w 12"/>
                  <a:gd name="T21" fmla="*/ 0 h 12"/>
                  <a:gd name="T22" fmla="*/ 12 w 12"/>
                  <a:gd name="T23" fmla="*/ 0 h 12"/>
                  <a:gd name="T24" fmla="*/ 12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w 12"/>
                  <a:gd name="T37" fmla="*/ 0 h 12"/>
                  <a:gd name="T38" fmla="*/ 0 w 12"/>
                  <a:gd name="T39" fmla="*/ 0 h 12"/>
                  <a:gd name="T40" fmla="*/ 0 w 12"/>
                  <a:gd name="T41" fmla="*/ 0 h 12"/>
                  <a:gd name="T42" fmla="*/ 0 w 12"/>
                  <a:gd name="T43" fmla="*/ 12 h 12"/>
                  <a:gd name="T44" fmla="*/ 0 w 12"/>
                  <a:gd name="T45" fmla="*/ 12 h 12"/>
                  <a:gd name="T46" fmla="*/ 0 w 12"/>
                  <a:gd name="T47" fmla="*/ 12 h 12"/>
                  <a:gd name="T48" fmla="*/ 0 w 12"/>
                  <a:gd name="T49" fmla="*/ 12 h 12"/>
                  <a:gd name="T50" fmla="*/ 0 w 12"/>
                  <a:gd name="T51" fmla="*/ 12 h 12"/>
                  <a:gd name="T52" fmla="*/ 0 w 12"/>
                  <a:gd name="T53" fmla="*/ 12 h 1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2"/>
                  <a:gd name="T82" fmla="*/ 0 h 12"/>
                  <a:gd name="T83" fmla="*/ 12 w 12"/>
                  <a:gd name="T84" fmla="*/ 12 h 1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2" h="12">
                    <a:moveTo>
                      <a:pt x="0" y="12"/>
                    </a:moveTo>
                    <a:lnTo>
                      <a:pt x="0" y="12"/>
                    </a:lnTo>
                    <a:lnTo>
                      <a:pt x="12" y="1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4" name="Rectangle 1755"/>
              <p:cNvSpPr>
                <a:spLocks noChangeArrowheads="1"/>
              </p:cNvSpPr>
              <p:nvPr/>
            </p:nvSpPr>
            <p:spPr bwMode="auto">
              <a:xfrm>
                <a:off x="1669" y="2801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635" name="Freeform 1756"/>
              <p:cNvSpPr>
                <a:spLocks noEditPoints="1"/>
              </p:cNvSpPr>
              <p:nvPr/>
            </p:nvSpPr>
            <p:spPr bwMode="auto">
              <a:xfrm>
                <a:off x="1669" y="2801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6" name="Freeform 1757"/>
              <p:cNvSpPr>
                <a:spLocks noEditPoints="1"/>
              </p:cNvSpPr>
              <p:nvPr/>
            </p:nvSpPr>
            <p:spPr bwMode="auto">
              <a:xfrm>
                <a:off x="1681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7" name="Freeform 1758"/>
              <p:cNvSpPr>
                <a:spLocks noEditPoints="1"/>
              </p:cNvSpPr>
              <p:nvPr/>
            </p:nvSpPr>
            <p:spPr bwMode="auto">
              <a:xfrm>
                <a:off x="1681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8" name="Freeform 1759"/>
              <p:cNvSpPr>
                <a:spLocks noEditPoints="1"/>
              </p:cNvSpPr>
              <p:nvPr/>
            </p:nvSpPr>
            <p:spPr bwMode="auto">
              <a:xfrm>
                <a:off x="1681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9" name="Freeform 1760"/>
              <p:cNvSpPr>
                <a:spLocks noEditPoints="1"/>
              </p:cNvSpPr>
              <p:nvPr/>
            </p:nvSpPr>
            <p:spPr bwMode="auto">
              <a:xfrm>
                <a:off x="1681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0" name="Freeform 1761"/>
              <p:cNvSpPr>
                <a:spLocks noEditPoints="1"/>
              </p:cNvSpPr>
              <p:nvPr/>
            </p:nvSpPr>
            <p:spPr bwMode="auto">
              <a:xfrm>
                <a:off x="1681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1" name="Freeform 1762"/>
              <p:cNvSpPr>
                <a:spLocks noEditPoints="1"/>
              </p:cNvSpPr>
              <p:nvPr/>
            </p:nvSpPr>
            <p:spPr bwMode="auto">
              <a:xfrm>
                <a:off x="1681" y="2789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2" name="Freeform 1763"/>
              <p:cNvSpPr>
                <a:spLocks noEditPoints="1"/>
              </p:cNvSpPr>
              <p:nvPr/>
            </p:nvSpPr>
            <p:spPr bwMode="auto">
              <a:xfrm>
                <a:off x="1681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3" name="Freeform 1764"/>
              <p:cNvSpPr>
                <a:spLocks noEditPoints="1"/>
              </p:cNvSpPr>
              <p:nvPr/>
            </p:nvSpPr>
            <p:spPr bwMode="auto">
              <a:xfrm>
                <a:off x="1681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4" name="Freeform 1765"/>
              <p:cNvSpPr>
                <a:spLocks noEditPoints="1"/>
              </p:cNvSpPr>
              <p:nvPr/>
            </p:nvSpPr>
            <p:spPr bwMode="auto">
              <a:xfrm>
                <a:off x="1681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5" name="Freeform 1766"/>
              <p:cNvSpPr>
                <a:spLocks noEditPoints="1"/>
              </p:cNvSpPr>
              <p:nvPr/>
            </p:nvSpPr>
            <p:spPr bwMode="auto">
              <a:xfrm>
                <a:off x="1681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6" name="Freeform 1767"/>
              <p:cNvSpPr>
                <a:spLocks noEditPoints="1"/>
              </p:cNvSpPr>
              <p:nvPr/>
            </p:nvSpPr>
            <p:spPr bwMode="auto">
              <a:xfrm>
                <a:off x="1669" y="2789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7" name="Freeform 1768"/>
              <p:cNvSpPr>
                <a:spLocks noEditPoints="1"/>
              </p:cNvSpPr>
              <p:nvPr/>
            </p:nvSpPr>
            <p:spPr bwMode="auto">
              <a:xfrm>
                <a:off x="1669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8" name="Freeform 1769"/>
              <p:cNvSpPr>
                <a:spLocks noEditPoints="1"/>
              </p:cNvSpPr>
              <p:nvPr/>
            </p:nvSpPr>
            <p:spPr bwMode="auto">
              <a:xfrm>
                <a:off x="1669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9" name="Freeform 1770"/>
              <p:cNvSpPr>
                <a:spLocks noEditPoints="1"/>
              </p:cNvSpPr>
              <p:nvPr/>
            </p:nvSpPr>
            <p:spPr bwMode="auto">
              <a:xfrm>
                <a:off x="1669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0" name="Freeform 1771"/>
              <p:cNvSpPr>
                <a:spLocks noEditPoints="1"/>
              </p:cNvSpPr>
              <p:nvPr/>
            </p:nvSpPr>
            <p:spPr bwMode="auto">
              <a:xfrm>
                <a:off x="1669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1" name="Freeform 1772"/>
              <p:cNvSpPr>
                <a:spLocks noEditPoints="1"/>
              </p:cNvSpPr>
              <p:nvPr/>
            </p:nvSpPr>
            <p:spPr bwMode="auto">
              <a:xfrm>
                <a:off x="1669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2" name="Freeform 1773"/>
              <p:cNvSpPr>
                <a:spLocks noEditPoints="1"/>
              </p:cNvSpPr>
              <p:nvPr/>
            </p:nvSpPr>
            <p:spPr bwMode="auto">
              <a:xfrm>
                <a:off x="1669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3" name="Freeform 1774"/>
              <p:cNvSpPr>
                <a:spLocks noEditPoints="1"/>
              </p:cNvSpPr>
              <p:nvPr/>
            </p:nvSpPr>
            <p:spPr bwMode="auto">
              <a:xfrm>
                <a:off x="1669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4" name="Freeform 1775"/>
              <p:cNvSpPr>
                <a:spLocks noEditPoints="1"/>
              </p:cNvSpPr>
              <p:nvPr/>
            </p:nvSpPr>
            <p:spPr bwMode="auto">
              <a:xfrm>
                <a:off x="1669" y="2789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5" name="Freeform 1776"/>
              <p:cNvSpPr>
                <a:spLocks noEditPoints="1"/>
              </p:cNvSpPr>
              <p:nvPr/>
            </p:nvSpPr>
            <p:spPr bwMode="auto">
              <a:xfrm>
                <a:off x="1669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6" name="Freeform 1777"/>
              <p:cNvSpPr>
                <a:spLocks noEditPoints="1"/>
              </p:cNvSpPr>
              <p:nvPr/>
            </p:nvSpPr>
            <p:spPr bwMode="auto">
              <a:xfrm>
                <a:off x="1669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7" name="Freeform 1778"/>
              <p:cNvSpPr>
                <a:spLocks noEditPoints="1"/>
              </p:cNvSpPr>
              <p:nvPr/>
            </p:nvSpPr>
            <p:spPr bwMode="auto">
              <a:xfrm>
                <a:off x="1669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8" name="Freeform 1779"/>
              <p:cNvSpPr>
                <a:spLocks noEditPoints="1"/>
              </p:cNvSpPr>
              <p:nvPr/>
            </p:nvSpPr>
            <p:spPr bwMode="auto">
              <a:xfrm>
                <a:off x="1669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9" name="Freeform 1780"/>
              <p:cNvSpPr>
                <a:spLocks/>
              </p:cNvSpPr>
              <p:nvPr/>
            </p:nvSpPr>
            <p:spPr bwMode="auto">
              <a:xfrm>
                <a:off x="1669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0" name="Freeform 1781"/>
              <p:cNvSpPr>
                <a:spLocks/>
              </p:cNvSpPr>
              <p:nvPr/>
            </p:nvSpPr>
            <p:spPr bwMode="auto">
              <a:xfrm>
                <a:off x="1669" y="2801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12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w 12"/>
                  <a:gd name="T15" fmla="*/ 0 h 1"/>
                  <a:gd name="T16" fmla="*/ 0 w 12"/>
                  <a:gd name="T17" fmla="*/ 0 h 1"/>
                  <a:gd name="T18" fmla="*/ 12 w 12"/>
                  <a:gd name="T19" fmla="*/ 0 h 1"/>
                  <a:gd name="T20" fmla="*/ 12 w 12"/>
                  <a:gd name="T21" fmla="*/ 0 h 1"/>
                  <a:gd name="T22" fmla="*/ 12 w 12"/>
                  <a:gd name="T23" fmla="*/ 0 h 1"/>
                  <a:gd name="T24" fmla="*/ 12 w 12"/>
                  <a:gd name="T25" fmla="*/ 0 h 1"/>
                  <a:gd name="T26" fmla="*/ 12 w 12"/>
                  <a:gd name="T27" fmla="*/ 0 h 1"/>
                  <a:gd name="T28" fmla="*/ 12 w 12"/>
                  <a:gd name="T29" fmla="*/ 0 h 1"/>
                  <a:gd name="T30" fmla="*/ 12 w 12"/>
                  <a:gd name="T31" fmla="*/ 0 h 1"/>
                  <a:gd name="T32" fmla="*/ 12 w 12"/>
                  <a:gd name="T33" fmla="*/ 0 h 1"/>
                  <a:gd name="T34" fmla="*/ 12 w 12"/>
                  <a:gd name="T35" fmla="*/ 0 h 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2"/>
                  <a:gd name="T55" fmla="*/ 0 h 1"/>
                  <a:gd name="T56" fmla="*/ 12 w 12"/>
                  <a:gd name="T57" fmla="*/ 1 h 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2" h="1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1" name="Rectangle 1782"/>
              <p:cNvSpPr>
                <a:spLocks noChangeArrowheads="1"/>
              </p:cNvSpPr>
              <p:nvPr/>
            </p:nvSpPr>
            <p:spPr bwMode="auto">
              <a:xfrm>
                <a:off x="1681" y="2801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662" name="Freeform 1783"/>
              <p:cNvSpPr>
                <a:spLocks noEditPoints="1"/>
              </p:cNvSpPr>
              <p:nvPr/>
            </p:nvSpPr>
            <p:spPr bwMode="auto">
              <a:xfrm>
                <a:off x="1681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3" name="Freeform 1784"/>
              <p:cNvSpPr>
                <a:spLocks noEditPoints="1"/>
              </p:cNvSpPr>
              <p:nvPr/>
            </p:nvSpPr>
            <p:spPr bwMode="auto">
              <a:xfrm>
                <a:off x="1681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4" name="Freeform 1785"/>
              <p:cNvSpPr>
                <a:spLocks noEditPoints="1"/>
              </p:cNvSpPr>
              <p:nvPr/>
            </p:nvSpPr>
            <p:spPr bwMode="auto">
              <a:xfrm>
                <a:off x="1669" y="2801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5" name="Freeform 1786"/>
              <p:cNvSpPr>
                <a:spLocks noEditPoints="1"/>
              </p:cNvSpPr>
              <p:nvPr/>
            </p:nvSpPr>
            <p:spPr bwMode="auto">
              <a:xfrm>
                <a:off x="1669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6" name="Freeform 1787"/>
              <p:cNvSpPr>
                <a:spLocks noEditPoints="1"/>
              </p:cNvSpPr>
              <p:nvPr/>
            </p:nvSpPr>
            <p:spPr bwMode="auto">
              <a:xfrm>
                <a:off x="1669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7" name="Freeform 1788"/>
              <p:cNvSpPr>
                <a:spLocks noEditPoints="1"/>
              </p:cNvSpPr>
              <p:nvPr/>
            </p:nvSpPr>
            <p:spPr bwMode="auto">
              <a:xfrm>
                <a:off x="1669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8" name="Freeform 1789"/>
              <p:cNvSpPr>
                <a:spLocks noEditPoints="1"/>
              </p:cNvSpPr>
              <p:nvPr/>
            </p:nvSpPr>
            <p:spPr bwMode="auto">
              <a:xfrm>
                <a:off x="1669" y="2801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9" name="Freeform 1790"/>
              <p:cNvSpPr>
                <a:spLocks noEditPoints="1"/>
              </p:cNvSpPr>
              <p:nvPr/>
            </p:nvSpPr>
            <p:spPr bwMode="auto">
              <a:xfrm>
                <a:off x="1681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0" name="Freeform 1791"/>
              <p:cNvSpPr>
                <a:spLocks noEditPoints="1"/>
              </p:cNvSpPr>
              <p:nvPr/>
            </p:nvSpPr>
            <p:spPr bwMode="auto">
              <a:xfrm>
                <a:off x="1681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1" name="Freeform 1792"/>
              <p:cNvSpPr>
                <a:spLocks noEditPoints="1"/>
              </p:cNvSpPr>
              <p:nvPr/>
            </p:nvSpPr>
            <p:spPr bwMode="auto">
              <a:xfrm>
                <a:off x="1681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2" name="Freeform 1793"/>
              <p:cNvSpPr>
                <a:spLocks noEditPoints="1"/>
              </p:cNvSpPr>
              <p:nvPr/>
            </p:nvSpPr>
            <p:spPr bwMode="auto">
              <a:xfrm>
                <a:off x="1681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3" name="Freeform 1794"/>
              <p:cNvSpPr>
                <a:spLocks noEditPoints="1"/>
              </p:cNvSpPr>
              <p:nvPr/>
            </p:nvSpPr>
            <p:spPr bwMode="auto">
              <a:xfrm>
                <a:off x="1681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4" name="Freeform 1795"/>
              <p:cNvSpPr>
                <a:spLocks noEditPoints="1"/>
              </p:cNvSpPr>
              <p:nvPr/>
            </p:nvSpPr>
            <p:spPr bwMode="auto">
              <a:xfrm>
                <a:off x="1681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5" name="Freeform 1796"/>
              <p:cNvSpPr>
                <a:spLocks noEditPoints="1"/>
              </p:cNvSpPr>
              <p:nvPr/>
            </p:nvSpPr>
            <p:spPr bwMode="auto">
              <a:xfrm>
                <a:off x="1681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6" name="Freeform 1797"/>
              <p:cNvSpPr>
                <a:spLocks/>
              </p:cNvSpPr>
              <p:nvPr/>
            </p:nvSpPr>
            <p:spPr bwMode="auto">
              <a:xfrm>
                <a:off x="1681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7" name="Freeform 1798"/>
              <p:cNvSpPr>
                <a:spLocks/>
              </p:cNvSpPr>
              <p:nvPr/>
            </p:nvSpPr>
            <p:spPr bwMode="auto">
              <a:xfrm>
                <a:off x="1669" y="2789"/>
                <a:ext cx="12" cy="12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12 w 12"/>
                  <a:gd name="T7" fmla="*/ 0 h 12"/>
                  <a:gd name="T8" fmla="*/ 12 w 12"/>
                  <a:gd name="T9" fmla="*/ 0 h 12"/>
                  <a:gd name="T10" fmla="*/ 12 w 12"/>
                  <a:gd name="T11" fmla="*/ 0 h 12"/>
                  <a:gd name="T12" fmla="*/ 12 w 12"/>
                  <a:gd name="T13" fmla="*/ 0 h 12"/>
                  <a:gd name="T14" fmla="*/ 12 w 12"/>
                  <a:gd name="T15" fmla="*/ 12 h 12"/>
                  <a:gd name="T16" fmla="*/ 12 w 12"/>
                  <a:gd name="T17" fmla="*/ 12 h 12"/>
                  <a:gd name="T18" fmla="*/ 12 w 12"/>
                  <a:gd name="T19" fmla="*/ 0 h 12"/>
                  <a:gd name="T20" fmla="*/ 12 w 12"/>
                  <a:gd name="T21" fmla="*/ 0 h 12"/>
                  <a:gd name="T22" fmla="*/ 12 w 12"/>
                  <a:gd name="T23" fmla="*/ 0 h 12"/>
                  <a:gd name="T24" fmla="*/ 12 w 12"/>
                  <a:gd name="T25" fmla="*/ 0 h 12"/>
                  <a:gd name="T26" fmla="*/ 12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2"/>
                  <a:gd name="T55" fmla="*/ 0 h 12"/>
                  <a:gd name="T56" fmla="*/ 12 w 12"/>
                  <a:gd name="T57" fmla="*/ 12 h 1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2" h="12">
                    <a:moveTo>
                      <a:pt x="0" y="0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12" y="12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8" name="Rectangle 1799"/>
              <p:cNvSpPr>
                <a:spLocks noChangeArrowheads="1"/>
              </p:cNvSpPr>
              <p:nvPr/>
            </p:nvSpPr>
            <p:spPr bwMode="auto">
              <a:xfrm>
                <a:off x="1669" y="2789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679" name="Freeform 1800"/>
              <p:cNvSpPr>
                <a:spLocks noEditPoints="1"/>
              </p:cNvSpPr>
              <p:nvPr/>
            </p:nvSpPr>
            <p:spPr bwMode="auto">
              <a:xfrm>
                <a:off x="1669" y="2789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0" name="Freeform 1801"/>
              <p:cNvSpPr>
                <a:spLocks noEditPoints="1"/>
              </p:cNvSpPr>
              <p:nvPr/>
            </p:nvSpPr>
            <p:spPr bwMode="auto">
              <a:xfrm>
                <a:off x="1681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1" name="Freeform 1802"/>
              <p:cNvSpPr>
                <a:spLocks noEditPoints="1"/>
              </p:cNvSpPr>
              <p:nvPr/>
            </p:nvSpPr>
            <p:spPr bwMode="auto">
              <a:xfrm>
                <a:off x="1681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2" name="Freeform 1803"/>
              <p:cNvSpPr>
                <a:spLocks noEditPoints="1"/>
              </p:cNvSpPr>
              <p:nvPr/>
            </p:nvSpPr>
            <p:spPr bwMode="auto">
              <a:xfrm>
                <a:off x="1681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3" name="Freeform 1804"/>
              <p:cNvSpPr>
                <a:spLocks noEditPoints="1"/>
              </p:cNvSpPr>
              <p:nvPr/>
            </p:nvSpPr>
            <p:spPr bwMode="auto">
              <a:xfrm>
                <a:off x="1681" y="2789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4" name="Freeform 1805"/>
              <p:cNvSpPr>
                <a:spLocks noEditPoints="1"/>
              </p:cNvSpPr>
              <p:nvPr/>
            </p:nvSpPr>
            <p:spPr bwMode="auto">
              <a:xfrm>
                <a:off x="1681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5" name="Freeform 1806"/>
              <p:cNvSpPr>
                <a:spLocks noEditPoints="1"/>
              </p:cNvSpPr>
              <p:nvPr/>
            </p:nvSpPr>
            <p:spPr bwMode="auto">
              <a:xfrm>
                <a:off x="1681" y="2789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6" name="Freeform 1807"/>
              <p:cNvSpPr>
                <a:spLocks noEditPoints="1"/>
              </p:cNvSpPr>
              <p:nvPr/>
            </p:nvSpPr>
            <p:spPr bwMode="auto">
              <a:xfrm>
                <a:off x="1681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7" name="Freeform 1808"/>
              <p:cNvSpPr>
                <a:spLocks noEditPoints="1"/>
              </p:cNvSpPr>
              <p:nvPr/>
            </p:nvSpPr>
            <p:spPr bwMode="auto">
              <a:xfrm>
                <a:off x="1681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8" name="Freeform 1809"/>
              <p:cNvSpPr>
                <a:spLocks noEditPoints="1"/>
              </p:cNvSpPr>
              <p:nvPr/>
            </p:nvSpPr>
            <p:spPr bwMode="auto">
              <a:xfrm>
                <a:off x="1681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9" name="Freeform 1810"/>
              <p:cNvSpPr>
                <a:spLocks noEditPoints="1"/>
              </p:cNvSpPr>
              <p:nvPr/>
            </p:nvSpPr>
            <p:spPr bwMode="auto">
              <a:xfrm>
                <a:off x="1681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0" name="Freeform 1811"/>
              <p:cNvSpPr>
                <a:spLocks noEditPoints="1"/>
              </p:cNvSpPr>
              <p:nvPr/>
            </p:nvSpPr>
            <p:spPr bwMode="auto">
              <a:xfrm>
                <a:off x="1669" y="2789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1" name="Freeform 1812"/>
              <p:cNvSpPr>
                <a:spLocks noEditPoints="1"/>
              </p:cNvSpPr>
              <p:nvPr/>
            </p:nvSpPr>
            <p:spPr bwMode="auto">
              <a:xfrm>
                <a:off x="1669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2" name="Freeform 1813"/>
              <p:cNvSpPr>
                <a:spLocks noEditPoints="1"/>
              </p:cNvSpPr>
              <p:nvPr/>
            </p:nvSpPr>
            <p:spPr bwMode="auto">
              <a:xfrm>
                <a:off x="1669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3" name="Freeform 1814"/>
              <p:cNvSpPr>
                <a:spLocks/>
              </p:cNvSpPr>
              <p:nvPr/>
            </p:nvSpPr>
            <p:spPr bwMode="auto">
              <a:xfrm>
                <a:off x="1669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4" name="Freeform 1815"/>
              <p:cNvSpPr>
                <a:spLocks/>
              </p:cNvSpPr>
              <p:nvPr/>
            </p:nvSpPr>
            <p:spPr bwMode="auto">
              <a:xfrm>
                <a:off x="1669" y="2789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w 1"/>
                  <a:gd name="T15" fmla="*/ 0 h 12"/>
                  <a:gd name="T16" fmla="*/ 0 w 1"/>
                  <a:gd name="T17" fmla="*/ 0 h 12"/>
                  <a:gd name="T18" fmla="*/ 0 w 1"/>
                  <a:gd name="T19" fmla="*/ 0 h 12"/>
                  <a:gd name="T20" fmla="*/ 0 w 1"/>
                  <a:gd name="T21" fmla="*/ 0 h 12"/>
                  <a:gd name="T22" fmla="*/ 0 w 1"/>
                  <a:gd name="T23" fmla="*/ 0 h 12"/>
                  <a:gd name="T24" fmla="*/ 0 w 1"/>
                  <a:gd name="T25" fmla="*/ 0 h 12"/>
                  <a:gd name="T26" fmla="*/ 0 w 1"/>
                  <a:gd name="T27" fmla="*/ 0 h 12"/>
                  <a:gd name="T28" fmla="*/ 0 w 1"/>
                  <a:gd name="T29" fmla="*/ 0 h 12"/>
                  <a:gd name="T30" fmla="*/ 0 w 1"/>
                  <a:gd name="T31" fmla="*/ 12 h 12"/>
                  <a:gd name="T32" fmla="*/ 0 w 1"/>
                  <a:gd name="T33" fmla="*/ 12 h 12"/>
                  <a:gd name="T34" fmla="*/ 0 w 1"/>
                  <a:gd name="T35" fmla="*/ 12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"/>
                  <a:gd name="T55" fmla="*/ 0 h 12"/>
                  <a:gd name="T56" fmla="*/ 1 w 1"/>
                  <a:gd name="T57" fmla="*/ 12 h 1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" h="12">
                    <a:moveTo>
                      <a:pt x="0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5" name="Freeform 1816"/>
              <p:cNvSpPr>
                <a:spLocks/>
              </p:cNvSpPr>
              <p:nvPr/>
            </p:nvSpPr>
            <p:spPr bwMode="auto">
              <a:xfrm>
                <a:off x="1669" y="2789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2"/>
                  <a:gd name="T14" fmla="*/ 1 w 1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6" name="Freeform 1817"/>
              <p:cNvSpPr>
                <a:spLocks noEditPoints="1"/>
              </p:cNvSpPr>
              <p:nvPr/>
            </p:nvSpPr>
            <p:spPr bwMode="auto">
              <a:xfrm>
                <a:off x="1669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7" name="Freeform 1818"/>
              <p:cNvSpPr>
                <a:spLocks noEditPoints="1"/>
              </p:cNvSpPr>
              <p:nvPr/>
            </p:nvSpPr>
            <p:spPr bwMode="auto">
              <a:xfrm>
                <a:off x="1669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8" name="Freeform 1819"/>
              <p:cNvSpPr>
                <a:spLocks noEditPoints="1"/>
              </p:cNvSpPr>
              <p:nvPr/>
            </p:nvSpPr>
            <p:spPr bwMode="auto">
              <a:xfrm>
                <a:off x="1669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9" name="Freeform 1820"/>
              <p:cNvSpPr>
                <a:spLocks noEditPoints="1"/>
              </p:cNvSpPr>
              <p:nvPr/>
            </p:nvSpPr>
            <p:spPr bwMode="auto">
              <a:xfrm>
                <a:off x="1669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0" name="Freeform 1821"/>
              <p:cNvSpPr>
                <a:spLocks noEditPoints="1"/>
              </p:cNvSpPr>
              <p:nvPr/>
            </p:nvSpPr>
            <p:spPr bwMode="auto">
              <a:xfrm>
                <a:off x="1669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1" name="Freeform 1822"/>
              <p:cNvSpPr>
                <a:spLocks noEditPoints="1"/>
              </p:cNvSpPr>
              <p:nvPr/>
            </p:nvSpPr>
            <p:spPr bwMode="auto">
              <a:xfrm>
                <a:off x="1669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41" name="Group 1823"/>
            <p:cNvGrpSpPr>
              <a:grpSpLocks/>
            </p:cNvGrpSpPr>
            <p:nvPr/>
          </p:nvGrpSpPr>
          <p:grpSpPr bwMode="auto">
            <a:xfrm>
              <a:off x="2649538" y="4732338"/>
              <a:ext cx="117475" cy="20637"/>
              <a:chOff x="1669" y="2789"/>
              <a:chExt cx="74" cy="13"/>
            </a:xfrm>
          </p:grpSpPr>
          <p:sp>
            <p:nvSpPr>
              <p:cNvPr id="9302" name="Freeform 1824"/>
              <p:cNvSpPr>
                <a:spLocks noEditPoints="1"/>
              </p:cNvSpPr>
              <p:nvPr/>
            </p:nvSpPr>
            <p:spPr bwMode="auto">
              <a:xfrm>
                <a:off x="1669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3" name="Freeform 1825"/>
              <p:cNvSpPr>
                <a:spLocks noEditPoints="1"/>
              </p:cNvSpPr>
              <p:nvPr/>
            </p:nvSpPr>
            <p:spPr bwMode="auto">
              <a:xfrm>
                <a:off x="1669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4" name="Freeform 1826"/>
              <p:cNvSpPr>
                <a:spLocks noEditPoints="1"/>
              </p:cNvSpPr>
              <p:nvPr/>
            </p:nvSpPr>
            <p:spPr bwMode="auto">
              <a:xfrm>
                <a:off x="1669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5" name="Freeform 1827"/>
              <p:cNvSpPr>
                <a:spLocks noEditPoints="1"/>
              </p:cNvSpPr>
              <p:nvPr/>
            </p:nvSpPr>
            <p:spPr bwMode="auto">
              <a:xfrm>
                <a:off x="1669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6" name="Freeform 1828"/>
              <p:cNvSpPr>
                <a:spLocks noEditPoints="1"/>
              </p:cNvSpPr>
              <p:nvPr/>
            </p:nvSpPr>
            <p:spPr bwMode="auto">
              <a:xfrm>
                <a:off x="1669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7" name="Freeform 1829"/>
              <p:cNvSpPr>
                <a:spLocks noEditPoints="1"/>
              </p:cNvSpPr>
              <p:nvPr/>
            </p:nvSpPr>
            <p:spPr bwMode="auto">
              <a:xfrm>
                <a:off x="1669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8" name="Freeform 1830"/>
              <p:cNvSpPr>
                <a:spLocks noEditPoints="1"/>
              </p:cNvSpPr>
              <p:nvPr/>
            </p:nvSpPr>
            <p:spPr bwMode="auto">
              <a:xfrm>
                <a:off x="1669" y="2789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9" name="Freeform 1831"/>
              <p:cNvSpPr>
                <a:spLocks noEditPoints="1"/>
              </p:cNvSpPr>
              <p:nvPr/>
            </p:nvSpPr>
            <p:spPr bwMode="auto">
              <a:xfrm>
                <a:off x="1669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0" name="Freeform 1832"/>
              <p:cNvSpPr>
                <a:spLocks/>
              </p:cNvSpPr>
              <p:nvPr/>
            </p:nvSpPr>
            <p:spPr bwMode="auto">
              <a:xfrm>
                <a:off x="1669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1" name="Oval 1833"/>
              <p:cNvSpPr>
                <a:spLocks noChangeArrowheads="1"/>
              </p:cNvSpPr>
              <p:nvPr/>
            </p:nvSpPr>
            <p:spPr bwMode="auto">
              <a:xfrm>
                <a:off x="1669" y="2801"/>
                <a:ext cx="1" cy="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312" name="Rectangle 1834"/>
              <p:cNvSpPr>
                <a:spLocks noChangeArrowheads="1"/>
              </p:cNvSpPr>
              <p:nvPr/>
            </p:nvSpPr>
            <p:spPr bwMode="auto">
              <a:xfrm>
                <a:off x="1669" y="2801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313" name="Freeform 1835"/>
              <p:cNvSpPr>
                <a:spLocks noEditPoints="1"/>
              </p:cNvSpPr>
              <p:nvPr/>
            </p:nvSpPr>
            <p:spPr bwMode="auto">
              <a:xfrm>
                <a:off x="1669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4" name="Freeform 1836"/>
              <p:cNvSpPr>
                <a:spLocks noEditPoints="1"/>
              </p:cNvSpPr>
              <p:nvPr/>
            </p:nvSpPr>
            <p:spPr bwMode="auto">
              <a:xfrm>
                <a:off x="1669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5" name="Freeform 1837"/>
              <p:cNvSpPr>
                <a:spLocks noEditPoints="1"/>
              </p:cNvSpPr>
              <p:nvPr/>
            </p:nvSpPr>
            <p:spPr bwMode="auto">
              <a:xfrm>
                <a:off x="1669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6" name="Freeform 1838"/>
              <p:cNvSpPr>
                <a:spLocks noEditPoints="1"/>
              </p:cNvSpPr>
              <p:nvPr/>
            </p:nvSpPr>
            <p:spPr bwMode="auto">
              <a:xfrm>
                <a:off x="1669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7" name="Freeform 1839"/>
              <p:cNvSpPr>
                <a:spLocks noEditPoints="1"/>
              </p:cNvSpPr>
              <p:nvPr/>
            </p:nvSpPr>
            <p:spPr bwMode="auto">
              <a:xfrm>
                <a:off x="1669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8" name="Freeform 1840"/>
              <p:cNvSpPr>
                <a:spLocks noEditPoints="1"/>
              </p:cNvSpPr>
              <p:nvPr/>
            </p:nvSpPr>
            <p:spPr bwMode="auto">
              <a:xfrm>
                <a:off x="1669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" name="Freeform 1841"/>
              <p:cNvSpPr>
                <a:spLocks noEditPoints="1"/>
              </p:cNvSpPr>
              <p:nvPr/>
            </p:nvSpPr>
            <p:spPr bwMode="auto">
              <a:xfrm>
                <a:off x="1669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" name="Freeform 1842"/>
              <p:cNvSpPr>
                <a:spLocks noEditPoints="1"/>
              </p:cNvSpPr>
              <p:nvPr/>
            </p:nvSpPr>
            <p:spPr bwMode="auto">
              <a:xfrm>
                <a:off x="1669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" name="Freeform 1843"/>
              <p:cNvSpPr>
                <a:spLocks noEditPoints="1"/>
              </p:cNvSpPr>
              <p:nvPr/>
            </p:nvSpPr>
            <p:spPr bwMode="auto">
              <a:xfrm>
                <a:off x="1669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2" name="Freeform 1844"/>
              <p:cNvSpPr>
                <a:spLocks/>
              </p:cNvSpPr>
              <p:nvPr/>
            </p:nvSpPr>
            <p:spPr bwMode="auto">
              <a:xfrm>
                <a:off x="1669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3" name="Freeform 1845"/>
              <p:cNvSpPr>
                <a:spLocks/>
              </p:cNvSpPr>
              <p:nvPr/>
            </p:nvSpPr>
            <p:spPr bwMode="auto">
              <a:xfrm>
                <a:off x="1693" y="2789"/>
                <a:ext cx="12" cy="12"/>
              </a:xfrm>
              <a:custGeom>
                <a:avLst/>
                <a:gdLst>
                  <a:gd name="T0" fmla="*/ 12 w 12"/>
                  <a:gd name="T1" fmla="*/ 12 h 12"/>
                  <a:gd name="T2" fmla="*/ 12 w 12"/>
                  <a:gd name="T3" fmla="*/ 12 h 12"/>
                  <a:gd name="T4" fmla="*/ 12 w 12"/>
                  <a:gd name="T5" fmla="*/ 12 h 12"/>
                  <a:gd name="T6" fmla="*/ 12 w 12"/>
                  <a:gd name="T7" fmla="*/ 12 h 12"/>
                  <a:gd name="T8" fmla="*/ 12 w 12"/>
                  <a:gd name="T9" fmla="*/ 12 h 12"/>
                  <a:gd name="T10" fmla="*/ 12 w 12"/>
                  <a:gd name="T11" fmla="*/ 12 h 12"/>
                  <a:gd name="T12" fmla="*/ 12 w 12"/>
                  <a:gd name="T13" fmla="*/ 12 h 12"/>
                  <a:gd name="T14" fmla="*/ 12 w 12"/>
                  <a:gd name="T15" fmla="*/ 12 h 12"/>
                  <a:gd name="T16" fmla="*/ 12 w 12"/>
                  <a:gd name="T17" fmla="*/ 12 h 12"/>
                  <a:gd name="T18" fmla="*/ 12 w 12"/>
                  <a:gd name="T19" fmla="*/ 0 h 12"/>
                  <a:gd name="T20" fmla="*/ 12 w 12"/>
                  <a:gd name="T21" fmla="*/ 0 h 12"/>
                  <a:gd name="T22" fmla="*/ 12 w 12"/>
                  <a:gd name="T23" fmla="*/ 0 h 12"/>
                  <a:gd name="T24" fmla="*/ 12 w 12"/>
                  <a:gd name="T25" fmla="*/ 0 h 12"/>
                  <a:gd name="T26" fmla="*/ 12 w 12"/>
                  <a:gd name="T27" fmla="*/ 0 h 12"/>
                  <a:gd name="T28" fmla="*/ 12 w 12"/>
                  <a:gd name="T29" fmla="*/ 0 h 12"/>
                  <a:gd name="T30" fmla="*/ 12 w 12"/>
                  <a:gd name="T31" fmla="*/ 0 h 12"/>
                  <a:gd name="T32" fmla="*/ 12 w 12"/>
                  <a:gd name="T33" fmla="*/ 0 h 12"/>
                  <a:gd name="T34" fmla="*/ 12 w 12"/>
                  <a:gd name="T35" fmla="*/ 0 h 12"/>
                  <a:gd name="T36" fmla="*/ 12 w 12"/>
                  <a:gd name="T37" fmla="*/ 0 h 12"/>
                  <a:gd name="T38" fmla="*/ 12 w 12"/>
                  <a:gd name="T39" fmla="*/ 0 h 12"/>
                  <a:gd name="T40" fmla="*/ 0 w 12"/>
                  <a:gd name="T41" fmla="*/ 0 h 12"/>
                  <a:gd name="T42" fmla="*/ 0 w 12"/>
                  <a:gd name="T43" fmla="*/ 0 h 12"/>
                  <a:gd name="T44" fmla="*/ 0 w 12"/>
                  <a:gd name="T45" fmla="*/ 0 h 12"/>
                  <a:gd name="T46" fmla="*/ 0 w 12"/>
                  <a:gd name="T47" fmla="*/ 0 h 12"/>
                  <a:gd name="T48" fmla="*/ 0 w 12"/>
                  <a:gd name="T49" fmla="*/ 12 h 12"/>
                  <a:gd name="T50" fmla="*/ 0 w 12"/>
                  <a:gd name="T51" fmla="*/ 12 h 12"/>
                  <a:gd name="T52" fmla="*/ 0 w 12"/>
                  <a:gd name="T53" fmla="*/ 12 h 12"/>
                  <a:gd name="T54" fmla="*/ 12 w 12"/>
                  <a:gd name="T55" fmla="*/ 12 h 12"/>
                  <a:gd name="T56" fmla="*/ 12 w 12"/>
                  <a:gd name="T57" fmla="*/ 12 h 12"/>
                  <a:gd name="T58" fmla="*/ 12 w 12"/>
                  <a:gd name="T59" fmla="*/ 12 h 12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2"/>
                  <a:gd name="T91" fmla="*/ 0 h 12"/>
                  <a:gd name="T92" fmla="*/ 12 w 12"/>
                  <a:gd name="T93" fmla="*/ 12 h 12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2" h="12">
                    <a:moveTo>
                      <a:pt x="12" y="12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4" name="Rectangle 1846"/>
              <p:cNvSpPr>
                <a:spLocks noChangeArrowheads="1"/>
              </p:cNvSpPr>
              <p:nvPr/>
            </p:nvSpPr>
            <p:spPr bwMode="auto">
              <a:xfrm>
                <a:off x="1705" y="2801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325" name="Freeform 1847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6" name="Freeform 1848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7" name="Freeform 1849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8" name="Freeform 1850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9" name="Freeform 1851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0" name="Freeform 1852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1" name="Freeform 1853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2" name="Freeform 1854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3" name="Freeform 1855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4" name="Freeform 1856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5" name="Freeform 1857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6" name="Freeform 1858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7" name="Freeform 1859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8" name="Freeform 1860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9" name="Freeform 1861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0" name="Freeform 1862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1" name="Freeform 1863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2" name="Freeform 1864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3" name="Freeform 1865"/>
              <p:cNvSpPr>
                <a:spLocks noEditPoints="1"/>
              </p:cNvSpPr>
              <p:nvPr/>
            </p:nvSpPr>
            <p:spPr bwMode="auto">
              <a:xfrm>
                <a:off x="1693" y="2789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4" name="Freeform 1866"/>
              <p:cNvSpPr>
                <a:spLocks noEditPoints="1"/>
              </p:cNvSpPr>
              <p:nvPr/>
            </p:nvSpPr>
            <p:spPr bwMode="auto">
              <a:xfrm>
                <a:off x="1693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5" name="Freeform 1867"/>
              <p:cNvSpPr>
                <a:spLocks noEditPoints="1"/>
              </p:cNvSpPr>
              <p:nvPr/>
            </p:nvSpPr>
            <p:spPr bwMode="auto">
              <a:xfrm>
                <a:off x="1693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6" name="Freeform 1868"/>
              <p:cNvSpPr>
                <a:spLocks noEditPoints="1"/>
              </p:cNvSpPr>
              <p:nvPr/>
            </p:nvSpPr>
            <p:spPr bwMode="auto">
              <a:xfrm>
                <a:off x="1693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7" name="Freeform 1869"/>
              <p:cNvSpPr>
                <a:spLocks noEditPoints="1"/>
              </p:cNvSpPr>
              <p:nvPr/>
            </p:nvSpPr>
            <p:spPr bwMode="auto">
              <a:xfrm>
                <a:off x="1693" y="2789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8" name="Freeform 1870"/>
              <p:cNvSpPr>
                <a:spLocks noEditPoints="1"/>
              </p:cNvSpPr>
              <p:nvPr/>
            </p:nvSpPr>
            <p:spPr bwMode="auto">
              <a:xfrm>
                <a:off x="1693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9" name="Freeform 1871"/>
              <p:cNvSpPr>
                <a:spLocks noEditPoints="1"/>
              </p:cNvSpPr>
              <p:nvPr/>
            </p:nvSpPr>
            <p:spPr bwMode="auto">
              <a:xfrm>
                <a:off x="1693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0" name="Freeform 1872"/>
              <p:cNvSpPr>
                <a:spLocks noEditPoints="1"/>
              </p:cNvSpPr>
              <p:nvPr/>
            </p:nvSpPr>
            <p:spPr bwMode="auto">
              <a:xfrm>
                <a:off x="1693" y="2801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1" name="Freeform 1873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2" name="Freeform 1874"/>
              <p:cNvSpPr>
                <a:spLocks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3" name="Freeform 1875"/>
              <p:cNvSpPr>
                <a:spLocks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w 1"/>
                  <a:gd name="T17" fmla="*/ 0 h 1"/>
                  <a:gd name="T18" fmla="*/ 0 w 1"/>
                  <a:gd name="T19" fmla="*/ 0 h 1"/>
                  <a:gd name="T20" fmla="*/ 0 w 1"/>
                  <a:gd name="T21" fmla="*/ 0 h 1"/>
                  <a:gd name="T22" fmla="*/ 0 w 1"/>
                  <a:gd name="T23" fmla="*/ 0 h 1"/>
                  <a:gd name="T24" fmla="*/ 0 w 1"/>
                  <a:gd name="T25" fmla="*/ 0 h 1"/>
                  <a:gd name="T26" fmla="*/ 0 w 1"/>
                  <a:gd name="T27" fmla="*/ 0 h 1"/>
                  <a:gd name="T28" fmla="*/ 0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0 w 1"/>
                  <a:gd name="T35" fmla="*/ 0 h 1"/>
                  <a:gd name="T36" fmla="*/ 0 w 1"/>
                  <a:gd name="T37" fmla="*/ 0 h 1"/>
                  <a:gd name="T38" fmla="*/ 0 w 1"/>
                  <a:gd name="T39" fmla="*/ 0 h 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"/>
                  <a:gd name="T61" fmla="*/ 0 h 1"/>
                  <a:gd name="T62" fmla="*/ 1 w 1"/>
                  <a:gd name="T63" fmla="*/ 1 h 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4" name="Rectangle 1876"/>
              <p:cNvSpPr>
                <a:spLocks noChangeArrowheads="1"/>
              </p:cNvSpPr>
              <p:nvPr/>
            </p:nvSpPr>
            <p:spPr bwMode="auto">
              <a:xfrm>
                <a:off x="1705" y="2801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355" name="Freeform 1877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6" name="Freeform 1878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7" name="Freeform 1879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8" name="Freeform 1880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9" name="Freeform 1881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0" name="Freeform 1882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1" name="Freeform 1883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2" name="Freeform 1884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3" name="Freeform 1885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4" name="Freeform 1886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5" name="Freeform 1887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6" name="Freeform 1888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7" name="Freeform 1889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8" name="Freeform 1890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9" name="Freeform 1891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0" name="Freeform 1892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1" name="Freeform 1893"/>
              <p:cNvSpPr>
                <a:spLocks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2" name="Freeform 1894"/>
              <p:cNvSpPr>
                <a:spLocks/>
              </p:cNvSpPr>
              <p:nvPr/>
            </p:nvSpPr>
            <p:spPr bwMode="auto">
              <a:xfrm>
                <a:off x="1705" y="2789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0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w 1"/>
                  <a:gd name="T15" fmla="*/ 0 h 12"/>
                  <a:gd name="T16" fmla="*/ 0 w 1"/>
                  <a:gd name="T17" fmla="*/ 0 h 12"/>
                  <a:gd name="T18" fmla="*/ 0 w 1"/>
                  <a:gd name="T19" fmla="*/ 12 h 12"/>
                  <a:gd name="T20" fmla="*/ 0 w 1"/>
                  <a:gd name="T21" fmla="*/ 12 h 12"/>
                  <a:gd name="T22" fmla="*/ 0 w 1"/>
                  <a:gd name="T23" fmla="*/ 0 h 12"/>
                  <a:gd name="T24" fmla="*/ 0 w 1"/>
                  <a:gd name="T25" fmla="*/ 0 h 12"/>
                  <a:gd name="T26" fmla="*/ 0 w 1"/>
                  <a:gd name="T27" fmla="*/ 0 h 12"/>
                  <a:gd name="T28" fmla="*/ 0 w 1"/>
                  <a:gd name="T29" fmla="*/ 0 h 12"/>
                  <a:gd name="T30" fmla="*/ 0 w 1"/>
                  <a:gd name="T31" fmla="*/ 0 h 12"/>
                  <a:gd name="T32" fmla="*/ 0 w 1"/>
                  <a:gd name="T33" fmla="*/ 0 h 12"/>
                  <a:gd name="T34" fmla="*/ 0 w 1"/>
                  <a:gd name="T35" fmla="*/ 0 h 12"/>
                  <a:gd name="T36" fmla="*/ 0 w 1"/>
                  <a:gd name="T37" fmla="*/ 0 h 12"/>
                  <a:gd name="T38" fmla="*/ 0 w 1"/>
                  <a:gd name="T39" fmla="*/ 0 h 12"/>
                  <a:gd name="T40" fmla="*/ 0 w 1"/>
                  <a:gd name="T41" fmla="*/ 0 h 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"/>
                  <a:gd name="T64" fmla="*/ 0 h 12"/>
                  <a:gd name="T65" fmla="*/ 1 w 1"/>
                  <a:gd name="T66" fmla="*/ 12 h 1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" h="12">
                    <a:moveTo>
                      <a:pt x="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3" name="Rectangle 1895"/>
              <p:cNvSpPr>
                <a:spLocks noChangeArrowheads="1"/>
              </p:cNvSpPr>
              <p:nvPr/>
            </p:nvSpPr>
            <p:spPr bwMode="auto">
              <a:xfrm>
                <a:off x="1705" y="2789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374" name="Freeform 1896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5" name="Freeform 1897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6" name="Freeform 1898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7" name="Freeform 1899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8" name="Freeform 1900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9" name="Freeform 1901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0" name="Freeform 1902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1" name="Freeform 1903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2" name="Freeform 1904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3" name="Freeform 1905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4" name="Freeform 1906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5" name="Freeform 1907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6" name="Freeform 1908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7" name="Freeform 1909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8" name="Freeform 1910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9" name="Freeform 1911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0" name="Freeform 1912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1" name="Freeform 1913"/>
              <p:cNvSpPr>
                <a:spLocks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2" name="Freeform 1914"/>
              <p:cNvSpPr>
                <a:spLocks/>
              </p:cNvSpPr>
              <p:nvPr/>
            </p:nvSpPr>
            <p:spPr bwMode="auto">
              <a:xfrm>
                <a:off x="1693" y="2789"/>
                <a:ext cx="12" cy="12"/>
              </a:xfrm>
              <a:custGeom>
                <a:avLst/>
                <a:gdLst>
                  <a:gd name="T0" fmla="*/ 0 w 12"/>
                  <a:gd name="T1" fmla="*/ 12 h 12"/>
                  <a:gd name="T2" fmla="*/ 0 w 12"/>
                  <a:gd name="T3" fmla="*/ 12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12 w 12"/>
                  <a:gd name="T11" fmla="*/ 0 h 12"/>
                  <a:gd name="T12" fmla="*/ 12 w 12"/>
                  <a:gd name="T13" fmla="*/ 0 h 12"/>
                  <a:gd name="T14" fmla="*/ 12 w 12"/>
                  <a:gd name="T15" fmla="*/ 0 h 12"/>
                  <a:gd name="T16" fmla="*/ 12 w 12"/>
                  <a:gd name="T17" fmla="*/ 0 h 12"/>
                  <a:gd name="T18" fmla="*/ 12 w 12"/>
                  <a:gd name="T19" fmla="*/ 0 h 12"/>
                  <a:gd name="T20" fmla="*/ 12 w 12"/>
                  <a:gd name="T21" fmla="*/ 0 h 12"/>
                  <a:gd name="T22" fmla="*/ 12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12 h 12"/>
                  <a:gd name="T36" fmla="*/ 0 w 12"/>
                  <a:gd name="T37" fmla="*/ 12 h 12"/>
                  <a:gd name="T38" fmla="*/ 0 w 12"/>
                  <a:gd name="T39" fmla="*/ 12 h 1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"/>
                  <a:gd name="T61" fmla="*/ 0 h 12"/>
                  <a:gd name="T62" fmla="*/ 12 w 12"/>
                  <a:gd name="T63" fmla="*/ 12 h 1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" h="12">
                    <a:moveTo>
                      <a:pt x="0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3" name="Freeform 1915"/>
              <p:cNvSpPr>
                <a:spLocks/>
              </p:cNvSpPr>
              <p:nvPr/>
            </p:nvSpPr>
            <p:spPr bwMode="auto">
              <a:xfrm>
                <a:off x="1693" y="2789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2"/>
                  <a:gd name="T14" fmla="*/ 1 w 1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4" name="Freeform 1916"/>
              <p:cNvSpPr>
                <a:spLocks noEditPoints="1"/>
              </p:cNvSpPr>
              <p:nvPr/>
            </p:nvSpPr>
            <p:spPr bwMode="auto">
              <a:xfrm>
                <a:off x="1693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5" name="Freeform 1917"/>
              <p:cNvSpPr>
                <a:spLocks noEditPoints="1"/>
              </p:cNvSpPr>
              <p:nvPr/>
            </p:nvSpPr>
            <p:spPr bwMode="auto">
              <a:xfrm>
                <a:off x="1693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6" name="Freeform 1918"/>
              <p:cNvSpPr>
                <a:spLocks noEditPoints="1"/>
              </p:cNvSpPr>
              <p:nvPr/>
            </p:nvSpPr>
            <p:spPr bwMode="auto">
              <a:xfrm>
                <a:off x="1693" y="2789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7" name="Freeform 1919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8" name="Freeform 1920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9" name="Freeform 1921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0" name="Freeform 1922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1" name="Freeform 1923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2" name="Freeform 1924"/>
              <p:cNvSpPr>
                <a:spLocks noEditPoints="1"/>
              </p:cNvSpPr>
              <p:nvPr/>
            </p:nvSpPr>
            <p:spPr bwMode="auto">
              <a:xfrm>
                <a:off x="1705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3" name="Freeform 1925"/>
              <p:cNvSpPr>
                <a:spLocks noEditPoints="1"/>
              </p:cNvSpPr>
              <p:nvPr/>
            </p:nvSpPr>
            <p:spPr bwMode="auto">
              <a:xfrm>
                <a:off x="1693" y="2789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4" name="Freeform 1926"/>
              <p:cNvSpPr>
                <a:spLocks noEditPoints="1"/>
              </p:cNvSpPr>
              <p:nvPr/>
            </p:nvSpPr>
            <p:spPr bwMode="auto">
              <a:xfrm>
                <a:off x="1693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5" name="Freeform 1927"/>
              <p:cNvSpPr>
                <a:spLocks noEditPoints="1"/>
              </p:cNvSpPr>
              <p:nvPr/>
            </p:nvSpPr>
            <p:spPr bwMode="auto">
              <a:xfrm>
                <a:off x="1693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6" name="Freeform 1928"/>
              <p:cNvSpPr>
                <a:spLocks noEditPoints="1"/>
              </p:cNvSpPr>
              <p:nvPr/>
            </p:nvSpPr>
            <p:spPr bwMode="auto">
              <a:xfrm>
                <a:off x="1693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7" name="Freeform 1929"/>
              <p:cNvSpPr>
                <a:spLocks noEditPoints="1"/>
              </p:cNvSpPr>
              <p:nvPr/>
            </p:nvSpPr>
            <p:spPr bwMode="auto">
              <a:xfrm>
                <a:off x="1693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8" name="Freeform 1930"/>
              <p:cNvSpPr>
                <a:spLocks noEditPoints="1"/>
              </p:cNvSpPr>
              <p:nvPr/>
            </p:nvSpPr>
            <p:spPr bwMode="auto">
              <a:xfrm>
                <a:off x="1693" y="2789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9" name="Freeform 1931"/>
              <p:cNvSpPr>
                <a:spLocks noEditPoints="1"/>
              </p:cNvSpPr>
              <p:nvPr/>
            </p:nvSpPr>
            <p:spPr bwMode="auto">
              <a:xfrm>
                <a:off x="1693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0" name="Freeform 1932"/>
              <p:cNvSpPr>
                <a:spLocks/>
              </p:cNvSpPr>
              <p:nvPr/>
            </p:nvSpPr>
            <p:spPr bwMode="auto">
              <a:xfrm>
                <a:off x="1693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1" name="Freeform 1933"/>
              <p:cNvSpPr>
                <a:spLocks/>
              </p:cNvSpPr>
              <p:nvPr/>
            </p:nvSpPr>
            <p:spPr bwMode="auto">
              <a:xfrm>
                <a:off x="1693" y="2801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12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w 12"/>
                  <a:gd name="T15" fmla="*/ 0 h 1"/>
                  <a:gd name="T16" fmla="*/ 0 w 12"/>
                  <a:gd name="T17" fmla="*/ 0 h 1"/>
                  <a:gd name="T18" fmla="*/ 12 w 12"/>
                  <a:gd name="T19" fmla="*/ 0 h 1"/>
                  <a:gd name="T20" fmla="*/ 12 w 12"/>
                  <a:gd name="T21" fmla="*/ 0 h 1"/>
                  <a:gd name="T22" fmla="*/ 12 w 12"/>
                  <a:gd name="T23" fmla="*/ 0 h 1"/>
                  <a:gd name="T24" fmla="*/ 12 w 12"/>
                  <a:gd name="T25" fmla="*/ 0 h 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"/>
                  <a:gd name="T40" fmla="*/ 0 h 1"/>
                  <a:gd name="T41" fmla="*/ 12 w 12"/>
                  <a:gd name="T42" fmla="*/ 1 h 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" h="1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2" name="Rectangle 1934"/>
              <p:cNvSpPr>
                <a:spLocks noChangeArrowheads="1"/>
              </p:cNvSpPr>
              <p:nvPr/>
            </p:nvSpPr>
            <p:spPr bwMode="auto">
              <a:xfrm>
                <a:off x="1705" y="2801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413" name="Freeform 1935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4" name="Freeform 1936"/>
              <p:cNvSpPr>
                <a:spLocks noEditPoints="1"/>
              </p:cNvSpPr>
              <p:nvPr/>
            </p:nvSpPr>
            <p:spPr bwMode="auto">
              <a:xfrm>
                <a:off x="1693" y="2801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5" name="Freeform 1937"/>
              <p:cNvSpPr>
                <a:spLocks noEditPoints="1"/>
              </p:cNvSpPr>
              <p:nvPr/>
            </p:nvSpPr>
            <p:spPr bwMode="auto">
              <a:xfrm>
                <a:off x="1693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6" name="Freeform 1938"/>
              <p:cNvSpPr>
                <a:spLocks noEditPoints="1"/>
              </p:cNvSpPr>
              <p:nvPr/>
            </p:nvSpPr>
            <p:spPr bwMode="auto">
              <a:xfrm>
                <a:off x="1693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7" name="Freeform 1939"/>
              <p:cNvSpPr>
                <a:spLocks noEditPoints="1"/>
              </p:cNvSpPr>
              <p:nvPr/>
            </p:nvSpPr>
            <p:spPr bwMode="auto">
              <a:xfrm>
                <a:off x="1693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8" name="Freeform 1940"/>
              <p:cNvSpPr>
                <a:spLocks noEditPoints="1"/>
              </p:cNvSpPr>
              <p:nvPr/>
            </p:nvSpPr>
            <p:spPr bwMode="auto">
              <a:xfrm>
                <a:off x="1693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9" name="Freeform 1941"/>
              <p:cNvSpPr>
                <a:spLocks noEditPoints="1"/>
              </p:cNvSpPr>
              <p:nvPr/>
            </p:nvSpPr>
            <p:spPr bwMode="auto">
              <a:xfrm>
                <a:off x="1693" y="2801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0" name="Freeform 1942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1" name="Freeform 1943"/>
              <p:cNvSpPr>
                <a:spLocks noEditPoints="1"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2" name="Freeform 1944"/>
              <p:cNvSpPr>
                <a:spLocks/>
              </p:cNvSpPr>
              <p:nvPr/>
            </p:nvSpPr>
            <p:spPr bwMode="auto">
              <a:xfrm>
                <a:off x="1705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3" name="Freeform 1945"/>
              <p:cNvSpPr>
                <a:spLocks/>
              </p:cNvSpPr>
              <p:nvPr/>
            </p:nvSpPr>
            <p:spPr bwMode="auto">
              <a:xfrm>
                <a:off x="1730" y="2789"/>
                <a:ext cx="12" cy="12"/>
              </a:xfrm>
              <a:custGeom>
                <a:avLst/>
                <a:gdLst>
                  <a:gd name="T0" fmla="*/ 0 w 12"/>
                  <a:gd name="T1" fmla="*/ 12 h 12"/>
                  <a:gd name="T2" fmla="*/ 0 w 12"/>
                  <a:gd name="T3" fmla="*/ 12 h 12"/>
                  <a:gd name="T4" fmla="*/ 12 w 12"/>
                  <a:gd name="T5" fmla="*/ 12 h 12"/>
                  <a:gd name="T6" fmla="*/ 12 w 12"/>
                  <a:gd name="T7" fmla="*/ 12 h 12"/>
                  <a:gd name="T8" fmla="*/ 12 w 12"/>
                  <a:gd name="T9" fmla="*/ 12 h 12"/>
                  <a:gd name="T10" fmla="*/ 12 w 12"/>
                  <a:gd name="T11" fmla="*/ 0 h 12"/>
                  <a:gd name="T12" fmla="*/ 12 w 12"/>
                  <a:gd name="T13" fmla="*/ 0 h 12"/>
                  <a:gd name="T14" fmla="*/ 12 w 12"/>
                  <a:gd name="T15" fmla="*/ 0 h 12"/>
                  <a:gd name="T16" fmla="*/ 12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w 12"/>
                  <a:gd name="T37" fmla="*/ 0 h 12"/>
                  <a:gd name="T38" fmla="*/ 0 w 12"/>
                  <a:gd name="T39" fmla="*/ 12 h 12"/>
                  <a:gd name="T40" fmla="*/ 0 w 12"/>
                  <a:gd name="T41" fmla="*/ 12 h 12"/>
                  <a:gd name="T42" fmla="*/ 0 w 12"/>
                  <a:gd name="T43" fmla="*/ 12 h 12"/>
                  <a:gd name="T44" fmla="*/ 0 w 12"/>
                  <a:gd name="T45" fmla="*/ 12 h 12"/>
                  <a:gd name="T46" fmla="*/ 0 w 12"/>
                  <a:gd name="T47" fmla="*/ 12 h 12"/>
                  <a:gd name="T48" fmla="*/ 0 w 12"/>
                  <a:gd name="T49" fmla="*/ 12 h 12"/>
                  <a:gd name="T50" fmla="*/ 0 w 12"/>
                  <a:gd name="T51" fmla="*/ 12 h 12"/>
                  <a:gd name="T52" fmla="*/ 0 w 12"/>
                  <a:gd name="T53" fmla="*/ 12 h 12"/>
                  <a:gd name="T54" fmla="*/ 0 w 12"/>
                  <a:gd name="T55" fmla="*/ 12 h 12"/>
                  <a:gd name="T56" fmla="*/ 0 w 12"/>
                  <a:gd name="T57" fmla="*/ 12 h 1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2"/>
                  <a:gd name="T88" fmla="*/ 0 h 12"/>
                  <a:gd name="T89" fmla="*/ 12 w 12"/>
                  <a:gd name="T90" fmla="*/ 12 h 1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2" h="12">
                    <a:moveTo>
                      <a:pt x="0" y="12"/>
                    </a:moveTo>
                    <a:lnTo>
                      <a:pt x="0" y="12"/>
                    </a:lnTo>
                    <a:lnTo>
                      <a:pt x="12" y="1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4" name="Rectangle 1946"/>
              <p:cNvSpPr>
                <a:spLocks noChangeArrowheads="1"/>
              </p:cNvSpPr>
              <p:nvPr/>
            </p:nvSpPr>
            <p:spPr bwMode="auto">
              <a:xfrm>
                <a:off x="1730" y="2801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425" name="Freeform 1947"/>
              <p:cNvSpPr>
                <a:spLocks noEditPoints="1"/>
              </p:cNvSpPr>
              <p:nvPr/>
            </p:nvSpPr>
            <p:spPr bwMode="auto">
              <a:xfrm>
                <a:off x="1730" y="2801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6" name="Freeform 1948"/>
              <p:cNvSpPr>
                <a:spLocks noEditPoints="1"/>
              </p:cNvSpPr>
              <p:nvPr/>
            </p:nvSpPr>
            <p:spPr bwMode="auto">
              <a:xfrm>
                <a:off x="1742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7" name="Freeform 1949"/>
              <p:cNvSpPr>
                <a:spLocks noEditPoints="1"/>
              </p:cNvSpPr>
              <p:nvPr/>
            </p:nvSpPr>
            <p:spPr bwMode="auto">
              <a:xfrm>
                <a:off x="1742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8" name="Freeform 1950"/>
              <p:cNvSpPr>
                <a:spLocks noEditPoints="1"/>
              </p:cNvSpPr>
              <p:nvPr/>
            </p:nvSpPr>
            <p:spPr bwMode="auto">
              <a:xfrm>
                <a:off x="1742" y="2789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9" name="Freeform 1951"/>
              <p:cNvSpPr>
                <a:spLocks noEditPoints="1"/>
              </p:cNvSpPr>
              <p:nvPr/>
            </p:nvSpPr>
            <p:spPr bwMode="auto">
              <a:xfrm>
                <a:off x="1742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0" name="Freeform 1952"/>
              <p:cNvSpPr>
                <a:spLocks noEditPoints="1"/>
              </p:cNvSpPr>
              <p:nvPr/>
            </p:nvSpPr>
            <p:spPr bwMode="auto">
              <a:xfrm>
                <a:off x="1742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1" name="Freeform 1953"/>
              <p:cNvSpPr>
                <a:spLocks noEditPoints="1"/>
              </p:cNvSpPr>
              <p:nvPr/>
            </p:nvSpPr>
            <p:spPr bwMode="auto">
              <a:xfrm>
                <a:off x="1742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2" name="Freeform 1954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3" name="Freeform 1955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4" name="Freeform 1956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5" name="Freeform 1957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6" name="Freeform 1958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7" name="Freeform 1959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8" name="Freeform 1960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9" name="Freeform 1961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0" name="Freeform 1962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1" name="Freeform 1963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2" name="Freeform 1964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3" name="Freeform 1965"/>
              <p:cNvSpPr>
                <a:spLocks noEditPoints="1"/>
              </p:cNvSpPr>
              <p:nvPr/>
            </p:nvSpPr>
            <p:spPr bwMode="auto">
              <a:xfrm>
                <a:off x="1730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4" name="Freeform 1966"/>
              <p:cNvSpPr>
                <a:spLocks noEditPoints="1"/>
              </p:cNvSpPr>
              <p:nvPr/>
            </p:nvSpPr>
            <p:spPr bwMode="auto">
              <a:xfrm>
                <a:off x="1730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5" name="Freeform 1967"/>
              <p:cNvSpPr>
                <a:spLocks noEditPoints="1"/>
              </p:cNvSpPr>
              <p:nvPr/>
            </p:nvSpPr>
            <p:spPr bwMode="auto">
              <a:xfrm>
                <a:off x="1730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6" name="Freeform 1968"/>
              <p:cNvSpPr>
                <a:spLocks noEditPoints="1"/>
              </p:cNvSpPr>
              <p:nvPr/>
            </p:nvSpPr>
            <p:spPr bwMode="auto">
              <a:xfrm>
                <a:off x="1730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7" name="Freeform 1969"/>
              <p:cNvSpPr>
                <a:spLocks noEditPoints="1"/>
              </p:cNvSpPr>
              <p:nvPr/>
            </p:nvSpPr>
            <p:spPr bwMode="auto">
              <a:xfrm>
                <a:off x="1730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8" name="Freeform 1970"/>
              <p:cNvSpPr>
                <a:spLocks noEditPoints="1"/>
              </p:cNvSpPr>
              <p:nvPr/>
            </p:nvSpPr>
            <p:spPr bwMode="auto">
              <a:xfrm>
                <a:off x="1730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9" name="Freeform 1971"/>
              <p:cNvSpPr>
                <a:spLocks noEditPoints="1"/>
              </p:cNvSpPr>
              <p:nvPr/>
            </p:nvSpPr>
            <p:spPr bwMode="auto">
              <a:xfrm>
                <a:off x="1730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0" name="Freeform 1972"/>
              <p:cNvSpPr>
                <a:spLocks noEditPoints="1"/>
              </p:cNvSpPr>
              <p:nvPr/>
            </p:nvSpPr>
            <p:spPr bwMode="auto">
              <a:xfrm>
                <a:off x="1730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1" name="Freeform 1973"/>
              <p:cNvSpPr>
                <a:spLocks/>
              </p:cNvSpPr>
              <p:nvPr/>
            </p:nvSpPr>
            <p:spPr bwMode="auto">
              <a:xfrm>
                <a:off x="1730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2" name="Freeform 1974"/>
              <p:cNvSpPr>
                <a:spLocks/>
              </p:cNvSpPr>
              <p:nvPr/>
            </p:nvSpPr>
            <p:spPr bwMode="auto">
              <a:xfrm>
                <a:off x="1730" y="2801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12 w 12"/>
                  <a:gd name="T3" fmla="*/ 0 h 1"/>
                  <a:gd name="T4" fmla="*/ 12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w 12"/>
                  <a:gd name="T15" fmla="*/ 0 h 1"/>
                  <a:gd name="T16" fmla="*/ 12 w 12"/>
                  <a:gd name="T17" fmla="*/ 0 h 1"/>
                  <a:gd name="T18" fmla="*/ 12 w 12"/>
                  <a:gd name="T19" fmla="*/ 0 h 1"/>
                  <a:gd name="T20" fmla="*/ 12 w 12"/>
                  <a:gd name="T21" fmla="*/ 0 h 1"/>
                  <a:gd name="T22" fmla="*/ 12 w 12"/>
                  <a:gd name="T23" fmla="*/ 0 h 1"/>
                  <a:gd name="T24" fmla="*/ 12 w 12"/>
                  <a:gd name="T25" fmla="*/ 0 h 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"/>
                  <a:gd name="T40" fmla="*/ 0 h 1"/>
                  <a:gd name="T41" fmla="*/ 12 w 12"/>
                  <a:gd name="T42" fmla="*/ 1 h 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" h="1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3" name="Rectangle 1975"/>
              <p:cNvSpPr>
                <a:spLocks noChangeArrowheads="1"/>
              </p:cNvSpPr>
              <p:nvPr/>
            </p:nvSpPr>
            <p:spPr bwMode="auto">
              <a:xfrm>
                <a:off x="1742" y="2801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454" name="Freeform 1976"/>
              <p:cNvSpPr>
                <a:spLocks noEditPoints="1"/>
              </p:cNvSpPr>
              <p:nvPr/>
            </p:nvSpPr>
            <p:spPr bwMode="auto">
              <a:xfrm>
                <a:off x="1730" y="2801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5" name="Freeform 1977"/>
              <p:cNvSpPr>
                <a:spLocks noEditPoints="1"/>
              </p:cNvSpPr>
              <p:nvPr/>
            </p:nvSpPr>
            <p:spPr bwMode="auto">
              <a:xfrm>
                <a:off x="1730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6" name="Freeform 1978"/>
              <p:cNvSpPr>
                <a:spLocks noEditPoints="1"/>
              </p:cNvSpPr>
              <p:nvPr/>
            </p:nvSpPr>
            <p:spPr bwMode="auto">
              <a:xfrm>
                <a:off x="1730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7" name="Freeform 1979"/>
              <p:cNvSpPr>
                <a:spLocks noEditPoints="1"/>
              </p:cNvSpPr>
              <p:nvPr/>
            </p:nvSpPr>
            <p:spPr bwMode="auto">
              <a:xfrm>
                <a:off x="1730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8" name="Freeform 1980"/>
              <p:cNvSpPr>
                <a:spLocks noEditPoints="1"/>
              </p:cNvSpPr>
              <p:nvPr/>
            </p:nvSpPr>
            <p:spPr bwMode="auto">
              <a:xfrm>
                <a:off x="1730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9" name="Freeform 1981"/>
              <p:cNvSpPr>
                <a:spLocks noEditPoints="1"/>
              </p:cNvSpPr>
              <p:nvPr/>
            </p:nvSpPr>
            <p:spPr bwMode="auto">
              <a:xfrm>
                <a:off x="1730" y="2801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0" name="Freeform 1982"/>
              <p:cNvSpPr>
                <a:spLocks noEditPoints="1"/>
              </p:cNvSpPr>
              <p:nvPr/>
            </p:nvSpPr>
            <p:spPr bwMode="auto">
              <a:xfrm>
                <a:off x="1742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1" name="Freeform 1983"/>
              <p:cNvSpPr>
                <a:spLocks noEditPoints="1"/>
              </p:cNvSpPr>
              <p:nvPr/>
            </p:nvSpPr>
            <p:spPr bwMode="auto">
              <a:xfrm>
                <a:off x="1742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2" name="Freeform 1984"/>
              <p:cNvSpPr>
                <a:spLocks noEditPoints="1"/>
              </p:cNvSpPr>
              <p:nvPr/>
            </p:nvSpPr>
            <p:spPr bwMode="auto">
              <a:xfrm>
                <a:off x="1742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3" name="Freeform 1985"/>
              <p:cNvSpPr>
                <a:spLocks/>
              </p:cNvSpPr>
              <p:nvPr/>
            </p:nvSpPr>
            <p:spPr bwMode="auto">
              <a:xfrm>
                <a:off x="1742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4" name="Freeform 1986"/>
              <p:cNvSpPr>
                <a:spLocks/>
              </p:cNvSpPr>
              <p:nvPr/>
            </p:nvSpPr>
            <p:spPr bwMode="auto">
              <a:xfrm>
                <a:off x="1730" y="2789"/>
                <a:ext cx="12" cy="12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12 w 12"/>
                  <a:gd name="T11" fmla="*/ 0 h 12"/>
                  <a:gd name="T12" fmla="*/ 12 w 12"/>
                  <a:gd name="T13" fmla="*/ 0 h 12"/>
                  <a:gd name="T14" fmla="*/ 12 w 12"/>
                  <a:gd name="T15" fmla="*/ 0 h 12"/>
                  <a:gd name="T16" fmla="*/ 12 w 12"/>
                  <a:gd name="T17" fmla="*/ 12 h 12"/>
                  <a:gd name="T18" fmla="*/ 12 w 12"/>
                  <a:gd name="T19" fmla="*/ 12 h 12"/>
                  <a:gd name="T20" fmla="*/ 12 w 12"/>
                  <a:gd name="T21" fmla="*/ 0 h 12"/>
                  <a:gd name="T22" fmla="*/ 12 w 12"/>
                  <a:gd name="T23" fmla="*/ 0 h 12"/>
                  <a:gd name="T24" fmla="*/ 12 w 12"/>
                  <a:gd name="T25" fmla="*/ 0 h 12"/>
                  <a:gd name="T26" fmla="*/ 12 w 12"/>
                  <a:gd name="T27" fmla="*/ 0 h 12"/>
                  <a:gd name="T28" fmla="*/ 12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w 12"/>
                  <a:gd name="T37" fmla="*/ 0 h 12"/>
                  <a:gd name="T38" fmla="*/ 0 w 12"/>
                  <a:gd name="T39" fmla="*/ 0 h 1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2"/>
                  <a:gd name="T61" fmla="*/ 0 h 12"/>
                  <a:gd name="T62" fmla="*/ 12 w 12"/>
                  <a:gd name="T63" fmla="*/ 12 h 1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2" h="12">
                    <a:moveTo>
                      <a:pt x="0" y="0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12" y="12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5" name="Rectangle 1987"/>
              <p:cNvSpPr>
                <a:spLocks noChangeArrowheads="1"/>
              </p:cNvSpPr>
              <p:nvPr/>
            </p:nvSpPr>
            <p:spPr bwMode="auto">
              <a:xfrm>
                <a:off x="1730" y="2789"/>
                <a:ext cx="1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Lucida Sans Unicode" pitchFamily="34" charset="0"/>
                </a:endParaRPr>
              </a:p>
            </p:txBody>
          </p:sp>
          <p:sp>
            <p:nvSpPr>
              <p:cNvPr id="9466" name="Freeform 1988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7" name="Freeform 1989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8" name="Freeform 1990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2" cy="1"/>
              </a:xfrm>
              <a:custGeom>
                <a:avLst/>
                <a:gdLst>
                  <a:gd name="T0" fmla="*/ 0 w 12"/>
                  <a:gd name="T1" fmla="*/ 0 h 1"/>
                  <a:gd name="T2" fmla="*/ 12 w 12"/>
                  <a:gd name="T3" fmla="*/ 0 h 1"/>
                  <a:gd name="T4" fmla="*/ 0 w 12"/>
                  <a:gd name="T5" fmla="*/ 0 h 1"/>
                  <a:gd name="T6" fmla="*/ 0 w 12"/>
                  <a:gd name="T7" fmla="*/ 0 h 1"/>
                  <a:gd name="T8" fmla="*/ 0 w 12"/>
                  <a:gd name="T9" fmla="*/ 0 h 1"/>
                  <a:gd name="T10" fmla="*/ 0 w 12"/>
                  <a:gd name="T11" fmla="*/ 0 h 1"/>
                  <a:gd name="T12" fmla="*/ 0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0" y="0"/>
                    </a:moveTo>
                    <a:lnTo>
                      <a:pt x="12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9" name="Freeform 1991"/>
              <p:cNvSpPr>
                <a:spLocks noEditPoints="1"/>
              </p:cNvSpPr>
              <p:nvPr/>
            </p:nvSpPr>
            <p:spPr bwMode="auto">
              <a:xfrm>
                <a:off x="1742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0" name="Freeform 1992"/>
              <p:cNvSpPr>
                <a:spLocks noEditPoints="1"/>
              </p:cNvSpPr>
              <p:nvPr/>
            </p:nvSpPr>
            <p:spPr bwMode="auto">
              <a:xfrm>
                <a:off x="1742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1" name="Freeform 1993"/>
              <p:cNvSpPr>
                <a:spLocks noEditPoints="1"/>
              </p:cNvSpPr>
              <p:nvPr/>
            </p:nvSpPr>
            <p:spPr bwMode="auto">
              <a:xfrm>
                <a:off x="1742" y="2789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2" name="Freeform 1994"/>
              <p:cNvSpPr>
                <a:spLocks noEditPoints="1"/>
              </p:cNvSpPr>
              <p:nvPr/>
            </p:nvSpPr>
            <p:spPr bwMode="auto">
              <a:xfrm>
                <a:off x="1742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3" name="Freeform 1995"/>
              <p:cNvSpPr>
                <a:spLocks noEditPoints="1"/>
              </p:cNvSpPr>
              <p:nvPr/>
            </p:nvSpPr>
            <p:spPr bwMode="auto">
              <a:xfrm>
                <a:off x="1742" y="2789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w 1"/>
                  <a:gd name="T9" fmla="*/ 12 h 12"/>
                  <a:gd name="T10" fmla="*/ 0 w 1"/>
                  <a:gd name="T11" fmla="*/ 12 h 12"/>
                  <a:gd name="T12" fmla="*/ 0 w 1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  <a:moveTo>
                      <a:pt x="0" y="12"/>
                    </a:move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4" name="Freeform 1996"/>
              <p:cNvSpPr>
                <a:spLocks noEditPoints="1"/>
              </p:cNvSpPr>
              <p:nvPr/>
            </p:nvSpPr>
            <p:spPr bwMode="auto">
              <a:xfrm>
                <a:off x="1742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5" name="Freeform 1997"/>
              <p:cNvSpPr>
                <a:spLocks noEditPoints="1"/>
              </p:cNvSpPr>
              <p:nvPr/>
            </p:nvSpPr>
            <p:spPr bwMode="auto">
              <a:xfrm>
                <a:off x="1742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6" name="Freeform 1998"/>
              <p:cNvSpPr>
                <a:spLocks noEditPoints="1"/>
              </p:cNvSpPr>
              <p:nvPr/>
            </p:nvSpPr>
            <p:spPr bwMode="auto">
              <a:xfrm>
                <a:off x="1742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7" name="Freeform 1999"/>
              <p:cNvSpPr>
                <a:spLocks noEditPoints="1"/>
              </p:cNvSpPr>
              <p:nvPr/>
            </p:nvSpPr>
            <p:spPr bwMode="auto">
              <a:xfrm>
                <a:off x="1742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8" name="Freeform 2000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2" cy="1"/>
              </a:xfrm>
              <a:custGeom>
                <a:avLst/>
                <a:gdLst>
                  <a:gd name="T0" fmla="*/ 12 w 12"/>
                  <a:gd name="T1" fmla="*/ 0 h 1"/>
                  <a:gd name="T2" fmla="*/ 0 w 12"/>
                  <a:gd name="T3" fmla="*/ 0 h 1"/>
                  <a:gd name="T4" fmla="*/ 12 w 12"/>
                  <a:gd name="T5" fmla="*/ 0 h 1"/>
                  <a:gd name="T6" fmla="*/ 12 w 12"/>
                  <a:gd name="T7" fmla="*/ 0 h 1"/>
                  <a:gd name="T8" fmla="*/ 12 w 12"/>
                  <a:gd name="T9" fmla="*/ 0 h 1"/>
                  <a:gd name="T10" fmla="*/ 12 w 12"/>
                  <a:gd name="T11" fmla="*/ 0 h 1"/>
                  <a:gd name="T12" fmla="*/ 12 w 1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"/>
                  <a:gd name="T23" fmla="*/ 12 w 12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  <a:moveTo>
                      <a:pt x="12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9" name="Freeform 2001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0" name="Freeform 2002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1" name="Freeform 2003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2" name="Freeform 2004"/>
              <p:cNvSpPr>
                <a:spLocks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"/>
                  <a:gd name="T11" fmla="*/ 1 w 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3" name="Freeform 2005"/>
              <p:cNvSpPr>
                <a:spLocks/>
              </p:cNvSpPr>
              <p:nvPr/>
            </p:nvSpPr>
            <p:spPr bwMode="auto">
              <a:xfrm>
                <a:off x="1730" y="2789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w 1"/>
                  <a:gd name="T15" fmla="*/ 0 h 12"/>
                  <a:gd name="T16" fmla="*/ 0 w 1"/>
                  <a:gd name="T17" fmla="*/ 0 h 12"/>
                  <a:gd name="T18" fmla="*/ 0 w 1"/>
                  <a:gd name="T19" fmla="*/ 0 h 12"/>
                  <a:gd name="T20" fmla="*/ 0 w 1"/>
                  <a:gd name="T21" fmla="*/ 0 h 12"/>
                  <a:gd name="T22" fmla="*/ 0 w 1"/>
                  <a:gd name="T23" fmla="*/ 0 h 12"/>
                  <a:gd name="T24" fmla="*/ 0 w 1"/>
                  <a:gd name="T25" fmla="*/ 0 h 12"/>
                  <a:gd name="T26" fmla="*/ 0 w 1"/>
                  <a:gd name="T27" fmla="*/ 0 h 12"/>
                  <a:gd name="T28" fmla="*/ 0 w 1"/>
                  <a:gd name="T29" fmla="*/ 0 h 12"/>
                  <a:gd name="T30" fmla="*/ 0 w 1"/>
                  <a:gd name="T31" fmla="*/ 0 h 12"/>
                  <a:gd name="T32" fmla="*/ 0 w 1"/>
                  <a:gd name="T33" fmla="*/ 0 h 12"/>
                  <a:gd name="T34" fmla="*/ 0 w 1"/>
                  <a:gd name="T35" fmla="*/ 0 h 12"/>
                  <a:gd name="T36" fmla="*/ 0 w 1"/>
                  <a:gd name="T37" fmla="*/ 12 h 12"/>
                  <a:gd name="T38" fmla="*/ 0 w 1"/>
                  <a:gd name="T39" fmla="*/ 12 h 12"/>
                  <a:gd name="T40" fmla="*/ 0 w 1"/>
                  <a:gd name="T41" fmla="*/ 12 h 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"/>
                  <a:gd name="T64" fmla="*/ 0 h 12"/>
                  <a:gd name="T65" fmla="*/ 1 w 1"/>
                  <a:gd name="T66" fmla="*/ 12 h 1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" h="12">
                    <a:moveTo>
                      <a:pt x="0" y="12"/>
                    </a:moveTo>
                    <a:lnTo>
                      <a:pt x="0" y="12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4" name="Freeform 2006"/>
              <p:cNvSpPr>
                <a:spLocks/>
              </p:cNvSpPr>
              <p:nvPr/>
            </p:nvSpPr>
            <p:spPr bwMode="auto">
              <a:xfrm>
                <a:off x="1730" y="2789"/>
                <a:ext cx="1" cy="12"/>
              </a:xfrm>
              <a:custGeom>
                <a:avLst/>
                <a:gdLst>
                  <a:gd name="T0" fmla="*/ 0 w 1"/>
                  <a:gd name="T1" fmla="*/ 12 h 12"/>
                  <a:gd name="T2" fmla="*/ 0 w 1"/>
                  <a:gd name="T3" fmla="*/ 0 h 12"/>
                  <a:gd name="T4" fmla="*/ 0 w 1"/>
                  <a:gd name="T5" fmla="*/ 12 h 12"/>
                  <a:gd name="T6" fmla="*/ 0 w 1"/>
                  <a:gd name="T7" fmla="*/ 12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2"/>
                  <a:gd name="T14" fmla="*/ 1 w 1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5" name="Freeform 2007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6" name="Freeform 2008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7" name="Freeform 2009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8" name="Freeform 2010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9" name="Freeform 2011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0" name="Freeform 2012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1" name="Freeform 2013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2" name="Freeform 2014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3" name="Freeform 2015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4" name="Freeform 2016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5" name="Freeform 2017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6" name="Freeform 2018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7" name="Freeform 2019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8" name="Freeform 2020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9" name="Freeform 2021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0" name="Freeform 2022"/>
              <p:cNvSpPr>
                <a:spLocks noEditPoints="1"/>
              </p:cNvSpPr>
              <p:nvPr/>
            </p:nvSpPr>
            <p:spPr bwMode="auto">
              <a:xfrm>
                <a:off x="1730" y="2789"/>
                <a:ext cx="1" cy="12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  <a:gd name="T6" fmla="*/ 0 w 1"/>
                  <a:gd name="T7" fmla="*/ 0 h 12"/>
                  <a:gd name="T8" fmla="*/ 0 w 1"/>
                  <a:gd name="T9" fmla="*/ 0 h 12"/>
                  <a:gd name="T10" fmla="*/ 0 w 1"/>
                  <a:gd name="T11" fmla="*/ 0 h 12"/>
                  <a:gd name="T12" fmla="*/ 0 w 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2"/>
                  <a:gd name="T23" fmla="*/ 1 w 1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2">
                    <a:moveTo>
                      <a:pt x="0" y="0"/>
                    </a:move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1" name="Freeform 2023"/>
              <p:cNvSpPr>
                <a:spLocks noEditPoints="1"/>
              </p:cNvSpPr>
              <p:nvPr/>
            </p:nvSpPr>
            <p:spPr bwMode="auto">
              <a:xfrm>
                <a:off x="1730" y="280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"/>
                  <a:gd name="T22" fmla="*/ 0 h 1"/>
                  <a:gd name="T23" fmla="*/ 1 w 1"/>
                  <a:gd name="T24" fmla="*/ 1 h 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42" name="Freeform 2024"/>
            <p:cNvSpPr>
              <a:spLocks/>
            </p:cNvSpPr>
            <p:nvPr/>
          </p:nvSpPr>
          <p:spPr bwMode="auto">
            <a:xfrm>
              <a:off x="8359775" y="2105025"/>
              <a:ext cx="1588" cy="133350"/>
            </a:xfrm>
            <a:custGeom>
              <a:avLst/>
              <a:gdLst>
                <a:gd name="T0" fmla="*/ 0 w 1588"/>
                <a:gd name="T1" fmla="*/ 2147483647 h 84"/>
                <a:gd name="T2" fmla="*/ 0 w 1588"/>
                <a:gd name="T3" fmla="*/ 2147483647 h 84"/>
                <a:gd name="T4" fmla="*/ 0 w 1588"/>
                <a:gd name="T5" fmla="*/ 0 h 84"/>
                <a:gd name="T6" fmla="*/ 0 w 1588"/>
                <a:gd name="T7" fmla="*/ 0 h 84"/>
                <a:gd name="T8" fmla="*/ 0 w 1588"/>
                <a:gd name="T9" fmla="*/ 2147483647 h 84"/>
                <a:gd name="T10" fmla="*/ 0 w 1588"/>
                <a:gd name="T11" fmla="*/ 2147483647 h 84"/>
                <a:gd name="T12" fmla="*/ 0 w 1588"/>
                <a:gd name="T13" fmla="*/ 2147483647 h 84"/>
                <a:gd name="T14" fmla="*/ 0 w 1588"/>
                <a:gd name="T15" fmla="*/ 2147483647 h 84"/>
                <a:gd name="T16" fmla="*/ 0 w 1588"/>
                <a:gd name="T17" fmla="*/ 2147483647 h 84"/>
                <a:gd name="T18" fmla="*/ 0 w 1588"/>
                <a:gd name="T19" fmla="*/ 2147483647 h 84"/>
                <a:gd name="T20" fmla="*/ 0 w 1588"/>
                <a:gd name="T21" fmla="*/ 2147483647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88"/>
                <a:gd name="T34" fmla="*/ 0 h 84"/>
                <a:gd name="T35" fmla="*/ 1588 w 1588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88" h="84">
                  <a:moveTo>
                    <a:pt x="0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Freeform 2025"/>
            <p:cNvSpPr>
              <a:spLocks noEditPoints="1"/>
            </p:cNvSpPr>
            <p:nvPr/>
          </p:nvSpPr>
          <p:spPr bwMode="auto">
            <a:xfrm>
              <a:off x="8359775" y="2105025"/>
              <a:ext cx="1588" cy="133350"/>
            </a:xfrm>
            <a:custGeom>
              <a:avLst/>
              <a:gdLst>
                <a:gd name="T0" fmla="*/ 0 w 1588"/>
                <a:gd name="T1" fmla="*/ 2147483647 h 84"/>
                <a:gd name="T2" fmla="*/ 0 w 1588"/>
                <a:gd name="T3" fmla="*/ 0 h 84"/>
                <a:gd name="T4" fmla="*/ 0 w 1588"/>
                <a:gd name="T5" fmla="*/ 2147483647 h 84"/>
                <a:gd name="T6" fmla="*/ 0 w 1588"/>
                <a:gd name="T7" fmla="*/ 2147483647 h 84"/>
                <a:gd name="T8" fmla="*/ 0 w 1588"/>
                <a:gd name="T9" fmla="*/ 2147483647 h 84"/>
                <a:gd name="T10" fmla="*/ 0 w 1588"/>
                <a:gd name="T11" fmla="*/ 2147483647 h 84"/>
                <a:gd name="T12" fmla="*/ 0 w 1588"/>
                <a:gd name="T13" fmla="*/ 2147483647 h 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8"/>
                <a:gd name="T22" fmla="*/ 0 h 84"/>
                <a:gd name="T23" fmla="*/ 1588 w 1588"/>
                <a:gd name="T24" fmla="*/ 84 h 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8" h="84">
                  <a:moveTo>
                    <a:pt x="0" y="84"/>
                  </a:moveTo>
                  <a:lnTo>
                    <a:pt x="0" y="0"/>
                  </a:lnTo>
                  <a:lnTo>
                    <a:pt x="0" y="84"/>
                  </a:lnTo>
                  <a:close/>
                  <a:moveTo>
                    <a:pt x="0" y="84"/>
                  </a:move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Freeform 2026"/>
            <p:cNvSpPr>
              <a:spLocks noEditPoints="1"/>
            </p:cNvSpPr>
            <p:nvPr/>
          </p:nvSpPr>
          <p:spPr bwMode="auto">
            <a:xfrm>
              <a:off x="8359775" y="2105025"/>
              <a:ext cx="1588" cy="1588"/>
            </a:xfrm>
            <a:custGeom>
              <a:avLst/>
              <a:gdLst>
                <a:gd name="T0" fmla="*/ 0 w 1588"/>
                <a:gd name="T1" fmla="*/ 0 h 1588"/>
                <a:gd name="T2" fmla="*/ 0 w 1588"/>
                <a:gd name="T3" fmla="*/ 0 h 1588"/>
                <a:gd name="T4" fmla="*/ 0 w 1588"/>
                <a:gd name="T5" fmla="*/ 0 h 1588"/>
                <a:gd name="T6" fmla="*/ 0 w 1588"/>
                <a:gd name="T7" fmla="*/ 0 h 1588"/>
                <a:gd name="T8" fmla="*/ 0 w 1588"/>
                <a:gd name="T9" fmla="*/ 0 h 1588"/>
                <a:gd name="T10" fmla="*/ 0 w 1588"/>
                <a:gd name="T11" fmla="*/ 0 h 1588"/>
                <a:gd name="T12" fmla="*/ 0 w 1588"/>
                <a:gd name="T13" fmla="*/ 0 h 15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8"/>
                <a:gd name="T22" fmla="*/ 0 h 1588"/>
                <a:gd name="T23" fmla="*/ 1588 w 1588"/>
                <a:gd name="T24" fmla="*/ 1588 h 15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8" h="1588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Freeform 2027"/>
            <p:cNvSpPr>
              <a:spLocks noEditPoints="1"/>
            </p:cNvSpPr>
            <p:nvPr/>
          </p:nvSpPr>
          <p:spPr bwMode="auto">
            <a:xfrm>
              <a:off x="8359775" y="2105025"/>
              <a:ext cx="1588" cy="133350"/>
            </a:xfrm>
            <a:custGeom>
              <a:avLst/>
              <a:gdLst>
                <a:gd name="T0" fmla="*/ 0 w 1588"/>
                <a:gd name="T1" fmla="*/ 0 h 84"/>
                <a:gd name="T2" fmla="*/ 0 w 1588"/>
                <a:gd name="T3" fmla="*/ 2147483647 h 84"/>
                <a:gd name="T4" fmla="*/ 0 w 1588"/>
                <a:gd name="T5" fmla="*/ 0 h 84"/>
                <a:gd name="T6" fmla="*/ 0 w 1588"/>
                <a:gd name="T7" fmla="*/ 0 h 84"/>
                <a:gd name="T8" fmla="*/ 0 w 1588"/>
                <a:gd name="T9" fmla="*/ 0 h 84"/>
                <a:gd name="T10" fmla="*/ 0 w 1588"/>
                <a:gd name="T11" fmla="*/ 0 h 84"/>
                <a:gd name="T12" fmla="*/ 0 w 1588"/>
                <a:gd name="T13" fmla="*/ 0 h 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8"/>
                <a:gd name="T22" fmla="*/ 0 h 84"/>
                <a:gd name="T23" fmla="*/ 1588 w 1588"/>
                <a:gd name="T24" fmla="*/ 84 h 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8" h="84">
                  <a:moveTo>
                    <a:pt x="0" y="0"/>
                  </a:moveTo>
                  <a:lnTo>
                    <a:pt x="0" y="8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Freeform 2028"/>
            <p:cNvSpPr>
              <a:spLocks noEditPoints="1"/>
            </p:cNvSpPr>
            <p:nvPr/>
          </p:nvSpPr>
          <p:spPr bwMode="auto">
            <a:xfrm>
              <a:off x="8359775" y="2238375"/>
              <a:ext cx="1588" cy="1588"/>
            </a:xfrm>
            <a:custGeom>
              <a:avLst/>
              <a:gdLst>
                <a:gd name="T0" fmla="*/ 0 w 1588"/>
                <a:gd name="T1" fmla="*/ 0 h 1588"/>
                <a:gd name="T2" fmla="*/ 0 w 1588"/>
                <a:gd name="T3" fmla="*/ 0 h 1588"/>
                <a:gd name="T4" fmla="*/ 0 w 1588"/>
                <a:gd name="T5" fmla="*/ 0 h 1588"/>
                <a:gd name="T6" fmla="*/ 0 w 1588"/>
                <a:gd name="T7" fmla="*/ 0 h 1588"/>
                <a:gd name="T8" fmla="*/ 0 w 1588"/>
                <a:gd name="T9" fmla="*/ 0 h 1588"/>
                <a:gd name="T10" fmla="*/ 0 w 1588"/>
                <a:gd name="T11" fmla="*/ 0 h 1588"/>
                <a:gd name="T12" fmla="*/ 0 w 1588"/>
                <a:gd name="T13" fmla="*/ 0 h 15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8"/>
                <a:gd name="T22" fmla="*/ 0 h 1588"/>
                <a:gd name="T23" fmla="*/ 1588 w 1588"/>
                <a:gd name="T24" fmla="*/ 1588 h 15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8" h="1588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Freeform 2029"/>
            <p:cNvSpPr>
              <a:spLocks noEditPoints="1"/>
            </p:cNvSpPr>
            <p:nvPr/>
          </p:nvSpPr>
          <p:spPr bwMode="auto">
            <a:xfrm>
              <a:off x="8359775" y="2238375"/>
              <a:ext cx="1588" cy="1588"/>
            </a:xfrm>
            <a:custGeom>
              <a:avLst/>
              <a:gdLst>
                <a:gd name="T0" fmla="*/ 0 w 1588"/>
                <a:gd name="T1" fmla="*/ 0 h 1588"/>
                <a:gd name="T2" fmla="*/ 0 w 1588"/>
                <a:gd name="T3" fmla="*/ 0 h 1588"/>
                <a:gd name="T4" fmla="*/ 0 w 1588"/>
                <a:gd name="T5" fmla="*/ 0 h 1588"/>
                <a:gd name="T6" fmla="*/ 0 w 1588"/>
                <a:gd name="T7" fmla="*/ 0 h 1588"/>
                <a:gd name="T8" fmla="*/ 0 w 1588"/>
                <a:gd name="T9" fmla="*/ 0 h 1588"/>
                <a:gd name="T10" fmla="*/ 0 w 1588"/>
                <a:gd name="T11" fmla="*/ 0 h 1588"/>
                <a:gd name="T12" fmla="*/ 0 w 1588"/>
                <a:gd name="T13" fmla="*/ 0 h 15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8"/>
                <a:gd name="T22" fmla="*/ 0 h 1588"/>
                <a:gd name="T23" fmla="*/ 1588 w 1588"/>
                <a:gd name="T24" fmla="*/ 1588 h 15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8" h="1588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Freeform 2030"/>
            <p:cNvSpPr>
              <a:spLocks noEditPoints="1"/>
            </p:cNvSpPr>
            <p:nvPr/>
          </p:nvSpPr>
          <p:spPr bwMode="auto">
            <a:xfrm>
              <a:off x="8359775" y="2238375"/>
              <a:ext cx="1588" cy="1588"/>
            </a:xfrm>
            <a:custGeom>
              <a:avLst/>
              <a:gdLst>
                <a:gd name="T0" fmla="*/ 0 w 1588"/>
                <a:gd name="T1" fmla="*/ 0 h 1588"/>
                <a:gd name="T2" fmla="*/ 0 w 1588"/>
                <a:gd name="T3" fmla="*/ 0 h 1588"/>
                <a:gd name="T4" fmla="*/ 0 w 1588"/>
                <a:gd name="T5" fmla="*/ 0 h 1588"/>
                <a:gd name="T6" fmla="*/ 0 w 1588"/>
                <a:gd name="T7" fmla="*/ 0 h 1588"/>
                <a:gd name="T8" fmla="*/ 0 w 1588"/>
                <a:gd name="T9" fmla="*/ 0 h 1588"/>
                <a:gd name="T10" fmla="*/ 0 w 1588"/>
                <a:gd name="T11" fmla="*/ 0 h 1588"/>
                <a:gd name="T12" fmla="*/ 0 w 1588"/>
                <a:gd name="T13" fmla="*/ 0 h 15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8"/>
                <a:gd name="T22" fmla="*/ 0 h 1588"/>
                <a:gd name="T23" fmla="*/ 1588 w 1588"/>
                <a:gd name="T24" fmla="*/ 1588 h 15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8" h="1588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Freeform 2031"/>
            <p:cNvSpPr>
              <a:spLocks noEditPoints="1"/>
            </p:cNvSpPr>
            <p:nvPr/>
          </p:nvSpPr>
          <p:spPr bwMode="auto">
            <a:xfrm>
              <a:off x="8359775" y="2238375"/>
              <a:ext cx="1588" cy="1588"/>
            </a:xfrm>
            <a:custGeom>
              <a:avLst/>
              <a:gdLst>
                <a:gd name="T0" fmla="*/ 0 w 1588"/>
                <a:gd name="T1" fmla="*/ 0 h 1588"/>
                <a:gd name="T2" fmla="*/ 0 w 1588"/>
                <a:gd name="T3" fmla="*/ 0 h 1588"/>
                <a:gd name="T4" fmla="*/ 0 w 1588"/>
                <a:gd name="T5" fmla="*/ 0 h 1588"/>
                <a:gd name="T6" fmla="*/ 0 w 1588"/>
                <a:gd name="T7" fmla="*/ 0 h 1588"/>
                <a:gd name="T8" fmla="*/ 0 w 1588"/>
                <a:gd name="T9" fmla="*/ 0 h 1588"/>
                <a:gd name="T10" fmla="*/ 0 w 1588"/>
                <a:gd name="T11" fmla="*/ 0 h 1588"/>
                <a:gd name="T12" fmla="*/ 0 w 1588"/>
                <a:gd name="T13" fmla="*/ 0 h 15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8"/>
                <a:gd name="T22" fmla="*/ 0 h 1588"/>
                <a:gd name="T23" fmla="*/ 1588 w 1588"/>
                <a:gd name="T24" fmla="*/ 1588 h 15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8" h="1588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Freeform 2032"/>
            <p:cNvSpPr>
              <a:spLocks noEditPoints="1"/>
            </p:cNvSpPr>
            <p:nvPr/>
          </p:nvSpPr>
          <p:spPr bwMode="auto">
            <a:xfrm>
              <a:off x="8359775" y="2238375"/>
              <a:ext cx="1588" cy="1588"/>
            </a:xfrm>
            <a:custGeom>
              <a:avLst/>
              <a:gdLst>
                <a:gd name="T0" fmla="*/ 0 w 1588"/>
                <a:gd name="T1" fmla="*/ 0 h 1588"/>
                <a:gd name="T2" fmla="*/ 0 w 1588"/>
                <a:gd name="T3" fmla="*/ 0 h 1588"/>
                <a:gd name="T4" fmla="*/ 0 w 1588"/>
                <a:gd name="T5" fmla="*/ 0 h 1588"/>
                <a:gd name="T6" fmla="*/ 0 w 1588"/>
                <a:gd name="T7" fmla="*/ 0 h 1588"/>
                <a:gd name="T8" fmla="*/ 0 w 1588"/>
                <a:gd name="T9" fmla="*/ 0 h 1588"/>
                <a:gd name="T10" fmla="*/ 0 w 1588"/>
                <a:gd name="T11" fmla="*/ 0 h 1588"/>
                <a:gd name="T12" fmla="*/ 0 w 1588"/>
                <a:gd name="T13" fmla="*/ 0 h 15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8"/>
                <a:gd name="T22" fmla="*/ 0 h 1588"/>
                <a:gd name="T23" fmla="*/ 1588 w 1588"/>
                <a:gd name="T24" fmla="*/ 1588 h 15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8" h="1588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Freeform 2033"/>
            <p:cNvSpPr>
              <a:spLocks/>
            </p:cNvSpPr>
            <p:nvPr/>
          </p:nvSpPr>
          <p:spPr bwMode="auto">
            <a:xfrm>
              <a:off x="8359775" y="2238375"/>
              <a:ext cx="1588" cy="1588"/>
            </a:xfrm>
            <a:custGeom>
              <a:avLst/>
              <a:gdLst>
                <a:gd name="T0" fmla="*/ 0 w 1588"/>
                <a:gd name="T1" fmla="*/ 0 h 1588"/>
                <a:gd name="T2" fmla="*/ 0 w 1588"/>
                <a:gd name="T3" fmla="*/ 0 h 1588"/>
                <a:gd name="T4" fmla="*/ 0 w 1588"/>
                <a:gd name="T5" fmla="*/ 0 h 1588"/>
                <a:gd name="T6" fmla="*/ 0 60000 65536"/>
                <a:gd name="T7" fmla="*/ 0 60000 65536"/>
                <a:gd name="T8" fmla="*/ 0 60000 65536"/>
                <a:gd name="T9" fmla="*/ 0 w 1588"/>
                <a:gd name="T10" fmla="*/ 0 h 1588"/>
                <a:gd name="T11" fmla="*/ 1588 w 1588"/>
                <a:gd name="T12" fmla="*/ 1588 h 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8" h="1588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Freeform 2034"/>
            <p:cNvSpPr>
              <a:spLocks/>
            </p:cNvSpPr>
            <p:nvPr/>
          </p:nvSpPr>
          <p:spPr bwMode="auto">
            <a:xfrm>
              <a:off x="8302625" y="2238375"/>
              <a:ext cx="57150" cy="1588"/>
            </a:xfrm>
            <a:custGeom>
              <a:avLst/>
              <a:gdLst>
                <a:gd name="T0" fmla="*/ 0 w 36"/>
                <a:gd name="T1" fmla="*/ 0 h 1588"/>
                <a:gd name="T2" fmla="*/ 0 w 36"/>
                <a:gd name="T3" fmla="*/ 0 h 1588"/>
                <a:gd name="T4" fmla="*/ 2147483647 w 36"/>
                <a:gd name="T5" fmla="*/ 0 h 1588"/>
                <a:gd name="T6" fmla="*/ 2147483647 w 36"/>
                <a:gd name="T7" fmla="*/ 0 h 1588"/>
                <a:gd name="T8" fmla="*/ 0 w 36"/>
                <a:gd name="T9" fmla="*/ 0 h 1588"/>
                <a:gd name="T10" fmla="*/ 0 w 36"/>
                <a:gd name="T11" fmla="*/ 0 h 1588"/>
                <a:gd name="T12" fmla="*/ 0 w 36"/>
                <a:gd name="T13" fmla="*/ 0 h 1588"/>
                <a:gd name="T14" fmla="*/ 0 w 36"/>
                <a:gd name="T15" fmla="*/ 0 h 1588"/>
                <a:gd name="T16" fmla="*/ 0 w 36"/>
                <a:gd name="T17" fmla="*/ 0 h 1588"/>
                <a:gd name="T18" fmla="*/ 0 w 36"/>
                <a:gd name="T19" fmla="*/ 0 h 1588"/>
                <a:gd name="T20" fmla="*/ 0 w 36"/>
                <a:gd name="T21" fmla="*/ 0 h 15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"/>
                <a:gd name="T34" fmla="*/ 0 h 1588"/>
                <a:gd name="T35" fmla="*/ 36 w 36"/>
                <a:gd name="T36" fmla="*/ 1588 h 15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" h="1588"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Freeform 2035"/>
            <p:cNvSpPr>
              <a:spLocks noEditPoints="1"/>
            </p:cNvSpPr>
            <p:nvPr/>
          </p:nvSpPr>
          <p:spPr bwMode="auto">
            <a:xfrm>
              <a:off x="8302625" y="2238375"/>
              <a:ext cx="57150" cy="1588"/>
            </a:xfrm>
            <a:custGeom>
              <a:avLst/>
              <a:gdLst>
                <a:gd name="T0" fmla="*/ 0 w 36"/>
                <a:gd name="T1" fmla="*/ 0 h 1588"/>
                <a:gd name="T2" fmla="*/ 2147483647 w 36"/>
                <a:gd name="T3" fmla="*/ 0 h 1588"/>
                <a:gd name="T4" fmla="*/ 0 w 36"/>
                <a:gd name="T5" fmla="*/ 0 h 1588"/>
                <a:gd name="T6" fmla="*/ 0 w 36"/>
                <a:gd name="T7" fmla="*/ 0 h 1588"/>
                <a:gd name="T8" fmla="*/ 0 w 36"/>
                <a:gd name="T9" fmla="*/ 0 h 1588"/>
                <a:gd name="T10" fmla="*/ 0 w 36"/>
                <a:gd name="T11" fmla="*/ 0 h 1588"/>
                <a:gd name="T12" fmla="*/ 0 w 36"/>
                <a:gd name="T13" fmla="*/ 0 h 15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1588"/>
                <a:gd name="T23" fmla="*/ 36 w 36"/>
                <a:gd name="T24" fmla="*/ 1588 h 15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1588">
                  <a:moveTo>
                    <a:pt x="0" y="0"/>
                  </a:moveTo>
                  <a:lnTo>
                    <a:pt x="36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Freeform 2036"/>
            <p:cNvSpPr>
              <a:spLocks noEditPoints="1"/>
            </p:cNvSpPr>
            <p:nvPr/>
          </p:nvSpPr>
          <p:spPr bwMode="auto">
            <a:xfrm>
              <a:off x="8359775" y="2238375"/>
              <a:ext cx="1588" cy="1588"/>
            </a:xfrm>
            <a:custGeom>
              <a:avLst/>
              <a:gdLst>
                <a:gd name="T0" fmla="*/ 0 w 1588"/>
                <a:gd name="T1" fmla="*/ 0 h 1588"/>
                <a:gd name="T2" fmla="*/ 0 w 1588"/>
                <a:gd name="T3" fmla="*/ 0 h 1588"/>
                <a:gd name="T4" fmla="*/ 0 w 1588"/>
                <a:gd name="T5" fmla="*/ 0 h 1588"/>
                <a:gd name="T6" fmla="*/ 0 w 1588"/>
                <a:gd name="T7" fmla="*/ 0 h 1588"/>
                <a:gd name="T8" fmla="*/ 0 w 1588"/>
                <a:gd name="T9" fmla="*/ 0 h 1588"/>
                <a:gd name="T10" fmla="*/ 0 w 1588"/>
                <a:gd name="T11" fmla="*/ 0 h 1588"/>
                <a:gd name="T12" fmla="*/ 0 w 1588"/>
                <a:gd name="T13" fmla="*/ 0 h 15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8"/>
                <a:gd name="T22" fmla="*/ 0 h 1588"/>
                <a:gd name="T23" fmla="*/ 1588 w 1588"/>
                <a:gd name="T24" fmla="*/ 1588 h 15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8" h="1588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Freeform 2037"/>
            <p:cNvSpPr>
              <a:spLocks noEditPoints="1"/>
            </p:cNvSpPr>
            <p:nvPr/>
          </p:nvSpPr>
          <p:spPr bwMode="auto">
            <a:xfrm>
              <a:off x="8302625" y="2238375"/>
              <a:ext cx="57150" cy="1588"/>
            </a:xfrm>
            <a:custGeom>
              <a:avLst/>
              <a:gdLst>
                <a:gd name="T0" fmla="*/ 2147483647 w 36"/>
                <a:gd name="T1" fmla="*/ 0 h 1588"/>
                <a:gd name="T2" fmla="*/ 0 w 36"/>
                <a:gd name="T3" fmla="*/ 0 h 1588"/>
                <a:gd name="T4" fmla="*/ 2147483647 w 36"/>
                <a:gd name="T5" fmla="*/ 0 h 1588"/>
                <a:gd name="T6" fmla="*/ 2147483647 w 36"/>
                <a:gd name="T7" fmla="*/ 0 h 1588"/>
                <a:gd name="T8" fmla="*/ 2147483647 w 36"/>
                <a:gd name="T9" fmla="*/ 0 h 1588"/>
                <a:gd name="T10" fmla="*/ 2147483647 w 36"/>
                <a:gd name="T11" fmla="*/ 0 h 1588"/>
                <a:gd name="T12" fmla="*/ 2147483647 w 36"/>
                <a:gd name="T13" fmla="*/ 0 h 15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1588"/>
                <a:gd name="T23" fmla="*/ 36 w 36"/>
                <a:gd name="T24" fmla="*/ 1588 h 15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1588">
                  <a:moveTo>
                    <a:pt x="36" y="0"/>
                  </a:moveTo>
                  <a:lnTo>
                    <a:pt x="0" y="0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Freeform 2038"/>
            <p:cNvSpPr>
              <a:spLocks noEditPoints="1"/>
            </p:cNvSpPr>
            <p:nvPr/>
          </p:nvSpPr>
          <p:spPr bwMode="auto">
            <a:xfrm>
              <a:off x="8302625" y="2238375"/>
              <a:ext cx="1588" cy="1588"/>
            </a:xfrm>
            <a:custGeom>
              <a:avLst/>
              <a:gdLst>
                <a:gd name="T0" fmla="*/ 0 w 1588"/>
                <a:gd name="T1" fmla="*/ 0 h 1588"/>
                <a:gd name="T2" fmla="*/ 0 w 1588"/>
                <a:gd name="T3" fmla="*/ 0 h 1588"/>
                <a:gd name="T4" fmla="*/ 0 w 1588"/>
                <a:gd name="T5" fmla="*/ 0 h 1588"/>
                <a:gd name="T6" fmla="*/ 0 w 1588"/>
                <a:gd name="T7" fmla="*/ 0 h 1588"/>
                <a:gd name="T8" fmla="*/ 0 w 1588"/>
                <a:gd name="T9" fmla="*/ 0 h 1588"/>
                <a:gd name="T10" fmla="*/ 0 w 1588"/>
                <a:gd name="T11" fmla="*/ 0 h 1588"/>
                <a:gd name="T12" fmla="*/ 0 w 1588"/>
                <a:gd name="T13" fmla="*/ 0 h 15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8"/>
                <a:gd name="T22" fmla="*/ 0 h 1588"/>
                <a:gd name="T23" fmla="*/ 1588 w 1588"/>
                <a:gd name="T24" fmla="*/ 1588 h 15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8" h="1588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Freeform 2039"/>
            <p:cNvSpPr>
              <a:spLocks noEditPoints="1"/>
            </p:cNvSpPr>
            <p:nvPr/>
          </p:nvSpPr>
          <p:spPr bwMode="auto">
            <a:xfrm>
              <a:off x="8302625" y="2238375"/>
              <a:ext cx="1588" cy="1588"/>
            </a:xfrm>
            <a:custGeom>
              <a:avLst/>
              <a:gdLst>
                <a:gd name="T0" fmla="*/ 0 w 1588"/>
                <a:gd name="T1" fmla="*/ 0 h 1588"/>
                <a:gd name="T2" fmla="*/ 0 w 1588"/>
                <a:gd name="T3" fmla="*/ 0 h 1588"/>
                <a:gd name="T4" fmla="*/ 0 w 1588"/>
                <a:gd name="T5" fmla="*/ 0 h 1588"/>
                <a:gd name="T6" fmla="*/ 0 w 1588"/>
                <a:gd name="T7" fmla="*/ 0 h 1588"/>
                <a:gd name="T8" fmla="*/ 0 w 1588"/>
                <a:gd name="T9" fmla="*/ 0 h 1588"/>
                <a:gd name="T10" fmla="*/ 0 w 1588"/>
                <a:gd name="T11" fmla="*/ 0 h 1588"/>
                <a:gd name="T12" fmla="*/ 0 w 1588"/>
                <a:gd name="T13" fmla="*/ 0 h 15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8"/>
                <a:gd name="T22" fmla="*/ 0 h 1588"/>
                <a:gd name="T23" fmla="*/ 1588 w 1588"/>
                <a:gd name="T24" fmla="*/ 1588 h 15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8" h="1588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Freeform 2040"/>
            <p:cNvSpPr>
              <a:spLocks noEditPoints="1"/>
            </p:cNvSpPr>
            <p:nvPr/>
          </p:nvSpPr>
          <p:spPr bwMode="auto">
            <a:xfrm>
              <a:off x="8302625" y="2238375"/>
              <a:ext cx="1588" cy="1588"/>
            </a:xfrm>
            <a:custGeom>
              <a:avLst/>
              <a:gdLst>
                <a:gd name="T0" fmla="*/ 0 w 1588"/>
                <a:gd name="T1" fmla="*/ 0 h 1588"/>
                <a:gd name="T2" fmla="*/ 0 w 1588"/>
                <a:gd name="T3" fmla="*/ 0 h 1588"/>
                <a:gd name="T4" fmla="*/ 0 w 1588"/>
                <a:gd name="T5" fmla="*/ 0 h 1588"/>
                <a:gd name="T6" fmla="*/ 0 w 1588"/>
                <a:gd name="T7" fmla="*/ 0 h 1588"/>
                <a:gd name="T8" fmla="*/ 0 w 1588"/>
                <a:gd name="T9" fmla="*/ 0 h 1588"/>
                <a:gd name="T10" fmla="*/ 0 w 1588"/>
                <a:gd name="T11" fmla="*/ 0 h 1588"/>
                <a:gd name="T12" fmla="*/ 0 w 1588"/>
                <a:gd name="T13" fmla="*/ 0 h 15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8"/>
                <a:gd name="T22" fmla="*/ 0 h 1588"/>
                <a:gd name="T23" fmla="*/ 1588 w 1588"/>
                <a:gd name="T24" fmla="*/ 1588 h 15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8" h="1588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Freeform 2041"/>
            <p:cNvSpPr>
              <a:spLocks noEditPoints="1"/>
            </p:cNvSpPr>
            <p:nvPr/>
          </p:nvSpPr>
          <p:spPr bwMode="auto">
            <a:xfrm>
              <a:off x="8302625" y="2238375"/>
              <a:ext cx="1588" cy="1588"/>
            </a:xfrm>
            <a:custGeom>
              <a:avLst/>
              <a:gdLst>
                <a:gd name="T0" fmla="*/ 0 w 1588"/>
                <a:gd name="T1" fmla="*/ 0 h 1588"/>
                <a:gd name="T2" fmla="*/ 0 w 1588"/>
                <a:gd name="T3" fmla="*/ 0 h 1588"/>
                <a:gd name="T4" fmla="*/ 0 w 1588"/>
                <a:gd name="T5" fmla="*/ 0 h 1588"/>
                <a:gd name="T6" fmla="*/ 0 w 1588"/>
                <a:gd name="T7" fmla="*/ 0 h 1588"/>
                <a:gd name="T8" fmla="*/ 0 w 1588"/>
                <a:gd name="T9" fmla="*/ 0 h 1588"/>
                <a:gd name="T10" fmla="*/ 0 w 1588"/>
                <a:gd name="T11" fmla="*/ 0 h 1588"/>
                <a:gd name="T12" fmla="*/ 0 w 1588"/>
                <a:gd name="T13" fmla="*/ 0 h 15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8"/>
                <a:gd name="T22" fmla="*/ 0 h 1588"/>
                <a:gd name="T23" fmla="*/ 1588 w 1588"/>
                <a:gd name="T24" fmla="*/ 1588 h 15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8" h="1588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Freeform 2042"/>
            <p:cNvSpPr>
              <a:spLocks noEditPoints="1"/>
            </p:cNvSpPr>
            <p:nvPr/>
          </p:nvSpPr>
          <p:spPr bwMode="auto">
            <a:xfrm>
              <a:off x="8302625" y="2238375"/>
              <a:ext cx="1588" cy="1588"/>
            </a:xfrm>
            <a:custGeom>
              <a:avLst/>
              <a:gdLst>
                <a:gd name="T0" fmla="*/ 0 w 1588"/>
                <a:gd name="T1" fmla="*/ 0 h 1588"/>
                <a:gd name="T2" fmla="*/ 0 w 1588"/>
                <a:gd name="T3" fmla="*/ 0 h 1588"/>
                <a:gd name="T4" fmla="*/ 0 w 1588"/>
                <a:gd name="T5" fmla="*/ 0 h 1588"/>
                <a:gd name="T6" fmla="*/ 0 w 1588"/>
                <a:gd name="T7" fmla="*/ 0 h 1588"/>
                <a:gd name="T8" fmla="*/ 0 w 1588"/>
                <a:gd name="T9" fmla="*/ 0 h 1588"/>
                <a:gd name="T10" fmla="*/ 0 w 1588"/>
                <a:gd name="T11" fmla="*/ 0 h 1588"/>
                <a:gd name="T12" fmla="*/ 0 w 1588"/>
                <a:gd name="T13" fmla="*/ 0 h 15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8"/>
                <a:gd name="T22" fmla="*/ 0 h 1588"/>
                <a:gd name="T23" fmla="*/ 1588 w 1588"/>
                <a:gd name="T24" fmla="*/ 1588 h 15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8" h="1588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Freeform 2043"/>
            <p:cNvSpPr>
              <a:spLocks/>
            </p:cNvSpPr>
            <p:nvPr/>
          </p:nvSpPr>
          <p:spPr bwMode="auto">
            <a:xfrm>
              <a:off x="8302625" y="2238375"/>
              <a:ext cx="1588" cy="1588"/>
            </a:xfrm>
            <a:custGeom>
              <a:avLst/>
              <a:gdLst>
                <a:gd name="T0" fmla="*/ 0 w 1588"/>
                <a:gd name="T1" fmla="*/ 0 h 1588"/>
                <a:gd name="T2" fmla="*/ 0 w 1588"/>
                <a:gd name="T3" fmla="*/ 0 h 1588"/>
                <a:gd name="T4" fmla="*/ 0 w 1588"/>
                <a:gd name="T5" fmla="*/ 0 h 1588"/>
                <a:gd name="T6" fmla="*/ 0 60000 65536"/>
                <a:gd name="T7" fmla="*/ 0 60000 65536"/>
                <a:gd name="T8" fmla="*/ 0 60000 65536"/>
                <a:gd name="T9" fmla="*/ 0 w 1588"/>
                <a:gd name="T10" fmla="*/ 0 h 1588"/>
                <a:gd name="T11" fmla="*/ 1588 w 1588"/>
                <a:gd name="T12" fmla="*/ 1588 h 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8" h="1588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Freeform 2044"/>
            <p:cNvSpPr>
              <a:spLocks/>
            </p:cNvSpPr>
            <p:nvPr/>
          </p:nvSpPr>
          <p:spPr bwMode="auto">
            <a:xfrm>
              <a:off x="8302625" y="2105025"/>
              <a:ext cx="1588" cy="133350"/>
            </a:xfrm>
            <a:custGeom>
              <a:avLst/>
              <a:gdLst>
                <a:gd name="T0" fmla="*/ 0 w 1588"/>
                <a:gd name="T1" fmla="*/ 0 h 84"/>
                <a:gd name="T2" fmla="*/ 0 w 1588"/>
                <a:gd name="T3" fmla="*/ 0 h 84"/>
                <a:gd name="T4" fmla="*/ 0 w 1588"/>
                <a:gd name="T5" fmla="*/ 2147483647 h 84"/>
                <a:gd name="T6" fmla="*/ 0 w 1588"/>
                <a:gd name="T7" fmla="*/ 2147483647 h 84"/>
                <a:gd name="T8" fmla="*/ 0 w 1588"/>
                <a:gd name="T9" fmla="*/ 0 h 84"/>
                <a:gd name="T10" fmla="*/ 0 w 1588"/>
                <a:gd name="T11" fmla="*/ 0 h 84"/>
                <a:gd name="T12" fmla="*/ 0 w 1588"/>
                <a:gd name="T13" fmla="*/ 0 h 84"/>
                <a:gd name="T14" fmla="*/ 0 w 1588"/>
                <a:gd name="T15" fmla="*/ 0 h 84"/>
                <a:gd name="T16" fmla="*/ 0 w 1588"/>
                <a:gd name="T17" fmla="*/ 0 h 84"/>
                <a:gd name="T18" fmla="*/ 0 w 1588"/>
                <a:gd name="T19" fmla="*/ 0 h 84"/>
                <a:gd name="T20" fmla="*/ 0 w 1588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88"/>
                <a:gd name="T34" fmla="*/ 0 h 84"/>
                <a:gd name="T35" fmla="*/ 1588 w 1588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88" h="84">
                  <a:moveTo>
                    <a:pt x="0" y="0"/>
                  </a:moveTo>
                  <a:lnTo>
                    <a:pt x="0" y="0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Freeform 2045"/>
            <p:cNvSpPr>
              <a:spLocks noEditPoints="1"/>
            </p:cNvSpPr>
            <p:nvPr/>
          </p:nvSpPr>
          <p:spPr bwMode="auto">
            <a:xfrm>
              <a:off x="8302625" y="2105025"/>
              <a:ext cx="1588" cy="133350"/>
            </a:xfrm>
            <a:custGeom>
              <a:avLst/>
              <a:gdLst>
                <a:gd name="T0" fmla="*/ 0 w 1588"/>
                <a:gd name="T1" fmla="*/ 0 h 84"/>
                <a:gd name="T2" fmla="*/ 0 w 1588"/>
                <a:gd name="T3" fmla="*/ 2147483647 h 84"/>
                <a:gd name="T4" fmla="*/ 0 w 1588"/>
                <a:gd name="T5" fmla="*/ 0 h 84"/>
                <a:gd name="T6" fmla="*/ 0 w 1588"/>
                <a:gd name="T7" fmla="*/ 0 h 84"/>
                <a:gd name="T8" fmla="*/ 0 w 1588"/>
                <a:gd name="T9" fmla="*/ 0 h 84"/>
                <a:gd name="T10" fmla="*/ 0 w 1588"/>
                <a:gd name="T11" fmla="*/ 0 h 84"/>
                <a:gd name="T12" fmla="*/ 0 w 1588"/>
                <a:gd name="T13" fmla="*/ 0 h 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8"/>
                <a:gd name="T22" fmla="*/ 0 h 84"/>
                <a:gd name="T23" fmla="*/ 1588 w 1588"/>
                <a:gd name="T24" fmla="*/ 84 h 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8" h="84">
                  <a:moveTo>
                    <a:pt x="0" y="0"/>
                  </a:moveTo>
                  <a:lnTo>
                    <a:pt x="0" y="8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Freeform 2046"/>
            <p:cNvSpPr>
              <a:spLocks noEditPoints="1"/>
            </p:cNvSpPr>
            <p:nvPr/>
          </p:nvSpPr>
          <p:spPr bwMode="auto">
            <a:xfrm>
              <a:off x="8302625" y="2238375"/>
              <a:ext cx="1588" cy="1588"/>
            </a:xfrm>
            <a:custGeom>
              <a:avLst/>
              <a:gdLst>
                <a:gd name="T0" fmla="*/ 0 w 1588"/>
                <a:gd name="T1" fmla="*/ 0 h 1588"/>
                <a:gd name="T2" fmla="*/ 0 w 1588"/>
                <a:gd name="T3" fmla="*/ 0 h 1588"/>
                <a:gd name="T4" fmla="*/ 0 w 1588"/>
                <a:gd name="T5" fmla="*/ 0 h 1588"/>
                <a:gd name="T6" fmla="*/ 0 w 1588"/>
                <a:gd name="T7" fmla="*/ 0 h 1588"/>
                <a:gd name="T8" fmla="*/ 0 w 1588"/>
                <a:gd name="T9" fmla="*/ 0 h 1588"/>
                <a:gd name="T10" fmla="*/ 0 w 1588"/>
                <a:gd name="T11" fmla="*/ 0 h 1588"/>
                <a:gd name="T12" fmla="*/ 0 w 1588"/>
                <a:gd name="T13" fmla="*/ 0 h 15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8"/>
                <a:gd name="T22" fmla="*/ 0 h 1588"/>
                <a:gd name="T23" fmla="*/ 1588 w 1588"/>
                <a:gd name="T24" fmla="*/ 1588 h 15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8" h="1588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Freeform 2047"/>
            <p:cNvSpPr>
              <a:spLocks noEditPoints="1"/>
            </p:cNvSpPr>
            <p:nvPr/>
          </p:nvSpPr>
          <p:spPr bwMode="auto">
            <a:xfrm>
              <a:off x="8302625" y="2105025"/>
              <a:ext cx="1588" cy="133350"/>
            </a:xfrm>
            <a:custGeom>
              <a:avLst/>
              <a:gdLst>
                <a:gd name="T0" fmla="*/ 0 w 1588"/>
                <a:gd name="T1" fmla="*/ 2147483647 h 84"/>
                <a:gd name="T2" fmla="*/ 0 w 1588"/>
                <a:gd name="T3" fmla="*/ 0 h 84"/>
                <a:gd name="T4" fmla="*/ 0 w 1588"/>
                <a:gd name="T5" fmla="*/ 2147483647 h 84"/>
                <a:gd name="T6" fmla="*/ 0 w 1588"/>
                <a:gd name="T7" fmla="*/ 2147483647 h 84"/>
                <a:gd name="T8" fmla="*/ 0 w 1588"/>
                <a:gd name="T9" fmla="*/ 2147483647 h 84"/>
                <a:gd name="T10" fmla="*/ 0 w 1588"/>
                <a:gd name="T11" fmla="*/ 2147483647 h 84"/>
                <a:gd name="T12" fmla="*/ 0 w 1588"/>
                <a:gd name="T13" fmla="*/ 2147483647 h 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8"/>
                <a:gd name="T22" fmla="*/ 0 h 84"/>
                <a:gd name="T23" fmla="*/ 1588 w 1588"/>
                <a:gd name="T24" fmla="*/ 84 h 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8" h="84">
                  <a:moveTo>
                    <a:pt x="0" y="84"/>
                  </a:moveTo>
                  <a:lnTo>
                    <a:pt x="0" y="0"/>
                  </a:lnTo>
                  <a:lnTo>
                    <a:pt x="0" y="84"/>
                  </a:lnTo>
                  <a:close/>
                  <a:moveTo>
                    <a:pt x="0" y="84"/>
                  </a:move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Freeform 2048"/>
            <p:cNvSpPr>
              <a:spLocks noEditPoints="1"/>
            </p:cNvSpPr>
            <p:nvPr/>
          </p:nvSpPr>
          <p:spPr bwMode="auto">
            <a:xfrm>
              <a:off x="8302625" y="2105025"/>
              <a:ext cx="1588" cy="1588"/>
            </a:xfrm>
            <a:custGeom>
              <a:avLst/>
              <a:gdLst>
                <a:gd name="T0" fmla="*/ 0 w 1588"/>
                <a:gd name="T1" fmla="*/ 0 h 1588"/>
                <a:gd name="T2" fmla="*/ 0 w 1588"/>
                <a:gd name="T3" fmla="*/ 0 h 1588"/>
                <a:gd name="T4" fmla="*/ 0 w 1588"/>
                <a:gd name="T5" fmla="*/ 0 h 1588"/>
                <a:gd name="T6" fmla="*/ 0 w 1588"/>
                <a:gd name="T7" fmla="*/ 0 h 1588"/>
                <a:gd name="T8" fmla="*/ 0 w 1588"/>
                <a:gd name="T9" fmla="*/ 0 h 1588"/>
                <a:gd name="T10" fmla="*/ 0 w 1588"/>
                <a:gd name="T11" fmla="*/ 0 h 1588"/>
                <a:gd name="T12" fmla="*/ 0 w 1588"/>
                <a:gd name="T13" fmla="*/ 0 h 15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8"/>
                <a:gd name="T22" fmla="*/ 0 h 1588"/>
                <a:gd name="T23" fmla="*/ 1588 w 1588"/>
                <a:gd name="T24" fmla="*/ 1588 h 15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8" h="1588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7" name="Freeform 2049"/>
            <p:cNvSpPr>
              <a:spLocks noEditPoints="1"/>
            </p:cNvSpPr>
            <p:nvPr/>
          </p:nvSpPr>
          <p:spPr bwMode="auto">
            <a:xfrm>
              <a:off x="8302625" y="2105025"/>
              <a:ext cx="1588" cy="1588"/>
            </a:xfrm>
            <a:custGeom>
              <a:avLst/>
              <a:gdLst>
                <a:gd name="T0" fmla="*/ 0 w 1588"/>
                <a:gd name="T1" fmla="*/ 0 h 1588"/>
                <a:gd name="T2" fmla="*/ 0 w 1588"/>
                <a:gd name="T3" fmla="*/ 0 h 1588"/>
                <a:gd name="T4" fmla="*/ 0 w 1588"/>
                <a:gd name="T5" fmla="*/ 0 h 1588"/>
                <a:gd name="T6" fmla="*/ 0 w 1588"/>
                <a:gd name="T7" fmla="*/ 0 h 1588"/>
                <a:gd name="T8" fmla="*/ 0 w 1588"/>
                <a:gd name="T9" fmla="*/ 0 h 1588"/>
                <a:gd name="T10" fmla="*/ 0 w 1588"/>
                <a:gd name="T11" fmla="*/ 0 h 1588"/>
                <a:gd name="T12" fmla="*/ 0 w 1588"/>
                <a:gd name="T13" fmla="*/ 0 h 15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8"/>
                <a:gd name="T22" fmla="*/ 0 h 1588"/>
                <a:gd name="T23" fmla="*/ 1588 w 1588"/>
                <a:gd name="T24" fmla="*/ 1588 h 15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8" h="1588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Freeform 2050"/>
            <p:cNvSpPr>
              <a:spLocks noEditPoints="1"/>
            </p:cNvSpPr>
            <p:nvPr/>
          </p:nvSpPr>
          <p:spPr bwMode="auto">
            <a:xfrm>
              <a:off x="8302625" y="2105025"/>
              <a:ext cx="1588" cy="1588"/>
            </a:xfrm>
            <a:custGeom>
              <a:avLst/>
              <a:gdLst>
                <a:gd name="T0" fmla="*/ 0 w 1588"/>
                <a:gd name="T1" fmla="*/ 0 h 1588"/>
                <a:gd name="T2" fmla="*/ 0 w 1588"/>
                <a:gd name="T3" fmla="*/ 0 h 1588"/>
                <a:gd name="T4" fmla="*/ 0 w 1588"/>
                <a:gd name="T5" fmla="*/ 0 h 1588"/>
                <a:gd name="T6" fmla="*/ 0 w 1588"/>
                <a:gd name="T7" fmla="*/ 0 h 1588"/>
                <a:gd name="T8" fmla="*/ 0 w 1588"/>
                <a:gd name="T9" fmla="*/ 0 h 1588"/>
                <a:gd name="T10" fmla="*/ 0 w 1588"/>
                <a:gd name="T11" fmla="*/ 0 h 1588"/>
                <a:gd name="T12" fmla="*/ 0 w 1588"/>
                <a:gd name="T13" fmla="*/ 0 h 15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8"/>
                <a:gd name="T22" fmla="*/ 0 h 1588"/>
                <a:gd name="T23" fmla="*/ 1588 w 1588"/>
                <a:gd name="T24" fmla="*/ 1588 h 15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8" h="1588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9" name="Freeform 2051"/>
            <p:cNvSpPr>
              <a:spLocks noEditPoints="1"/>
            </p:cNvSpPr>
            <p:nvPr/>
          </p:nvSpPr>
          <p:spPr bwMode="auto">
            <a:xfrm>
              <a:off x="8302625" y="2105025"/>
              <a:ext cx="1588" cy="1588"/>
            </a:xfrm>
            <a:custGeom>
              <a:avLst/>
              <a:gdLst>
                <a:gd name="T0" fmla="*/ 0 w 1588"/>
                <a:gd name="T1" fmla="*/ 0 h 1588"/>
                <a:gd name="T2" fmla="*/ 0 w 1588"/>
                <a:gd name="T3" fmla="*/ 0 h 1588"/>
                <a:gd name="T4" fmla="*/ 0 w 1588"/>
                <a:gd name="T5" fmla="*/ 0 h 1588"/>
                <a:gd name="T6" fmla="*/ 0 w 1588"/>
                <a:gd name="T7" fmla="*/ 0 h 1588"/>
                <a:gd name="T8" fmla="*/ 0 w 1588"/>
                <a:gd name="T9" fmla="*/ 0 h 1588"/>
                <a:gd name="T10" fmla="*/ 0 w 1588"/>
                <a:gd name="T11" fmla="*/ 0 h 1588"/>
                <a:gd name="T12" fmla="*/ 0 w 1588"/>
                <a:gd name="T13" fmla="*/ 0 h 15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8"/>
                <a:gd name="T22" fmla="*/ 0 h 1588"/>
                <a:gd name="T23" fmla="*/ 1588 w 1588"/>
                <a:gd name="T24" fmla="*/ 1588 h 15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8" h="1588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Freeform 2052"/>
            <p:cNvSpPr>
              <a:spLocks noEditPoints="1"/>
            </p:cNvSpPr>
            <p:nvPr/>
          </p:nvSpPr>
          <p:spPr bwMode="auto">
            <a:xfrm>
              <a:off x="8302625" y="2105025"/>
              <a:ext cx="1588" cy="1588"/>
            </a:xfrm>
            <a:custGeom>
              <a:avLst/>
              <a:gdLst>
                <a:gd name="T0" fmla="*/ 0 w 1588"/>
                <a:gd name="T1" fmla="*/ 0 h 1588"/>
                <a:gd name="T2" fmla="*/ 0 w 1588"/>
                <a:gd name="T3" fmla="*/ 0 h 1588"/>
                <a:gd name="T4" fmla="*/ 0 w 1588"/>
                <a:gd name="T5" fmla="*/ 0 h 1588"/>
                <a:gd name="T6" fmla="*/ 0 w 1588"/>
                <a:gd name="T7" fmla="*/ 0 h 1588"/>
                <a:gd name="T8" fmla="*/ 0 w 1588"/>
                <a:gd name="T9" fmla="*/ 0 h 1588"/>
                <a:gd name="T10" fmla="*/ 0 w 1588"/>
                <a:gd name="T11" fmla="*/ 0 h 1588"/>
                <a:gd name="T12" fmla="*/ 0 w 1588"/>
                <a:gd name="T13" fmla="*/ 0 h 15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8"/>
                <a:gd name="T22" fmla="*/ 0 h 1588"/>
                <a:gd name="T23" fmla="*/ 1588 w 1588"/>
                <a:gd name="T24" fmla="*/ 1588 h 15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8" h="1588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Freeform 2053"/>
            <p:cNvSpPr>
              <a:spLocks/>
            </p:cNvSpPr>
            <p:nvPr/>
          </p:nvSpPr>
          <p:spPr bwMode="auto">
            <a:xfrm>
              <a:off x="8302625" y="2105025"/>
              <a:ext cx="1588" cy="1588"/>
            </a:xfrm>
            <a:custGeom>
              <a:avLst/>
              <a:gdLst>
                <a:gd name="T0" fmla="*/ 0 w 1588"/>
                <a:gd name="T1" fmla="*/ 0 h 1588"/>
                <a:gd name="T2" fmla="*/ 0 w 1588"/>
                <a:gd name="T3" fmla="*/ 0 h 1588"/>
                <a:gd name="T4" fmla="*/ 0 w 1588"/>
                <a:gd name="T5" fmla="*/ 0 h 1588"/>
                <a:gd name="T6" fmla="*/ 0 60000 65536"/>
                <a:gd name="T7" fmla="*/ 0 60000 65536"/>
                <a:gd name="T8" fmla="*/ 0 60000 65536"/>
                <a:gd name="T9" fmla="*/ 0 w 1588"/>
                <a:gd name="T10" fmla="*/ 0 h 1588"/>
                <a:gd name="T11" fmla="*/ 1588 w 1588"/>
                <a:gd name="T12" fmla="*/ 1588 h 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8" h="1588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2" name="Line 2054"/>
            <p:cNvSpPr>
              <a:spLocks noChangeShapeType="1"/>
            </p:cNvSpPr>
            <p:nvPr/>
          </p:nvSpPr>
          <p:spPr bwMode="auto">
            <a:xfrm>
              <a:off x="1066800" y="3657600"/>
              <a:ext cx="1524000" cy="1219200"/>
            </a:xfrm>
            <a:prstGeom prst="line">
              <a:avLst/>
            </a:prstGeom>
            <a:noFill/>
            <a:ln w="57150">
              <a:solidFill>
                <a:srgbClr val="00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73" name="Line 2055"/>
            <p:cNvSpPr>
              <a:spLocks noChangeShapeType="1"/>
            </p:cNvSpPr>
            <p:nvPr/>
          </p:nvSpPr>
          <p:spPr bwMode="auto">
            <a:xfrm flipV="1">
              <a:off x="2590800" y="4648200"/>
              <a:ext cx="3124200" cy="228600"/>
            </a:xfrm>
            <a:prstGeom prst="line">
              <a:avLst/>
            </a:prstGeom>
            <a:noFill/>
            <a:ln w="57150">
              <a:solidFill>
                <a:srgbClr val="00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74" name="Line 2056"/>
            <p:cNvSpPr>
              <a:spLocks noChangeShapeType="1"/>
            </p:cNvSpPr>
            <p:nvPr/>
          </p:nvSpPr>
          <p:spPr bwMode="auto">
            <a:xfrm flipV="1">
              <a:off x="6324600" y="4114800"/>
              <a:ext cx="1447800" cy="228600"/>
            </a:xfrm>
            <a:prstGeom prst="line">
              <a:avLst/>
            </a:prstGeom>
            <a:noFill/>
            <a:ln w="57150">
              <a:solidFill>
                <a:srgbClr val="00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75" name="Line 2057"/>
            <p:cNvSpPr>
              <a:spLocks noChangeShapeType="1"/>
            </p:cNvSpPr>
            <p:nvPr/>
          </p:nvSpPr>
          <p:spPr bwMode="auto">
            <a:xfrm flipV="1">
              <a:off x="5638800" y="4343400"/>
              <a:ext cx="762000" cy="304800"/>
            </a:xfrm>
            <a:prstGeom prst="line">
              <a:avLst/>
            </a:prstGeom>
            <a:noFill/>
            <a:ln w="57150">
              <a:solidFill>
                <a:srgbClr val="00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76" name="Text Box 2058"/>
            <p:cNvSpPr txBox="1">
              <a:spLocks noChangeArrowheads="1"/>
            </p:cNvSpPr>
            <p:nvPr/>
          </p:nvSpPr>
          <p:spPr bwMode="auto">
            <a:xfrm>
              <a:off x="1752600" y="2270125"/>
              <a:ext cx="1116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>
                  <a:latin typeface="Lucida Sans Unicode" pitchFamily="34" charset="0"/>
                </a:rPr>
                <a:t>Browser</a:t>
              </a:r>
            </a:p>
          </p:txBody>
        </p:sp>
        <p:sp>
          <p:nvSpPr>
            <p:cNvPr id="9277" name="Text Box 2059"/>
            <p:cNvSpPr txBox="1">
              <a:spLocks noChangeArrowheads="1"/>
            </p:cNvSpPr>
            <p:nvPr/>
          </p:nvSpPr>
          <p:spPr bwMode="auto">
            <a:xfrm>
              <a:off x="1782763" y="3352800"/>
              <a:ext cx="960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>
                  <a:latin typeface="Lucida Sans Unicode" pitchFamily="34" charset="0"/>
                </a:rPr>
                <a:t>Packet</a:t>
              </a:r>
            </a:p>
          </p:txBody>
        </p:sp>
        <p:sp>
          <p:nvSpPr>
            <p:cNvPr id="9278" name="Text Box 2060"/>
            <p:cNvSpPr txBox="1">
              <a:spLocks noChangeArrowheads="1"/>
            </p:cNvSpPr>
            <p:nvPr/>
          </p:nvSpPr>
          <p:spPr bwMode="auto">
            <a:xfrm>
              <a:off x="1143000" y="4343400"/>
              <a:ext cx="946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>
                  <a:latin typeface="Lucida Sans Unicode" pitchFamily="34" charset="0"/>
                </a:rPr>
                <a:t>Router</a:t>
              </a:r>
            </a:p>
          </p:txBody>
        </p:sp>
        <p:sp>
          <p:nvSpPr>
            <p:cNvPr id="9279" name="Text Box 2061"/>
            <p:cNvSpPr txBox="1">
              <a:spLocks noChangeArrowheads="1"/>
            </p:cNvSpPr>
            <p:nvPr/>
          </p:nvSpPr>
          <p:spPr bwMode="auto">
            <a:xfrm>
              <a:off x="2590800" y="5257800"/>
              <a:ext cx="960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>
                  <a:latin typeface="Lucida Sans Unicode" pitchFamily="34" charset="0"/>
                </a:rPr>
                <a:t>Packet</a:t>
              </a:r>
            </a:p>
          </p:txBody>
        </p:sp>
        <p:sp>
          <p:nvSpPr>
            <p:cNvPr id="9280" name="Text Box 2062"/>
            <p:cNvSpPr txBox="1">
              <a:spLocks noChangeArrowheads="1"/>
            </p:cNvSpPr>
            <p:nvPr/>
          </p:nvSpPr>
          <p:spPr bwMode="auto">
            <a:xfrm>
              <a:off x="4343400" y="4953000"/>
              <a:ext cx="946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>
                  <a:latin typeface="Lucida Sans Unicode" pitchFamily="34" charset="0"/>
                </a:rPr>
                <a:t>Router</a:t>
              </a:r>
            </a:p>
          </p:txBody>
        </p:sp>
        <p:sp>
          <p:nvSpPr>
            <p:cNvPr id="9281" name="Text Box 2063"/>
            <p:cNvSpPr txBox="1">
              <a:spLocks noChangeArrowheads="1"/>
            </p:cNvSpPr>
            <p:nvPr/>
          </p:nvSpPr>
          <p:spPr bwMode="auto">
            <a:xfrm>
              <a:off x="6888163" y="3352800"/>
              <a:ext cx="960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>
                  <a:latin typeface="Lucida Sans Unicode" pitchFamily="34" charset="0"/>
                </a:rPr>
                <a:t>Packet</a:t>
              </a:r>
            </a:p>
          </p:txBody>
        </p:sp>
        <p:sp>
          <p:nvSpPr>
            <p:cNvPr id="9282" name="Text Box 2064"/>
            <p:cNvSpPr txBox="1">
              <a:spLocks noChangeArrowheads="1"/>
            </p:cNvSpPr>
            <p:nvPr/>
          </p:nvSpPr>
          <p:spPr bwMode="auto">
            <a:xfrm>
              <a:off x="6961188" y="4175125"/>
              <a:ext cx="8620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>
                  <a:latin typeface="Lucida Sans Unicode" pitchFamily="34" charset="0"/>
                </a:rPr>
                <a:t>Route</a:t>
              </a:r>
            </a:p>
          </p:txBody>
        </p:sp>
        <p:sp>
          <p:nvSpPr>
            <p:cNvPr id="9283" name="Text Box 2065"/>
            <p:cNvSpPr txBox="1">
              <a:spLocks noChangeArrowheads="1"/>
            </p:cNvSpPr>
            <p:nvPr/>
          </p:nvSpPr>
          <p:spPr bwMode="auto">
            <a:xfrm>
              <a:off x="6589713" y="2346325"/>
              <a:ext cx="1411287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>
                  <a:latin typeface="Lucida Sans Unicode" pitchFamily="34" charset="0"/>
                </a:rPr>
                <a:t>Webserver</a:t>
              </a:r>
            </a:p>
            <a:p>
              <a:r>
                <a:rPr lang="en-US">
                  <a:latin typeface="Lucida Sans Unicode" pitchFamily="34" charset="0"/>
                </a:rPr>
                <a:t>Software</a:t>
              </a:r>
            </a:p>
          </p:txBody>
        </p:sp>
        <p:sp>
          <p:nvSpPr>
            <p:cNvPr id="9284" name="Text Box 2066"/>
            <p:cNvSpPr txBox="1">
              <a:spLocks noChangeArrowheads="1"/>
            </p:cNvSpPr>
            <p:nvPr/>
          </p:nvSpPr>
          <p:spPr bwMode="auto">
            <a:xfrm>
              <a:off x="5759450" y="3429000"/>
              <a:ext cx="946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>
                  <a:latin typeface="Lucida Sans Unicode" pitchFamily="34" charset="0"/>
                </a:rPr>
                <a:t>Router</a:t>
              </a:r>
            </a:p>
          </p:txBody>
        </p:sp>
        <p:pic>
          <p:nvPicPr>
            <p:cNvPr id="9285" name="Picture 2067" descr="UPSSYS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4803775"/>
              <a:ext cx="60960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86" name="Picture 2068" descr="UPSSYS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4267200"/>
              <a:ext cx="60960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87" name="Picture 2069" descr="UPSSYS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3810000"/>
              <a:ext cx="60960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88" name="Picture 2070" descr="UPSSYS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4038600"/>
              <a:ext cx="60960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89" name="Picture 2071" descr="UPSSYS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3657600"/>
              <a:ext cx="60960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90" name="Picture 2072" descr="MACPOWRI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286000"/>
              <a:ext cx="1087438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9291" name="Object 2"/>
            <p:cNvGraphicFramePr>
              <a:graphicFrameLocks noChangeAspect="1"/>
            </p:cNvGraphicFramePr>
            <p:nvPr/>
          </p:nvGraphicFramePr>
          <p:xfrm>
            <a:off x="1295400" y="2286000"/>
            <a:ext cx="533400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8" name="VISIO" r:id="rId6" imgW="389495" imgH="389495" progId="">
                    <p:embed/>
                  </p:oleObj>
                </mc:Choice>
                <mc:Fallback>
                  <p:oleObj name="VISIO" r:id="rId6" imgW="389495" imgH="389495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2286000"/>
                          <a:ext cx="533400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92" name="Object 3"/>
            <p:cNvGraphicFramePr>
              <a:graphicFrameLocks noChangeAspect="1"/>
            </p:cNvGraphicFramePr>
            <p:nvPr/>
          </p:nvGraphicFramePr>
          <p:xfrm>
            <a:off x="7924800" y="2422525"/>
            <a:ext cx="533400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9" name="VISIO" r:id="rId8" imgW="389495" imgH="389495" progId="">
                    <p:embed/>
                  </p:oleObj>
                </mc:Choice>
                <mc:Fallback>
                  <p:oleObj name="VISIO" r:id="rId8" imgW="389495" imgH="389495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4800" y="2422525"/>
                          <a:ext cx="533400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293" name="Picture 2075" descr="FILSERVI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2971800"/>
              <a:ext cx="836613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94" name="Rectangle 2076"/>
            <p:cNvSpPr>
              <a:spLocks noChangeArrowheads="1"/>
            </p:cNvSpPr>
            <p:nvPr/>
          </p:nvSpPr>
          <p:spPr bwMode="auto">
            <a:xfrm>
              <a:off x="1905000" y="3733800"/>
              <a:ext cx="609600" cy="228600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ucida Sans Unicode" pitchFamily="34" charset="0"/>
              </a:endParaRPr>
            </a:p>
          </p:txBody>
        </p:sp>
        <p:sp>
          <p:nvSpPr>
            <p:cNvPr id="9295" name="Rectangle 2077"/>
            <p:cNvSpPr>
              <a:spLocks noChangeArrowheads="1"/>
            </p:cNvSpPr>
            <p:nvPr/>
          </p:nvSpPr>
          <p:spPr bwMode="auto">
            <a:xfrm>
              <a:off x="2971800" y="4953000"/>
              <a:ext cx="609600" cy="228600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ucida Sans Unicode" pitchFamily="34" charset="0"/>
              </a:endParaRPr>
            </a:p>
          </p:txBody>
        </p:sp>
        <p:sp>
          <p:nvSpPr>
            <p:cNvPr id="9296" name="Rectangle 2078"/>
            <p:cNvSpPr>
              <a:spLocks noChangeArrowheads="1"/>
            </p:cNvSpPr>
            <p:nvPr/>
          </p:nvSpPr>
          <p:spPr bwMode="auto">
            <a:xfrm>
              <a:off x="4419600" y="4419600"/>
              <a:ext cx="609600" cy="228600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ucida Sans Unicode" pitchFamily="34" charset="0"/>
              </a:endParaRPr>
            </a:p>
          </p:txBody>
        </p:sp>
        <p:sp>
          <p:nvSpPr>
            <p:cNvPr id="9297" name="Rectangle 2079"/>
            <p:cNvSpPr>
              <a:spLocks noChangeArrowheads="1"/>
            </p:cNvSpPr>
            <p:nvPr/>
          </p:nvSpPr>
          <p:spPr bwMode="auto">
            <a:xfrm>
              <a:off x="6019800" y="4572000"/>
              <a:ext cx="609600" cy="228600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ucida Sans Unicode" pitchFamily="34" charset="0"/>
              </a:endParaRPr>
            </a:p>
          </p:txBody>
        </p:sp>
        <p:sp>
          <p:nvSpPr>
            <p:cNvPr id="9298" name="Rectangle 2080"/>
            <p:cNvSpPr>
              <a:spLocks noChangeArrowheads="1"/>
            </p:cNvSpPr>
            <p:nvPr/>
          </p:nvSpPr>
          <p:spPr bwMode="auto">
            <a:xfrm>
              <a:off x="7086600" y="3733800"/>
              <a:ext cx="609600" cy="228600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ucida Sans Unicode" pitchFamily="34" charset="0"/>
              </a:endParaRPr>
            </a:p>
          </p:txBody>
        </p:sp>
        <p:sp>
          <p:nvSpPr>
            <p:cNvPr id="9299" name="Arc 2081"/>
            <p:cNvSpPr>
              <a:spLocks/>
            </p:cNvSpPr>
            <p:nvPr/>
          </p:nvSpPr>
          <p:spPr bwMode="auto">
            <a:xfrm rot="10473580" flipH="1">
              <a:off x="4953000" y="3352800"/>
              <a:ext cx="381000" cy="6096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300" name="Picture 2082" descr="UPSSYS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3733800"/>
              <a:ext cx="60960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01" name="Picture 2083" descr="UPSSYS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3048000"/>
              <a:ext cx="60960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Values of UDP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Voice and video traffic - real-time video and audio streaming protocols</a:t>
            </a:r>
          </a:p>
          <a:p>
            <a:r>
              <a:rPr lang="en-US" smtClean="0"/>
              <a:t>Multicasting</a:t>
            </a:r>
          </a:p>
          <a:p>
            <a:r>
              <a:rPr lang="en-US" smtClean="0"/>
              <a:t>DNS queries</a:t>
            </a:r>
          </a:p>
          <a:p>
            <a:pPr lvl="1"/>
            <a:r>
              <a:rPr lang="en-US" smtClean="0"/>
              <a:t>A single UDP request from the client</a:t>
            </a:r>
          </a:p>
          <a:p>
            <a:pPr lvl="1"/>
            <a:r>
              <a:rPr lang="en-US" smtClean="0"/>
              <a:t>A single UDP reply from the server</a:t>
            </a:r>
          </a:p>
          <a:p>
            <a:r>
              <a:rPr lang="en-US" smtClean="0"/>
              <a:t>UDP ports </a:t>
            </a:r>
          </a:p>
          <a:p>
            <a:pPr lvl="1"/>
            <a:r>
              <a:rPr lang="en-US" smtClean="0"/>
              <a:t>A location for sending and receiving UDP messages. </a:t>
            </a:r>
          </a:p>
          <a:p>
            <a:pPr lvl="1"/>
            <a:r>
              <a:rPr lang="en-US" smtClean="0"/>
              <a:t>UDP port numbers: 53 (DNS), 67 and 68 (Bootp), 69 (TFTP), 161 (SNMP), 2049 (NFS)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UDP Header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70038" y="1354138"/>
          <a:ext cx="5973762" cy="2303461"/>
        </p:xfrm>
        <a:graphic>
          <a:graphicData uri="http://schemas.openxmlformats.org/drawingml/2006/table">
            <a:tbl>
              <a:tblPr/>
              <a:tblGrid>
                <a:gridCol w="2986881"/>
                <a:gridCol w="2986881"/>
              </a:tblGrid>
              <a:tr h="4188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 – 15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16 – 31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881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SRC Port </a:t>
                      </a:r>
                      <a:r>
                        <a:rPr lang="en-US" sz="1800" dirty="0">
                          <a:effectLst/>
                        </a:rPr>
                        <a:t>Number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DST Port </a:t>
                      </a:r>
                      <a:r>
                        <a:rPr lang="en-US" sz="1800" dirty="0">
                          <a:effectLst/>
                        </a:rPr>
                        <a:t>Number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881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Length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Checksum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47028"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 smtClean="0">
                          <a:effectLst/>
                        </a:rPr>
                        <a:t>Data (Variable)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477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3962400"/>
            <a:ext cx="5638800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72" name="TextBox 8"/>
          <p:cNvSpPr txBox="1">
            <a:spLocks noChangeArrowheads="1"/>
          </p:cNvSpPr>
          <p:nvPr/>
        </p:nvSpPr>
        <p:spPr bwMode="auto">
          <a:xfrm>
            <a:off x="0" y="6581775"/>
            <a:ext cx="2354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technet.microsoft.com, 2011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Transmission Control Protocol (TCP)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smtClean="0"/>
              <a:t>Connection-oriented service; a session is established between hosts</a:t>
            </a:r>
          </a:p>
          <a:p>
            <a:r>
              <a:rPr lang="en-US" sz="2500" smtClean="0"/>
              <a:t>TCP guarantees delivery through the use of acknowledgments and sequenced delivery of data</a:t>
            </a:r>
          </a:p>
          <a:p>
            <a:r>
              <a:rPr lang="en-US" sz="2500" smtClean="0"/>
              <a:t>Programs that use TCP are provided assurance of reliable data transport</a:t>
            </a:r>
          </a:p>
          <a:p>
            <a:r>
              <a:rPr lang="en-US" sz="2500" smtClean="0"/>
              <a:t>TCP is slower, has higher overhead requirements, and only supports point-to-point communication</a:t>
            </a:r>
          </a:p>
          <a:p>
            <a:r>
              <a:rPr lang="en-US" sz="2500" smtClean="0"/>
              <a:t>TCP Ports</a:t>
            </a:r>
          </a:p>
          <a:p>
            <a:pPr lvl="1"/>
            <a:r>
              <a:rPr lang="en-US" sz="2000" smtClean="0"/>
              <a:t>20 (FTP-data), 21 (FTP-control), 23 (Telnet), DNS (53), 80 (HTTP), 110 (POP), HTTPS (443)</a:t>
            </a:r>
          </a:p>
          <a:p>
            <a:endParaRPr lang="en-US" sz="2400" smtClean="0"/>
          </a:p>
        </p:txBody>
      </p:sp>
      <p:sp>
        <p:nvSpPr>
          <p:cNvPr id="75780" name="TextBox 3"/>
          <p:cNvSpPr txBox="1">
            <a:spLocks noChangeArrowheads="1"/>
          </p:cNvSpPr>
          <p:nvPr/>
        </p:nvSpPr>
        <p:spPr bwMode="auto">
          <a:xfrm>
            <a:off x="0" y="6581775"/>
            <a:ext cx="2354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technet.microsoft.com, 2011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495800" y="6416675"/>
            <a:ext cx="4343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Copyright Pearson Prentice-Hall 2010</a:t>
            </a: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24840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2577143-F825-4DA0-B283-4AFB88D6D8A3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/>
              <a:t>72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7680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 Segment</a:t>
            </a:r>
          </a:p>
        </p:txBody>
      </p:sp>
      <p:sp>
        <p:nvSpPr>
          <p:cNvPr id="76805" name="Rectangle 3"/>
          <p:cNvSpPr>
            <a:spLocks noChangeArrowheads="1"/>
          </p:cNvSpPr>
          <p:nvPr/>
        </p:nvSpPr>
        <p:spPr bwMode="auto">
          <a:xfrm>
            <a:off x="685800" y="1676400"/>
            <a:ext cx="3886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Lucida Sans Unicode" pitchFamily="34" charset="0"/>
              </a:rPr>
              <a:t>Source Port Number (16 bits)</a:t>
            </a:r>
          </a:p>
        </p:txBody>
      </p:sp>
      <p:sp>
        <p:nvSpPr>
          <p:cNvPr id="76806" name="Rectangle 12"/>
          <p:cNvSpPr>
            <a:spLocks noChangeArrowheads="1"/>
          </p:cNvSpPr>
          <p:nvPr/>
        </p:nvSpPr>
        <p:spPr bwMode="auto">
          <a:xfrm>
            <a:off x="4572000" y="1676400"/>
            <a:ext cx="3886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Lucida Sans Unicode" pitchFamily="34" charset="0"/>
              </a:rPr>
              <a:t>Destination Port Number (16 bits)</a:t>
            </a:r>
          </a:p>
        </p:txBody>
      </p:sp>
      <p:sp>
        <p:nvSpPr>
          <p:cNvPr id="76807" name="Rectangle 16"/>
          <p:cNvSpPr>
            <a:spLocks noChangeArrowheads="1"/>
          </p:cNvSpPr>
          <p:nvPr/>
        </p:nvSpPr>
        <p:spPr bwMode="auto">
          <a:xfrm>
            <a:off x="685800" y="2819400"/>
            <a:ext cx="777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Lucida Sans Unicode" pitchFamily="34" charset="0"/>
              </a:rPr>
              <a:t>Acknowledgment Number (32 bits)</a:t>
            </a:r>
          </a:p>
        </p:txBody>
      </p:sp>
      <p:sp>
        <p:nvSpPr>
          <p:cNvPr id="76808" name="Rectangle 17"/>
          <p:cNvSpPr>
            <a:spLocks noChangeArrowheads="1"/>
          </p:cNvSpPr>
          <p:nvPr/>
        </p:nvSpPr>
        <p:spPr bwMode="auto">
          <a:xfrm>
            <a:off x="685800" y="2286000"/>
            <a:ext cx="7772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Lucida Sans Unicode" pitchFamily="34" charset="0"/>
              </a:rPr>
              <a:t>Sequence Number (32 bits)</a:t>
            </a:r>
          </a:p>
        </p:txBody>
      </p:sp>
      <p:sp>
        <p:nvSpPr>
          <p:cNvPr id="76809" name="Rectangle 18"/>
          <p:cNvSpPr>
            <a:spLocks noChangeArrowheads="1"/>
          </p:cNvSpPr>
          <p:nvPr/>
        </p:nvSpPr>
        <p:spPr bwMode="auto">
          <a:xfrm>
            <a:off x="685800" y="4191000"/>
            <a:ext cx="3886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Lucida Sans Unicode" pitchFamily="34" charset="0"/>
              </a:rPr>
              <a:t>TCP Checksum (16 bits)</a:t>
            </a:r>
          </a:p>
        </p:txBody>
      </p:sp>
      <p:sp>
        <p:nvSpPr>
          <p:cNvPr id="76810" name="Rectangle 19"/>
          <p:cNvSpPr>
            <a:spLocks noChangeArrowheads="1"/>
          </p:cNvSpPr>
          <p:nvPr/>
        </p:nvSpPr>
        <p:spPr bwMode="auto">
          <a:xfrm>
            <a:off x="4572000" y="3352800"/>
            <a:ext cx="3886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Lucida Sans Unicode" pitchFamily="34" charset="0"/>
              </a:rPr>
              <a:t>Window Size</a:t>
            </a:r>
          </a:p>
          <a:p>
            <a:pPr algn="ctr"/>
            <a:r>
              <a:rPr lang="en-US" sz="1800">
                <a:latin typeface="Lucida Sans Unicode" pitchFamily="34" charset="0"/>
              </a:rPr>
              <a:t>(16 bits)</a:t>
            </a:r>
          </a:p>
        </p:txBody>
      </p:sp>
      <p:sp>
        <p:nvSpPr>
          <p:cNvPr id="76811" name="Rectangle 20"/>
          <p:cNvSpPr>
            <a:spLocks noChangeArrowheads="1"/>
          </p:cNvSpPr>
          <p:nvPr/>
        </p:nvSpPr>
        <p:spPr bwMode="auto">
          <a:xfrm>
            <a:off x="3200400" y="3352800"/>
            <a:ext cx="13716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Lucida Sans Unicode" pitchFamily="34" charset="0"/>
              </a:rPr>
              <a:t>Flag Fields</a:t>
            </a:r>
          </a:p>
          <a:p>
            <a:pPr algn="ctr"/>
            <a:r>
              <a:rPr lang="en-US" sz="1800">
                <a:latin typeface="Lucida Sans Unicode" pitchFamily="34" charset="0"/>
              </a:rPr>
              <a:t>(6 bits)</a:t>
            </a:r>
          </a:p>
        </p:txBody>
      </p:sp>
      <p:sp>
        <p:nvSpPr>
          <p:cNvPr id="76812" name="Rectangle 21"/>
          <p:cNvSpPr>
            <a:spLocks noChangeArrowheads="1"/>
          </p:cNvSpPr>
          <p:nvPr/>
        </p:nvSpPr>
        <p:spPr bwMode="auto">
          <a:xfrm>
            <a:off x="1752600" y="3352800"/>
            <a:ext cx="1447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Lucida Sans Unicode" pitchFamily="34" charset="0"/>
              </a:rPr>
              <a:t>Reserved</a:t>
            </a:r>
          </a:p>
          <a:p>
            <a:pPr algn="ctr"/>
            <a:r>
              <a:rPr lang="en-US" sz="1800">
                <a:latin typeface="Lucida Sans Unicode" pitchFamily="34" charset="0"/>
              </a:rPr>
              <a:t>(6 bits)</a:t>
            </a:r>
          </a:p>
        </p:txBody>
      </p:sp>
      <p:sp>
        <p:nvSpPr>
          <p:cNvPr id="76813" name="Rectangle 22"/>
          <p:cNvSpPr>
            <a:spLocks noChangeArrowheads="1"/>
          </p:cNvSpPr>
          <p:nvPr/>
        </p:nvSpPr>
        <p:spPr bwMode="auto">
          <a:xfrm>
            <a:off x="685800" y="3352800"/>
            <a:ext cx="1066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Lucida Sans Unicode" pitchFamily="34" charset="0"/>
              </a:rPr>
              <a:t>Header</a:t>
            </a:r>
          </a:p>
          <a:p>
            <a:pPr algn="ctr"/>
            <a:r>
              <a:rPr lang="en-US" sz="1800">
                <a:latin typeface="Lucida Sans Unicode" pitchFamily="34" charset="0"/>
              </a:rPr>
              <a:t>Length</a:t>
            </a:r>
          </a:p>
          <a:p>
            <a:pPr algn="ctr"/>
            <a:r>
              <a:rPr lang="en-US" sz="1800">
                <a:latin typeface="Lucida Sans Unicode" pitchFamily="34" charset="0"/>
              </a:rPr>
              <a:t>(4 bits)</a:t>
            </a:r>
          </a:p>
        </p:txBody>
      </p:sp>
      <p:sp>
        <p:nvSpPr>
          <p:cNvPr id="76814" name="Rectangle 25"/>
          <p:cNvSpPr>
            <a:spLocks noChangeArrowheads="1"/>
          </p:cNvSpPr>
          <p:nvPr/>
        </p:nvSpPr>
        <p:spPr bwMode="auto">
          <a:xfrm>
            <a:off x="4572000" y="4191000"/>
            <a:ext cx="3886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Lucida Sans Unicode" pitchFamily="34" charset="0"/>
              </a:rPr>
              <a:t>Urgent Pointer (16 bits)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 Fields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312738" y="1143000"/>
            <a:ext cx="8497887" cy="5094288"/>
          </a:xfrm>
        </p:spPr>
        <p:txBody>
          <a:bodyPr/>
          <a:lstStyle/>
          <a:p>
            <a:r>
              <a:rPr lang="en-US" smtClean="0"/>
              <a:t>Sequence number, Acknowledgement number: counting by bytes of data (not segments!)</a:t>
            </a:r>
          </a:p>
          <a:p>
            <a:r>
              <a:rPr lang="en-US" smtClean="0"/>
              <a:t>Flag fields: </a:t>
            </a:r>
          </a:p>
          <a:p>
            <a:pPr lvl="1"/>
            <a:r>
              <a:rPr lang="en-US" smtClean="0"/>
              <a:t>U: URG: urgent data (generally not used)</a:t>
            </a:r>
          </a:p>
          <a:p>
            <a:pPr lvl="1"/>
            <a:r>
              <a:rPr lang="en-US" smtClean="0"/>
              <a:t>A: ACK: ACK # valid</a:t>
            </a:r>
          </a:p>
          <a:p>
            <a:pPr lvl="1"/>
            <a:r>
              <a:rPr lang="en-US" smtClean="0"/>
              <a:t>P: PSH: push data now (generally not used)</a:t>
            </a:r>
          </a:p>
          <a:p>
            <a:pPr lvl="1"/>
            <a:r>
              <a:rPr lang="en-US" smtClean="0"/>
              <a:t>R, S, F: RST, SYN, FIN: connection estab (setup, teardown commands)</a:t>
            </a:r>
          </a:p>
          <a:p>
            <a:r>
              <a:rPr lang="en-US" smtClean="0"/>
              <a:t>Receive window: # bytes receiver willing to accept</a:t>
            </a:r>
          </a:p>
          <a:p>
            <a:r>
              <a:rPr lang="en-US" smtClean="0"/>
              <a:t>Checksum: Internet checksum (as in UDP)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>
              <a:latin typeface="Times New Roman" pitchFamily="18" charset="0"/>
            </a:endParaRPr>
          </a:p>
          <a:p>
            <a:endParaRPr lang="en-US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Way Handshake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Step 1 (client): sends SYN segment to the server</a:t>
            </a:r>
          </a:p>
          <a:p>
            <a:pPr lvl="1"/>
            <a:r>
              <a:rPr lang="en-US" smtClean="0"/>
              <a:t>The segment has initial client seq #</a:t>
            </a:r>
          </a:p>
          <a:p>
            <a:r>
              <a:rPr lang="en-US" smtClean="0"/>
              <a:t>Step 2 (server): receives SYN, replies with SYN/ACK segment</a:t>
            </a:r>
          </a:p>
          <a:p>
            <a:pPr lvl="1"/>
            <a:r>
              <a:rPr lang="en-US" smtClean="0"/>
              <a:t>The server allocates buffers</a:t>
            </a:r>
          </a:p>
          <a:p>
            <a:pPr lvl="1"/>
            <a:r>
              <a:rPr lang="en-US" smtClean="0"/>
              <a:t>The server segment has initial server seq. #</a:t>
            </a:r>
          </a:p>
          <a:p>
            <a:r>
              <a:rPr lang="en-US" smtClean="0"/>
              <a:t>Step 3 (client): receives SYN/ACK and replies with ACK segment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a Connection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Graceful closure</a:t>
            </a:r>
          </a:p>
          <a:p>
            <a:pPr lvl="1"/>
            <a:r>
              <a:rPr lang="en-US" sz="2600" smtClean="0"/>
              <a:t>Step 1 (client):  sends FIN segment to server </a:t>
            </a:r>
          </a:p>
          <a:p>
            <a:pPr lvl="1"/>
            <a:r>
              <a:rPr lang="en-US" sz="2600" smtClean="0"/>
              <a:t>Step 2 (server): receives FIN and replies with ACK. Closes connection and sends FIN </a:t>
            </a:r>
          </a:p>
          <a:p>
            <a:pPr lvl="1"/>
            <a:r>
              <a:rPr lang="en-US" sz="2600" smtClean="0"/>
              <a:t>Step 3 (client): receives FIN and replies with ACK</a:t>
            </a:r>
          </a:p>
          <a:p>
            <a:pPr lvl="1"/>
            <a:r>
              <a:rPr lang="en-US" sz="2600" smtClean="0"/>
              <a:t>Step 4 (server): receives ACK. Connection closed</a:t>
            </a:r>
          </a:p>
          <a:p>
            <a:r>
              <a:rPr lang="en-US" smtClean="0"/>
              <a:t>Abrupt closure</a:t>
            </a:r>
          </a:p>
          <a:p>
            <a:pPr lvl="1"/>
            <a:r>
              <a:rPr lang="en-US" sz="2600" smtClean="0"/>
              <a:t>Send RST from either side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495800" y="6416675"/>
            <a:ext cx="4343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Copyright Pearson Prentice-Hall 2010</a:t>
            </a: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24840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DA50626-F376-47CE-8936-5D3594C4FCCF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/>
              <a:t>76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8090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Messages in a TCP Session (1)</a:t>
            </a:r>
          </a:p>
        </p:txBody>
      </p:sp>
      <p:sp>
        <p:nvSpPr>
          <p:cNvPr id="80901" name="Line 4"/>
          <p:cNvSpPr>
            <a:spLocks noChangeShapeType="1"/>
          </p:cNvSpPr>
          <p:nvPr/>
        </p:nvSpPr>
        <p:spPr bwMode="auto">
          <a:xfrm>
            <a:off x="1828800" y="1828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2" name="Rectangle 5"/>
          <p:cNvSpPr>
            <a:spLocks noChangeArrowheads="1"/>
          </p:cNvSpPr>
          <p:nvPr/>
        </p:nvSpPr>
        <p:spPr bwMode="auto">
          <a:xfrm>
            <a:off x="762000" y="1600200"/>
            <a:ext cx="2133600" cy="60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Lucida Sans Unicode" pitchFamily="34" charset="0"/>
              </a:rPr>
              <a:t>PC</a:t>
            </a:r>
          </a:p>
          <a:p>
            <a:pPr algn="ctr"/>
            <a:r>
              <a:rPr lang="en-US">
                <a:latin typeface="Lucida Sans Unicode" pitchFamily="34" charset="0"/>
              </a:rPr>
              <a:t>Transport Process</a:t>
            </a:r>
          </a:p>
        </p:txBody>
      </p:sp>
      <p:sp>
        <p:nvSpPr>
          <p:cNvPr id="80903" name="Line 6"/>
          <p:cNvSpPr>
            <a:spLocks noChangeShapeType="1"/>
          </p:cNvSpPr>
          <p:nvPr/>
        </p:nvSpPr>
        <p:spPr bwMode="auto">
          <a:xfrm>
            <a:off x="7467600" y="1828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4" name="Rectangle 7"/>
          <p:cNvSpPr>
            <a:spLocks noChangeArrowheads="1"/>
          </p:cNvSpPr>
          <p:nvPr/>
        </p:nvSpPr>
        <p:spPr bwMode="auto">
          <a:xfrm>
            <a:off x="6400800" y="1600200"/>
            <a:ext cx="2133600" cy="60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Lucida Sans Unicode" pitchFamily="34" charset="0"/>
              </a:rPr>
              <a:t>Webserver</a:t>
            </a:r>
          </a:p>
          <a:p>
            <a:pPr algn="ctr"/>
            <a:r>
              <a:rPr lang="en-US">
                <a:latin typeface="Lucida Sans Unicode" pitchFamily="34" charset="0"/>
              </a:rPr>
              <a:t>Transport Process</a:t>
            </a:r>
          </a:p>
        </p:txBody>
      </p:sp>
      <p:sp>
        <p:nvSpPr>
          <p:cNvPr id="80905" name="Line 8"/>
          <p:cNvSpPr>
            <a:spLocks noChangeShapeType="1"/>
          </p:cNvSpPr>
          <p:nvPr/>
        </p:nvSpPr>
        <p:spPr bwMode="auto">
          <a:xfrm>
            <a:off x="1981200" y="2438400"/>
            <a:ext cx="5334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6" name="Line 9"/>
          <p:cNvSpPr>
            <a:spLocks noChangeShapeType="1"/>
          </p:cNvSpPr>
          <p:nvPr/>
        </p:nvSpPr>
        <p:spPr bwMode="auto">
          <a:xfrm flipH="1">
            <a:off x="2019300" y="2895600"/>
            <a:ext cx="5257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7" name="Line 10"/>
          <p:cNvSpPr>
            <a:spLocks noChangeShapeType="1"/>
          </p:cNvSpPr>
          <p:nvPr/>
        </p:nvSpPr>
        <p:spPr bwMode="auto">
          <a:xfrm>
            <a:off x="1981200" y="3352800"/>
            <a:ext cx="5334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08" name="Text Box 15"/>
          <p:cNvSpPr txBox="1">
            <a:spLocks noChangeArrowheads="1"/>
          </p:cNvSpPr>
          <p:nvPr/>
        </p:nvSpPr>
        <p:spPr bwMode="auto">
          <a:xfrm>
            <a:off x="3724275" y="2117725"/>
            <a:ext cx="184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latin typeface="Lucida Sans Unicode" pitchFamily="34" charset="0"/>
              </a:rPr>
              <a:t>1. SYN (Open)</a:t>
            </a:r>
          </a:p>
        </p:txBody>
      </p:sp>
      <p:sp>
        <p:nvSpPr>
          <p:cNvPr id="80909" name="Text Box 16"/>
          <p:cNvSpPr txBox="1">
            <a:spLocks noChangeArrowheads="1"/>
          </p:cNvSpPr>
          <p:nvPr/>
        </p:nvSpPr>
        <p:spPr bwMode="auto">
          <a:xfrm>
            <a:off x="2228850" y="2601913"/>
            <a:ext cx="483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latin typeface="Lucida Sans Unicode" pitchFamily="34" charset="0"/>
              </a:rPr>
              <a:t>2. SYN, ACK (1) (Acknowledgement of 1)</a:t>
            </a:r>
          </a:p>
        </p:txBody>
      </p:sp>
      <p:sp>
        <p:nvSpPr>
          <p:cNvPr id="80910" name="Text Box 17"/>
          <p:cNvSpPr txBox="1">
            <a:spLocks noChangeArrowheads="1"/>
          </p:cNvSpPr>
          <p:nvPr/>
        </p:nvSpPr>
        <p:spPr bwMode="auto">
          <a:xfrm>
            <a:off x="3963988" y="2982913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latin typeface="Lucida Sans Unicode" pitchFamily="34" charset="0"/>
              </a:rPr>
              <a:t>3. ACK (2)</a:t>
            </a:r>
          </a:p>
        </p:txBody>
      </p:sp>
      <p:sp>
        <p:nvSpPr>
          <p:cNvPr id="80911" name="Line 22"/>
          <p:cNvSpPr>
            <a:spLocks noChangeShapeType="1"/>
          </p:cNvSpPr>
          <p:nvPr/>
        </p:nvSpPr>
        <p:spPr bwMode="auto">
          <a:xfrm>
            <a:off x="1600200" y="2286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2" name="Text Box 24"/>
          <p:cNvSpPr txBox="1">
            <a:spLocks noChangeArrowheads="1"/>
          </p:cNvSpPr>
          <p:nvPr/>
        </p:nvSpPr>
        <p:spPr bwMode="auto">
          <a:xfrm>
            <a:off x="774700" y="2438400"/>
            <a:ext cx="779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>
                <a:latin typeface="Lucida Sans Unicode" pitchFamily="34" charset="0"/>
              </a:rPr>
              <a:t>Open</a:t>
            </a:r>
          </a:p>
          <a:p>
            <a:pPr algn="ctr"/>
            <a:r>
              <a:rPr lang="en-US">
                <a:latin typeface="Lucida Sans Unicode" pitchFamily="34" charset="0"/>
              </a:rPr>
              <a:t>(3)</a:t>
            </a:r>
          </a:p>
        </p:txBody>
      </p:sp>
      <p:sp>
        <p:nvSpPr>
          <p:cNvPr id="80913" name="Text Box 27"/>
          <p:cNvSpPr txBox="1">
            <a:spLocks noChangeArrowheads="1"/>
          </p:cNvSpPr>
          <p:nvPr/>
        </p:nvSpPr>
        <p:spPr bwMode="auto">
          <a:xfrm>
            <a:off x="3773488" y="4125913"/>
            <a:ext cx="1608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latin typeface="Lucida Sans Unicode" pitchFamily="34" charset="0"/>
              </a:rPr>
              <a:t>3-Way Open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495800" y="6416675"/>
            <a:ext cx="4343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Copyright Pearson Prentice-Hall 2010</a:t>
            </a: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24840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56FAA91-5E38-4E5C-952A-E2000416A2FC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/>
              <a:t>77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8192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Messages in a TCP Session (2)</a:t>
            </a:r>
          </a:p>
        </p:txBody>
      </p:sp>
      <p:sp>
        <p:nvSpPr>
          <p:cNvPr id="81925" name="Line 3"/>
          <p:cNvSpPr>
            <a:spLocks noChangeShapeType="1"/>
          </p:cNvSpPr>
          <p:nvPr/>
        </p:nvSpPr>
        <p:spPr bwMode="auto">
          <a:xfrm>
            <a:off x="1828800" y="1752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26" name="Rectangle 4"/>
          <p:cNvSpPr>
            <a:spLocks noChangeArrowheads="1"/>
          </p:cNvSpPr>
          <p:nvPr/>
        </p:nvSpPr>
        <p:spPr bwMode="auto">
          <a:xfrm>
            <a:off x="762000" y="1524000"/>
            <a:ext cx="2133600" cy="60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Lucida Sans Unicode" pitchFamily="34" charset="0"/>
              </a:rPr>
              <a:t>PC</a:t>
            </a:r>
          </a:p>
          <a:p>
            <a:pPr algn="ctr"/>
            <a:r>
              <a:rPr lang="en-US">
                <a:latin typeface="Lucida Sans Unicode" pitchFamily="34" charset="0"/>
              </a:rPr>
              <a:t>Transport Process</a:t>
            </a:r>
          </a:p>
        </p:txBody>
      </p:sp>
      <p:sp>
        <p:nvSpPr>
          <p:cNvPr id="81927" name="Line 5"/>
          <p:cNvSpPr>
            <a:spLocks noChangeShapeType="1"/>
          </p:cNvSpPr>
          <p:nvPr/>
        </p:nvSpPr>
        <p:spPr bwMode="auto">
          <a:xfrm>
            <a:off x="7467600" y="1752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28" name="Rectangle 6"/>
          <p:cNvSpPr>
            <a:spLocks noChangeArrowheads="1"/>
          </p:cNvSpPr>
          <p:nvPr/>
        </p:nvSpPr>
        <p:spPr bwMode="auto">
          <a:xfrm>
            <a:off x="6400800" y="1524000"/>
            <a:ext cx="2133600" cy="60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Lucida Sans Unicode" pitchFamily="34" charset="0"/>
              </a:rPr>
              <a:t>Webserver</a:t>
            </a:r>
          </a:p>
          <a:p>
            <a:pPr algn="ctr"/>
            <a:r>
              <a:rPr lang="en-US">
                <a:latin typeface="Lucida Sans Unicode" pitchFamily="34" charset="0"/>
              </a:rPr>
              <a:t>Transport Process</a:t>
            </a:r>
          </a:p>
        </p:txBody>
      </p:sp>
      <p:sp>
        <p:nvSpPr>
          <p:cNvPr id="81929" name="Line 7"/>
          <p:cNvSpPr>
            <a:spLocks noChangeShapeType="1"/>
          </p:cNvSpPr>
          <p:nvPr/>
        </p:nvSpPr>
        <p:spPr bwMode="auto">
          <a:xfrm>
            <a:off x="1981200" y="2362200"/>
            <a:ext cx="5334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30" name="Line 8"/>
          <p:cNvSpPr>
            <a:spLocks noChangeShapeType="1"/>
          </p:cNvSpPr>
          <p:nvPr/>
        </p:nvSpPr>
        <p:spPr bwMode="auto">
          <a:xfrm flipH="1">
            <a:off x="2019300" y="2819400"/>
            <a:ext cx="5257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31" name="Line 9"/>
          <p:cNvSpPr>
            <a:spLocks noChangeShapeType="1"/>
          </p:cNvSpPr>
          <p:nvPr/>
        </p:nvSpPr>
        <p:spPr bwMode="auto">
          <a:xfrm>
            <a:off x="1981200" y="3276600"/>
            <a:ext cx="5334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32" name="Line 10"/>
          <p:cNvSpPr>
            <a:spLocks noChangeShapeType="1"/>
          </p:cNvSpPr>
          <p:nvPr/>
        </p:nvSpPr>
        <p:spPr bwMode="auto">
          <a:xfrm>
            <a:off x="1981200" y="3733800"/>
            <a:ext cx="5334000" cy="152400"/>
          </a:xfrm>
          <a:prstGeom prst="line">
            <a:avLst/>
          </a:prstGeom>
          <a:noFill/>
          <a:ln w="38100">
            <a:solidFill>
              <a:srgbClr val="0000FF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33" name="Line 11"/>
          <p:cNvSpPr>
            <a:spLocks noChangeShapeType="1"/>
          </p:cNvSpPr>
          <p:nvPr/>
        </p:nvSpPr>
        <p:spPr bwMode="auto">
          <a:xfrm flipH="1">
            <a:off x="2019300" y="4191000"/>
            <a:ext cx="5257800" cy="152400"/>
          </a:xfrm>
          <a:prstGeom prst="line">
            <a:avLst/>
          </a:prstGeom>
          <a:noFill/>
          <a:ln w="38100">
            <a:solidFill>
              <a:srgbClr val="0000FF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34" name="Line 12"/>
          <p:cNvSpPr>
            <a:spLocks noChangeShapeType="1"/>
          </p:cNvSpPr>
          <p:nvPr/>
        </p:nvSpPr>
        <p:spPr bwMode="auto">
          <a:xfrm flipH="1">
            <a:off x="2019300" y="4648200"/>
            <a:ext cx="5257800" cy="152400"/>
          </a:xfrm>
          <a:prstGeom prst="line">
            <a:avLst/>
          </a:prstGeom>
          <a:noFill/>
          <a:ln w="38100">
            <a:solidFill>
              <a:srgbClr val="0000FF"/>
            </a:solidFill>
            <a:prstDash val="lgDashDot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35" name="Line 13"/>
          <p:cNvSpPr>
            <a:spLocks noChangeShapeType="1"/>
          </p:cNvSpPr>
          <p:nvPr/>
        </p:nvSpPr>
        <p:spPr bwMode="auto">
          <a:xfrm>
            <a:off x="1981200" y="5105400"/>
            <a:ext cx="5334000" cy="152400"/>
          </a:xfrm>
          <a:prstGeom prst="line">
            <a:avLst/>
          </a:prstGeom>
          <a:noFill/>
          <a:ln w="38100">
            <a:solidFill>
              <a:srgbClr val="0000FF"/>
            </a:solidFill>
            <a:prstDash val="lgDashDot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36" name="Text Box 14"/>
          <p:cNvSpPr txBox="1">
            <a:spLocks noChangeArrowheads="1"/>
          </p:cNvSpPr>
          <p:nvPr/>
        </p:nvSpPr>
        <p:spPr bwMode="auto">
          <a:xfrm>
            <a:off x="3724275" y="2041525"/>
            <a:ext cx="184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latin typeface="Lucida Sans Unicode" pitchFamily="34" charset="0"/>
              </a:rPr>
              <a:t>1. SYN (Open)</a:t>
            </a:r>
          </a:p>
        </p:txBody>
      </p:sp>
      <p:sp>
        <p:nvSpPr>
          <p:cNvPr id="81937" name="Text Box 15"/>
          <p:cNvSpPr txBox="1">
            <a:spLocks noChangeArrowheads="1"/>
          </p:cNvSpPr>
          <p:nvPr/>
        </p:nvSpPr>
        <p:spPr bwMode="auto">
          <a:xfrm>
            <a:off x="2228850" y="2525713"/>
            <a:ext cx="483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latin typeface="Lucida Sans Unicode" pitchFamily="34" charset="0"/>
              </a:rPr>
              <a:t>2. SYN, ACK (1) (Acknowledgement of 1)</a:t>
            </a:r>
          </a:p>
        </p:txBody>
      </p:sp>
      <p:sp>
        <p:nvSpPr>
          <p:cNvPr id="81938" name="Text Box 16"/>
          <p:cNvSpPr txBox="1">
            <a:spLocks noChangeArrowheads="1"/>
          </p:cNvSpPr>
          <p:nvPr/>
        </p:nvSpPr>
        <p:spPr bwMode="auto">
          <a:xfrm>
            <a:off x="3963988" y="2906713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latin typeface="Lucida Sans Unicode" pitchFamily="34" charset="0"/>
              </a:rPr>
              <a:t>3. ACK (2)</a:t>
            </a:r>
          </a:p>
        </p:txBody>
      </p:sp>
      <p:sp>
        <p:nvSpPr>
          <p:cNvPr id="81939" name="Text Box 17"/>
          <p:cNvSpPr txBox="1">
            <a:spLocks noChangeArrowheads="1"/>
          </p:cNvSpPr>
          <p:nvPr/>
        </p:nvSpPr>
        <p:spPr bwMode="auto">
          <a:xfrm>
            <a:off x="3162300" y="3440113"/>
            <a:ext cx="2970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latin typeface="Lucida Sans Unicode" pitchFamily="34" charset="0"/>
              </a:rPr>
              <a:t>4. Data = HTTP Request</a:t>
            </a:r>
          </a:p>
        </p:txBody>
      </p:sp>
      <p:sp>
        <p:nvSpPr>
          <p:cNvPr id="81940" name="Text Box 18"/>
          <p:cNvSpPr txBox="1">
            <a:spLocks noChangeArrowheads="1"/>
          </p:cNvSpPr>
          <p:nvPr/>
        </p:nvSpPr>
        <p:spPr bwMode="auto">
          <a:xfrm>
            <a:off x="3963988" y="3897313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latin typeface="Lucida Sans Unicode" pitchFamily="34" charset="0"/>
              </a:rPr>
              <a:t>5. ACK (4)</a:t>
            </a:r>
          </a:p>
        </p:txBody>
      </p:sp>
      <p:sp>
        <p:nvSpPr>
          <p:cNvPr id="81941" name="Text Box 19"/>
          <p:cNvSpPr txBox="1">
            <a:spLocks noChangeArrowheads="1"/>
          </p:cNvSpPr>
          <p:nvPr/>
        </p:nvSpPr>
        <p:spPr bwMode="auto">
          <a:xfrm>
            <a:off x="3063875" y="4354513"/>
            <a:ext cx="316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latin typeface="Lucida Sans Unicode" pitchFamily="34" charset="0"/>
              </a:rPr>
              <a:t>6. Data = HTTP Response</a:t>
            </a:r>
          </a:p>
        </p:txBody>
      </p:sp>
      <p:sp>
        <p:nvSpPr>
          <p:cNvPr id="81942" name="Text Box 20"/>
          <p:cNvSpPr txBox="1">
            <a:spLocks noChangeArrowheads="1"/>
          </p:cNvSpPr>
          <p:nvPr/>
        </p:nvSpPr>
        <p:spPr bwMode="auto">
          <a:xfrm>
            <a:off x="3963988" y="4811713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latin typeface="Lucida Sans Unicode" pitchFamily="34" charset="0"/>
              </a:rPr>
              <a:t>7. ACK (6)</a:t>
            </a:r>
          </a:p>
        </p:txBody>
      </p:sp>
      <p:sp>
        <p:nvSpPr>
          <p:cNvPr id="81943" name="Line 21"/>
          <p:cNvSpPr>
            <a:spLocks noChangeShapeType="1"/>
          </p:cNvSpPr>
          <p:nvPr/>
        </p:nvSpPr>
        <p:spPr bwMode="auto">
          <a:xfrm>
            <a:off x="1600200" y="2209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44" name="Line 22"/>
          <p:cNvSpPr>
            <a:spLocks noChangeShapeType="1"/>
          </p:cNvSpPr>
          <p:nvPr/>
        </p:nvSpPr>
        <p:spPr bwMode="auto">
          <a:xfrm>
            <a:off x="16002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45" name="Text Box 23"/>
          <p:cNvSpPr txBox="1">
            <a:spLocks noChangeArrowheads="1"/>
          </p:cNvSpPr>
          <p:nvPr/>
        </p:nvSpPr>
        <p:spPr bwMode="auto">
          <a:xfrm>
            <a:off x="774700" y="2362200"/>
            <a:ext cx="779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>
                <a:latin typeface="Lucida Sans Unicode" pitchFamily="34" charset="0"/>
              </a:rPr>
              <a:t>Open</a:t>
            </a:r>
          </a:p>
          <a:p>
            <a:pPr algn="ctr"/>
            <a:r>
              <a:rPr lang="en-US">
                <a:latin typeface="Lucida Sans Unicode" pitchFamily="34" charset="0"/>
              </a:rPr>
              <a:t>(3)</a:t>
            </a:r>
          </a:p>
        </p:txBody>
      </p:sp>
      <p:sp>
        <p:nvSpPr>
          <p:cNvPr id="81946" name="Text Box 24"/>
          <p:cNvSpPr txBox="1">
            <a:spLocks noChangeArrowheads="1"/>
          </p:cNvSpPr>
          <p:nvPr/>
        </p:nvSpPr>
        <p:spPr bwMode="auto">
          <a:xfrm>
            <a:off x="711200" y="3581400"/>
            <a:ext cx="8397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>
                <a:latin typeface="Lucida Sans Unicode" pitchFamily="34" charset="0"/>
              </a:rPr>
              <a:t>Carry</a:t>
            </a:r>
          </a:p>
          <a:p>
            <a:pPr algn="ctr"/>
            <a:r>
              <a:rPr lang="en-US">
                <a:latin typeface="Lucida Sans Unicode" pitchFamily="34" charset="0"/>
              </a:rPr>
              <a:t>HTTP</a:t>
            </a:r>
          </a:p>
          <a:p>
            <a:pPr algn="ctr"/>
            <a:r>
              <a:rPr lang="en-US">
                <a:latin typeface="Lucida Sans Unicode" pitchFamily="34" charset="0"/>
              </a:rPr>
              <a:t>Req &amp;</a:t>
            </a:r>
          </a:p>
          <a:p>
            <a:pPr algn="ctr"/>
            <a:r>
              <a:rPr lang="en-US">
                <a:latin typeface="Lucida Sans Unicode" pitchFamily="34" charset="0"/>
              </a:rPr>
              <a:t>Resp</a:t>
            </a:r>
          </a:p>
          <a:p>
            <a:pPr algn="ctr"/>
            <a:r>
              <a:rPr lang="en-US">
                <a:latin typeface="Lucida Sans Unicode" pitchFamily="34" charset="0"/>
              </a:rPr>
              <a:t>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495800" y="6416675"/>
            <a:ext cx="4343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Copyright Pearson Prentice-Hall 2010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24840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E286D41-3608-4F87-BA2D-19A6A05A7B04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/>
              <a:t>78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8294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Messages in a TCP Session (3)</a:t>
            </a:r>
          </a:p>
        </p:txBody>
      </p:sp>
      <p:sp>
        <p:nvSpPr>
          <p:cNvPr id="82949" name="Line 4"/>
          <p:cNvSpPr>
            <a:spLocks noChangeShapeType="1"/>
          </p:cNvSpPr>
          <p:nvPr/>
        </p:nvSpPr>
        <p:spPr bwMode="auto">
          <a:xfrm>
            <a:off x="1828800" y="22098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0" name="Rectangle 5"/>
          <p:cNvSpPr>
            <a:spLocks noChangeArrowheads="1"/>
          </p:cNvSpPr>
          <p:nvPr/>
        </p:nvSpPr>
        <p:spPr bwMode="auto">
          <a:xfrm>
            <a:off x="762000" y="1752600"/>
            <a:ext cx="2133600" cy="60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Lucida Sans Unicode" pitchFamily="34" charset="0"/>
              </a:rPr>
              <a:t>PC</a:t>
            </a:r>
          </a:p>
          <a:p>
            <a:pPr algn="ctr"/>
            <a:r>
              <a:rPr lang="en-US">
                <a:latin typeface="Lucida Sans Unicode" pitchFamily="34" charset="0"/>
              </a:rPr>
              <a:t>Transport Process</a:t>
            </a:r>
          </a:p>
        </p:txBody>
      </p:sp>
      <p:sp>
        <p:nvSpPr>
          <p:cNvPr id="82951" name="Line 6"/>
          <p:cNvSpPr>
            <a:spLocks noChangeShapeType="1"/>
          </p:cNvSpPr>
          <p:nvPr/>
        </p:nvSpPr>
        <p:spPr bwMode="auto">
          <a:xfrm>
            <a:off x="7467600" y="2209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2" name="Rectangle 7"/>
          <p:cNvSpPr>
            <a:spLocks noChangeArrowheads="1"/>
          </p:cNvSpPr>
          <p:nvPr/>
        </p:nvSpPr>
        <p:spPr bwMode="auto">
          <a:xfrm>
            <a:off x="6400800" y="1752600"/>
            <a:ext cx="2133600" cy="60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Lucida Sans Unicode" pitchFamily="34" charset="0"/>
              </a:rPr>
              <a:t>Webserver</a:t>
            </a:r>
          </a:p>
          <a:p>
            <a:pPr algn="ctr"/>
            <a:r>
              <a:rPr lang="en-US">
                <a:latin typeface="Lucida Sans Unicode" pitchFamily="34" charset="0"/>
              </a:rPr>
              <a:t>Transport Process</a:t>
            </a:r>
          </a:p>
        </p:txBody>
      </p:sp>
      <p:sp>
        <p:nvSpPr>
          <p:cNvPr id="82953" name="Line 8"/>
          <p:cNvSpPr>
            <a:spLocks noChangeShapeType="1"/>
          </p:cNvSpPr>
          <p:nvPr/>
        </p:nvSpPr>
        <p:spPr bwMode="auto">
          <a:xfrm>
            <a:off x="1981200" y="2819400"/>
            <a:ext cx="4343400" cy="762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>
            <a:off x="1981200" y="3276600"/>
            <a:ext cx="5334000" cy="1524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5" name="Line 12"/>
          <p:cNvSpPr>
            <a:spLocks noChangeShapeType="1"/>
          </p:cNvSpPr>
          <p:nvPr/>
        </p:nvSpPr>
        <p:spPr bwMode="auto">
          <a:xfrm flipH="1">
            <a:off x="2019300" y="3733800"/>
            <a:ext cx="5257800" cy="1524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6" name="Text Box 15"/>
          <p:cNvSpPr txBox="1">
            <a:spLocks noChangeArrowheads="1"/>
          </p:cNvSpPr>
          <p:nvPr/>
        </p:nvSpPr>
        <p:spPr bwMode="auto">
          <a:xfrm>
            <a:off x="2830513" y="2498725"/>
            <a:ext cx="365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>
                <a:latin typeface="Lucida Sans Unicode" pitchFamily="34" charset="0"/>
              </a:rPr>
              <a:t>8. Data = HTTP Request (Error)</a:t>
            </a:r>
          </a:p>
        </p:txBody>
      </p:sp>
      <p:sp>
        <p:nvSpPr>
          <p:cNvPr id="82957" name="Line 22"/>
          <p:cNvSpPr>
            <a:spLocks noChangeShapeType="1"/>
          </p:cNvSpPr>
          <p:nvPr/>
        </p:nvSpPr>
        <p:spPr bwMode="auto">
          <a:xfrm>
            <a:off x="1600200" y="2667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58" name="Text Box 24"/>
          <p:cNvSpPr txBox="1">
            <a:spLocks noChangeArrowheads="1"/>
          </p:cNvSpPr>
          <p:nvPr/>
        </p:nvSpPr>
        <p:spPr bwMode="auto">
          <a:xfrm>
            <a:off x="811213" y="2667000"/>
            <a:ext cx="83978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>
                <a:latin typeface="Lucida Sans Unicode" pitchFamily="34" charset="0"/>
              </a:rPr>
              <a:t>Carry</a:t>
            </a:r>
          </a:p>
          <a:p>
            <a:pPr algn="ctr"/>
            <a:r>
              <a:rPr lang="en-US">
                <a:latin typeface="Lucida Sans Unicode" pitchFamily="34" charset="0"/>
              </a:rPr>
              <a:t>HTTP</a:t>
            </a:r>
          </a:p>
          <a:p>
            <a:pPr algn="ctr"/>
            <a:r>
              <a:rPr lang="en-US">
                <a:latin typeface="Lucida Sans Unicode" pitchFamily="34" charset="0"/>
              </a:rPr>
              <a:t>Req &amp;</a:t>
            </a:r>
          </a:p>
          <a:p>
            <a:pPr algn="ctr"/>
            <a:r>
              <a:rPr lang="en-US">
                <a:latin typeface="Lucida Sans Unicode" pitchFamily="34" charset="0"/>
              </a:rPr>
              <a:t>Resp</a:t>
            </a:r>
          </a:p>
          <a:p>
            <a:pPr algn="ctr"/>
            <a:r>
              <a:rPr lang="en-US">
                <a:latin typeface="Lucida Sans Unicode" pitchFamily="34" charset="0"/>
              </a:rPr>
              <a:t>(4)</a:t>
            </a:r>
          </a:p>
        </p:txBody>
      </p:sp>
      <p:sp>
        <p:nvSpPr>
          <p:cNvPr id="82959" name="Text Box 28"/>
          <p:cNvSpPr txBox="1">
            <a:spLocks noChangeArrowheads="1"/>
          </p:cNvSpPr>
          <p:nvPr/>
        </p:nvSpPr>
        <p:spPr bwMode="auto">
          <a:xfrm>
            <a:off x="1936750" y="2955925"/>
            <a:ext cx="558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>
                <a:latin typeface="Lucida Sans Unicode" pitchFamily="34" charset="0"/>
              </a:rPr>
              <a:t>9. Data = HTTP Request (No ACK so Retransmit)</a:t>
            </a:r>
          </a:p>
        </p:txBody>
      </p:sp>
      <p:sp>
        <p:nvSpPr>
          <p:cNvPr id="82960" name="Text Box 29"/>
          <p:cNvSpPr txBox="1">
            <a:spLocks noChangeArrowheads="1"/>
          </p:cNvSpPr>
          <p:nvPr/>
        </p:nvSpPr>
        <p:spPr bwMode="auto">
          <a:xfrm>
            <a:off x="3994150" y="3443288"/>
            <a:ext cx="1463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>
                <a:latin typeface="Lucida Sans Unicode" pitchFamily="34" charset="0"/>
              </a:rPr>
              <a:t>10. ACK (9)</a:t>
            </a:r>
          </a:p>
        </p:txBody>
      </p:sp>
      <p:sp>
        <p:nvSpPr>
          <p:cNvPr id="82961" name="Line 30"/>
          <p:cNvSpPr>
            <a:spLocks noChangeShapeType="1"/>
          </p:cNvSpPr>
          <p:nvPr/>
        </p:nvSpPr>
        <p:spPr bwMode="auto">
          <a:xfrm flipH="1">
            <a:off x="1981200" y="4191000"/>
            <a:ext cx="5257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62" name="Text Box 31"/>
          <p:cNvSpPr txBox="1">
            <a:spLocks noChangeArrowheads="1"/>
          </p:cNvSpPr>
          <p:nvPr/>
        </p:nvSpPr>
        <p:spPr bwMode="auto">
          <a:xfrm>
            <a:off x="3125788" y="3900488"/>
            <a:ext cx="320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>
                <a:latin typeface="Lucida Sans Unicode" pitchFamily="34" charset="0"/>
              </a:rPr>
              <a:t>11. Data = HTTP Response</a:t>
            </a:r>
          </a:p>
        </p:txBody>
      </p:sp>
      <p:sp>
        <p:nvSpPr>
          <p:cNvPr id="82963" name="Line 33"/>
          <p:cNvSpPr>
            <a:spLocks noChangeShapeType="1"/>
          </p:cNvSpPr>
          <p:nvPr/>
        </p:nvSpPr>
        <p:spPr bwMode="auto">
          <a:xfrm>
            <a:off x="2019300" y="4800600"/>
            <a:ext cx="5257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964" name="Text Box 34"/>
          <p:cNvSpPr txBox="1">
            <a:spLocks noChangeArrowheads="1"/>
          </p:cNvSpPr>
          <p:nvPr/>
        </p:nvSpPr>
        <p:spPr bwMode="auto">
          <a:xfrm>
            <a:off x="3859213" y="4479925"/>
            <a:ext cx="160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>
                <a:latin typeface="Lucida Sans Unicode" pitchFamily="34" charset="0"/>
              </a:rPr>
              <a:t>12. ACK (11)</a:t>
            </a:r>
          </a:p>
        </p:txBody>
      </p:sp>
      <p:sp>
        <p:nvSpPr>
          <p:cNvPr id="82965" name="Text Box 35"/>
          <p:cNvSpPr txBox="1">
            <a:spLocks noChangeArrowheads="1"/>
          </p:cNvSpPr>
          <p:nvPr/>
        </p:nvSpPr>
        <p:spPr bwMode="auto">
          <a:xfrm>
            <a:off x="3748088" y="5268913"/>
            <a:ext cx="1816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>
                <a:latin typeface="Lucida Sans Unicode" pitchFamily="34" charset="0"/>
              </a:rPr>
              <a:t>Error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Topology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One major component of every network’s architecture is the network’s topology — how the network is physically or logically arranged</a:t>
            </a:r>
          </a:p>
          <a:p>
            <a:r>
              <a:rPr lang="en-US" smtClean="0"/>
              <a:t>The main classes of network topologies are star, ring, bus, and mixed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495800" y="6416675"/>
            <a:ext cx="4343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Copyright Pearson Prentice-Hall 2010</a:t>
            </a: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24840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A8F1549-F89B-4FEF-9AFB-255A03D49D68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/>
              <a:t>79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8397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Messages in a TCP Session (4)</a:t>
            </a:r>
          </a:p>
        </p:txBody>
      </p:sp>
      <p:sp>
        <p:nvSpPr>
          <p:cNvPr id="83973" name="Line 3"/>
          <p:cNvSpPr>
            <a:spLocks noChangeShapeType="1"/>
          </p:cNvSpPr>
          <p:nvPr/>
        </p:nvSpPr>
        <p:spPr bwMode="auto">
          <a:xfrm>
            <a:off x="1828800" y="1981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3974" name="Rectangle 4"/>
          <p:cNvSpPr>
            <a:spLocks noChangeArrowheads="1"/>
          </p:cNvSpPr>
          <p:nvPr/>
        </p:nvSpPr>
        <p:spPr bwMode="auto">
          <a:xfrm>
            <a:off x="762000" y="1524000"/>
            <a:ext cx="2133600" cy="60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Lucida Sans Unicode" pitchFamily="34" charset="0"/>
              </a:rPr>
              <a:t>PC</a:t>
            </a:r>
          </a:p>
          <a:p>
            <a:pPr algn="ctr"/>
            <a:r>
              <a:rPr lang="en-US">
                <a:latin typeface="Lucida Sans Unicode" pitchFamily="34" charset="0"/>
              </a:rPr>
              <a:t>Transport Process</a:t>
            </a:r>
          </a:p>
        </p:txBody>
      </p:sp>
      <p:sp>
        <p:nvSpPr>
          <p:cNvPr id="83975" name="Line 5"/>
          <p:cNvSpPr>
            <a:spLocks noChangeShapeType="1"/>
          </p:cNvSpPr>
          <p:nvPr/>
        </p:nvSpPr>
        <p:spPr bwMode="auto">
          <a:xfrm>
            <a:off x="7467600" y="1981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6400800" y="1524000"/>
            <a:ext cx="2133600" cy="60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Lucida Sans Unicode" pitchFamily="34" charset="0"/>
              </a:rPr>
              <a:t>Webserver</a:t>
            </a:r>
          </a:p>
          <a:p>
            <a:pPr algn="ctr"/>
            <a:r>
              <a:rPr lang="en-US">
                <a:latin typeface="Lucida Sans Unicode" pitchFamily="34" charset="0"/>
              </a:rPr>
              <a:t>Transport Process</a:t>
            </a:r>
          </a:p>
        </p:txBody>
      </p:sp>
      <p:sp>
        <p:nvSpPr>
          <p:cNvPr id="83977" name="Line 8"/>
          <p:cNvSpPr>
            <a:spLocks noChangeShapeType="1"/>
          </p:cNvSpPr>
          <p:nvPr/>
        </p:nvSpPr>
        <p:spPr bwMode="auto">
          <a:xfrm>
            <a:off x="1981200" y="3048000"/>
            <a:ext cx="5334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3978" name="Line 9"/>
          <p:cNvSpPr>
            <a:spLocks noChangeShapeType="1"/>
          </p:cNvSpPr>
          <p:nvPr/>
        </p:nvSpPr>
        <p:spPr bwMode="auto">
          <a:xfrm flipH="1">
            <a:off x="2019300" y="3505200"/>
            <a:ext cx="5257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>
            <a:off x="1600200" y="2438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779463" y="2879725"/>
            <a:ext cx="800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>
                <a:latin typeface="Lucida Sans Unicode" pitchFamily="34" charset="0"/>
              </a:rPr>
              <a:t>Close</a:t>
            </a:r>
          </a:p>
          <a:p>
            <a:pPr algn="ctr"/>
            <a:r>
              <a:rPr lang="en-US">
                <a:latin typeface="Lucida Sans Unicode" pitchFamily="34" charset="0"/>
              </a:rPr>
              <a:t>(4)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3736975" y="2727325"/>
            <a:ext cx="1822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>
                <a:latin typeface="Lucida Sans Unicode" pitchFamily="34" charset="0"/>
              </a:rPr>
              <a:t>13. FIN (Close)</a:t>
            </a:r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3843338" y="3214688"/>
            <a:ext cx="160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>
                <a:latin typeface="Lucida Sans Unicode" pitchFamily="34" charset="0"/>
              </a:rPr>
              <a:t>14. ACK (13)</a:t>
            </a:r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 flipH="1">
            <a:off x="2019300" y="3962400"/>
            <a:ext cx="5257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4156075" y="3671888"/>
            <a:ext cx="984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>
                <a:latin typeface="Lucida Sans Unicode" pitchFamily="34" charset="0"/>
              </a:rPr>
              <a:t>15. FIN</a:t>
            </a:r>
          </a:p>
        </p:txBody>
      </p:sp>
      <p:sp>
        <p:nvSpPr>
          <p:cNvPr id="83985" name="Line 18"/>
          <p:cNvSpPr>
            <a:spLocks noChangeShapeType="1"/>
          </p:cNvSpPr>
          <p:nvPr/>
        </p:nvSpPr>
        <p:spPr bwMode="auto">
          <a:xfrm>
            <a:off x="1981200" y="4495800"/>
            <a:ext cx="5334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3986" name="Text Box 19"/>
          <p:cNvSpPr txBox="1">
            <a:spLocks noChangeArrowheads="1"/>
          </p:cNvSpPr>
          <p:nvPr/>
        </p:nvSpPr>
        <p:spPr bwMode="auto">
          <a:xfrm>
            <a:off x="3843338" y="4205288"/>
            <a:ext cx="160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>
                <a:latin typeface="Lucida Sans Unicode" pitchFamily="34" charset="0"/>
              </a:rPr>
              <a:t>16. ACK (15)</a:t>
            </a:r>
          </a:p>
        </p:txBody>
      </p:sp>
      <p:sp>
        <p:nvSpPr>
          <p:cNvPr id="83987" name="Text Box 20"/>
          <p:cNvSpPr txBox="1">
            <a:spLocks noChangeArrowheads="1"/>
          </p:cNvSpPr>
          <p:nvPr/>
        </p:nvSpPr>
        <p:spPr bwMode="auto">
          <a:xfrm>
            <a:off x="212725" y="4876800"/>
            <a:ext cx="8648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>
                <a:latin typeface="Lucida Sans Unicode" pitchFamily="34" charset="0"/>
              </a:rPr>
              <a:t>Note: An ACK may be combined with the next message if the next message</a:t>
            </a:r>
          </a:p>
          <a:p>
            <a:pPr algn="ctr"/>
            <a:r>
              <a:rPr lang="en-US">
                <a:latin typeface="Lucida Sans Unicode" pitchFamily="34" charset="0"/>
              </a:rPr>
              <a:t>is sent quickly enough</a:t>
            </a:r>
          </a:p>
        </p:txBody>
      </p:sp>
      <p:sp>
        <p:nvSpPr>
          <p:cNvPr id="83988" name="Text Box 21"/>
          <p:cNvSpPr txBox="1">
            <a:spLocks noChangeArrowheads="1"/>
          </p:cNvSpPr>
          <p:nvPr/>
        </p:nvSpPr>
        <p:spPr bwMode="auto">
          <a:xfrm>
            <a:off x="3160713" y="1916113"/>
            <a:ext cx="284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>
                <a:latin typeface="Lucida Sans Unicode" pitchFamily="34" charset="0"/>
              </a:rPr>
              <a:t>Normal Four-Way Close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4495800" y="6416675"/>
            <a:ext cx="4343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Copyright Pearson Prentice-Hall 2010</a:t>
            </a: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24840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D742E65-7CA3-43A8-8F22-051C200628FF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/>
              <a:t>80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8499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Messages in a TCP Session (5)</a:t>
            </a:r>
          </a:p>
        </p:txBody>
      </p:sp>
      <p:sp>
        <p:nvSpPr>
          <p:cNvPr id="84997" name="Line 3"/>
          <p:cNvSpPr>
            <a:spLocks noChangeShapeType="1"/>
          </p:cNvSpPr>
          <p:nvPr/>
        </p:nvSpPr>
        <p:spPr bwMode="auto">
          <a:xfrm>
            <a:off x="1828800" y="20574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4998" name="Rectangle 4"/>
          <p:cNvSpPr>
            <a:spLocks noChangeArrowheads="1"/>
          </p:cNvSpPr>
          <p:nvPr/>
        </p:nvSpPr>
        <p:spPr bwMode="auto">
          <a:xfrm>
            <a:off x="762000" y="1600200"/>
            <a:ext cx="2133600" cy="60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Lucida Sans Unicode" pitchFamily="34" charset="0"/>
              </a:rPr>
              <a:t>PC</a:t>
            </a:r>
          </a:p>
          <a:p>
            <a:pPr algn="ctr"/>
            <a:r>
              <a:rPr lang="en-US">
                <a:latin typeface="Lucida Sans Unicode" pitchFamily="34" charset="0"/>
              </a:rPr>
              <a:t>Transport Process</a:t>
            </a:r>
          </a:p>
        </p:txBody>
      </p:sp>
      <p:sp>
        <p:nvSpPr>
          <p:cNvPr id="84999" name="Line 5"/>
          <p:cNvSpPr>
            <a:spLocks noChangeShapeType="1"/>
          </p:cNvSpPr>
          <p:nvPr/>
        </p:nvSpPr>
        <p:spPr bwMode="auto">
          <a:xfrm>
            <a:off x="7467600" y="20574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5000" name="Rectangle 6"/>
          <p:cNvSpPr>
            <a:spLocks noChangeArrowheads="1"/>
          </p:cNvSpPr>
          <p:nvPr/>
        </p:nvSpPr>
        <p:spPr bwMode="auto">
          <a:xfrm>
            <a:off x="6400800" y="1600200"/>
            <a:ext cx="2133600" cy="60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Lucida Sans Unicode" pitchFamily="34" charset="0"/>
              </a:rPr>
              <a:t>Webserver</a:t>
            </a:r>
          </a:p>
          <a:p>
            <a:pPr algn="ctr"/>
            <a:r>
              <a:rPr lang="en-US">
                <a:latin typeface="Lucida Sans Unicode" pitchFamily="34" charset="0"/>
              </a:rPr>
              <a:t>Transport Process</a:t>
            </a:r>
          </a:p>
        </p:txBody>
      </p:sp>
      <p:sp>
        <p:nvSpPr>
          <p:cNvPr id="85001" name="Line 7"/>
          <p:cNvSpPr>
            <a:spLocks noChangeShapeType="1"/>
          </p:cNvSpPr>
          <p:nvPr/>
        </p:nvSpPr>
        <p:spPr bwMode="auto">
          <a:xfrm>
            <a:off x="1981200" y="3124200"/>
            <a:ext cx="5334000" cy="1524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5002" name="Line 9"/>
          <p:cNvSpPr>
            <a:spLocks noChangeShapeType="1"/>
          </p:cNvSpPr>
          <p:nvPr/>
        </p:nvSpPr>
        <p:spPr bwMode="auto">
          <a:xfrm>
            <a:off x="1600200" y="2514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5003" name="Text Box 10"/>
          <p:cNvSpPr txBox="1">
            <a:spLocks noChangeArrowheads="1"/>
          </p:cNvSpPr>
          <p:nvPr/>
        </p:nvSpPr>
        <p:spPr bwMode="auto">
          <a:xfrm>
            <a:off x="779463" y="2955925"/>
            <a:ext cx="800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>
                <a:latin typeface="Lucida Sans Unicode" pitchFamily="34" charset="0"/>
              </a:rPr>
              <a:t>Close</a:t>
            </a:r>
          </a:p>
          <a:p>
            <a:pPr algn="ctr"/>
            <a:r>
              <a:rPr lang="en-US">
                <a:latin typeface="Lucida Sans Unicode" pitchFamily="34" charset="0"/>
              </a:rPr>
              <a:t>(1)</a:t>
            </a:r>
          </a:p>
        </p:txBody>
      </p:sp>
      <p:sp>
        <p:nvSpPr>
          <p:cNvPr id="85004" name="Text Box 11"/>
          <p:cNvSpPr txBox="1">
            <a:spLocks noChangeArrowheads="1"/>
          </p:cNvSpPr>
          <p:nvPr/>
        </p:nvSpPr>
        <p:spPr bwMode="auto">
          <a:xfrm>
            <a:off x="4346575" y="2803525"/>
            <a:ext cx="601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>
                <a:latin typeface="Lucida Sans Unicode" pitchFamily="34" charset="0"/>
              </a:rPr>
              <a:t>RST</a:t>
            </a:r>
          </a:p>
        </p:txBody>
      </p:sp>
      <p:sp>
        <p:nvSpPr>
          <p:cNvPr id="85005" name="Text Box 18"/>
          <p:cNvSpPr txBox="1">
            <a:spLocks noChangeArrowheads="1"/>
          </p:cNvSpPr>
          <p:nvPr/>
        </p:nvSpPr>
        <p:spPr bwMode="auto">
          <a:xfrm>
            <a:off x="3757613" y="1992313"/>
            <a:ext cx="1646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>
                <a:latin typeface="Lucida Sans Unicode" pitchFamily="34" charset="0"/>
              </a:rPr>
              <a:t>Abrupt Close</a:t>
            </a:r>
          </a:p>
        </p:txBody>
      </p:sp>
      <p:sp>
        <p:nvSpPr>
          <p:cNvPr id="85006" name="Text Box 19"/>
          <p:cNvSpPr txBox="1">
            <a:spLocks noChangeArrowheads="1"/>
          </p:cNvSpPr>
          <p:nvPr/>
        </p:nvSpPr>
        <p:spPr bwMode="auto">
          <a:xfrm>
            <a:off x="2835275" y="3821113"/>
            <a:ext cx="35004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>
                <a:latin typeface="Lucida Sans Unicode" pitchFamily="34" charset="0"/>
              </a:rPr>
              <a:t>Either side can send</a:t>
            </a:r>
          </a:p>
          <a:p>
            <a:pPr algn="ctr"/>
            <a:r>
              <a:rPr lang="en-US">
                <a:latin typeface="Lucida Sans Unicode" pitchFamily="34" charset="0"/>
              </a:rPr>
              <a:t>A Reset (RST) Segment</a:t>
            </a:r>
          </a:p>
          <a:p>
            <a:pPr algn="ctr"/>
            <a:r>
              <a:rPr lang="en-US">
                <a:latin typeface="Lucida Sans Unicode" pitchFamily="34" charset="0"/>
              </a:rPr>
              <a:t>At Any Time</a:t>
            </a:r>
          </a:p>
          <a:p>
            <a:pPr algn="ctr"/>
            <a:r>
              <a:rPr lang="en-US">
                <a:latin typeface="Lucida Sans Unicode" pitchFamily="34" charset="0"/>
              </a:rPr>
              <a:t>Ends the Session Immediately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85738"/>
            <a:ext cx="8458200" cy="762000"/>
          </a:xfrm>
        </p:spPr>
        <p:txBody>
          <a:bodyPr/>
          <a:lstStyle/>
          <a:p>
            <a:pPr eaLnBrk="1" hangingPunct="1"/>
            <a:r>
              <a:rPr lang="en-US" sz="4000" smtClean="0"/>
              <a:t>Internet Control Message Protocol (ICMP)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371600"/>
            <a:ext cx="8763000" cy="4572000"/>
          </a:xfrm>
        </p:spPr>
        <p:txBody>
          <a:bodyPr/>
          <a:lstStyle/>
          <a:p>
            <a:pPr eaLnBrk="1" hangingPunct="1"/>
            <a:r>
              <a:rPr lang="en-US" smtClean="0">
                <a:ea typeface="ヒラギノ角ゴ Pro W3" pitchFamily="-112" charset="-128"/>
              </a:rPr>
              <a:t>A control and information protocol and is used by network devices </a:t>
            </a:r>
          </a:p>
          <a:p>
            <a:pPr lvl="1" eaLnBrk="1" hangingPunct="1"/>
            <a:r>
              <a:rPr lang="en-US" smtClean="0">
                <a:ea typeface="ヒラギノ角ゴ Pro W3" pitchFamily="-112" charset="-128"/>
              </a:rPr>
              <a:t>Determine a remote network’s availability, the length of time to reach a remote network, and the best route for packets to take</a:t>
            </a:r>
            <a:endParaRPr lang="en-US" smtClean="0">
              <a:latin typeface="Calibri" pitchFamily="34" charset="0"/>
              <a:ea typeface="ヒラギノ角ゴ Pro W3" pitchFamily="-112" charset="-128"/>
            </a:endParaRPr>
          </a:p>
          <a:p>
            <a:pPr eaLnBrk="1" hangingPunct="1"/>
            <a:r>
              <a:rPr lang="en-US" smtClean="0">
                <a:ea typeface="ヒラギノ角ゴ Pro W3" pitchFamily="-112" charset="-128"/>
              </a:rPr>
              <a:t>Provides troubleshooting facilities and error reporting for packets that are undeliverable</a:t>
            </a:r>
          </a:p>
          <a:p>
            <a:pPr eaLnBrk="1" hangingPunct="1"/>
            <a:r>
              <a:rPr lang="en-US" smtClean="0">
                <a:ea typeface="ヒラギノ角ゴ Pro W3" pitchFamily="-112" charset="-128"/>
              </a:rPr>
              <a:t>Probably the third most commonly used protocol</a:t>
            </a:r>
          </a:p>
          <a:p>
            <a:pPr eaLnBrk="1" hangingPunct="1"/>
            <a:r>
              <a:rPr lang="en-US" smtClean="0">
                <a:ea typeface="ヒラギノ角ゴ Pro W3" pitchFamily="-112" charset="-128"/>
              </a:rPr>
              <a:t>Network-layer “above” IP</a:t>
            </a:r>
          </a:p>
          <a:p>
            <a:pPr lvl="1" eaLnBrk="1" hangingPunct="1"/>
            <a:r>
              <a:rPr lang="en-US" smtClean="0">
                <a:ea typeface="ヒラギノ角ゴ Pro W3" pitchFamily="-112" charset="-128"/>
              </a:rPr>
              <a:t>ICMP messages carried in IP datagrams</a:t>
            </a:r>
          </a:p>
          <a:p>
            <a:pPr eaLnBrk="1" hangingPunct="1"/>
            <a:endParaRPr lang="en-US" smtClean="0">
              <a:ea typeface="ヒラギノ角ゴ Pro W3" pitchFamily="-112" charset="-128"/>
            </a:endParaRPr>
          </a:p>
        </p:txBody>
      </p:sp>
      <p:sp>
        <p:nvSpPr>
          <p:cNvPr id="86020" name="TextBox 4"/>
          <p:cNvSpPr txBox="1">
            <a:spLocks noChangeArrowheads="1"/>
          </p:cNvSpPr>
          <p:nvPr/>
        </p:nvSpPr>
        <p:spPr bwMode="auto">
          <a:xfrm>
            <a:off x="0" y="6581775"/>
            <a:ext cx="23637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technet.microsoft.com, 2003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ICMP Messages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41350" y="1446213"/>
          <a:ext cx="7848600" cy="4789488"/>
        </p:xfrm>
        <a:graphic>
          <a:graphicData uri="http://schemas.openxmlformats.org/drawingml/2006/table">
            <a:tbl>
              <a:tblPr/>
              <a:tblGrid>
                <a:gridCol w="2209800"/>
                <a:gridCol w="5638800"/>
              </a:tblGrid>
              <a:tr h="354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ICMP Message</a:t>
                      </a:r>
                    </a:p>
                  </a:txBody>
                  <a:tcPr marL="32656" marR="32656" marT="32649" marB="3264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Function</a:t>
                      </a:r>
                    </a:p>
                  </a:txBody>
                  <a:tcPr marL="32656" marR="32656" marT="32649" marB="3264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005562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>
                          <a:effectLst/>
                          <a:latin typeface="Verdana"/>
                        </a:rPr>
                        <a:t>Echo Request</a:t>
                      </a:r>
                    </a:p>
                  </a:txBody>
                  <a:tcPr marL="32656" marR="32656" marT="32649" marB="326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>
                          <a:effectLst/>
                          <a:latin typeface="Verdana"/>
                        </a:rPr>
                        <a:t>Troubleshooting message used to check IP connectivity to a desired host. The ping utility sends ICMP Echo Request </a:t>
                      </a:r>
                      <a:r>
                        <a:rPr lang="en-US" sz="1900" dirty="0" smtClean="0">
                          <a:effectLst/>
                          <a:latin typeface="Verdana"/>
                        </a:rPr>
                        <a:t>messages</a:t>
                      </a:r>
                      <a:endParaRPr lang="en-US" sz="1900" dirty="0">
                        <a:effectLst/>
                        <a:latin typeface="Verdana"/>
                      </a:endParaRPr>
                    </a:p>
                  </a:txBody>
                  <a:tcPr marL="32656" marR="32656" marT="32649" marB="326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1403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  <a:latin typeface="Verdana"/>
                        </a:rPr>
                        <a:t>Echo Reply</a:t>
                      </a:r>
                    </a:p>
                  </a:txBody>
                  <a:tcPr marL="32656" marR="32656" marT="32649" marB="326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>
                          <a:effectLst/>
                          <a:latin typeface="Verdana"/>
                        </a:rPr>
                        <a:t>Response to an ICMP Echo </a:t>
                      </a:r>
                      <a:r>
                        <a:rPr lang="en-US" sz="1900" dirty="0" smtClean="0">
                          <a:effectLst/>
                          <a:latin typeface="Verdana"/>
                        </a:rPr>
                        <a:t>Request</a:t>
                      </a:r>
                      <a:endParaRPr lang="en-US" sz="1900" dirty="0">
                        <a:effectLst/>
                        <a:latin typeface="Verdana"/>
                      </a:endParaRPr>
                    </a:p>
                  </a:txBody>
                  <a:tcPr marL="32656" marR="32656" marT="32649" marB="326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4418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  <a:latin typeface="Verdana"/>
                        </a:rPr>
                        <a:t>Redirect</a:t>
                      </a:r>
                    </a:p>
                  </a:txBody>
                  <a:tcPr marL="32656" marR="32656" marT="32649" marB="326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>
                          <a:effectLst/>
                          <a:latin typeface="Verdana"/>
                        </a:rPr>
                        <a:t>Sent by a router to inform a sending host of a better route to a destination IP </a:t>
                      </a:r>
                      <a:r>
                        <a:rPr lang="en-US" sz="1900" dirty="0" smtClean="0">
                          <a:effectLst/>
                          <a:latin typeface="Verdana"/>
                        </a:rPr>
                        <a:t>address</a:t>
                      </a:r>
                      <a:endParaRPr lang="en-US" sz="1900" dirty="0">
                        <a:effectLst/>
                        <a:latin typeface="Verdana"/>
                      </a:endParaRPr>
                    </a:p>
                  </a:txBody>
                  <a:tcPr marL="32656" marR="32656" marT="32649" marB="326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37685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>
                          <a:effectLst/>
                          <a:latin typeface="Verdana"/>
                        </a:rPr>
                        <a:t>Source </a:t>
                      </a:r>
                      <a:r>
                        <a:rPr lang="en-US" sz="1900" dirty="0" smtClean="0">
                          <a:effectLst/>
                          <a:latin typeface="Verdana"/>
                        </a:rPr>
                        <a:t>Quench</a:t>
                      </a:r>
                    </a:p>
                    <a:p>
                      <a:pPr algn="l" fontAlgn="t"/>
                      <a:r>
                        <a:rPr lang="en-US" sz="1900" dirty="0" smtClean="0">
                          <a:effectLst/>
                          <a:latin typeface="Verdana"/>
                        </a:rPr>
                        <a:t>(elective message)</a:t>
                      </a:r>
                      <a:endParaRPr lang="en-US" sz="1900" dirty="0">
                        <a:effectLst/>
                        <a:latin typeface="Verdana"/>
                      </a:endParaRPr>
                    </a:p>
                  </a:txBody>
                  <a:tcPr marL="32656" marR="32656" marT="32649" marB="326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>
                          <a:effectLst/>
                          <a:latin typeface="Verdana"/>
                        </a:rPr>
                        <a:t>Sent by a router to inform a sending host that its IP datagrams are being dropped due to congestion at the router. The sending host then lowers its transmission rate. </a:t>
                      </a:r>
                    </a:p>
                  </a:txBody>
                  <a:tcPr marL="32656" marR="32656" marT="32649" marB="326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5562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>
                          <a:effectLst/>
                          <a:latin typeface="Verdana"/>
                        </a:rPr>
                        <a:t>Destination Unreachable</a:t>
                      </a:r>
                    </a:p>
                  </a:txBody>
                  <a:tcPr marL="32656" marR="32656" marT="32649" marB="326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dirty="0">
                          <a:effectLst/>
                          <a:latin typeface="Verdana"/>
                        </a:rPr>
                        <a:t>Sent by a router or the destination host to inform the sending host that the datagram cannot be </a:t>
                      </a:r>
                      <a:r>
                        <a:rPr lang="en-US" sz="1900" dirty="0" smtClean="0">
                          <a:effectLst/>
                          <a:latin typeface="Verdana"/>
                        </a:rPr>
                        <a:t>delivered</a:t>
                      </a:r>
                      <a:endParaRPr lang="en-US" sz="1900" dirty="0">
                        <a:effectLst/>
                        <a:latin typeface="Verdana"/>
                      </a:endParaRPr>
                    </a:p>
                  </a:txBody>
                  <a:tcPr marL="32656" marR="32656" marT="32649" marB="326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5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7067" name="Rectangle 1"/>
          <p:cNvSpPr>
            <a:spLocks noChangeArrowheads="1"/>
          </p:cNvSpPr>
          <p:nvPr/>
        </p:nvSpPr>
        <p:spPr bwMode="auto">
          <a:xfrm>
            <a:off x="2082800" y="132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068" name="TextBox 5"/>
          <p:cNvSpPr txBox="1">
            <a:spLocks noChangeArrowheads="1"/>
          </p:cNvSpPr>
          <p:nvPr/>
        </p:nvSpPr>
        <p:spPr bwMode="auto">
          <a:xfrm>
            <a:off x="0" y="6581775"/>
            <a:ext cx="23637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/>
              <a:t>* technet.microsoft.com, 2003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Internet Group Management Protocol (IGMP)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Manages host membership in IP multicast groups (host groups) on a network segment</a:t>
            </a:r>
          </a:p>
          <a:p>
            <a:pPr lvl="1"/>
            <a:r>
              <a:rPr lang="en-US" sz="2200" smtClean="0"/>
              <a:t>An IP multicast group is a set of hosts that listen for IP traffic destined for a specific IP multicast address</a:t>
            </a:r>
          </a:p>
          <a:p>
            <a:r>
              <a:rPr lang="en-US" smtClean="0"/>
              <a:t>IP multicasting</a:t>
            </a:r>
          </a:p>
          <a:p>
            <a:pPr lvl="1"/>
            <a:r>
              <a:rPr lang="en-US" sz="2200" smtClean="0"/>
              <a:t>Host group membership is dynamic, hosts can join and leave the group at any time</a:t>
            </a:r>
          </a:p>
          <a:p>
            <a:pPr lvl="1"/>
            <a:r>
              <a:rPr lang="en-US" sz="2200" smtClean="0"/>
              <a:t>A host group can be of any size</a:t>
            </a:r>
          </a:p>
          <a:p>
            <a:pPr lvl="1"/>
            <a:r>
              <a:rPr lang="en-US" sz="2200" smtClean="0"/>
              <a:t>Members of a host group can span IP routers across multiple networks</a:t>
            </a:r>
          </a:p>
          <a:p>
            <a:pPr lvl="1"/>
            <a:r>
              <a:rPr lang="en-US" sz="2200" smtClean="0"/>
              <a:t>A host can send traffic to an IP multicast address without belonging to the corresponding host group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Utilities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312738" y="1143000"/>
            <a:ext cx="8497887" cy="5094288"/>
          </a:xfrm>
        </p:spPr>
        <p:txBody>
          <a:bodyPr/>
          <a:lstStyle/>
          <a:p>
            <a:r>
              <a:rPr lang="en-US" smtClean="0"/>
              <a:t>cmd</a:t>
            </a:r>
          </a:p>
          <a:p>
            <a:pPr lvl="1"/>
            <a:r>
              <a:rPr lang="en-US" smtClean="0"/>
              <a:t>Microsoft-supplied command-line interpreter</a:t>
            </a:r>
          </a:p>
          <a:p>
            <a:r>
              <a:rPr lang="en-US" smtClean="0"/>
              <a:t>ipconfig</a:t>
            </a:r>
          </a:p>
          <a:p>
            <a:pPr lvl="1"/>
            <a:r>
              <a:rPr lang="en-US" smtClean="0"/>
              <a:t>Displays all current TCP/IP network configuration values</a:t>
            </a:r>
          </a:p>
          <a:p>
            <a:r>
              <a:rPr lang="en-US" smtClean="0"/>
              <a:t>traceroute </a:t>
            </a:r>
          </a:p>
          <a:p>
            <a:pPr lvl="1"/>
            <a:r>
              <a:rPr lang="en-US" smtClean="0"/>
              <a:t>Determines the route to a destination</a:t>
            </a:r>
          </a:p>
          <a:p>
            <a:pPr lvl="1"/>
            <a:r>
              <a:rPr lang="en-US" smtClean="0"/>
              <a:t>Windows “tracert” uses ICMP) echo packets to the destination</a:t>
            </a:r>
          </a:p>
          <a:p>
            <a:pPr lvl="1"/>
            <a:r>
              <a:rPr lang="en-US" smtClean="0"/>
              <a:t>UNIX “traceroute” uses UDP packets</a:t>
            </a:r>
          </a:p>
          <a:p>
            <a:r>
              <a:rPr lang="en-US" smtClean="0"/>
              <a:t>netstat</a:t>
            </a:r>
          </a:p>
          <a:p>
            <a:pPr lvl="1"/>
            <a:r>
              <a:rPr lang="en-US" smtClean="0"/>
              <a:t>Viewing ports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Fundamentals Outline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12738" y="1320800"/>
            <a:ext cx="4335462" cy="509428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1. Basic Network Concepts</a:t>
            </a:r>
          </a:p>
          <a:p>
            <a:pPr lvl="1"/>
            <a:r>
              <a:rPr lang="en-US" dirty="0" smtClean="0"/>
              <a:t>Network Topologies</a:t>
            </a:r>
          </a:p>
          <a:p>
            <a:pPr lvl="1"/>
            <a:r>
              <a:rPr lang="en-US" dirty="0" smtClean="0"/>
              <a:t>Network Hardware</a:t>
            </a:r>
          </a:p>
          <a:p>
            <a:pPr lvl="1"/>
            <a:r>
              <a:rPr lang="en-US" dirty="0" smtClean="0"/>
              <a:t>Network Design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2. The OSI 7 Layers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3. Internet Protocol</a:t>
            </a:r>
          </a:p>
          <a:p>
            <a:pPr lvl="1"/>
            <a:r>
              <a:rPr lang="en-US" dirty="0" smtClean="0"/>
              <a:t>IPv4</a:t>
            </a:r>
          </a:p>
          <a:p>
            <a:pPr lvl="1"/>
            <a:r>
              <a:rPr lang="en-US" dirty="0" smtClean="0"/>
              <a:t>ARP &amp; RARP</a:t>
            </a:r>
          </a:p>
          <a:p>
            <a:pPr lvl="1"/>
            <a:r>
              <a:rPr lang="en-US" dirty="0" smtClean="0"/>
              <a:t>IPv6</a:t>
            </a:r>
          </a:p>
          <a:p>
            <a:pPr lvl="1"/>
            <a:r>
              <a:rPr lang="en-US" dirty="0" smtClean="0"/>
              <a:t>DNS</a:t>
            </a:r>
          </a:p>
        </p:txBody>
      </p:sp>
      <p:sp>
        <p:nvSpPr>
          <p:cNvPr id="5124" name="Content Placeholder 2"/>
          <p:cNvSpPr txBox="1">
            <a:spLocks/>
          </p:cNvSpPr>
          <p:nvPr/>
        </p:nvSpPr>
        <p:spPr bwMode="auto">
          <a:xfrm>
            <a:off x="4732338" y="1350963"/>
            <a:ext cx="4335462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342900">
              <a:defRPr sz="1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en-US" sz="2400" b="0" dirty="0">
                <a:latin typeface="Verdana" pitchFamily="34" charset="0"/>
              </a:rPr>
              <a:t>4. Transport Protocol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Tx/>
              <a:buChar char="–"/>
            </a:pPr>
            <a:r>
              <a:rPr lang="en-US" sz="2400" b="0" dirty="0">
                <a:latin typeface="Verdana" pitchFamily="34" charset="0"/>
              </a:rPr>
              <a:t>UDP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Tx/>
              <a:buChar char="–"/>
            </a:pPr>
            <a:r>
              <a:rPr lang="en-US" sz="2400" b="0" dirty="0">
                <a:latin typeface="Verdana" pitchFamily="34" charset="0"/>
              </a:rPr>
              <a:t>TCP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Tx/>
              <a:buChar char="–"/>
            </a:pPr>
            <a:r>
              <a:rPr lang="en-US" sz="2400" b="0" dirty="0" smtClean="0">
                <a:latin typeface="Verdana" pitchFamily="34" charset="0"/>
              </a:rPr>
              <a:t>ICMP/IGMP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en-US" sz="2400" b="0" dirty="0">
                <a:solidFill>
                  <a:srgbClr val="FF0000"/>
                </a:solidFill>
                <a:latin typeface="Verdana" pitchFamily="34" charset="0"/>
              </a:rPr>
              <a:t>5</a:t>
            </a:r>
            <a:r>
              <a:rPr lang="en-US" sz="2400" b="0" dirty="0" smtClean="0">
                <a:solidFill>
                  <a:srgbClr val="FF0000"/>
                </a:solidFill>
                <a:latin typeface="Verdana" pitchFamily="34" charset="0"/>
              </a:rPr>
              <a:t>. Packet Analysis 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Tx/>
              <a:buChar char="–"/>
            </a:pPr>
            <a:r>
              <a:rPr lang="en-US" sz="2400" b="0" dirty="0" smtClean="0">
                <a:solidFill>
                  <a:srgbClr val="FF0000"/>
                </a:solidFill>
                <a:latin typeface="Verdana" pitchFamily="34" charset="0"/>
              </a:rPr>
              <a:t>IP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Tx/>
              <a:buChar char="–"/>
            </a:pPr>
            <a:r>
              <a:rPr lang="en-US" sz="2400" b="0" dirty="0" smtClean="0">
                <a:solidFill>
                  <a:srgbClr val="FF0000"/>
                </a:solidFill>
                <a:latin typeface="Verdana" pitchFamily="34" charset="0"/>
              </a:rPr>
              <a:t>TCP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Tx/>
              <a:buChar char="–"/>
            </a:pPr>
            <a:endParaRPr lang="en-US" sz="2400" b="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926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Packet Analysis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Uses hexadecimal numbers</a:t>
            </a:r>
          </a:p>
          <a:p>
            <a:pPr lvl="1"/>
            <a:r>
              <a:rPr lang="en-US" smtClean="0"/>
              <a:t>Base is 16</a:t>
            </a:r>
          </a:p>
          <a:p>
            <a:pPr lvl="1"/>
            <a:r>
              <a:rPr lang="en-US" smtClean="0"/>
              <a:t>Notation: “0x”</a:t>
            </a:r>
          </a:p>
          <a:p>
            <a:pPr lvl="1"/>
            <a:r>
              <a:rPr lang="en-US" smtClean="0"/>
              <a:t>11111111 (binary) =&gt; 255 (decimal)</a:t>
            </a:r>
          </a:p>
          <a:p>
            <a:pPr lvl="2"/>
            <a:r>
              <a:rPr lang="en-US" smtClean="0"/>
              <a:t>Hex: ???</a:t>
            </a:r>
          </a:p>
          <a:p>
            <a:pPr lvl="1"/>
            <a:r>
              <a:rPr lang="en-US" smtClean="0"/>
              <a:t>Offsets start at 0</a:t>
            </a:r>
          </a:p>
          <a:p>
            <a:pPr lvl="1"/>
            <a:r>
              <a:rPr lang="en-US" smtClean="0"/>
              <a:t>8 bits (a byte) = two hex characters</a:t>
            </a:r>
          </a:p>
        </p:txBody>
      </p:sp>
    </p:spTree>
    <p:extLst>
      <p:ext uri="{BB962C8B-B14F-4D97-AF65-F5344CB8AC3E}">
        <p14:creationId xmlns:p14="http://schemas.microsoft.com/office/powerpoint/2010/main" val="30380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Hexadecimal Numbers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3213" y="1795463"/>
          <a:ext cx="3810000" cy="4064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</a:tblGrid>
              <a:tr h="7212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r>
                        <a:rPr lang="en-US" sz="2000" b="1" baseline="30000" dirty="0" smtClean="0"/>
                        <a:t>3</a:t>
                      </a:r>
                      <a:endParaRPr lang="en-US" sz="2000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2</a:t>
                      </a:r>
                      <a:r>
                        <a:rPr lang="en-US" sz="2000" b="1" baseline="30000" dirty="0" smtClean="0"/>
                        <a:t>2</a:t>
                      </a:r>
                    </a:p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2</a:t>
                      </a:r>
                      <a:r>
                        <a:rPr lang="en-US" sz="2000" b="1" baseline="30000" dirty="0" smtClean="0"/>
                        <a:t>1</a:t>
                      </a:r>
                    </a:p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2</a:t>
                      </a:r>
                      <a:r>
                        <a:rPr lang="en-US" sz="2000" b="1" baseline="30000" dirty="0" smtClean="0"/>
                        <a:t>0</a:t>
                      </a:r>
                    </a:p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Hex</a:t>
                      </a:r>
                      <a:endParaRPr lang="en-US" sz="2000" b="1" dirty="0"/>
                    </a:p>
                  </a:txBody>
                  <a:tcPr/>
                </a:tc>
              </a:tr>
              <a:tr h="4178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</a:tr>
              <a:tr h="4178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</a:tr>
              <a:tr h="4178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</a:tr>
              <a:tr h="4178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</a:tr>
              <a:tr h="4178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</a:tr>
              <a:tr h="4178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5</a:t>
                      </a:r>
                      <a:endParaRPr lang="en-US" sz="2000" b="1" dirty="0"/>
                    </a:p>
                  </a:txBody>
                  <a:tcPr/>
                </a:tc>
              </a:tr>
              <a:tr h="4178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</a:tr>
              <a:tr h="4178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0413" y="1795463"/>
          <a:ext cx="4229100" cy="4064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982"/>
                <a:gridCol w="751982"/>
                <a:gridCol w="751982"/>
                <a:gridCol w="751982"/>
                <a:gridCol w="1221172"/>
              </a:tblGrid>
              <a:tr h="7212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r>
                        <a:rPr lang="en-US" sz="2000" b="1" baseline="30000" dirty="0" smtClean="0"/>
                        <a:t>3</a:t>
                      </a:r>
                      <a:endParaRPr lang="en-US" sz="2000" b="1" baseline="30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2</a:t>
                      </a:r>
                      <a:r>
                        <a:rPr lang="en-US" sz="2000" b="1" baseline="30000" dirty="0" smtClean="0"/>
                        <a:t>2</a:t>
                      </a:r>
                    </a:p>
                    <a:p>
                      <a:pPr algn="ctr"/>
                      <a:endParaRPr lang="en-US" sz="2000" b="1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2</a:t>
                      </a:r>
                      <a:r>
                        <a:rPr lang="en-US" sz="2000" b="1" baseline="30000" dirty="0" smtClean="0"/>
                        <a:t>1</a:t>
                      </a:r>
                    </a:p>
                    <a:p>
                      <a:pPr algn="ctr"/>
                      <a:endParaRPr lang="en-US" sz="2000" b="1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2</a:t>
                      </a:r>
                      <a:r>
                        <a:rPr lang="en-US" sz="2000" b="1" baseline="30000" dirty="0" smtClean="0"/>
                        <a:t>0</a:t>
                      </a:r>
                    </a:p>
                    <a:p>
                      <a:pPr algn="ctr"/>
                      <a:endParaRPr lang="en-US" sz="2000" b="1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Hex</a:t>
                      </a:r>
                      <a:endParaRPr lang="en-US" sz="2000" b="1" dirty="0"/>
                    </a:p>
                  </a:txBody>
                  <a:tcPr marL="91453" marR="91453"/>
                </a:tc>
              </a:tr>
              <a:tr h="4178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 marL="91453" marR="91453"/>
                </a:tc>
              </a:tr>
              <a:tr h="4178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9</a:t>
                      </a:r>
                      <a:endParaRPr lang="en-US" sz="2000" b="1" dirty="0"/>
                    </a:p>
                  </a:txBody>
                  <a:tcPr marL="91453" marR="91453"/>
                </a:tc>
              </a:tr>
              <a:tr h="4178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 (10)</a:t>
                      </a:r>
                      <a:endParaRPr lang="en-US" sz="2000" b="1" dirty="0"/>
                    </a:p>
                  </a:txBody>
                  <a:tcPr marL="91453" marR="91453"/>
                </a:tc>
              </a:tr>
              <a:tr h="4178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 (11)</a:t>
                      </a:r>
                      <a:endParaRPr lang="en-US" sz="2000" b="1" dirty="0"/>
                    </a:p>
                  </a:txBody>
                  <a:tcPr marL="91453" marR="91453"/>
                </a:tc>
              </a:tr>
              <a:tr h="4178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 (12)</a:t>
                      </a:r>
                      <a:endParaRPr lang="en-US" sz="2000" b="1" dirty="0"/>
                    </a:p>
                  </a:txBody>
                  <a:tcPr marL="91453" marR="91453"/>
                </a:tc>
              </a:tr>
              <a:tr h="4178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 (13)</a:t>
                      </a:r>
                      <a:endParaRPr lang="en-US" sz="2000" b="1" dirty="0"/>
                    </a:p>
                  </a:txBody>
                  <a:tcPr marL="91453" marR="91453"/>
                </a:tc>
              </a:tr>
              <a:tr h="4178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 (14)</a:t>
                      </a:r>
                      <a:endParaRPr lang="en-US" sz="2000" b="1" dirty="0"/>
                    </a:p>
                  </a:txBody>
                  <a:tcPr marL="91453" marR="91453"/>
                </a:tc>
              </a:tr>
              <a:tr h="4178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 (15)</a:t>
                      </a:r>
                      <a:endParaRPr lang="en-US" sz="2000" b="1" dirty="0"/>
                    </a:p>
                  </a:txBody>
                  <a:tcPr marL="91453" marR="9145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53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A Sample Frame: 66 bytes (528 bits)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>
          <a:xfrm>
            <a:off x="312738" y="1320800"/>
            <a:ext cx="8678862" cy="509428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pt-BR" sz="2600" smtClean="0">
                <a:solidFill>
                  <a:schemeClr val="accent2"/>
                </a:solidFill>
              </a:rPr>
              <a:t>Ethernet II (DEX Ethernet): 14 bytes</a:t>
            </a:r>
          </a:p>
          <a:p>
            <a:pPr marL="0" indent="0">
              <a:buFont typeface="Wingdings" pitchFamily="2" charset="2"/>
              <a:buNone/>
            </a:pPr>
            <a:r>
              <a:rPr lang="pt-BR" sz="2600" smtClean="0">
                <a:solidFill>
                  <a:srgbClr val="FFC000"/>
                </a:solidFill>
              </a:rPr>
              <a:t>Internet Protocol Version 4: 20 bytes</a:t>
            </a:r>
          </a:p>
          <a:p>
            <a:pPr marL="0" indent="0">
              <a:buFont typeface="Wingdings" pitchFamily="2" charset="2"/>
              <a:buNone/>
            </a:pPr>
            <a:r>
              <a:rPr lang="pt-BR" sz="2600" smtClean="0">
                <a:solidFill>
                  <a:srgbClr val="00B0F0"/>
                </a:solidFill>
              </a:rPr>
              <a:t>Transmission Control Protocol: 32 bytes</a:t>
            </a:r>
          </a:p>
          <a:p>
            <a:pPr marL="0" indent="0">
              <a:buFont typeface="Wingdings" pitchFamily="2" charset="2"/>
              <a:buNone/>
            </a:pPr>
            <a:endParaRPr lang="pt-BR" sz="2600" smtClean="0">
              <a:solidFill>
                <a:schemeClr val="accent2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pt-BR" sz="2600" smtClean="0">
              <a:solidFill>
                <a:schemeClr val="accent2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pt-BR" sz="2600" smtClean="0">
                <a:solidFill>
                  <a:schemeClr val="accent2"/>
                </a:solidFill>
              </a:rPr>
              <a:t>00 22 5f 58 2b 0d 00 13 46 cc a3 ea 08 00 </a:t>
            </a:r>
            <a:r>
              <a:rPr lang="pt-BR" sz="2600" smtClean="0">
                <a:solidFill>
                  <a:srgbClr val="FFC000"/>
                </a:solidFill>
              </a:rPr>
              <a:t>45 20</a:t>
            </a:r>
          </a:p>
          <a:p>
            <a:pPr marL="0" indent="0">
              <a:buFont typeface="Wingdings" pitchFamily="2" charset="2"/>
              <a:buNone/>
            </a:pPr>
            <a:r>
              <a:rPr lang="pt-BR" sz="2600" smtClean="0">
                <a:solidFill>
                  <a:srgbClr val="FFC000"/>
                </a:solidFill>
              </a:rPr>
              <a:t>00 34 d5 6e 00 00 37 06 8f 34 4a 7d 13 69 c0 a8</a:t>
            </a:r>
          </a:p>
          <a:p>
            <a:pPr marL="0" indent="0">
              <a:buFont typeface="Wingdings" pitchFamily="2" charset="2"/>
              <a:buNone/>
            </a:pPr>
            <a:r>
              <a:rPr lang="pt-BR" sz="2600" smtClean="0">
                <a:solidFill>
                  <a:srgbClr val="FFC000"/>
                </a:solidFill>
              </a:rPr>
              <a:t>00 73</a:t>
            </a:r>
            <a:r>
              <a:rPr lang="pt-BR" sz="2600" smtClean="0"/>
              <a:t> </a:t>
            </a:r>
            <a:r>
              <a:rPr lang="pt-BR" sz="2600" smtClean="0">
                <a:solidFill>
                  <a:srgbClr val="00B0F0"/>
                </a:solidFill>
              </a:rPr>
              <a:t>00 50 60 9a 0e 02 d5 0d 7a d1 01 0c 80 12</a:t>
            </a:r>
          </a:p>
          <a:p>
            <a:pPr marL="0" indent="0">
              <a:buFont typeface="Wingdings" pitchFamily="2" charset="2"/>
              <a:buNone/>
            </a:pPr>
            <a:r>
              <a:rPr lang="pt-BR" sz="2600" smtClean="0">
                <a:solidFill>
                  <a:srgbClr val="00B0F0"/>
                </a:solidFill>
              </a:rPr>
              <a:t>16 58 79 ef 00 00 02 04 05 96 01 01 04 02 01 03</a:t>
            </a:r>
          </a:p>
          <a:p>
            <a:pPr marL="0" indent="0">
              <a:buFont typeface="Wingdings" pitchFamily="2" charset="2"/>
              <a:buNone/>
            </a:pPr>
            <a:r>
              <a:rPr lang="pt-BR" sz="2600" smtClean="0">
                <a:solidFill>
                  <a:srgbClr val="00B0F0"/>
                </a:solidFill>
              </a:rPr>
              <a:t>03 06</a:t>
            </a:r>
          </a:p>
          <a:p>
            <a:pPr marL="0" indent="0">
              <a:buFont typeface="Wingdings" pitchFamily="2" charset="2"/>
              <a:buNone/>
            </a:pPr>
            <a:endParaRPr lang="en-US" sz="2600" smtClean="0"/>
          </a:p>
        </p:txBody>
      </p:sp>
    </p:spTree>
    <p:extLst>
      <p:ext uri="{BB962C8B-B14F-4D97-AF65-F5344CB8AC3E}">
        <p14:creationId xmlns:p14="http://schemas.microsoft.com/office/powerpoint/2010/main" val="14629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Physical Network Topologies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Star: </a:t>
            </a:r>
          </a:p>
          <a:p>
            <a:pPr lvl="1"/>
            <a:r>
              <a:rPr lang="en-US" smtClean="0"/>
              <a:t>Systems are connected to a central device</a:t>
            </a:r>
          </a:p>
          <a:p>
            <a:r>
              <a:rPr lang="en-US" smtClean="0"/>
              <a:t>Bus: </a:t>
            </a:r>
          </a:p>
          <a:p>
            <a:pPr lvl="1"/>
            <a:r>
              <a:rPr lang="en-US" smtClean="0"/>
              <a:t>Systems are connected to the same cable segment</a:t>
            </a:r>
          </a:p>
          <a:p>
            <a:r>
              <a:rPr lang="en-US" smtClean="0"/>
              <a:t>Ring</a:t>
            </a:r>
          </a:p>
          <a:p>
            <a:pPr lvl="1"/>
            <a:r>
              <a:rPr lang="en-US" smtClean="0"/>
              <a:t>Systems are connected to each other in a closed loop</a:t>
            </a:r>
          </a:p>
          <a:p>
            <a:r>
              <a:rPr lang="en-US" smtClean="0"/>
              <a:t>Mixed: </a:t>
            </a:r>
          </a:p>
          <a:p>
            <a:pPr lvl="1"/>
            <a:r>
              <a:rPr lang="en-US" smtClean="0"/>
              <a:t>Larger networks may employ multiple topologies at the same time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IP Header (1)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388938" y="1778000"/>
            <a:ext cx="3649662" cy="4241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pt-BR" sz="4400" smtClean="0"/>
              <a:t>45 20 00 34  </a:t>
            </a:r>
          </a:p>
          <a:p>
            <a:pPr marL="0" indent="0">
              <a:buFont typeface="Wingdings" pitchFamily="2" charset="2"/>
              <a:buNone/>
            </a:pPr>
            <a:r>
              <a:rPr lang="pt-BR" sz="4400" smtClean="0"/>
              <a:t>d5 6e 00 00 </a:t>
            </a:r>
          </a:p>
          <a:p>
            <a:pPr marL="0" indent="0">
              <a:buFont typeface="Wingdings" pitchFamily="2" charset="2"/>
              <a:buNone/>
            </a:pPr>
            <a:r>
              <a:rPr lang="pt-BR" sz="4400" smtClean="0"/>
              <a:t>37 06 8f 34  </a:t>
            </a:r>
          </a:p>
          <a:p>
            <a:pPr marL="0" indent="0">
              <a:buFont typeface="Wingdings" pitchFamily="2" charset="2"/>
              <a:buNone/>
            </a:pPr>
            <a:r>
              <a:rPr lang="pt-BR" sz="4400" smtClean="0"/>
              <a:t>4a 7d 13 69</a:t>
            </a:r>
          </a:p>
          <a:p>
            <a:pPr marL="0" indent="0">
              <a:buFont typeface="Wingdings" pitchFamily="2" charset="2"/>
              <a:buNone/>
            </a:pPr>
            <a:r>
              <a:rPr lang="pt-BR" sz="4400" smtClean="0"/>
              <a:t>c0 a8 00 73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191000" y="1449388"/>
            <a:ext cx="4724400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–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pt-BR" sz="3200" b="0" dirty="0" smtClean="0"/>
              <a:t>(1) Version: 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0" dirty="0" smtClean="0"/>
              <a:t>(2) IHL: 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0" dirty="0" smtClean="0"/>
              <a:t>(3) Type of Service 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0" dirty="0"/>
              <a:t> </a:t>
            </a:r>
            <a:r>
              <a:rPr lang="en-US" sz="3200" b="0" dirty="0" smtClean="0"/>
              <a:t>    (</a:t>
            </a:r>
            <a:r>
              <a:rPr lang="en-US" sz="3200" b="0" dirty="0" err="1" smtClean="0"/>
              <a:t>ToS</a:t>
            </a:r>
            <a:r>
              <a:rPr lang="en-US" sz="3200" b="0" dirty="0" smtClean="0"/>
              <a:t>): Priority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0" dirty="0" smtClean="0"/>
              <a:t>     </a:t>
            </a:r>
            <a:r>
              <a:rPr lang="en-US" sz="3200" b="0" u="sng" dirty="0" smtClean="0"/>
              <a:t>001</a:t>
            </a:r>
            <a:r>
              <a:rPr lang="en-US" sz="3200" b="0" dirty="0" smtClean="0"/>
              <a:t>0 </a:t>
            </a:r>
            <a:r>
              <a:rPr lang="en-US" sz="3200" b="0" dirty="0"/>
              <a:t>00..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0" dirty="0" smtClean="0"/>
              <a:t>     .... </a:t>
            </a:r>
            <a:r>
              <a:rPr lang="en-US" sz="3200" b="0" dirty="0"/>
              <a:t>..00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0" dirty="0" smtClean="0"/>
              <a:t>(4) Total length: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0" dirty="0"/>
              <a:t> </a:t>
            </a:r>
            <a:r>
              <a:rPr lang="en-US" sz="3200" b="0" dirty="0" smtClean="0"/>
              <a:t>    0x34 (52)</a:t>
            </a:r>
          </a:p>
          <a:p>
            <a:pPr marL="514350" indent="-514350">
              <a:buFont typeface="Wingdings" pitchFamily="2" charset="2"/>
              <a:buAutoNum type="arabicParenBoth"/>
              <a:defRPr/>
            </a:pPr>
            <a:endParaRPr lang="en-US" sz="3200" b="0" dirty="0" smtClean="0"/>
          </a:p>
        </p:txBody>
      </p:sp>
      <p:sp>
        <p:nvSpPr>
          <p:cNvPr id="96261" name="Oval 1"/>
          <p:cNvSpPr>
            <a:spLocks noChangeArrowheads="1"/>
          </p:cNvSpPr>
          <p:nvPr/>
        </p:nvSpPr>
        <p:spPr bwMode="auto">
          <a:xfrm>
            <a:off x="369888" y="1722438"/>
            <a:ext cx="473075" cy="83820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2" name="TextBox 2"/>
          <p:cNvSpPr txBox="1">
            <a:spLocks noChangeArrowheads="1"/>
          </p:cNvSpPr>
          <p:nvPr/>
        </p:nvSpPr>
        <p:spPr bwMode="auto">
          <a:xfrm>
            <a:off x="365125" y="1219200"/>
            <a:ext cx="569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0"/>
              <a:t>(1)</a:t>
            </a:r>
          </a:p>
        </p:txBody>
      </p:sp>
      <p:sp>
        <p:nvSpPr>
          <p:cNvPr id="96263" name="Oval 6"/>
          <p:cNvSpPr>
            <a:spLocks noChangeArrowheads="1"/>
          </p:cNvSpPr>
          <p:nvPr/>
        </p:nvSpPr>
        <p:spPr bwMode="auto">
          <a:xfrm>
            <a:off x="842963" y="1727200"/>
            <a:ext cx="473075" cy="83820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4" name="TextBox 7"/>
          <p:cNvSpPr txBox="1">
            <a:spLocks noChangeArrowheads="1"/>
          </p:cNvSpPr>
          <p:nvPr/>
        </p:nvSpPr>
        <p:spPr bwMode="auto">
          <a:xfrm>
            <a:off x="822325" y="1219200"/>
            <a:ext cx="569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0"/>
              <a:t>(2)</a:t>
            </a:r>
          </a:p>
        </p:txBody>
      </p:sp>
      <p:sp>
        <p:nvSpPr>
          <p:cNvPr id="96265" name="Oval 8"/>
          <p:cNvSpPr>
            <a:spLocks noChangeArrowheads="1"/>
          </p:cNvSpPr>
          <p:nvPr/>
        </p:nvSpPr>
        <p:spPr bwMode="auto">
          <a:xfrm>
            <a:off x="1339850" y="1736725"/>
            <a:ext cx="854075" cy="83820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6" name="TextBox 9"/>
          <p:cNvSpPr txBox="1">
            <a:spLocks noChangeArrowheads="1"/>
          </p:cNvSpPr>
          <p:nvPr/>
        </p:nvSpPr>
        <p:spPr bwMode="auto">
          <a:xfrm>
            <a:off x="1508125" y="1219200"/>
            <a:ext cx="56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0"/>
              <a:t>(3)</a:t>
            </a:r>
          </a:p>
        </p:txBody>
      </p:sp>
      <p:sp>
        <p:nvSpPr>
          <p:cNvPr id="96267" name="Oval 10"/>
          <p:cNvSpPr>
            <a:spLocks noChangeArrowheads="1"/>
          </p:cNvSpPr>
          <p:nvPr/>
        </p:nvSpPr>
        <p:spPr bwMode="auto">
          <a:xfrm>
            <a:off x="2206625" y="1752600"/>
            <a:ext cx="1800225" cy="83820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8" name="TextBox 11"/>
          <p:cNvSpPr txBox="1">
            <a:spLocks noChangeArrowheads="1"/>
          </p:cNvSpPr>
          <p:nvPr/>
        </p:nvSpPr>
        <p:spPr bwMode="auto">
          <a:xfrm>
            <a:off x="2860675" y="1219200"/>
            <a:ext cx="56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41784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IP Header (2)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388938" y="1778000"/>
            <a:ext cx="3649662" cy="4241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pt-BR" sz="4400" smtClean="0"/>
              <a:t>45 20 00 34  </a:t>
            </a:r>
          </a:p>
          <a:p>
            <a:pPr marL="0" indent="0">
              <a:buFont typeface="Wingdings" pitchFamily="2" charset="2"/>
              <a:buNone/>
            </a:pPr>
            <a:r>
              <a:rPr lang="pt-BR" sz="4400" smtClean="0"/>
              <a:t>d5 6e 00 00 </a:t>
            </a:r>
          </a:p>
          <a:p>
            <a:pPr marL="0" indent="0">
              <a:buFont typeface="Wingdings" pitchFamily="2" charset="2"/>
              <a:buNone/>
            </a:pPr>
            <a:r>
              <a:rPr lang="pt-BR" sz="4400" smtClean="0"/>
              <a:t>37 06 8f 34  </a:t>
            </a:r>
          </a:p>
          <a:p>
            <a:pPr marL="0" indent="0">
              <a:buFont typeface="Wingdings" pitchFamily="2" charset="2"/>
              <a:buNone/>
            </a:pPr>
            <a:r>
              <a:rPr lang="pt-BR" sz="4400" smtClean="0"/>
              <a:t>4a 7d 13 69</a:t>
            </a:r>
          </a:p>
          <a:p>
            <a:pPr marL="0" indent="0">
              <a:buFont typeface="Wingdings" pitchFamily="2" charset="2"/>
              <a:buNone/>
            </a:pPr>
            <a:r>
              <a:rPr lang="pt-BR" sz="4400" smtClean="0"/>
              <a:t>c0 a8 00 73</a:t>
            </a:r>
          </a:p>
        </p:txBody>
      </p:sp>
      <p:sp>
        <p:nvSpPr>
          <p:cNvPr id="97284" name="Content Placeholder 2"/>
          <p:cNvSpPr txBox="1">
            <a:spLocks/>
          </p:cNvSpPr>
          <p:nvPr/>
        </p:nvSpPr>
        <p:spPr bwMode="auto">
          <a:xfrm>
            <a:off x="4191000" y="1449388"/>
            <a:ext cx="4724400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pt-BR" sz="3200" b="0">
                <a:latin typeface="Verdana" pitchFamily="34" charset="0"/>
              </a:rPr>
              <a:t>(5) IP Identification: 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pt-BR" sz="3200" b="0">
                <a:latin typeface="Verdana" pitchFamily="34" charset="0"/>
              </a:rPr>
              <a:t>    0xd56e (54638)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en-US" sz="3200" b="0">
                <a:latin typeface="Verdana" pitchFamily="34" charset="0"/>
              </a:rPr>
              <a:t>(6,7) </a:t>
            </a:r>
            <a:r>
              <a:rPr lang="en-US" sz="3200" b="0">
                <a:solidFill>
                  <a:srgbClr val="FFC000"/>
                </a:solidFill>
                <a:latin typeface="Verdana" pitchFamily="34" charset="0"/>
              </a:rPr>
              <a:t>Flags</a:t>
            </a:r>
            <a:r>
              <a:rPr lang="en-US" sz="3200" b="0">
                <a:latin typeface="Verdana" pitchFamily="34" charset="0"/>
              </a:rPr>
              <a:t>, </a:t>
            </a:r>
            <a:r>
              <a:rPr lang="en-US" sz="3200" b="0">
                <a:solidFill>
                  <a:srgbClr val="00B0F0"/>
                </a:solidFill>
                <a:latin typeface="Verdana" pitchFamily="34" charset="0"/>
              </a:rPr>
              <a:t>Fragment offset</a:t>
            </a:r>
            <a:r>
              <a:rPr lang="en-US" sz="3200" b="0">
                <a:latin typeface="Verdana" pitchFamily="34" charset="0"/>
              </a:rPr>
              <a:t>: 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en-US" sz="3200" b="0">
                <a:latin typeface="Verdana" pitchFamily="34" charset="0"/>
              </a:rPr>
              <a:t>0x0000 = </a:t>
            </a:r>
            <a:r>
              <a:rPr lang="en-US" sz="3200" b="0">
                <a:solidFill>
                  <a:srgbClr val="FFC000"/>
                </a:solidFill>
                <a:latin typeface="Verdana" pitchFamily="34" charset="0"/>
              </a:rPr>
              <a:t>000</a:t>
            </a:r>
            <a:r>
              <a:rPr lang="en-US" sz="3200" b="0">
                <a:solidFill>
                  <a:srgbClr val="00B0F0"/>
                </a:solidFill>
                <a:latin typeface="Verdana" pitchFamily="34" charset="0"/>
              </a:rPr>
              <a:t>0 0000 0000 0000</a:t>
            </a:r>
            <a:r>
              <a:rPr lang="en-US" sz="3200" b="0">
                <a:latin typeface="Verdana" pitchFamily="34" charset="0"/>
              </a:rPr>
              <a:t> </a:t>
            </a:r>
          </a:p>
        </p:txBody>
      </p:sp>
      <p:sp>
        <p:nvSpPr>
          <p:cNvPr id="97285" name="Oval 10"/>
          <p:cNvSpPr>
            <a:spLocks noChangeArrowheads="1"/>
          </p:cNvSpPr>
          <p:nvPr/>
        </p:nvSpPr>
        <p:spPr bwMode="auto">
          <a:xfrm>
            <a:off x="349250" y="2574925"/>
            <a:ext cx="1800225" cy="83820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6" name="TextBox 11"/>
          <p:cNvSpPr txBox="1">
            <a:spLocks noChangeArrowheads="1"/>
          </p:cNvSpPr>
          <p:nvPr/>
        </p:nvSpPr>
        <p:spPr bwMode="auto">
          <a:xfrm>
            <a:off x="990600" y="23574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0"/>
              <a:t>(5)</a:t>
            </a:r>
          </a:p>
        </p:txBody>
      </p:sp>
      <p:sp>
        <p:nvSpPr>
          <p:cNvPr id="97287" name="Oval 12"/>
          <p:cNvSpPr>
            <a:spLocks noChangeArrowheads="1"/>
          </p:cNvSpPr>
          <p:nvPr/>
        </p:nvSpPr>
        <p:spPr bwMode="auto">
          <a:xfrm>
            <a:off x="2178050" y="2574925"/>
            <a:ext cx="1800225" cy="83820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8" name="TextBox 13"/>
          <p:cNvSpPr txBox="1">
            <a:spLocks noChangeArrowheads="1"/>
          </p:cNvSpPr>
          <p:nvPr/>
        </p:nvSpPr>
        <p:spPr bwMode="auto">
          <a:xfrm>
            <a:off x="2784475" y="2362200"/>
            <a:ext cx="1101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0"/>
              <a:t>(6,7)</a:t>
            </a:r>
          </a:p>
        </p:txBody>
      </p:sp>
    </p:spTree>
    <p:extLst>
      <p:ext uri="{BB962C8B-B14F-4D97-AF65-F5344CB8AC3E}">
        <p14:creationId xmlns:p14="http://schemas.microsoft.com/office/powerpoint/2010/main" val="114267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IP Header (3)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>
          <a:xfrm>
            <a:off x="388938" y="1778000"/>
            <a:ext cx="3649662" cy="4241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pt-BR" sz="4400" smtClean="0"/>
              <a:t>45 20 00 34  </a:t>
            </a:r>
          </a:p>
          <a:p>
            <a:pPr marL="0" indent="0">
              <a:buFont typeface="Wingdings" pitchFamily="2" charset="2"/>
              <a:buNone/>
            </a:pPr>
            <a:r>
              <a:rPr lang="pt-BR" sz="4400" smtClean="0"/>
              <a:t>d5 6e 00 00 </a:t>
            </a:r>
          </a:p>
          <a:p>
            <a:pPr marL="0" indent="0">
              <a:buFont typeface="Wingdings" pitchFamily="2" charset="2"/>
              <a:buNone/>
            </a:pPr>
            <a:r>
              <a:rPr lang="pt-BR" sz="4400" smtClean="0"/>
              <a:t>37 06 8f 34  </a:t>
            </a:r>
          </a:p>
          <a:p>
            <a:pPr marL="0" indent="0">
              <a:buFont typeface="Wingdings" pitchFamily="2" charset="2"/>
              <a:buNone/>
            </a:pPr>
            <a:r>
              <a:rPr lang="pt-BR" sz="4400" smtClean="0"/>
              <a:t>4a 7d 13 69</a:t>
            </a:r>
          </a:p>
          <a:p>
            <a:pPr marL="0" indent="0">
              <a:buFont typeface="Wingdings" pitchFamily="2" charset="2"/>
              <a:buNone/>
            </a:pPr>
            <a:r>
              <a:rPr lang="pt-BR" sz="4400" smtClean="0"/>
              <a:t>c0 a8 00 73</a:t>
            </a:r>
          </a:p>
        </p:txBody>
      </p:sp>
      <p:sp>
        <p:nvSpPr>
          <p:cNvPr id="98308" name="Content Placeholder 2"/>
          <p:cNvSpPr txBox="1">
            <a:spLocks/>
          </p:cNvSpPr>
          <p:nvPr/>
        </p:nvSpPr>
        <p:spPr bwMode="auto">
          <a:xfrm>
            <a:off x="4191000" y="1449388"/>
            <a:ext cx="4724400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pt-BR" sz="3200" b="0">
                <a:latin typeface="Verdana" pitchFamily="34" charset="0"/>
              </a:rPr>
              <a:t>(8) Time to live: 55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pt-BR" sz="3200" b="0">
                <a:latin typeface="Verdana" pitchFamily="34" charset="0"/>
              </a:rPr>
              <a:t>(9) Protocol: TCP (6)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en-US" sz="3200" b="0">
                <a:latin typeface="Verdana" pitchFamily="34" charset="0"/>
              </a:rPr>
              <a:t>(10) Header 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en-US" sz="3200" b="0">
                <a:latin typeface="Verdana" pitchFamily="34" charset="0"/>
              </a:rPr>
              <a:t>     checksum: 0x8f34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en-US" sz="3200" b="0">
                <a:latin typeface="Verdana" pitchFamily="34" charset="0"/>
              </a:rPr>
              <a:t>(11) Source: 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en-US" sz="3200" b="0">
                <a:latin typeface="Verdana" pitchFamily="34" charset="0"/>
              </a:rPr>
              <a:t>     74.125.19.105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en-US" sz="3200" b="0">
                <a:latin typeface="Verdana" pitchFamily="34" charset="0"/>
              </a:rPr>
              <a:t>(12) Destination: 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en-US" sz="3200" b="0">
                <a:latin typeface="Verdana" pitchFamily="34" charset="0"/>
              </a:rPr>
              <a:t>     192.168.0.115</a:t>
            </a:r>
          </a:p>
        </p:txBody>
      </p:sp>
      <p:sp>
        <p:nvSpPr>
          <p:cNvPr id="98309" name="Oval 10"/>
          <p:cNvSpPr>
            <a:spLocks noChangeArrowheads="1"/>
          </p:cNvSpPr>
          <p:nvPr/>
        </p:nvSpPr>
        <p:spPr bwMode="auto">
          <a:xfrm>
            <a:off x="349250" y="3357563"/>
            <a:ext cx="925513" cy="83820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0" name="TextBox 11"/>
          <p:cNvSpPr txBox="1">
            <a:spLocks noChangeArrowheads="1"/>
          </p:cNvSpPr>
          <p:nvPr/>
        </p:nvSpPr>
        <p:spPr bwMode="auto">
          <a:xfrm>
            <a:off x="561975" y="31194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0"/>
              <a:t>(8)</a:t>
            </a:r>
          </a:p>
        </p:txBody>
      </p:sp>
      <p:sp>
        <p:nvSpPr>
          <p:cNvPr id="98311" name="Oval 8"/>
          <p:cNvSpPr>
            <a:spLocks noChangeArrowheads="1"/>
          </p:cNvSpPr>
          <p:nvPr/>
        </p:nvSpPr>
        <p:spPr bwMode="auto">
          <a:xfrm>
            <a:off x="1266825" y="3352800"/>
            <a:ext cx="927100" cy="83820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2" name="TextBox 9"/>
          <p:cNvSpPr txBox="1">
            <a:spLocks noChangeArrowheads="1"/>
          </p:cNvSpPr>
          <p:nvPr/>
        </p:nvSpPr>
        <p:spPr bwMode="auto">
          <a:xfrm>
            <a:off x="1500188" y="3124200"/>
            <a:ext cx="569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0"/>
              <a:t>(9)</a:t>
            </a:r>
          </a:p>
        </p:txBody>
      </p:sp>
      <p:sp>
        <p:nvSpPr>
          <p:cNvPr id="98313" name="Oval 14"/>
          <p:cNvSpPr>
            <a:spLocks noChangeArrowheads="1"/>
          </p:cNvSpPr>
          <p:nvPr/>
        </p:nvSpPr>
        <p:spPr bwMode="auto">
          <a:xfrm>
            <a:off x="2206625" y="3352800"/>
            <a:ext cx="1755775" cy="83820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4" name="TextBox 15"/>
          <p:cNvSpPr txBox="1">
            <a:spLocks noChangeArrowheads="1"/>
          </p:cNvSpPr>
          <p:nvPr/>
        </p:nvSpPr>
        <p:spPr bwMode="auto">
          <a:xfrm>
            <a:off x="2595563" y="3124200"/>
            <a:ext cx="857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0"/>
              <a:t>(10)</a:t>
            </a:r>
          </a:p>
        </p:txBody>
      </p:sp>
      <p:sp>
        <p:nvSpPr>
          <p:cNvPr id="98315" name="Oval 16"/>
          <p:cNvSpPr>
            <a:spLocks noChangeArrowheads="1"/>
          </p:cNvSpPr>
          <p:nvPr/>
        </p:nvSpPr>
        <p:spPr bwMode="auto">
          <a:xfrm>
            <a:off x="361950" y="4230688"/>
            <a:ext cx="3600450" cy="68580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6" name="Oval 17"/>
          <p:cNvSpPr>
            <a:spLocks noChangeArrowheads="1"/>
          </p:cNvSpPr>
          <p:nvPr/>
        </p:nvSpPr>
        <p:spPr bwMode="auto">
          <a:xfrm>
            <a:off x="381000" y="5076825"/>
            <a:ext cx="3600450" cy="68580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7" name="TextBox 18"/>
          <p:cNvSpPr txBox="1">
            <a:spLocks noChangeArrowheads="1"/>
          </p:cNvSpPr>
          <p:nvPr/>
        </p:nvSpPr>
        <p:spPr bwMode="auto">
          <a:xfrm>
            <a:off x="1812925" y="4033838"/>
            <a:ext cx="857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0"/>
              <a:t>(11)</a:t>
            </a:r>
          </a:p>
        </p:txBody>
      </p:sp>
      <p:sp>
        <p:nvSpPr>
          <p:cNvPr id="98318" name="TextBox 19"/>
          <p:cNvSpPr txBox="1">
            <a:spLocks noChangeArrowheads="1"/>
          </p:cNvSpPr>
          <p:nvPr/>
        </p:nvSpPr>
        <p:spPr bwMode="auto">
          <a:xfrm>
            <a:off x="1724025" y="4824413"/>
            <a:ext cx="858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0"/>
              <a:t>(12)</a:t>
            </a:r>
          </a:p>
        </p:txBody>
      </p:sp>
    </p:spTree>
    <p:extLst>
      <p:ext uri="{BB962C8B-B14F-4D97-AF65-F5344CB8AC3E}">
        <p14:creationId xmlns:p14="http://schemas.microsoft.com/office/powerpoint/2010/main" val="189761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TCP Header (1)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>
          <a:xfrm>
            <a:off x="312738" y="1395413"/>
            <a:ext cx="3344862" cy="509428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3600" smtClean="0"/>
              <a:t>00 50 60 9a</a:t>
            </a:r>
          </a:p>
          <a:p>
            <a:pPr marL="0" indent="0">
              <a:buFont typeface="Wingdings" pitchFamily="2" charset="2"/>
              <a:buNone/>
            </a:pPr>
            <a:r>
              <a:rPr lang="en-US" sz="3600" smtClean="0"/>
              <a:t>0e 02 d5 0d</a:t>
            </a:r>
          </a:p>
          <a:p>
            <a:pPr marL="0" indent="0">
              <a:buFont typeface="Wingdings" pitchFamily="2" charset="2"/>
              <a:buNone/>
            </a:pPr>
            <a:r>
              <a:rPr lang="en-US" sz="3600" smtClean="0"/>
              <a:t>7a d1 01 0c</a:t>
            </a:r>
          </a:p>
          <a:p>
            <a:pPr marL="0" indent="0">
              <a:buFont typeface="Wingdings" pitchFamily="2" charset="2"/>
              <a:buNone/>
            </a:pPr>
            <a:r>
              <a:rPr lang="en-US" sz="3600" smtClean="0"/>
              <a:t>80 12 16 58</a:t>
            </a:r>
          </a:p>
          <a:p>
            <a:pPr marL="0" indent="0">
              <a:buFont typeface="Wingdings" pitchFamily="2" charset="2"/>
              <a:buNone/>
            </a:pPr>
            <a:r>
              <a:rPr lang="en-US" sz="3600" smtClean="0"/>
              <a:t>79 ef 00 00</a:t>
            </a:r>
          </a:p>
          <a:p>
            <a:pPr marL="0" indent="0">
              <a:buFont typeface="Wingdings" pitchFamily="2" charset="2"/>
              <a:buNone/>
            </a:pPr>
            <a:r>
              <a:rPr lang="en-US" sz="3600" smtClean="0"/>
              <a:t>02 04 05 96</a:t>
            </a:r>
          </a:p>
          <a:p>
            <a:pPr marL="0" indent="0">
              <a:buFont typeface="Wingdings" pitchFamily="2" charset="2"/>
              <a:buNone/>
            </a:pPr>
            <a:r>
              <a:rPr lang="en-US" sz="3600" smtClean="0"/>
              <a:t>01 01 04 02</a:t>
            </a:r>
          </a:p>
          <a:p>
            <a:pPr marL="0" indent="0">
              <a:buFont typeface="Wingdings" pitchFamily="2" charset="2"/>
              <a:buNone/>
            </a:pPr>
            <a:r>
              <a:rPr lang="en-US" sz="3600" smtClean="0"/>
              <a:t>01 03 03 06</a:t>
            </a:r>
          </a:p>
          <a:p>
            <a:pPr marL="0" indent="0">
              <a:buFont typeface="Wingdings" pitchFamily="2" charset="2"/>
              <a:buNone/>
            </a:pPr>
            <a:endParaRPr lang="en-US" sz="3600" smtClean="0"/>
          </a:p>
        </p:txBody>
      </p:sp>
      <p:sp>
        <p:nvSpPr>
          <p:cNvPr id="99332" name="Content Placeholder 2"/>
          <p:cNvSpPr txBox="1">
            <a:spLocks/>
          </p:cNvSpPr>
          <p:nvPr/>
        </p:nvSpPr>
        <p:spPr bwMode="auto">
          <a:xfrm>
            <a:off x="3962400" y="1449388"/>
            <a:ext cx="4953000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pt-BR" sz="3200" b="0">
                <a:latin typeface="Verdana" pitchFamily="34" charset="0"/>
              </a:rPr>
              <a:t>(1) Source port: 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pt-BR" sz="3200" b="0">
                <a:latin typeface="Verdana" pitchFamily="34" charset="0"/>
              </a:rPr>
              <a:t>     http (80)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pt-BR" sz="3200" b="0">
                <a:latin typeface="Verdana" pitchFamily="34" charset="0"/>
              </a:rPr>
              <a:t>(2) Destination port: 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pt-BR" sz="3200" b="0">
                <a:latin typeface="Verdana" pitchFamily="34" charset="0"/>
              </a:rPr>
              <a:t>     24730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pt-BR" sz="3200" b="0">
                <a:latin typeface="Verdana" pitchFamily="34" charset="0"/>
              </a:rPr>
              <a:t>(3) Sequence number: 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pt-BR" sz="3200" b="0">
                <a:latin typeface="Verdana" pitchFamily="34" charset="0"/>
              </a:rPr>
              <a:t>     235066637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pt-BR" sz="3200" b="0">
                <a:latin typeface="Verdana" pitchFamily="34" charset="0"/>
              </a:rPr>
              <a:t>(4) Acknowledgement   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pt-BR" sz="3200" b="0">
                <a:latin typeface="Verdana" pitchFamily="34" charset="0"/>
              </a:rPr>
              <a:t>     number: 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pt-BR" sz="3200" b="0">
                <a:latin typeface="Verdana" pitchFamily="34" charset="0"/>
              </a:rPr>
              <a:t>     2060517644</a:t>
            </a:r>
            <a:endParaRPr lang="en-US" sz="3200" b="0">
              <a:latin typeface="Verdana" pitchFamily="34" charset="0"/>
            </a:endParaRPr>
          </a:p>
        </p:txBody>
      </p:sp>
      <p:sp>
        <p:nvSpPr>
          <p:cNvPr id="99333" name="Oval 4"/>
          <p:cNvSpPr>
            <a:spLocks noChangeArrowheads="1"/>
          </p:cNvSpPr>
          <p:nvPr/>
        </p:nvSpPr>
        <p:spPr bwMode="auto">
          <a:xfrm>
            <a:off x="241300" y="1343025"/>
            <a:ext cx="1600200" cy="74295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4" name="TextBox 5"/>
          <p:cNvSpPr txBox="1">
            <a:spLocks noChangeArrowheads="1"/>
          </p:cNvSpPr>
          <p:nvPr/>
        </p:nvSpPr>
        <p:spPr bwMode="auto">
          <a:xfrm>
            <a:off x="803275" y="11128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0"/>
              <a:t>(1)</a:t>
            </a:r>
          </a:p>
        </p:txBody>
      </p:sp>
      <p:sp>
        <p:nvSpPr>
          <p:cNvPr id="99335" name="Oval 6"/>
          <p:cNvSpPr>
            <a:spLocks noChangeArrowheads="1"/>
          </p:cNvSpPr>
          <p:nvPr/>
        </p:nvSpPr>
        <p:spPr bwMode="auto">
          <a:xfrm>
            <a:off x="1736725" y="1355725"/>
            <a:ext cx="1600200" cy="74295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6" name="TextBox 7"/>
          <p:cNvSpPr txBox="1">
            <a:spLocks noChangeArrowheads="1"/>
          </p:cNvSpPr>
          <p:nvPr/>
        </p:nvSpPr>
        <p:spPr bwMode="auto">
          <a:xfrm>
            <a:off x="2251075" y="111283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0"/>
              <a:t>(2)</a:t>
            </a:r>
          </a:p>
        </p:txBody>
      </p:sp>
      <p:sp>
        <p:nvSpPr>
          <p:cNvPr id="99337" name="Oval 8"/>
          <p:cNvSpPr>
            <a:spLocks noChangeArrowheads="1"/>
          </p:cNvSpPr>
          <p:nvPr/>
        </p:nvSpPr>
        <p:spPr bwMode="auto">
          <a:xfrm>
            <a:off x="228600" y="2103438"/>
            <a:ext cx="3108325" cy="579437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8" name="Oval 9"/>
          <p:cNvSpPr>
            <a:spLocks noChangeArrowheads="1"/>
          </p:cNvSpPr>
          <p:nvPr/>
        </p:nvSpPr>
        <p:spPr bwMode="auto">
          <a:xfrm>
            <a:off x="244475" y="2743200"/>
            <a:ext cx="3108325" cy="579438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9" name="TextBox 10"/>
          <p:cNvSpPr txBox="1">
            <a:spLocks noChangeArrowheads="1"/>
          </p:cNvSpPr>
          <p:nvPr/>
        </p:nvSpPr>
        <p:spPr bwMode="auto">
          <a:xfrm>
            <a:off x="1508125" y="1900238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0"/>
              <a:t>(3)</a:t>
            </a:r>
          </a:p>
        </p:txBody>
      </p:sp>
      <p:sp>
        <p:nvSpPr>
          <p:cNvPr id="99340" name="TextBox 11"/>
          <p:cNvSpPr txBox="1">
            <a:spLocks noChangeArrowheads="1"/>
          </p:cNvSpPr>
          <p:nvPr/>
        </p:nvSpPr>
        <p:spPr bwMode="auto">
          <a:xfrm>
            <a:off x="1539875" y="2525713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4535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TCP Header (2)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312738" y="1395413"/>
            <a:ext cx="3344862" cy="509428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3600" smtClean="0"/>
              <a:t>00 50 60 9a</a:t>
            </a:r>
          </a:p>
          <a:p>
            <a:pPr marL="0" indent="0">
              <a:buFont typeface="Wingdings" pitchFamily="2" charset="2"/>
              <a:buNone/>
            </a:pPr>
            <a:r>
              <a:rPr lang="en-US" sz="3600" smtClean="0"/>
              <a:t>0e 02 d5 0d</a:t>
            </a:r>
          </a:p>
          <a:p>
            <a:pPr marL="0" indent="0">
              <a:buFont typeface="Wingdings" pitchFamily="2" charset="2"/>
              <a:buNone/>
            </a:pPr>
            <a:r>
              <a:rPr lang="en-US" sz="3600" smtClean="0"/>
              <a:t>7a d1 01 0c</a:t>
            </a:r>
          </a:p>
          <a:p>
            <a:pPr marL="0" indent="0">
              <a:buFont typeface="Wingdings" pitchFamily="2" charset="2"/>
              <a:buNone/>
            </a:pPr>
            <a:r>
              <a:rPr lang="en-US" sz="3600" smtClean="0"/>
              <a:t>80 12 16 58</a:t>
            </a:r>
          </a:p>
          <a:p>
            <a:pPr marL="0" indent="0">
              <a:buFont typeface="Wingdings" pitchFamily="2" charset="2"/>
              <a:buNone/>
            </a:pPr>
            <a:r>
              <a:rPr lang="en-US" sz="3600" smtClean="0"/>
              <a:t>79 ef 00 00</a:t>
            </a:r>
          </a:p>
          <a:p>
            <a:pPr marL="0" indent="0">
              <a:buFont typeface="Wingdings" pitchFamily="2" charset="2"/>
              <a:buNone/>
            </a:pPr>
            <a:r>
              <a:rPr lang="en-US" sz="3600" smtClean="0"/>
              <a:t>02 04 05 96</a:t>
            </a:r>
          </a:p>
          <a:p>
            <a:pPr marL="0" indent="0">
              <a:buFont typeface="Wingdings" pitchFamily="2" charset="2"/>
              <a:buNone/>
            </a:pPr>
            <a:r>
              <a:rPr lang="en-US" sz="3600" smtClean="0"/>
              <a:t>01 01 04 02</a:t>
            </a:r>
          </a:p>
          <a:p>
            <a:pPr marL="0" indent="0">
              <a:buFont typeface="Wingdings" pitchFamily="2" charset="2"/>
              <a:buNone/>
            </a:pPr>
            <a:r>
              <a:rPr lang="en-US" sz="3600" smtClean="0"/>
              <a:t>01 03 03 06</a:t>
            </a:r>
          </a:p>
          <a:p>
            <a:pPr marL="0" indent="0">
              <a:buFont typeface="Wingdings" pitchFamily="2" charset="2"/>
              <a:buNone/>
            </a:pPr>
            <a:endParaRPr lang="en-US" sz="3600" smtClean="0"/>
          </a:p>
        </p:txBody>
      </p:sp>
      <p:sp>
        <p:nvSpPr>
          <p:cNvPr id="100356" name="Content Placeholder 2"/>
          <p:cNvSpPr txBox="1">
            <a:spLocks/>
          </p:cNvSpPr>
          <p:nvPr/>
        </p:nvSpPr>
        <p:spPr bwMode="auto">
          <a:xfrm>
            <a:off x="3657600" y="1449388"/>
            <a:ext cx="5257800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pt-BR" sz="2800" b="0">
                <a:latin typeface="Verdana" pitchFamily="34" charset="0"/>
              </a:rPr>
              <a:t>(5) </a:t>
            </a:r>
            <a:r>
              <a:rPr lang="pt-BR" sz="2800" b="0">
                <a:solidFill>
                  <a:srgbClr val="FFC000"/>
                </a:solidFill>
                <a:latin typeface="Verdana" pitchFamily="34" charset="0"/>
              </a:rPr>
              <a:t>Header length</a:t>
            </a:r>
            <a:r>
              <a:rPr lang="pt-BR" sz="2800" b="0">
                <a:latin typeface="Verdana" pitchFamily="34" charset="0"/>
              </a:rPr>
              <a:t>, 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pt-BR" sz="2800" b="0">
                <a:solidFill>
                  <a:srgbClr val="00B0F0"/>
                </a:solidFill>
                <a:latin typeface="Verdana" pitchFamily="34" charset="0"/>
              </a:rPr>
              <a:t>     Reserved</a:t>
            </a:r>
            <a:r>
              <a:rPr lang="pt-BR" sz="2800" b="0">
                <a:latin typeface="Verdana" pitchFamily="34" charset="0"/>
              </a:rPr>
              <a:t>, </a:t>
            </a:r>
            <a:r>
              <a:rPr lang="pt-BR" sz="2800" b="0">
                <a:solidFill>
                  <a:srgbClr val="00FF00"/>
                </a:solidFill>
                <a:latin typeface="Verdana" pitchFamily="34" charset="0"/>
              </a:rPr>
              <a:t>Flags</a:t>
            </a:r>
            <a:r>
              <a:rPr lang="pt-BR" sz="2800" b="0">
                <a:latin typeface="Verdana" pitchFamily="34" charset="0"/>
              </a:rPr>
              <a:t>: 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pt-BR" sz="2800" b="0">
                <a:solidFill>
                  <a:srgbClr val="FFC000"/>
                </a:solidFill>
                <a:latin typeface="Verdana" pitchFamily="34" charset="0"/>
              </a:rPr>
              <a:t>     1000</a:t>
            </a:r>
            <a:r>
              <a:rPr lang="pt-BR" sz="2800" b="0">
                <a:latin typeface="Verdana" pitchFamily="34" charset="0"/>
              </a:rPr>
              <a:t> </a:t>
            </a:r>
            <a:r>
              <a:rPr lang="pt-BR" sz="2800" b="0">
                <a:solidFill>
                  <a:srgbClr val="00B0F0"/>
                </a:solidFill>
                <a:latin typeface="Verdana" pitchFamily="34" charset="0"/>
              </a:rPr>
              <a:t>0000 00</a:t>
            </a:r>
            <a:r>
              <a:rPr lang="pt-BR" sz="2800" b="0">
                <a:solidFill>
                  <a:srgbClr val="00FF00"/>
                </a:solidFill>
                <a:latin typeface="Verdana" pitchFamily="34" charset="0"/>
              </a:rPr>
              <a:t>01 0010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pt-BR" sz="2800" b="0">
                <a:latin typeface="Verdana" pitchFamily="34" charset="0"/>
              </a:rPr>
              <a:t>     (8=&gt;32, SYN, ACK)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pt-BR" sz="2800" b="0">
                <a:latin typeface="Verdana" pitchFamily="34" charset="0"/>
              </a:rPr>
              <a:t>(6) Window size value: 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pt-BR" sz="2800" b="0">
                <a:latin typeface="Verdana" pitchFamily="34" charset="0"/>
              </a:rPr>
              <a:t>     5720 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pt-BR" sz="2800" b="0">
                <a:latin typeface="Verdana" pitchFamily="34" charset="0"/>
              </a:rPr>
              <a:t>(7) Checksum: 0x79ef 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pt-BR" sz="2800" b="0">
                <a:latin typeface="Verdana" pitchFamily="34" charset="0"/>
              </a:rPr>
              <a:t>(8) Urgent pointer: 0 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pt-BR" sz="2800" b="0">
                <a:latin typeface="Verdana" pitchFamily="34" charset="0"/>
              </a:rPr>
              <a:t>     (not set)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endParaRPr lang="pt-BR" sz="2800" b="0">
              <a:latin typeface="Verdana" pitchFamily="34" charset="0"/>
            </a:endParaRPr>
          </a:p>
        </p:txBody>
      </p:sp>
      <p:sp>
        <p:nvSpPr>
          <p:cNvPr id="100357" name="Oval 4"/>
          <p:cNvSpPr>
            <a:spLocks noChangeArrowheads="1"/>
          </p:cNvSpPr>
          <p:nvPr/>
        </p:nvSpPr>
        <p:spPr bwMode="auto">
          <a:xfrm>
            <a:off x="241300" y="3359150"/>
            <a:ext cx="1600200" cy="66357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8" name="TextBox 5"/>
          <p:cNvSpPr txBox="1">
            <a:spLocks noChangeArrowheads="1"/>
          </p:cNvSpPr>
          <p:nvPr/>
        </p:nvSpPr>
        <p:spPr bwMode="auto">
          <a:xfrm>
            <a:off x="787400" y="3100388"/>
            <a:ext cx="56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0"/>
              <a:t>(5)</a:t>
            </a:r>
          </a:p>
        </p:txBody>
      </p:sp>
      <p:sp>
        <p:nvSpPr>
          <p:cNvPr id="100359" name="Oval 8"/>
          <p:cNvSpPr>
            <a:spLocks noChangeArrowheads="1"/>
          </p:cNvSpPr>
          <p:nvPr/>
        </p:nvSpPr>
        <p:spPr bwMode="auto">
          <a:xfrm>
            <a:off x="1752600" y="3352800"/>
            <a:ext cx="1600200" cy="66357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0" name="TextBox 9"/>
          <p:cNvSpPr txBox="1">
            <a:spLocks noChangeArrowheads="1"/>
          </p:cNvSpPr>
          <p:nvPr/>
        </p:nvSpPr>
        <p:spPr bwMode="auto">
          <a:xfrm>
            <a:off x="2265363" y="3108325"/>
            <a:ext cx="569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0"/>
              <a:t>(6)</a:t>
            </a:r>
          </a:p>
        </p:txBody>
      </p:sp>
      <p:sp>
        <p:nvSpPr>
          <p:cNvPr id="100361" name="Oval 10"/>
          <p:cNvSpPr>
            <a:spLocks noChangeArrowheads="1"/>
          </p:cNvSpPr>
          <p:nvPr/>
        </p:nvSpPr>
        <p:spPr bwMode="auto">
          <a:xfrm>
            <a:off x="258763" y="4044950"/>
            <a:ext cx="1600200" cy="66357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2" name="Oval 11"/>
          <p:cNvSpPr>
            <a:spLocks noChangeArrowheads="1"/>
          </p:cNvSpPr>
          <p:nvPr/>
        </p:nvSpPr>
        <p:spPr bwMode="auto">
          <a:xfrm>
            <a:off x="1660525" y="4038600"/>
            <a:ext cx="1600200" cy="66357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3" name="TextBox 12"/>
          <p:cNvSpPr txBox="1">
            <a:spLocks noChangeArrowheads="1"/>
          </p:cNvSpPr>
          <p:nvPr/>
        </p:nvSpPr>
        <p:spPr bwMode="auto">
          <a:xfrm>
            <a:off x="792163" y="3821113"/>
            <a:ext cx="569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0"/>
              <a:t>(7)</a:t>
            </a:r>
          </a:p>
        </p:txBody>
      </p:sp>
      <p:sp>
        <p:nvSpPr>
          <p:cNvPr id="100364" name="TextBox 13"/>
          <p:cNvSpPr txBox="1">
            <a:spLocks noChangeArrowheads="1"/>
          </p:cNvSpPr>
          <p:nvPr/>
        </p:nvSpPr>
        <p:spPr bwMode="auto">
          <a:xfrm>
            <a:off x="2133600" y="3825875"/>
            <a:ext cx="568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0"/>
              <a:t>(8)</a:t>
            </a:r>
          </a:p>
        </p:txBody>
      </p:sp>
    </p:spTree>
    <p:extLst>
      <p:ext uri="{BB962C8B-B14F-4D97-AF65-F5344CB8AC3E}">
        <p14:creationId xmlns:p14="http://schemas.microsoft.com/office/powerpoint/2010/main" val="217385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TCP Header (3)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>
          <a:xfrm>
            <a:off x="312738" y="1395413"/>
            <a:ext cx="3344862" cy="509428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3600" smtClean="0"/>
              <a:t>00 50 60 9a</a:t>
            </a:r>
          </a:p>
          <a:p>
            <a:pPr marL="0" indent="0">
              <a:buFont typeface="Wingdings" pitchFamily="2" charset="2"/>
              <a:buNone/>
            </a:pPr>
            <a:r>
              <a:rPr lang="en-US" sz="3600" smtClean="0"/>
              <a:t>0e 02 d5 0d</a:t>
            </a:r>
          </a:p>
          <a:p>
            <a:pPr marL="0" indent="0">
              <a:buFont typeface="Wingdings" pitchFamily="2" charset="2"/>
              <a:buNone/>
            </a:pPr>
            <a:r>
              <a:rPr lang="en-US" sz="3600" smtClean="0"/>
              <a:t>7a d1 01 0c</a:t>
            </a:r>
          </a:p>
          <a:p>
            <a:pPr marL="0" indent="0">
              <a:buFont typeface="Wingdings" pitchFamily="2" charset="2"/>
              <a:buNone/>
            </a:pPr>
            <a:r>
              <a:rPr lang="en-US" sz="3600" smtClean="0"/>
              <a:t>80 12 16 58</a:t>
            </a:r>
          </a:p>
          <a:p>
            <a:pPr marL="0" indent="0">
              <a:buFont typeface="Wingdings" pitchFamily="2" charset="2"/>
              <a:buNone/>
            </a:pPr>
            <a:r>
              <a:rPr lang="en-US" sz="3600" smtClean="0"/>
              <a:t>79 ef 00 00</a:t>
            </a:r>
          </a:p>
          <a:p>
            <a:pPr marL="0" indent="0">
              <a:buFont typeface="Wingdings" pitchFamily="2" charset="2"/>
              <a:buNone/>
            </a:pPr>
            <a:r>
              <a:rPr lang="en-US" sz="3600" smtClean="0"/>
              <a:t>02 04 05 96</a:t>
            </a:r>
          </a:p>
          <a:p>
            <a:pPr marL="0" indent="0">
              <a:buFont typeface="Wingdings" pitchFamily="2" charset="2"/>
              <a:buNone/>
            </a:pPr>
            <a:r>
              <a:rPr lang="en-US" sz="3600" smtClean="0"/>
              <a:t>01 01 04 02</a:t>
            </a:r>
          </a:p>
          <a:p>
            <a:pPr marL="0" indent="0">
              <a:buFont typeface="Wingdings" pitchFamily="2" charset="2"/>
              <a:buNone/>
            </a:pPr>
            <a:r>
              <a:rPr lang="en-US" sz="3600" smtClean="0"/>
              <a:t>01 03 03 06</a:t>
            </a:r>
          </a:p>
          <a:p>
            <a:pPr marL="0" indent="0">
              <a:buFont typeface="Wingdings" pitchFamily="2" charset="2"/>
              <a:buNone/>
            </a:pPr>
            <a:endParaRPr lang="en-US" sz="3600" smtClean="0"/>
          </a:p>
        </p:txBody>
      </p:sp>
      <p:sp>
        <p:nvSpPr>
          <p:cNvPr id="101380" name="Content Placeholder 2"/>
          <p:cNvSpPr txBox="1">
            <a:spLocks/>
          </p:cNvSpPr>
          <p:nvPr/>
        </p:nvSpPr>
        <p:spPr bwMode="auto">
          <a:xfrm>
            <a:off x="3657600" y="1449388"/>
            <a:ext cx="5257800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pt-BR" sz="2800" b="0">
                <a:latin typeface="Verdana" pitchFamily="34" charset="0"/>
              </a:rPr>
              <a:t>(9) Options (12 bytes)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en-US" sz="2800" b="0">
                <a:latin typeface="Verdana" pitchFamily="34" charset="0"/>
              </a:rPr>
              <a:t>     Maximum segment size 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en-US" sz="2800" b="0">
                <a:latin typeface="Verdana" pitchFamily="34" charset="0"/>
              </a:rPr>
              <a:t>     (0x0204): 1430 bytes 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en-US" sz="2800" b="0">
                <a:latin typeface="Verdana" pitchFamily="34" charset="0"/>
              </a:rPr>
              <a:t>     (0x0596)</a:t>
            </a:r>
            <a:endParaRPr lang="pt-BR" sz="2800" b="0">
              <a:latin typeface="Verdana" pitchFamily="34" charset="0"/>
            </a:endParaRPr>
          </a:p>
          <a:p>
            <a:pPr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pt-BR" sz="2800" b="0">
                <a:latin typeface="Verdana" pitchFamily="34" charset="0"/>
              </a:rPr>
              <a:t>(10) Others </a:t>
            </a:r>
          </a:p>
        </p:txBody>
      </p:sp>
      <p:sp>
        <p:nvSpPr>
          <p:cNvPr id="101381" name="Oval 11"/>
          <p:cNvSpPr>
            <a:spLocks noChangeArrowheads="1"/>
          </p:cNvSpPr>
          <p:nvPr/>
        </p:nvSpPr>
        <p:spPr bwMode="auto">
          <a:xfrm>
            <a:off x="258763" y="4654550"/>
            <a:ext cx="3078162" cy="739775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2" name="TextBox 13"/>
          <p:cNvSpPr txBox="1">
            <a:spLocks noChangeArrowheads="1"/>
          </p:cNvSpPr>
          <p:nvPr/>
        </p:nvSpPr>
        <p:spPr bwMode="auto">
          <a:xfrm>
            <a:off x="1397000" y="5162550"/>
            <a:ext cx="766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0"/>
              <a:t>(10)</a:t>
            </a:r>
          </a:p>
        </p:txBody>
      </p:sp>
      <p:sp>
        <p:nvSpPr>
          <p:cNvPr id="101383" name="Oval 14"/>
          <p:cNvSpPr>
            <a:spLocks noChangeArrowheads="1"/>
          </p:cNvSpPr>
          <p:nvPr/>
        </p:nvSpPr>
        <p:spPr bwMode="auto">
          <a:xfrm>
            <a:off x="274638" y="5303838"/>
            <a:ext cx="3078162" cy="137160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1493838" y="4449763"/>
            <a:ext cx="766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0"/>
              <a:t>(9)</a:t>
            </a:r>
          </a:p>
        </p:txBody>
      </p:sp>
    </p:spTree>
    <p:extLst>
      <p:ext uri="{BB962C8B-B14F-4D97-AF65-F5344CB8AC3E}">
        <p14:creationId xmlns:p14="http://schemas.microsoft.com/office/powerpoint/2010/main" val="317049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Options and Payload Length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Length of packet payload (data) = IP total length – (IP header length + TCP header length)</a:t>
            </a:r>
          </a:p>
          <a:p>
            <a:r>
              <a:rPr lang="en-US" smtClean="0"/>
              <a:t>TCP Options length = TCP header length – Minimum TCP header length (20 bytes)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9140123"/>
      </p:ext>
    </p:extLst>
  </p:cSld>
  <p:clrMapOvr>
    <a:masterClrMapping/>
  </p:clrMapOvr>
</p:sld>
</file>

<file path=ppt/theme/theme1.xml><?xml version="1.0" encoding="utf-8"?>
<a:theme xmlns:a="http://schemas.openxmlformats.org/drawingml/2006/main" name="Gartner Fall Sym 2003 PPT- one template">
  <a:themeElements>
    <a:clrScheme name="">
      <a:dk1>
        <a:srgbClr val="000000"/>
      </a:dk1>
      <a:lt1>
        <a:srgbClr val="FFFFFF"/>
      </a:lt1>
      <a:dk2>
        <a:srgbClr val="F8F8F8"/>
      </a:dk2>
      <a:lt2>
        <a:srgbClr val="808080"/>
      </a:lt2>
      <a:accent1>
        <a:srgbClr val="3366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ADB8E2"/>
      </a:accent5>
      <a:accent6>
        <a:srgbClr val="E70000"/>
      </a:accent6>
      <a:hlink>
        <a:srgbClr val="FF9900"/>
      </a:hlink>
      <a:folHlink>
        <a:srgbClr val="6699FF"/>
      </a:folHlink>
    </a:clrScheme>
    <a:fontScheme name="Gartner Fall Sym 2003 PPT- one template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rtner Fall Sym 2003 PPT- one template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tner Fall Sym 2003 PPT- one template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tner Fall Sym 2003 PPT- one template.pot 8">
        <a:dk1>
          <a:srgbClr val="000000"/>
        </a:dk1>
        <a:lt1>
          <a:srgbClr val="FFFFFF"/>
        </a:lt1>
        <a:dk2>
          <a:srgbClr val="F8F8F8"/>
        </a:dk2>
        <a:lt2>
          <a:srgbClr val="808080"/>
        </a:lt2>
        <a:accent1>
          <a:srgbClr val="CCFF66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E2FFB8"/>
        </a:accent5>
        <a:accent6>
          <a:srgbClr val="E7B900"/>
        </a:accent6>
        <a:hlink>
          <a:srgbClr val="0066F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5137</TotalTime>
  <Pages>22</Pages>
  <Words>5305</Words>
  <Application>Microsoft Office PowerPoint</Application>
  <PresentationFormat>On-screen Show (4:3)</PresentationFormat>
  <Paragraphs>1042</Paragraphs>
  <Slides>96</Slides>
  <Notes>90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8" baseType="lpstr">
      <vt:lpstr>Gartner Fall Sym 2003 PPT- one template</vt:lpstr>
      <vt:lpstr>VISIO</vt:lpstr>
      <vt:lpstr>Network Fundamentals</vt:lpstr>
      <vt:lpstr>Objectives</vt:lpstr>
      <vt:lpstr>Network Fundamentals Outline</vt:lpstr>
      <vt:lpstr>Network Architectures</vt:lpstr>
      <vt:lpstr>A-1: A Simple Home Network</vt:lpstr>
      <vt:lpstr>A-4: Wide Area Networks (WANs)</vt:lpstr>
      <vt:lpstr>A-5: The Internet</vt:lpstr>
      <vt:lpstr>Network Topology</vt:lpstr>
      <vt:lpstr>Physical Network Topologies</vt:lpstr>
      <vt:lpstr>Network Topologies</vt:lpstr>
      <vt:lpstr>Categories of Network Topologies</vt:lpstr>
      <vt:lpstr>Ethernet</vt:lpstr>
      <vt:lpstr>A-3: Building LAN</vt:lpstr>
      <vt:lpstr>Ethernet MAC</vt:lpstr>
      <vt:lpstr>Ethernet: Unreliable, connectionless</vt:lpstr>
      <vt:lpstr>Ethernet Frame Structure</vt:lpstr>
      <vt:lpstr>Ethernet Frame Structure (2)</vt:lpstr>
      <vt:lpstr>A-6: Frames and Packets</vt:lpstr>
      <vt:lpstr>Cabling Categories</vt:lpstr>
      <vt:lpstr>A-2: Unshielded Twisted Pair Wiring (UTP) Cord</vt:lpstr>
      <vt:lpstr>Hub</vt:lpstr>
      <vt:lpstr>Bridge</vt:lpstr>
      <vt:lpstr>Switch</vt:lpstr>
      <vt:lpstr>Router</vt:lpstr>
      <vt:lpstr>Virtual LAN (VLAN)</vt:lpstr>
      <vt:lpstr>Network Access Control</vt:lpstr>
      <vt:lpstr>Network Design</vt:lpstr>
      <vt:lpstr>Demilitarized Zone (DMZ)</vt:lpstr>
      <vt:lpstr>DMZ and Firewalls</vt:lpstr>
      <vt:lpstr>Network Fundamentals Outline</vt:lpstr>
      <vt:lpstr>Network Protocols</vt:lpstr>
      <vt:lpstr>OSI reference model</vt:lpstr>
      <vt:lpstr>OSI Layers</vt:lpstr>
      <vt:lpstr>Functions of OSI Layers</vt:lpstr>
      <vt:lpstr>Data Link, Physical Layer</vt:lpstr>
      <vt:lpstr>Network Layer</vt:lpstr>
      <vt:lpstr>Transport Layer</vt:lpstr>
      <vt:lpstr>Session Layer</vt:lpstr>
      <vt:lpstr>Presentation Layer</vt:lpstr>
      <vt:lpstr>Application Layer</vt:lpstr>
      <vt:lpstr>Layered Standards Architectures</vt:lpstr>
      <vt:lpstr>TCP/IP Model Layers</vt:lpstr>
      <vt:lpstr>TCP/IP Encapsulation</vt:lpstr>
      <vt:lpstr>Network Fundamentals Outline</vt:lpstr>
      <vt:lpstr>3. Internet Protocol</vt:lpstr>
      <vt:lpstr>IPv4 Packet Structure</vt:lpstr>
      <vt:lpstr>IP Header Key Fields</vt:lpstr>
      <vt:lpstr>IP Packets Encapsulation into Ethernet Frames</vt:lpstr>
      <vt:lpstr>IPv4 Addresses</vt:lpstr>
      <vt:lpstr>Subnetting</vt:lpstr>
      <vt:lpstr>IPv4 Address Classes</vt:lpstr>
      <vt:lpstr>Private Address</vt:lpstr>
      <vt:lpstr>NAT vs DHCP</vt:lpstr>
      <vt:lpstr>MAC Address &amp; IP Address</vt:lpstr>
      <vt:lpstr>Packet Delivery</vt:lpstr>
      <vt:lpstr>ARP &amp; RARP</vt:lpstr>
      <vt:lpstr>Limitations of IPv4</vt:lpstr>
      <vt:lpstr>IPv6 Features</vt:lpstr>
      <vt:lpstr>Differences Between IPv4 and IPv6</vt:lpstr>
      <vt:lpstr>IPv6 Address</vt:lpstr>
      <vt:lpstr>Structure of an IPv6 Packet</vt:lpstr>
      <vt:lpstr>Domain Name System</vt:lpstr>
      <vt:lpstr>DNS Domain Names</vt:lpstr>
      <vt:lpstr>DNS Hierarchy</vt:lpstr>
      <vt:lpstr>DNS Query</vt:lpstr>
      <vt:lpstr>DNS in TCP/IP</vt:lpstr>
      <vt:lpstr>DNS Security Threats</vt:lpstr>
      <vt:lpstr>Network Fundamentals Outline</vt:lpstr>
      <vt:lpstr>User Datagram Protocol (UDP)</vt:lpstr>
      <vt:lpstr>Values of UDP</vt:lpstr>
      <vt:lpstr>UDP Header</vt:lpstr>
      <vt:lpstr>Transmission Control Protocol (TCP)</vt:lpstr>
      <vt:lpstr>TCP Segment</vt:lpstr>
      <vt:lpstr>TCP Fields</vt:lpstr>
      <vt:lpstr>Three Way Handshake</vt:lpstr>
      <vt:lpstr>Closing a Connection</vt:lpstr>
      <vt:lpstr>Messages in a TCP Session (1)</vt:lpstr>
      <vt:lpstr>Messages in a TCP Session (2)</vt:lpstr>
      <vt:lpstr>Messages in a TCP Session (3)</vt:lpstr>
      <vt:lpstr>Messages in a TCP Session (4)</vt:lpstr>
      <vt:lpstr>Messages in a TCP Session (5)</vt:lpstr>
      <vt:lpstr>Internet Control Message Protocol (ICMP)</vt:lpstr>
      <vt:lpstr>Common ICMP Messages</vt:lpstr>
      <vt:lpstr>Internet Group Management Protocol (IGMP)</vt:lpstr>
      <vt:lpstr>Utilities</vt:lpstr>
      <vt:lpstr>Network Fundamentals Outline</vt:lpstr>
      <vt:lpstr>Packet Analysis</vt:lpstr>
      <vt:lpstr>Hexadecimal Numbers</vt:lpstr>
      <vt:lpstr>A Sample Frame: 66 bytes (528 bits)</vt:lpstr>
      <vt:lpstr>IP Header (1)</vt:lpstr>
      <vt:lpstr>IP Header (2)</vt:lpstr>
      <vt:lpstr>IP Header (3)</vt:lpstr>
      <vt:lpstr>TCP Header (1)</vt:lpstr>
      <vt:lpstr>TCP Header (2)</vt:lpstr>
      <vt:lpstr>TCP Header (3)</vt:lpstr>
      <vt:lpstr>Options and Payload Length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Fundamentals</dc:title>
  <dc:subject/>
  <dc:creator/>
  <cp:keywords/>
  <dc:description/>
  <cp:lastModifiedBy>Ghiyoung Im</cp:lastModifiedBy>
  <cp:revision>638</cp:revision>
  <cp:lastPrinted>2011-09-12T12:40:58Z</cp:lastPrinted>
  <dcterms:created xsi:type="dcterms:W3CDTF">2003-08-13T19:50:43Z</dcterms:created>
  <dcterms:modified xsi:type="dcterms:W3CDTF">2011-09-19T17:05:27Z</dcterms:modified>
</cp:coreProperties>
</file>