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529" r:id="rId2"/>
    <p:sldId id="853" r:id="rId3"/>
    <p:sldId id="854" r:id="rId4"/>
    <p:sldId id="858" r:id="rId5"/>
    <p:sldId id="859" r:id="rId6"/>
    <p:sldId id="860" r:id="rId7"/>
    <p:sldId id="861" r:id="rId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CC3300"/>
    <a:srgbClr val="FF9933"/>
    <a:srgbClr val="FF9900"/>
    <a:srgbClr val="00FF00"/>
    <a:srgbClr val="FFFFFF"/>
    <a:srgbClr val="C9F1FF"/>
    <a:srgbClr val="FFFF00"/>
    <a:srgbClr val="FFFF66"/>
    <a:srgbClr val="003366"/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81876" autoAdjust="0"/>
  </p:normalViewPr>
  <p:slideViewPr>
    <p:cSldViewPr>
      <p:cViewPr varScale="1">
        <p:scale>
          <a:sx n="67" d="100"/>
          <a:sy n="67" d="100"/>
        </p:scale>
        <p:origin x="-13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11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fld id="{CCA27B49-56CB-4F0A-ACEB-D7703FD64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57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9"/>
          <p:cNvSpPr>
            <a:spLocks noChangeArrowheads="1"/>
          </p:cNvSpPr>
          <p:nvPr/>
        </p:nvSpPr>
        <p:spPr bwMode="auto">
          <a:xfrm>
            <a:off x="109538" y="53975"/>
            <a:ext cx="47164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6" tIns="43658" rIns="87316" bIns="43658" anchor="ctr"/>
          <a:lstStyle/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Calibri" pitchFamily="34" charset="0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0"/>
            <a:ext cx="9144000" cy="304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3014663"/>
            <a:ext cx="9144000" cy="3810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800601"/>
            <a:ext cx="4800600" cy="17668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99144" y="838200"/>
            <a:ext cx="8305800" cy="1905000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9260" y="3276600"/>
            <a:ext cx="7620000" cy="1219200"/>
          </a:xfrm>
        </p:spPr>
        <p:txBody>
          <a:bodyPr/>
          <a:lstStyle>
            <a:lvl1pPr algn="ct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80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7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50800"/>
            <a:ext cx="204787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50800"/>
            <a:ext cx="5991225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89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800"/>
            <a:ext cx="81915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295252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January 15,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Calibri" pitchFamily="34" charset="0"/>
              </a:defRPr>
            </a:lvl1pPr>
          </a:lstStyle>
          <a:p>
            <a:pPr>
              <a:defRPr/>
            </a:pPr>
            <a:fld id="{19EC7910-0260-496B-9929-9877CB7FC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hi's Templa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68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28692"/>
            <a:ext cx="7772400" cy="1498283"/>
          </a:xfrm>
        </p:spPr>
        <p:txBody>
          <a:bodyPr anchor="t"/>
          <a:lstStyle>
            <a:lvl1pPr algn="ctr">
              <a:defRPr sz="2800" b="1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500187"/>
          </a:xfrm>
          <a:noFill/>
        </p:spPr>
        <p:txBody>
          <a:bodyPr anchor="ctr"/>
          <a:lstStyle>
            <a:lvl1pPr marL="0" indent="0" algn="ctr">
              <a:buNone/>
              <a:defRPr sz="4400" b="1">
                <a:solidFill>
                  <a:srgbClr val="CC33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30824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96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769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8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720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594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48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white">
          <a:xfrm>
            <a:off x="0" y="1139825"/>
            <a:ext cx="9144000" cy="571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320800"/>
            <a:ext cx="8497887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50800"/>
            <a:ext cx="8497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7986713" y="6467475"/>
            <a:ext cx="10271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B1E43FD9-D896-4A72-AE23-D1F08B45F666}" type="slidenum">
              <a:rPr lang="en-US" sz="900">
                <a:latin typeface="Arial Narrow" pitchFamily="34" charset="0"/>
                <a:cs typeface="Tahoma" pitchFamily="34" charset="0"/>
              </a:rPr>
              <a:pPr algn="r"/>
              <a:t>‹#›</a:t>
            </a:fld>
            <a:endParaRPr lang="en-US" sz="900" dirty="0">
              <a:latin typeface="Arial Narrow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5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4800600" cy="1766888"/>
          </a:xfrm>
        </p:spPr>
        <p:txBody>
          <a:bodyPr/>
          <a:lstStyle/>
          <a:p>
            <a:r>
              <a:rPr lang="en-US" dirty="0" smtClean="0"/>
              <a:t>Computer Information Systems</a:t>
            </a:r>
          </a:p>
          <a:p>
            <a:r>
              <a:rPr lang="en-US" dirty="0" smtClean="0"/>
              <a:t>University of Louisville</a:t>
            </a:r>
          </a:p>
          <a:p>
            <a:r>
              <a:rPr lang="en-US" dirty="0" err="1" smtClean="0"/>
              <a:t>Ghiyoung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, PhD</a:t>
            </a:r>
          </a:p>
          <a:p>
            <a:endParaRPr lang="en-US" dirty="0" smtClean="0"/>
          </a:p>
        </p:txBody>
      </p:sp>
      <p:sp>
        <p:nvSpPr>
          <p:cNvPr id="3075" name="Title 2"/>
          <p:cNvSpPr>
            <a:spLocks noGrp="1"/>
          </p:cNvSpPr>
          <p:nvPr>
            <p:ph type="ctrTitle"/>
          </p:nvPr>
        </p:nvSpPr>
        <p:spPr>
          <a:xfrm>
            <a:off x="398463" y="838200"/>
            <a:ext cx="8305800" cy="1905000"/>
          </a:xfrm>
        </p:spPr>
        <p:txBody>
          <a:bodyPr/>
          <a:lstStyle/>
          <a:p>
            <a:r>
              <a:rPr lang="en-US" sz="4800" dirty="0" smtClean="0">
                <a:cs typeface="Arial"/>
              </a:rPr>
              <a:t>Exam2 Review</a:t>
            </a:r>
            <a:endParaRPr lang="en-US" sz="4800" dirty="0" smtClean="0">
              <a:cs typeface="Arial" charset="0"/>
            </a:endParaRPr>
          </a:p>
        </p:txBody>
      </p:sp>
      <p:sp>
        <p:nvSpPr>
          <p:cNvPr id="307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9938" y="3276600"/>
            <a:ext cx="7620000" cy="1219200"/>
          </a:xfrm>
        </p:spPr>
        <p:txBody>
          <a:bodyPr/>
          <a:lstStyle/>
          <a:p>
            <a:r>
              <a:rPr lang="en-US" sz="3200" dirty="0" smtClean="0"/>
              <a:t>CIS 483 – Database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</a:t>
            </a:r>
            <a:br>
              <a:rPr lang="en-US" smtClean="0"/>
            </a:br>
            <a:r>
              <a:rPr lang="en-US" sz="2400" smtClean="0"/>
              <a:t>(Administration)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When?</a:t>
            </a:r>
          </a:p>
          <a:p>
            <a:pPr lvl="1"/>
            <a:r>
              <a:rPr lang="en-US" sz="2000" dirty="0" smtClean="0"/>
              <a:t>Monday, April 30, 5:30 pm - 8:00 pm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Location?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 class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test will be a hard copy exam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Other details?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150 points, 120 minutes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 will bring the Answer Forms!!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You bring pens, pencils!!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Good Luck!!!!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</a:t>
            </a:r>
            <a:br>
              <a:rPr lang="en-US" smtClean="0"/>
            </a:br>
            <a:r>
              <a:rPr lang="en-US" sz="2400" smtClean="0"/>
              <a:t>(Instructions)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This Test is closed book, closed notes, and closed electronic devices. You may use pen, pencil, and paper.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Test is worth a total of 150 points.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will be given 120 minutes to complete the Test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following slides provide some ideas about what you can expect. However, you should expect other questions that are not included in the slides.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 format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 T/F or multiple choice questions (worth 30 points)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Essay questions (worth 120 points)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Week7: Security Policies for Instances and Databases </a:t>
            </a:r>
            <a:r>
              <a:rPr lang="en-US" dirty="0" smtClean="0"/>
              <a:t>(Slides 50-65 only)</a:t>
            </a:r>
          </a:p>
          <a:p>
            <a:pPr lvl="1"/>
            <a:r>
              <a:rPr lang="en-US" dirty="0" smtClean="0"/>
              <a:t> Understand the following: </a:t>
            </a:r>
          </a:p>
          <a:p>
            <a:pPr lvl="2"/>
            <a:r>
              <a:rPr lang="en-US" dirty="0" smtClean="0"/>
              <a:t>Ownership chaining</a:t>
            </a:r>
          </a:p>
          <a:p>
            <a:pPr lvl="2"/>
            <a:r>
              <a:rPr lang="en-US" dirty="0" smtClean="0"/>
              <a:t>Signing procedures with certificates</a:t>
            </a:r>
          </a:p>
          <a:p>
            <a:pPr lvl="2"/>
            <a:r>
              <a:rPr lang="en-US" dirty="0" smtClean="0"/>
              <a:t>Impersonation</a:t>
            </a:r>
          </a:p>
          <a:p>
            <a:r>
              <a:rPr lang="en-US" b="1" dirty="0" smtClean="0"/>
              <a:t>Week8: We watched a movie.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Guide (1)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Week10: Database Encryption</a:t>
            </a:r>
            <a:endParaRPr lang="en-US" dirty="0" smtClean="0"/>
          </a:p>
          <a:p>
            <a:pPr lvl="1"/>
            <a:r>
              <a:rPr lang="en-US" dirty="0" smtClean="0"/>
              <a:t>Understand the key hierarchy in SQL Server 2008. </a:t>
            </a:r>
          </a:p>
          <a:p>
            <a:pPr lvl="1"/>
            <a:r>
              <a:rPr lang="en-US" dirty="0" smtClean="0"/>
              <a:t>Understand the data encryption security in SQL Server 2005, 2008. </a:t>
            </a:r>
          </a:p>
          <a:p>
            <a:pPr lvl="1"/>
            <a:r>
              <a:rPr lang="en-US" dirty="0" smtClean="0"/>
              <a:t>Understand Extensible Key Management (EKM) in SQL Server 2008. </a:t>
            </a:r>
          </a:p>
          <a:p>
            <a:pPr lvl="1"/>
            <a:r>
              <a:rPr lang="en-US" dirty="0" smtClean="0"/>
              <a:t>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Guide (2)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Week 11-12: Database Attacks and Defense</a:t>
            </a:r>
            <a:endParaRPr lang="en-US" dirty="0" smtClean="0"/>
          </a:p>
          <a:p>
            <a:pPr lvl="1"/>
            <a:r>
              <a:rPr lang="en-US" dirty="0" smtClean="0"/>
              <a:t>What is SQL injection, how does it occur? </a:t>
            </a:r>
          </a:p>
          <a:p>
            <a:pPr lvl="1"/>
            <a:r>
              <a:rPr lang="en-US" dirty="0" smtClean="0"/>
              <a:t>SQL injection </a:t>
            </a:r>
            <a:r>
              <a:rPr lang="en-US" dirty="0" err="1" smtClean="0"/>
              <a:t>vs</a:t>
            </a:r>
            <a:r>
              <a:rPr lang="en-US" dirty="0" smtClean="0"/>
              <a:t> blind SQL injection.</a:t>
            </a:r>
          </a:p>
          <a:p>
            <a:pPr lvl="1"/>
            <a:r>
              <a:rPr lang="en-US" dirty="0" smtClean="0"/>
              <a:t>Understand the main reasons for the presence of SQL injection vulnerabilities. </a:t>
            </a:r>
          </a:p>
          <a:p>
            <a:pPr lvl="1"/>
            <a:r>
              <a:rPr lang="en-US" dirty="0" smtClean="0"/>
              <a:t>Understand the three code-level defense mechanisms.</a:t>
            </a:r>
          </a:p>
          <a:p>
            <a:pPr lvl="1"/>
            <a:r>
              <a:rPr lang="en-US" dirty="0" smtClean="0"/>
              <a:t>The three design mechanisms to avoid the dangers of SQL injection attacks. </a:t>
            </a:r>
          </a:p>
          <a:p>
            <a:pPr lvl="1"/>
            <a:r>
              <a:rPr lang="en-US" dirty="0" smtClean="0"/>
              <a:t>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Guide (3)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Week13: Case Discussion</a:t>
            </a:r>
            <a:endParaRPr lang="en-US" dirty="0" smtClean="0"/>
          </a:p>
          <a:p>
            <a:pPr lvl="1"/>
            <a:r>
              <a:rPr lang="en-US" dirty="0" smtClean="0"/>
              <a:t>Read the case and the slides carefully. </a:t>
            </a:r>
          </a:p>
          <a:p>
            <a:endParaRPr lang="en-US" dirty="0" smtClean="0"/>
          </a:p>
          <a:p>
            <a:r>
              <a:rPr lang="en-US" b="1" dirty="0" smtClean="0"/>
              <a:t>Week14: Database Auditing</a:t>
            </a:r>
            <a:endParaRPr lang="en-US" dirty="0" smtClean="0"/>
          </a:p>
          <a:p>
            <a:pPr lvl="1"/>
            <a:r>
              <a:rPr lang="en-US" dirty="0" smtClean="0"/>
              <a:t>The five major components of database auditing. </a:t>
            </a:r>
          </a:p>
          <a:p>
            <a:pPr lvl="1"/>
            <a:r>
              <a:rPr lang="en-US" dirty="0" smtClean="0"/>
              <a:t>Auditing </a:t>
            </a:r>
            <a:r>
              <a:rPr lang="en-US" dirty="0" err="1" smtClean="0"/>
              <a:t>vs</a:t>
            </a:r>
            <a:r>
              <a:rPr lang="en-US" dirty="0" smtClean="0"/>
              <a:t> quality assurance </a:t>
            </a:r>
            <a:r>
              <a:rPr lang="en-US" dirty="0" err="1" smtClean="0"/>
              <a:t>vs</a:t>
            </a:r>
            <a:r>
              <a:rPr lang="en-US" dirty="0" smtClean="0"/>
              <a:t> performance monitoring.</a:t>
            </a:r>
          </a:p>
          <a:p>
            <a:pPr lvl="1"/>
            <a:r>
              <a:rPr lang="en-US" dirty="0" smtClean="0"/>
              <a:t>SQL Server 2005, 2008, 2012 audit model. </a:t>
            </a:r>
          </a:p>
          <a:p>
            <a:pPr lvl="1"/>
            <a:r>
              <a:rPr lang="en-US" dirty="0" smtClean="0"/>
              <a:t>Explain auditing process phases (slide 22).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Guide (4)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Ghi's Theme">
  <a:themeElements>
    <a:clrScheme name="Gartner Fall Sym 2003 PPT- one templat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rtner Fall Sym 2003 PPT- one templat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tner Fall Sym 2003 PPT- one templat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16026</TotalTime>
  <Pages>22</Pages>
  <Words>324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Ghi's Theme</vt:lpstr>
      <vt:lpstr>Exam2 Review</vt:lpstr>
      <vt:lpstr>Test (Administration)</vt:lpstr>
      <vt:lpstr>Test (Instructions)</vt:lpstr>
      <vt:lpstr>Study Guide (1)</vt:lpstr>
      <vt:lpstr>Study Guide (2)</vt:lpstr>
      <vt:lpstr>Study Guide (3)</vt:lpstr>
      <vt:lpstr>Study Guide (4)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Security</dc:title>
  <dc:subject/>
  <dc:creator/>
  <cp:keywords/>
  <dc:description/>
  <cp:lastModifiedBy>Ghiyoung</cp:lastModifiedBy>
  <cp:revision>2609</cp:revision>
  <cp:lastPrinted>2011-09-12T12:40:58Z</cp:lastPrinted>
  <dcterms:created xsi:type="dcterms:W3CDTF">2003-08-13T19:50:43Z</dcterms:created>
  <dcterms:modified xsi:type="dcterms:W3CDTF">2012-04-18T00:31:01Z</dcterms:modified>
</cp:coreProperties>
</file>