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0" r:id="rId1"/>
  </p:sldMasterIdLst>
  <p:notesMasterIdLst>
    <p:notesMasterId r:id="rId7"/>
  </p:notesMasterIdLst>
  <p:handoutMasterIdLst>
    <p:handoutMasterId r:id="rId8"/>
  </p:handoutMasterIdLst>
  <p:sldIdLst>
    <p:sldId id="529" r:id="rId2"/>
    <p:sldId id="853" r:id="rId3"/>
    <p:sldId id="854" r:id="rId4"/>
    <p:sldId id="856" r:id="rId5"/>
    <p:sldId id="857" r:id="rId6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3300"/>
    <a:srgbClr val="FF9933"/>
    <a:srgbClr val="FF9900"/>
    <a:srgbClr val="00FF00"/>
    <a:srgbClr val="FFFFFF"/>
    <a:srgbClr val="C9F1FF"/>
    <a:srgbClr val="FFFF00"/>
    <a:srgbClr val="FFFF66"/>
    <a:srgbClr val="003366"/>
    <a:srgbClr val="00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6" autoAdjust="0"/>
    <p:restoredTop sz="81876" autoAdjust="0"/>
  </p:normalViewPr>
  <p:slideViewPr>
    <p:cSldViewPr>
      <p:cViewPr varScale="1">
        <p:scale>
          <a:sx n="67" d="100"/>
          <a:sy n="67" d="100"/>
        </p:scale>
        <p:origin x="-13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2118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defTabSz="93980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algn="r" defTabSz="93980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443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b" anchorCtr="0" compatLnSpc="1">
            <a:prstTxWarp prst="textNoShape">
              <a:avLst/>
            </a:prstTxWarp>
          </a:bodyPr>
          <a:lstStyle>
            <a:lvl1pPr defTabSz="93980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443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b" anchorCtr="0" compatLnSpc="1">
            <a:prstTxWarp prst="textNoShape">
              <a:avLst/>
            </a:prstTxWarp>
          </a:bodyPr>
          <a:lstStyle>
            <a:lvl1pPr algn="r" defTabSz="939800">
              <a:defRPr sz="1100" b="0" i="1"/>
            </a:lvl1pPr>
          </a:lstStyle>
          <a:p>
            <a:pPr>
              <a:defRPr/>
            </a:pPr>
            <a:fld id="{CCA27B49-56CB-4F0A-ACEB-D7703FD64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1578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19"/>
          <p:cNvSpPr>
            <a:spLocks noChangeArrowheads="1"/>
          </p:cNvSpPr>
          <p:nvPr/>
        </p:nvSpPr>
        <p:spPr bwMode="auto">
          <a:xfrm>
            <a:off x="109538" y="53975"/>
            <a:ext cx="4716462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6" tIns="43658" rIns="87316" bIns="43658" anchor="ctr"/>
          <a:lstStyle/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8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Calibri" pitchFamily="34" charset="0"/>
      </a:defRPr>
    </a:lvl1pPr>
    <a:lvl2pPr marL="742950" indent="-28575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prstGeom prst="rect">
            <a:avLst/>
          </a:prstGeom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xfrm>
            <a:off x="152400" y="4419600"/>
            <a:ext cx="6604000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ltGray">
          <a:xfrm>
            <a:off x="0" y="0"/>
            <a:ext cx="9144000" cy="304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0" y="41148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3014663"/>
            <a:ext cx="9144000" cy="3810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058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800601"/>
            <a:ext cx="4800600" cy="176688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80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99144" y="838200"/>
            <a:ext cx="8305800" cy="1905000"/>
          </a:xfrm>
        </p:spPr>
        <p:txBody>
          <a:bodyPr/>
          <a:lstStyle>
            <a:lvl1pPr algn="ctr"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769260" y="3276600"/>
            <a:ext cx="7620000" cy="1219200"/>
          </a:xfrm>
        </p:spPr>
        <p:txBody>
          <a:bodyPr/>
          <a:lstStyle>
            <a:lvl1pPr algn="ctr"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806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570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50800"/>
            <a:ext cx="2047875" cy="5969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4" y="50800"/>
            <a:ext cx="5991225" cy="5969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189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800"/>
            <a:ext cx="81915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3" y="1447800"/>
            <a:ext cx="4019551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29152" y="1447800"/>
            <a:ext cx="4019551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xmlns="" val="2952520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January 15,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Calibri" pitchFamily="34" charset="0"/>
              </a:defRPr>
            </a:lvl1pPr>
          </a:lstStyle>
          <a:p>
            <a:pPr>
              <a:defRPr/>
            </a:pPr>
            <a:fld id="{19EC7910-0260-496B-9929-9877CB7FC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hi's Templa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681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28692"/>
            <a:ext cx="7772400" cy="1498283"/>
          </a:xfrm>
        </p:spPr>
        <p:txBody>
          <a:bodyPr anchor="t"/>
          <a:lstStyle>
            <a:lvl1pPr algn="ctr">
              <a:defRPr sz="2800" b="1" cap="none" baseline="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4600"/>
            <a:ext cx="7772400" cy="1500187"/>
          </a:xfrm>
          <a:noFill/>
        </p:spPr>
        <p:txBody>
          <a:bodyPr anchor="ctr"/>
          <a:lstStyle>
            <a:lvl1pPr marL="0" indent="0" algn="ctr">
              <a:buNone/>
              <a:defRPr sz="4400" b="1">
                <a:solidFill>
                  <a:srgbClr val="CC33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0824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3" y="1447800"/>
            <a:ext cx="401955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2" y="1447800"/>
            <a:ext cx="401955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196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769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789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7200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5946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4844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white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 userDrawn="1"/>
        </p:nvSpPr>
        <p:spPr bwMode="white">
          <a:xfrm>
            <a:off x="0" y="1139825"/>
            <a:ext cx="9144000" cy="571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738" y="1320800"/>
            <a:ext cx="8497887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2738" y="50800"/>
            <a:ext cx="84978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4"/>
          <p:cNvSpPr>
            <a:spLocks noChangeArrowheads="1"/>
          </p:cNvSpPr>
          <p:nvPr userDrawn="1"/>
        </p:nvSpPr>
        <p:spPr bwMode="auto">
          <a:xfrm>
            <a:off x="7986713" y="6467475"/>
            <a:ext cx="10271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B1E43FD9-D896-4A72-AE23-D1F08B45F666}" type="slidenum">
              <a:rPr lang="en-US" sz="900">
                <a:latin typeface="Arial Narrow" pitchFamily="34" charset="0"/>
                <a:cs typeface="Tahoma" pitchFamily="34" charset="0"/>
              </a:rPr>
              <a:pPr algn="r"/>
              <a:t>‹#›</a:t>
            </a:fld>
            <a:endParaRPr lang="en-US" sz="900" dirty="0">
              <a:latin typeface="Arial Narrow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  <p:sldLayoutId id="2147484273" r:id="rId12"/>
    <p:sldLayoutId id="2147484275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amapproach.ca/administration/Security.htm" TargetMode="External"/><Relationship Id="rId2" Type="http://schemas.openxmlformats.org/officeDocument/2006/relationships/hyperlink" Target="http://msdn.microsoft.com/en-us/library/windows/desktop/aa374909(v=vs.85)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1"/>
          <p:cNvSpPr>
            <a:spLocks noGrp="1"/>
          </p:cNvSpPr>
          <p:nvPr>
            <p:ph type="subTitle" idx="1"/>
          </p:nvPr>
        </p:nvSpPr>
        <p:spPr>
          <a:xfrm>
            <a:off x="3962400" y="4800600"/>
            <a:ext cx="4800600" cy="1766888"/>
          </a:xfrm>
        </p:spPr>
        <p:txBody>
          <a:bodyPr/>
          <a:lstStyle/>
          <a:p>
            <a:r>
              <a:rPr lang="en-US" dirty="0" smtClean="0"/>
              <a:t>Computer Information Systems</a:t>
            </a:r>
          </a:p>
          <a:p>
            <a:r>
              <a:rPr lang="en-US" dirty="0" smtClean="0"/>
              <a:t>University of Louisville</a:t>
            </a:r>
          </a:p>
          <a:p>
            <a:r>
              <a:rPr lang="en-US" dirty="0" err="1" smtClean="0"/>
              <a:t>Ghiyoung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, PhD</a:t>
            </a:r>
          </a:p>
          <a:p>
            <a:endParaRPr lang="en-US" dirty="0" smtClean="0"/>
          </a:p>
        </p:txBody>
      </p:sp>
      <p:sp>
        <p:nvSpPr>
          <p:cNvPr id="3075" name="Title 2"/>
          <p:cNvSpPr>
            <a:spLocks noGrp="1"/>
          </p:cNvSpPr>
          <p:nvPr>
            <p:ph type="ctrTitle"/>
          </p:nvPr>
        </p:nvSpPr>
        <p:spPr>
          <a:xfrm>
            <a:off x="398463" y="838200"/>
            <a:ext cx="8305800" cy="1905000"/>
          </a:xfrm>
        </p:spPr>
        <p:txBody>
          <a:bodyPr/>
          <a:lstStyle/>
          <a:p>
            <a:r>
              <a:rPr lang="en-US" sz="4800" dirty="0" smtClean="0">
                <a:cs typeface="Arial"/>
              </a:rPr>
              <a:t>Exam1 Review</a:t>
            </a:r>
            <a:endParaRPr lang="en-US" sz="4800" dirty="0" smtClean="0">
              <a:cs typeface="Arial" charset="0"/>
            </a:endParaRPr>
          </a:p>
        </p:txBody>
      </p:sp>
      <p:sp>
        <p:nvSpPr>
          <p:cNvPr id="307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9938" y="3276600"/>
            <a:ext cx="7620000" cy="1219200"/>
          </a:xfrm>
        </p:spPr>
        <p:txBody>
          <a:bodyPr/>
          <a:lstStyle/>
          <a:p>
            <a:r>
              <a:rPr lang="en-US" sz="3200" dirty="0" smtClean="0"/>
              <a:t>CIS 483 – Database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753DFA-1EA9-48E3-B6AE-8A1045858F8B}" type="slidenum">
              <a:rPr lang="en-US"/>
              <a:pPr/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</a:t>
            </a:r>
            <a:br>
              <a:rPr lang="en-US" smtClean="0"/>
            </a:br>
            <a:r>
              <a:rPr lang="en-US" sz="2400" smtClean="0"/>
              <a:t>(Administration)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When?</a:t>
            </a:r>
          </a:p>
          <a:p>
            <a:pPr lvl="1"/>
            <a:r>
              <a:rPr lang="en-US" sz="2000" dirty="0" smtClean="0"/>
              <a:t>March 5, 2012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Location?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 class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The test will be a hard copy exam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Other details?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100 points, 75 minutes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 will bring the Answer Forms!!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You bring </a:t>
            </a:r>
            <a:r>
              <a:rPr lang="en-US" sz="2000" dirty="0" smtClean="0"/>
              <a:t>pens, </a:t>
            </a:r>
            <a:r>
              <a:rPr lang="en-US" sz="2000" dirty="0" smtClean="0"/>
              <a:t>pencils!!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Good Luck!!!!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A2055-0CC0-498D-A340-85B51534BA05}" type="slidenum">
              <a:rPr lang="en-US"/>
              <a:pPr/>
              <a:t>2</a:t>
            </a:fld>
            <a:endParaRPr lang="en-US"/>
          </a:p>
        </p:txBody>
      </p:sp>
      <p:sp>
        <p:nvSpPr>
          <p:cNvPr id="1331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</a:t>
            </a:r>
            <a:br>
              <a:rPr lang="en-US" smtClean="0"/>
            </a:br>
            <a:r>
              <a:rPr lang="en-US" sz="2400" smtClean="0"/>
              <a:t>(Instructions)</a:t>
            </a:r>
          </a:p>
        </p:txBody>
      </p:sp>
      <p:sp>
        <p:nvSpPr>
          <p:cNvPr id="13316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This Test is closed book, closed notes, and closed electronic devices. You may use pen, pencil, and paper.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Test is worth a total of 100 points.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 will be given 75 minutes to complete the Test.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 </a:t>
            </a:r>
            <a:r>
              <a:rPr lang="en-US" dirty="0" smtClean="0"/>
              <a:t>provide </a:t>
            </a:r>
            <a:r>
              <a:rPr lang="en-US" dirty="0" smtClean="0"/>
              <a:t>the sample questions in the next two slides. I will pick 10 questions out of those.  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 smtClean="0"/>
              <a:t>(Class1) Describe the importance of database security. </a:t>
            </a:r>
          </a:p>
          <a:p>
            <a:r>
              <a:rPr lang="en-US" sz="2100" dirty="0" smtClean="0"/>
              <a:t>(Class1) Describe the CIA triangle (confidentiality, integrity, availability) in information security. </a:t>
            </a:r>
          </a:p>
          <a:p>
            <a:r>
              <a:rPr lang="en-US" sz="2100" dirty="0" smtClean="0"/>
              <a:t>(</a:t>
            </a:r>
            <a:r>
              <a:rPr lang="en-US" sz="2100" dirty="0" smtClean="0"/>
              <a:t>Class2) Describe </a:t>
            </a:r>
            <a:r>
              <a:rPr lang="en-US" sz="2100" dirty="0" smtClean="0"/>
              <a:t>SQL Server </a:t>
            </a:r>
            <a:r>
              <a:rPr lang="en-US" sz="2100" dirty="0" smtClean="0"/>
              <a:t>Database Engine, SQL </a:t>
            </a:r>
            <a:r>
              <a:rPr lang="en-US" sz="2100" dirty="0" smtClean="0"/>
              <a:t>Server Analysis Services, Integration Services, and Reporting Services. How can you map these to data warehousing processes?</a:t>
            </a:r>
          </a:p>
          <a:p>
            <a:r>
              <a:rPr lang="en-US" sz="2100" dirty="0" smtClean="0"/>
              <a:t>(Class2) Describe the system databases available in SQL Server. </a:t>
            </a:r>
          </a:p>
          <a:p>
            <a:r>
              <a:rPr lang="en-US" sz="2100" dirty="0" smtClean="0"/>
              <a:t>(</a:t>
            </a:r>
            <a:r>
              <a:rPr lang="en-US" sz="2100" dirty="0" smtClean="0"/>
              <a:t>Class3) Explain the principle of least privilege. </a:t>
            </a:r>
          </a:p>
          <a:p>
            <a:r>
              <a:rPr lang="en-US" sz="2100" dirty="0" smtClean="0"/>
              <a:t>(Class3) </a:t>
            </a:r>
            <a:r>
              <a:rPr lang="en-US" sz="2100" dirty="0" smtClean="0"/>
              <a:t>Define security policies and describe the benefits </a:t>
            </a:r>
            <a:r>
              <a:rPr lang="en-US" sz="2100" dirty="0" smtClean="0"/>
              <a:t>of having a SQL Server security policy. </a:t>
            </a:r>
          </a:p>
          <a:p>
            <a:r>
              <a:rPr lang="en-US" sz="2100" dirty="0" smtClean="0"/>
              <a:t>(Class4) Explain the concepts of security identifier (SID) and security access token (SAT). </a:t>
            </a:r>
            <a:endParaRPr lang="en-US" sz="2100" dirty="0" smtClean="0"/>
          </a:p>
          <a:p>
            <a:pPr lvl="2"/>
            <a:r>
              <a:rPr lang="en-US" sz="1200" dirty="0" smtClean="0">
                <a:hlinkClick r:id="rId2"/>
              </a:rPr>
              <a:t>http://msdn.microsoft.com/en-us/library/windows/desktop/aa374909(v=vs.85).</a:t>
            </a:r>
            <a:r>
              <a:rPr lang="en-US" sz="1200" dirty="0" smtClean="0">
                <a:hlinkClick r:id="rId2"/>
              </a:rPr>
              <a:t>aspx</a:t>
            </a:r>
            <a:r>
              <a:rPr lang="en-US" sz="1200" dirty="0" smtClean="0"/>
              <a:t> </a:t>
            </a:r>
            <a:endParaRPr lang="en-US" sz="1200" dirty="0" smtClean="0"/>
          </a:p>
          <a:p>
            <a:pPr lvl="2"/>
            <a:r>
              <a:rPr lang="en-US" sz="1200" dirty="0" smtClean="0">
                <a:hlinkClick r:id="rId3"/>
              </a:rPr>
              <a:t>http://teamapproach.ca/administration/Security.htm</a:t>
            </a:r>
            <a:endParaRPr lang="en-US" sz="1200" dirty="0" smtClean="0"/>
          </a:p>
          <a:p>
            <a:r>
              <a:rPr lang="en-US" sz="2100" dirty="0" smtClean="0"/>
              <a:t>(Class4) Explain the difference between permissions, and rights and privileges in Windows.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Questions (1/2)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 smtClean="0"/>
              <a:t>(Class5) Explain high-availability solutions available in SQL Server 2005. Why do we need to establish security rules on these </a:t>
            </a:r>
            <a:r>
              <a:rPr lang="en-US" sz="2100" smtClean="0"/>
              <a:t>solutions</a:t>
            </a:r>
            <a:r>
              <a:rPr lang="en-US" sz="2100" smtClean="0"/>
              <a:t>? </a:t>
            </a:r>
            <a:endParaRPr lang="en-US" sz="2100" dirty="0" smtClean="0"/>
          </a:p>
          <a:p>
            <a:r>
              <a:rPr lang="en-US" sz="2100" dirty="0" smtClean="0"/>
              <a:t>(</a:t>
            </a:r>
            <a:r>
              <a:rPr lang="en-US" sz="2100" dirty="0" smtClean="0"/>
              <a:t>Class5) Provide the guidelines for determining service accounts permissions. </a:t>
            </a:r>
          </a:p>
          <a:p>
            <a:r>
              <a:rPr lang="en-US" sz="2100" dirty="0" smtClean="0"/>
              <a:t>(Class5) Explain the different error levels you need to monitor while running SQL Server (slide # 46). </a:t>
            </a:r>
          </a:p>
          <a:p>
            <a:r>
              <a:rPr lang="en-US" sz="2100" dirty="0" smtClean="0"/>
              <a:t>(Class6) Explain the roles available in SQL Server 2005. Provide examples. </a:t>
            </a:r>
          </a:p>
          <a:p>
            <a:r>
              <a:rPr lang="en-US" sz="2100" dirty="0" smtClean="0"/>
              <a:t>(Class6) Explain the concepts of principals, </a:t>
            </a:r>
            <a:r>
              <a:rPr lang="en-US" sz="2100" dirty="0" err="1" smtClean="0"/>
              <a:t>securables</a:t>
            </a:r>
            <a:r>
              <a:rPr lang="en-US" sz="2100" dirty="0" smtClean="0"/>
              <a:t>, and permissions, and their relationships. </a:t>
            </a:r>
          </a:p>
          <a:p>
            <a:r>
              <a:rPr lang="en-US" sz="2100" dirty="0" smtClean="0"/>
              <a:t>(Class7) Explain user-schema separation and its implications on ownership. </a:t>
            </a:r>
          </a:p>
          <a:p>
            <a:r>
              <a:rPr lang="en-US" sz="2100" dirty="0" smtClean="0"/>
              <a:t>(Class7) You need to understand effective permissions on objects in schema. </a:t>
            </a:r>
          </a:p>
          <a:p>
            <a:r>
              <a:rPr lang="en-US" sz="2100" dirty="0" smtClean="0"/>
              <a:t>(Class7) Provide the guidelines for designing database users’ privileges.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Questions (2/2)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Ghi's Theme">
  <a:themeElements>
    <a:clrScheme name="Gartner Fall Sym 2003 PPT- one template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rtner Fall Sym 2003 PPT- one template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tner Fall Sym 2003 PPT- one template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8">
        <a:dk1>
          <a:srgbClr val="000000"/>
        </a:dk1>
        <a:lt1>
          <a:srgbClr val="FFFFFF"/>
        </a:lt1>
        <a:dk2>
          <a:srgbClr val="F8F8F8"/>
        </a:dk2>
        <a:lt2>
          <a:srgbClr val="808080"/>
        </a:lt2>
        <a:accent1>
          <a:srgbClr val="CCFF66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E2FFB8"/>
        </a:accent5>
        <a:accent6>
          <a:srgbClr val="E7B900"/>
        </a:accent6>
        <a:hlink>
          <a:srgbClr val="0066F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16013</TotalTime>
  <Pages>22</Pages>
  <Words>409</Words>
  <Application>Microsoft Office PowerPoint</Application>
  <PresentationFormat>On-screen Show (4:3)</PresentationFormat>
  <Paragraphs>43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Ghi's Theme</vt:lpstr>
      <vt:lpstr>Exam1 Review</vt:lpstr>
      <vt:lpstr>Test (Administration)</vt:lpstr>
      <vt:lpstr>Test (Instructions)</vt:lpstr>
      <vt:lpstr>Sample Questions (1/2)</vt:lpstr>
      <vt:lpstr>Sample Questions (2/2)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Security</dc:title>
  <dc:subject/>
  <dc:creator/>
  <cp:keywords/>
  <dc:description/>
  <cp:lastModifiedBy>Ghiyoung</cp:lastModifiedBy>
  <cp:revision>2588</cp:revision>
  <cp:lastPrinted>2011-09-12T12:40:58Z</cp:lastPrinted>
  <dcterms:created xsi:type="dcterms:W3CDTF">2003-08-13T19:50:43Z</dcterms:created>
  <dcterms:modified xsi:type="dcterms:W3CDTF">2012-02-27T15:35:12Z</dcterms:modified>
</cp:coreProperties>
</file>