
<file path=[Content_Types].xml><?xml version="1.0" encoding="utf-8"?>
<Types xmlns="http://schemas.openxmlformats.org/package/2006/content-types">
  <Default Extension="bin" ContentType="application/vnd.openxmlformats-officedocument.presentationml.printerSettings"/>
  <Override PartName="/ppt/notesSlides/notesSlide24.xml" ContentType="application/vnd.openxmlformats-officedocument.presentationml.notesSlide+xml"/>
  <Override PartName="/ppt/slides/slide14.xml" ContentType="application/vnd.openxmlformats-officedocument.presentationml.slide+xml"/>
  <Default Extension="rels" ContentType="application/vnd.openxmlformats-package.relationships+xml"/>
  <Override PartName="/ppt/notesSlides/notesSlide16.xml" ContentType="application/vnd.openxmlformats-officedocument.presentationml.notes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30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26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notesSlides/notesSlide2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Default Extension="gif" ContentType="image/gif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strictFirstAndLastChars="0" saveSubsetFonts="1">
  <p:sldMasterIdLst>
    <p:sldMasterId id="2147483650" r:id="rId1"/>
  </p:sldMasterIdLst>
  <p:notesMasterIdLst>
    <p:notesMasterId r:id="rId48"/>
  </p:notesMasterIdLst>
  <p:handoutMasterIdLst>
    <p:handoutMasterId r:id="rId49"/>
  </p:handoutMasterIdLst>
  <p:sldIdLst>
    <p:sldId id="529" r:id="rId2"/>
    <p:sldId id="602" r:id="rId3"/>
    <p:sldId id="637" r:id="rId4"/>
    <p:sldId id="707" r:id="rId5"/>
    <p:sldId id="638" r:id="rId6"/>
    <p:sldId id="639" r:id="rId7"/>
    <p:sldId id="640" r:id="rId8"/>
    <p:sldId id="641" r:id="rId9"/>
    <p:sldId id="642" r:id="rId10"/>
    <p:sldId id="643" r:id="rId11"/>
    <p:sldId id="644" r:id="rId12"/>
    <p:sldId id="645" r:id="rId13"/>
    <p:sldId id="646" r:id="rId14"/>
    <p:sldId id="647" r:id="rId15"/>
    <p:sldId id="648" r:id="rId16"/>
    <p:sldId id="698" r:id="rId17"/>
    <p:sldId id="650" r:id="rId18"/>
    <p:sldId id="702" r:id="rId19"/>
    <p:sldId id="651" r:id="rId20"/>
    <p:sldId id="652" r:id="rId21"/>
    <p:sldId id="653" r:id="rId22"/>
    <p:sldId id="654" r:id="rId23"/>
    <p:sldId id="655" r:id="rId24"/>
    <p:sldId id="656" r:id="rId25"/>
    <p:sldId id="657" r:id="rId26"/>
    <p:sldId id="695" r:id="rId27"/>
    <p:sldId id="658" r:id="rId28"/>
    <p:sldId id="660" r:id="rId29"/>
    <p:sldId id="661" r:id="rId30"/>
    <p:sldId id="662" r:id="rId31"/>
    <p:sldId id="699" r:id="rId32"/>
    <p:sldId id="663" r:id="rId33"/>
    <p:sldId id="696" r:id="rId34"/>
    <p:sldId id="664" r:id="rId35"/>
    <p:sldId id="665" r:id="rId36"/>
    <p:sldId id="700" r:id="rId37"/>
    <p:sldId id="670" r:id="rId38"/>
    <p:sldId id="671" r:id="rId39"/>
    <p:sldId id="672" r:id="rId40"/>
    <p:sldId id="667" r:id="rId41"/>
    <p:sldId id="701" r:id="rId42"/>
    <p:sldId id="674" r:id="rId43"/>
    <p:sldId id="708" r:id="rId44"/>
    <p:sldId id="676" r:id="rId45"/>
    <p:sldId id="677" r:id="rId46"/>
    <p:sldId id="709" r:id="rId47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rgbClr val="000000"/>
    </p:penClr>
    <p:extLst>
      <p:ext uri="{EC167BDD-8182-4AB7-AECC-EB403E3ABB37}">
        <p14:laserClr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>
          <a:srgbClr val="FF0000"/>
        </p14:laserClr>
      </p:ext>
      <p:ext uri="{2FDB2607-1784-4EEB-B798-7EB5836EED8A}">
        <p14:showMediaCtrls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0"/>
      </p:ext>
    </p:extLst>
  </p:showPr>
  <p:clrMru>
    <a:srgbClr val="CC3300"/>
    <a:srgbClr val="FF9933"/>
    <a:srgbClr val="FF9900"/>
    <a:srgbClr val="00FF00"/>
    <a:srgbClr val="FFFFFF"/>
    <a:srgbClr val="C9F1FF"/>
    <a:srgbClr val="FFFF00"/>
    <a:srgbClr val="FFFF66"/>
    <a:srgbClr val="003366"/>
    <a:srgbClr val="003399"/>
  </p:clrMru>
  <p:extLst>
    <p:ext uri="{E76CE94A-603C-4142-B9EB-6D1370010A27}">
      <p14:discardImageEditData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0"/>
    </p:ext>
    <p:ext uri="{D31A062A-798A-4329-ABDD-BBA856620510}">
      <p14:defaultImageDpi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6170" autoAdjust="0"/>
    <p:restoredTop sz="92794" autoAdjust="0"/>
  </p:normalViewPr>
  <p:slideViewPr>
    <p:cSldViewPr>
      <p:cViewPr varScale="1">
        <p:scale>
          <a:sx n="93" d="100"/>
          <a:sy n="93" d="100"/>
        </p:scale>
        <p:origin x="-7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0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856"/>
    </p:cViewPr>
  </p:sorterViewPr>
  <p:notesViewPr>
    <p:cSldViewPr>
      <p:cViewPr>
        <p:scale>
          <a:sx n="100" d="100"/>
          <a:sy n="100" d="100"/>
        </p:scale>
        <p:origin x="-1632" y="2118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defTabSz="93980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algn="r" defTabSz="93980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443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b" anchorCtr="0" compatLnSpc="1">
            <a:prstTxWarp prst="textNoShape">
              <a:avLst/>
            </a:prstTxWarp>
          </a:bodyPr>
          <a:lstStyle>
            <a:lvl1pPr defTabSz="93980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443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b" anchorCtr="0" compatLnSpc="1">
            <a:prstTxWarp prst="textNoShape">
              <a:avLst/>
            </a:prstTxWarp>
          </a:bodyPr>
          <a:lstStyle>
            <a:lvl1pPr algn="r" defTabSz="939800">
              <a:defRPr sz="1100" b="0" i="1"/>
            </a:lvl1pPr>
          </a:lstStyle>
          <a:p>
            <a:pPr>
              <a:defRPr/>
            </a:pPr>
            <a:fld id="{CCA27B49-56CB-4F0A-ACEB-D7703FD64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971578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19"/>
          <p:cNvSpPr>
            <a:spLocks noChangeArrowheads="1"/>
          </p:cNvSpPr>
          <p:nvPr/>
        </p:nvSpPr>
        <p:spPr bwMode="auto">
          <a:xfrm>
            <a:off x="109538" y="53975"/>
            <a:ext cx="4716462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6" tIns="43658" rIns="87316" bIns="43658" anchor="ctr"/>
          <a:lstStyle/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998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Calibri" pitchFamily="34" charset="0"/>
      </a:defRPr>
    </a:lvl1pPr>
    <a:lvl2pPr marL="742950" indent="-28575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prstGeom prst="rect">
            <a:avLst/>
          </a:prstGeom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xfrm>
            <a:off x="152400" y="4419600"/>
            <a:ext cx="6604000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52400" y="4419600"/>
            <a:ext cx="6604000" cy="4495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endParaRPr lang="en-US" sz="1200" dirty="0">
              <a:latin typeface="+mn-l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52400" y="4419600"/>
            <a:ext cx="6604000" cy="44958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endParaRPr lang="en-US" dirty="0">
              <a:latin typeface="+mn-l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>
              <a:latin typeface="+mn-lt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4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u="none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sz="14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831580"/>
            <a:ext cx="2971800" cy="464820"/>
          </a:xfrm>
          <a:prstGeom prst="rect">
            <a:avLst/>
          </a:prstGeom>
          <a:ln/>
        </p:spPr>
        <p:txBody>
          <a:bodyPr/>
          <a:lstStyle/>
          <a:p>
            <a:fld id="{0E8B1B24-D01E-4C6D-951D-9C9F0042AD29}" type="slidenum">
              <a:rPr lang="en-US"/>
              <a:pPr/>
              <a:t>1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prstGeom prst="rect">
            <a:avLst/>
          </a:prstGeom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419600"/>
            <a:ext cx="6604000" cy="449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Notes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sz="14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14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200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0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1200" b="0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sz="14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52400" y="4419600"/>
            <a:ext cx="66040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52400" y="4419600"/>
            <a:ext cx="66040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52400" y="4419600"/>
            <a:ext cx="66040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 smtClean="0">
              <a:latin typeface="+mn-l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52400" y="4419600"/>
            <a:ext cx="66040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1200" dirty="0">
              <a:latin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ltGray">
          <a:xfrm>
            <a:off x="0" y="0"/>
            <a:ext cx="9144000" cy="304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0" y="41148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3014663"/>
            <a:ext cx="9144000" cy="3810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058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800601"/>
            <a:ext cx="4800600" cy="176688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805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99144" y="838200"/>
            <a:ext cx="8305800" cy="1905000"/>
          </a:xfrm>
        </p:spPr>
        <p:txBody>
          <a:bodyPr/>
          <a:lstStyle>
            <a:lvl1pPr algn="ctr"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769260" y="3276600"/>
            <a:ext cx="7620000" cy="1219200"/>
          </a:xfrm>
        </p:spPr>
        <p:txBody>
          <a:bodyPr/>
          <a:lstStyle>
            <a:lvl1pPr algn="ctr"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56806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416570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50800"/>
            <a:ext cx="2047875" cy="5969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4" y="50800"/>
            <a:ext cx="5991225" cy="5969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84189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50800"/>
            <a:ext cx="81915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3" y="1447800"/>
            <a:ext cx="4019551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29152" y="1447800"/>
            <a:ext cx="4019551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95252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Ghi's Templa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22681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028692"/>
            <a:ext cx="7772400" cy="1498283"/>
          </a:xfrm>
        </p:spPr>
        <p:txBody>
          <a:bodyPr anchor="t"/>
          <a:lstStyle>
            <a:lvl1pPr algn="ctr">
              <a:defRPr sz="2800" b="1" cap="none" baseline="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4600"/>
            <a:ext cx="7772400" cy="1500187"/>
          </a:xfrm>
          <a:noFill/>
        </p:spPr>
        <p:txBody>
          <a:bodyPr anchor="ctr"/>
          <a:lstStyle>
            <a:lvl1pPr marL="0" indent="0" algn="ctr">
              <a:buNone/>
              <a:defRPr sz="4400" b="1">
                <a:solidFill>
                  <a:srgbClr val="CC330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30824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3" y="1447800"/>
            <a:ext cx="401955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2" y="1447800"/>
            <a:ext cx="401955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84196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07769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43789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67200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45946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34844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white">
          <a:xfrm>
            <a:off x="0" y="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 userDrawn="1"/>
        </p:nvSpPr>
        <p:spPr bwMode="white">
          <a:xfrm>
            <a:off x="0" y="1139825"/>
            <a:ext cx="9144000" cy="571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738" y="1320800"/>
            <a:ext cx="8497887" cy="509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2738" y="50800"/>
            <a:ext cx="84978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4"/>
          <p:cNvSpPr>
            <a:spLocks noChangeArrowheads="1"/>
          </p:cNvSpPr>
          <p:nvPr userDrawn="1"/>
        </p:nvSpPr>
        <p:spPr bwMode="auto">
          <a:xfrm>
            <a:off x="7986713" y="6467475"/>
            <a:ext cx="102711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B1E43FD9-D896-4A72-AE23-D1F08B45F666}" type="slidenum">
              <a:rPr lang="en-US" sz="900">
                <a:latin typeface="Arial Narrow" pitchFamily="34" charset="0"/>
                <a:cs typeface="Tahoma" pitchFamily="34" charset="0"/>
              </a:rPr>
              <a:pPr algn="r"/>
              <a:t>‹#›</a:t>
            </a:fld>
            <a:endParaRPr lang="en-US" sz="900" dirty="0">
              <a:latin typeface="Arial Narrow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4" r:id="rId1"/>
    <p:sldLayoutId id="2147484263" r:id="rId2"/>
    <p:sldLayoutId id="2147484264" r:id="rId3"/>
    <p:sldLayoutId id="2147484265" r:id="rId4"/>
    <p:sldLayoutId id="2147484266" r:id="rId5"/>
    <p:sldLayoutId id="2147484267" r:id="rId6"/>
    <p:sldLayoutId id="2147484268" r:id="rId7"/>
    <p:sldLayoutId id="2147484269" r:id="rId8"/>
    <p:sldLayoutId id="2147484270" r:id="rId9"/>
    <p:sldLayoutId id="2147484271" r:id="rId10"/>
    <p:sldLayoutId id="2147484272" r:id="rId11"/>
    <p:sldLayoutId id="2147484273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Char char="–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Char char="–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Char char="–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Char char="–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ubtitle 1"/>
          <p:cNvSpPr>
            <a:spLocks noGrp="1"/>
          </p:cNvSpPr>
          <p:nvPr>
            <p:ph type="subTitle" idx="1"/>
          </p:nvPr>
        </p:nvSpPr>
        <p:spPr>
          <a:xfrm>
            <a:off x="3962400" y="4800600"/>
            <a:ext cx="4800600" cy="1766888"/>
          </a:xfrm>
        </p:spPr>
        <p:txBody>
          <a:bodyPr/>
          <a:lstStyle/>
          <a:p>
            <a:r>
              <a:rPr lang="en-US" dirty="0" smtClean="0"/>
              <a:t>Computer Information Systems</a:t>
            </a:r>
          </a:p>
          <a:p>
            <a:r>
              <a:rPr lang="en-US" dirty="0" smtClean="0"/>
              <a:t>University of Louisville</a:t>
            </a:r>
          </a:p>
          <a:p>
            <a:r>
              <a:rPr lang="en-US" dirty="0" err="1" smtClean="0"/>
              <a:t>Ghiyoung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, PhD</a:t>
            </a:r>
          </a:p>
          <a:p>
            <a:endParaRPr lang="en-US" dirty="0" smtClean="0"/>
          </a:p>
        </p:txBody>
      </p:sp>
      <p:sp>
        <p:nvSpPr>
          <p:cNvPr id="3075" name="Title 2"/>
          <p:cNvSpPr>
            <a:spLocks noGrp="1"/>
          </p:cNvSpPr>
          <p:nvPr>
            <p:ph type="ctrTitle"/>
          </p:nvPr>
        </p:nvSpPr>
        <p:spPr>
          <a:xfrm>
            <a:off x="398463" y="838200"/>
            <a:ext cx="8305800" cy="1905000"/>
          </a:xfrm>
        </p:spPr>
        <p:txBody>
          <a:bodyPr/>
          <a:lstStyle/>
          <a:p>
            <a:r>
              <a:rPr lang="en-US" sz="4800" dirty="0" smtClean="0">
                <a:cs typeface="Arial"/>
              </a:rPr>
              <a:t>Introduction to MS SQL Server</a:t>
            </a:r>
            <a:endParaRPr lang="en-US" sz="4800" dirty="0" smtClean="0">
              <a:cs typeface="Arial" charset="0"/>
            </a:endParaRPr>
          </a:p>
        </p:txBody>
      </p:sp>
      <p:sp>
        <p:nvSpPr>
          <p:cNvPr id="307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9938" y="3276600"/>
            <a:ext cx="7620000" cy="1219200"/>
          </a:xfrm>
        </p:spPr>
        <p:txBody>
          <a:bodyPr/>
          <a:lstStyle/>
          <a:p>
            <a:r>
              <a:rPr lang="en-US" sz="3200" dirty="0" smtClean="0"/>
              <a:t>CIS 483 – Database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Integration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enterprise-level data integration and data transformations</a:t>
            </a:r>
          </a:p>
          <a:p>
            <a:r>
              <a:rPr lang="en-US" dirty="0" smtClean="0"/>
              <a:t>MS E.T.L solution</a:t>
            </a:r>
          </a:p>
          <a:p>
            <a:pPr lvl="1"/>
            <a:r>
              <a:rPr lang="en-US" dirty="0" smtClean="0"/>
              <a:t>Extract, Transform, and Load</a:t>
            </a:r>
          </a:p>
          <a:p>
            <a:pPr lvl="1"/>
            <a:r>
              <a:rPr lang="en-US" dirty="0" smtClean="0"/>
              <a:t>Import and export data, and transform along the way</a:t>
            </a:r>
          </a:p>
          <a:p>
            <a:r>
              <a:rPr lang="en-US" dirty="0" smtClean="0"/>
              <a:t>Replace a predecessor, Data Transformation Services (DTS)</a:t>
            </a:r>
          </a:p>
          <a:p>
            <a:r>
              <a:rPr lang="en-US" dirty="0" smtClean="0"/>
              <a:t>Can use GUI tools for transformation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Reporting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97887" cy="5094288"/>
          </a:xfrm>
        </p:spPr>
        <p:txBody>
          <a:bodyPr/>
          <a:lstStyle/>
          <a:p>
            <a:r>
              <a:rPr lang="en-US" dirty="0" smtClean="0"/>
              <a:t>Centralized reporting server that supports design, deployment, and management of reports </a:t>
            </a:r>
          </a:p>
          <a:p>
            <a:r>
              <a:rPr lang="en-US" dirty="0" smtClean="0"/>
              <a:t>Can use relational or multidimensional data from different data sources (e.g., Oracle, DB2, MS Access, MS Excel, text files, XML)</a:t>
            </a:r>
          </a:p>
          <a:p>
            <a:r>
              <a:rPr lang="en-US" dirty="0" smtClean="0"/>
              <a:t>Can explore data interactively and create various reports</a:t>
            </a:r>
          </a:p>
          <a:p>
            <a:r>
              <a:rPr lang="en-US" dirty="0" smtClean="0"/>
              <a:t>Can create ad-hoc reports that use predefined models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warehouse &amp; Data Mart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5" descr="Noname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72745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6629400"/>
            <a:ext cx="1527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smtClean="0"/>
              <a:t>* Source: </a:t>
            </a:r>
            <a:r>
              <a:rPr lang="en-US" sz="1100" b="0" dirty="0" err="1" smtClean="0"/>
              <a:t>Hoffer</a:t>
            </a:r>
            <a:r>
              <a:rPr lang="en-US" sz="1100" b="0" dirty="0" smtClean="0"/>
              <a:t> et. al</a:t>
            </a:r>
            <a:endParaRPr lang="en-US" sz="1100" b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Broker</a:t>
            </a:r>
          </a:p>
          <a:p>
            <a:pPr lvl="1"/>
            <a:r>
              <a:rPr lang="en-US" dirty="0" smtClean="0"/>
              <a:t>Supports queuing and messaging between SQL Server instances (or within a single instance)</a:t>
            </a:r>
          </a:p>
          <a:p>
            <a:pPr lvl="1"/>
            <a:r>
              <a:rPr lang="en-US" dirty="0" smtClean="0"/>
              <a:t>New technology in SQL Server 2005</a:t>
            </a:r>
          </a:p>
          <a:p>
            <a:r>
              <a:rPr lang="en-US" dirty="0" smtClean="0"/>
              <a:t>Replication</a:t>
            </a:r>
          </a:p>
          <a:p>
            <a:pPr lvl="1"/>
            <a:r>
              <a:rPr lang="en-US" dirty="0" smtClean="0"/>
              <a:t>Supports the copying and distribution of data and database objects</a:t>
            </a:r>
          </a:p>
          <a:p>
            <a:r>
              <a:rPr lang="en-US" dirty="0" smtClean="0"/>
              <a:t>Full-Text Search</a:t>
            </a:r>
          </a:p>
          <a:p>
            <a:pPr lvl="1"/>
            <a:r>
              <a:rPr lang="en-US" dirty="0" smtClean="0"/>
              <a:t>Enable full-text queries (e.g., words and phrases) against plain character-based data in SQL Server tables</a:t>
            </a:r>
          </a:p>
          <a:p>
            <a:r>
              <a:rPr lang="en-US" dirty="0" smtClean="0"/>
              <a:t>Notification Services</a:t>
            </a:r>
          </a:p>
          <a:p>
            <a:pPr lvl="1"/>
            <a:r>
              <a:rPr lang="en-US" dirty="0" smtClean="0"/>
              <a:t>Used to create customized messages subscribers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Editions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</a:t>
            </a:r>
          </a:p>
          <a:p>
            <a:pPr lvl="1"/>
            <a:r>
              <a:rPr lang="en-US" dirty="0" smtClean="0"/>
              <a:t>Free (but, 1CPU, 1G RAM, 4G database size limit)</a:t>
            </a:r>
          </a:p>
          <a:p>
            <a:r>
              <a:rPr lang="en-US" dirty="0" smtClean="0"/>
              <a:t>Workgroup</a:t>
            </a:r>
          </a:p>
          <a:p>
            <a:pPr lvl="1"/>
            <a:r>
              <a:rPr lang="en-US" dirty="0" smtClean="0"/>
              <a:t>User or CPU-based license (but, limit on CPU and RAM)</a:t>
            </a:r>
          </a:p>
          <a:p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Most popular (CPU limit, but no RAM limit, 64-bit/32-bit, 500GB databases)</a:t>
            </a:r>
          </a:p>
          <a:p>
            <a:r>
              <a:rPr lang="en-US" dirty="0" smtClean="0"/>
              <a:t>Developer</a:t>
            </a:r>
          </a:p>
          <a:p>
            <a:pPr lvl="1"/>
            <a:r>
              <a:rPr lang="en-US" dirty="0" smtClean="0"/>
              <a:t>For testing and development</a:t>
            </a:r>
          </a:p>
          <a:p>
            <a:r>
              <a:rPr lang="en-US" dirty="0" smtClean="0"/>
              <a:t>Enterprise</a:t>
            </a:r>
          </a:p>
          <a:p>
            <a:pPr lvl="1"/>
            <a:r>
              <a:rPr lang="en-US" dirty="0" smtClean="0"/>
              <a:t>Most expensive (no hardware limits, 64-bit/32-bit, terabyte-size databases)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Configuring SQL Server 2005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"/>
              </a:rPr>
              <a:t>SQL Server Configuration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1200" dirty="0" smtClean="0">
                <a:cs typeface="Calibri"/>
              </a:rPr>
              <a:t>Purpose</a:t>
            </a:r>
          </a:p>
          <a:p>
            <a:pPr lvl="1"/>
            <a:r>
              <a:rPr lang="en-US" kern="1200" dirty="0" smtClean="0">
                <a:cs typeface="Calibri"/>
              </a:rPr>
              <a:t>Manage SQL Server services</a:t>
            </a:r>
          </a:p>
          <a:p>
            <a:pPr lvl="1"/>
            <a:r>
              <a:rPr lang="en-US" kern="1200" dirty="0" smtClean="0">
                <a:cs typeface="Calibri"/>
              </a:rPr>
              <a:t>Configure the network protocols </a:t>
            </a:r>
          </a:p>
          <a:p>
            <a:pPr lvl="1"/>
            <a:r>
              <a:rPr lang="en-US" kern="1200" dirty="0" smtClean="0">
                <a:cs typeface="Calibri"/>
              </a:rPr>
              <a:t>Manage the network connectivity for SQL Server client computers</a:t>
            </a:r>
          </a:p>
          <a:p>
            <a:r>
              <a:rPr lang="en-US" kern="1200" dirty="0" smtClean="0">
                <a:cs typeface="Calibri" pitchFamily="34" charset="0"/>
              </a:rPr>
              <a:t>A Microsoft Management Console (MMC) snap-in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Configuration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375" y="1352550"/>
            <a:ext cx="847725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2005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Browser</a:t>
            </a:r>
          </a:p>
          <a:p>
            <a:pPr lvl="1"/>
            <a:r>
              <a:rPr lang="en-US" dirty="0" smtClean="0"/>
              <a:t>A Windows service</a:t>
            </a:r>
          </a:p>
          <a:p>
            <a:pPr lvl="1"/>
            <a:r>
              <a:rPr lang="en-US" kern="1200" dirty="0" smtClean="0">
                <a:cs typeface="Calibri" pitchFamily="34" charset="0"/>
              </a:rPr>
              <a:t>When a client connects by name, SQL Browser looks for the name in its list and send out the connection data for that instance</a:t>
            </a:r>
            <a:endParaRPr lang="en-US" dirty="0" smtClean="0"/>
          </a:p>
          <a:p>
            <a:r>
              <a:rPr lang="en-US" dirty="0" smtClean="0"/>
              <a:t>SQL Server Agent</a:t>
            </a:r>
          </a:p>
          <a:p>
            <a:pPr lvl="1"/>
            <a:r>
              <a:rPr lang="en-US" dirty="0" smtClean="0"/>
              <a:t>A Windows automation tool</a:t>
            </a:r>
          </a:p>
          <a:p>
            <a:pPr lvl="2"/>
            <a:r>
              <a:rPr lang="en-US" dirty="0" smtClean="0"/>
              <a:t>Alerts: Reports errors</a:t>
            </a:r>
          </a:p>
          <a:p>
            <a:pPr lvl="1"/>
            <a:r>
              <a:rPr lang="en-US" dirty="0" smtClean="0"/>
              <a:t>Jobs: Transferring data or backing up a trans</a:t>
            </a:r>
          </a:p>
          <a:p>
            <a:r>
              <a:rPr lang="en-US" dirty="0" smtClean="0"/>
              <a:t>SS 2005 Network Configuration</a:t>
            </a:r>
          </a:p>
          <a:p>
            <a:r>
              <a:rPr lang="en-US" dirty="0" smtClean="0"/>
              <a:t>SQL Native Client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Clients communicate with the server via SQL Native Client</a:t>
            </a:r>
          </a:p>
          <a:p>
            <a:pPr lvl="1"/>
            <a:r>
              <a:rPr lang="en-US" kern="1200" dirty="0" smtClean="0">
                <a:ea typeface="+mn-ea"/>
                <a:cs typeface="Calibri"/>
              </a:rPr>
              <a:t>A data access API for OLE DB and ODBC.</a:t>
            </a:r>
            <a:endParaRPr lang="en-US" dirty="0" smtClean="0"/>
          </a:p>
          <a:p>
            <a:r>
              <a:rPr lang="en-US" dirty="0" smtClean="0"/>
              <a:t>SQL Server supports the following protocols:</a:t>
            </a:r>
          </a:p>
          <a:p>
            <a:pPr lvl="1"/>
            <a:r>
              <a:rPr lang="en-US" dirty="0" smtClean="0"/>
              <a:t>Local connections use Shared Memory by default</a:t>
            </a:r>
          </a:p>
          <a:p>
            <a:pPr lvl="1"/>
            <a:r>
              <a:rPr lang="en-US" dirty="0" smtClean="0"/>
              <a:t>TCP/IP: standard</a:t>
            </a:r>
          </a:p>
          <a:p>
            <a:pPr lvl="1"/>
            <a:r>
              <a:rPr lang="en-US" dirty="0" smtClean="0"/>
              <a:t>Also supports Named Pipe and VIA protocols</a:t>
            </a:r>
          </a:p>
          <a:p>
            <a:r>
              <a:rPr lang="en-US" dirty="0" smtClean="0"/>
              <a:t>SQL Server default port: 1433</a:t>
            </a:r>
          </a:p>
          <a:p>
            <a:r>
              <a:rPr lang="en-US" dirty="0" smtClean="0"/>
              <a:t>Named installations use dynamic port</a:t>
            </a:r>
          </a:p>
          <a:p>
            <a:r>
              <a:rPr lang="en-US" dirty="0" smtClean="0"/>
              <a:t>SQL Server Browser service helps resolving dynamic ports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52" name="Rectangle 8"/>
          <p:cNvSpPr>
            <a:spLocks noGrp="1" noChangeArrowheads="1"/>
          </p:cNvSpPr>
          <p:nvPr>
            <p:ph type="title"/>
          </p:nvPr>
        </p:nvSpPr>
        <p:spPr>
          <a:xfrm>
            <a:off x="312738" y="76200"/>
            <a:ext cx="8497887" cy="10668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3655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Server 2005 Components</a:t>
            </a:r>
          </a:p>
          <a:p>
            <a:r>
              <a:rPr lang="en-US" dirty="0" smtClean="0"/>
              <a:t>Configuring SQL Server 2005</a:t>
            </a:r>
          </a:p>
          <a:p>
            <a:r>
              <a:rPr lang="en-US" dirty="0" smtClean="0"/>
              <a:t>SQL Server 2005 Instances</a:t>
            </a:r>
          </a:p>
          <a:p>
            <a:r>
              <a:rPr lang="en-US" dirty="0" smtClean="0"/>
              <a:t>SQL Server 2005 Databases</a:t>
            </a:r>
          </a:p>
          <a:p>
            <a:r>
              <a:rPr lang="en-US" dirty="0" smtClean="0"/>
              <a:t>SQL Server 2005 Data Storage Overview</a:t>
            </a:r>
          </a:p>
          <a:p>
            <a:pPr lvl="1"/>
            <a:r>
              <a:rPr lang="en-US" dirty="0" smtClean="0"/>
              <a:t>Database Physical Architecture</a:t>
            </a:r>
          </a:p>
          <a:p>
            <a:r>
              <a:rPr lang="en-US" dirty="0" smtClean="0"/>
              <a:t>Database Administration Topics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Surface Area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1200" dirty="0" smtClean="0">
                <a:cs typeface="Calibri"/>
              </a:rPr>
              <a:t>Enable, disable, start, or stop the services and remote connectivity of your Server installations</a:t>
            </a:r>
          </a:p>
          <a:p>
            <a:r>
              <a:rPr lang="en-US" dirty="0" smtClean="0"/>
              <a:t>Has two types: </a:t>
            </a:r>
          </a:p>
          <a:p>
            <a:pPr lvl="1"/>
            <a:r>
              <a:rPr lang="en-US" dirty="0" smtClean="0"/>
              <a:t>Surface Area Configuration for Services and Connections</a:t>
            </a:r>
          </a:p>
          <a:p>
            <a:pPr lvl="1"/>
            <a:r>
              <a:rPr lang="en-US" dirty="0" smtClean="0"/>
              <a:t>Surface Area Configuration for Features</a:t>
            </a:r>
          </a:p>
          <a:p>
            <a:r>
              <a:rPr lang="en-US" dirty="0" smtClean="0"/>
              <a:t>Services and Connections </a:t>
            </a:r>
          </a:p>
          <a:p>
            <a:pPr lvl="1"/>
            <a:r>
              <a:rPr lang="en-US" dirty="0" smtClean="0"/>
              <a:t>Control services and remote connections</a:t>
            </a:r>
          </a:p>
          <a:p>
            <a:r>
              <a:rPr lang="en-US" dirty="0" smtClean="0"/>
              <a:t>Features </a:t>
            </a:r>
          </a:p>
          <a:p>
            <a:pPr lvl="1"/>
            <a:r>
              <a:rPr lang="en-US" dirty="0" smtClean="0"/>
              <a:t>Enable and disable advanced features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Surface Area Configuration for Services and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295400"/>
            <a:ext cx="64770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Surface Area Configuration for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0" y="1381125"/>
            <a:ext cx="64770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Server 2005 Instances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installation of SQL Server creates an instance</a:t>
            </a:r>
          </a:p>
          <a:p>
            <a:r>
              <a:rPr lang="en-US" kern="1200" dirty="0" smtClean="0">
                <a:cs typeface="Calibri" pitchFamily="34" charset="0"/>
              </a:rPr>
              <a:t>Each instance has its own environment (e.g., user databases and a set of system unique to it)</a:t>
            </a:r>
            <a:endParaRPr lang="en-US" dirty="0" smtClean="0"/>
          </a:p>
          <a:p>
            <a:r>
              <a:rPr lang="en-US" dirty="0" smtClean="0"/>
              <a:t>Multiple instances can be created only by running SQL Server setup multiple times</a:t>
            </a:r>
          </a:p>
          <a:p>
            <a:r>
              <a:rPr lang="en-US" kern="1200" dirty="0" smtClean="0">
                <a:cs typeface="Calibri" pitchFamily="34" charset="0"/>
              </a:rPr>
              <a:t>Can install multiple instances of Database Engine, Analysis Services, and Reporting Services on the same machine</a:t>
            </a:r>
          </a:p>
          <a:p>
            <a:r>
              <a:rPr lang="en-US" dirty="0" smtClean="0"/>
              <a:t>The highest item in data storage hierarchy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Instances -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Instances can be of two types</a:t>
            </a:r>
          </a:p>
          <a:p>
            <a:pPr lvl="1"/>
            <a:r>
              <a:rPr lang="en-US" dirty="0" smtClean="0"/>
              <a:t>Default Instance</a:t>
            </a:r>
          </a:p>
          <a:p>
            <a:pPr lvl="1"/>
            <a:r>
              <a:rPr lang="en-US" dirty="0" smtClean="0"/>
              <a:t>Named Instance</a:t>
            </a:r>
          </a:p>
          <a:p>
            <a:r>
              <a:rPr lang="en-US" dirty="0" smtClean="0"/>
              <a:t>Default instances identified by the name of the computer on which the instance is installed</a:t>
            </a:r>
          </a:p>
          <a:p>
            <a:r>
              <a:rPr lang="en-US" dirty="0" smtClean="0"/>
              <a:t>Only one default instance allowed in a computer</a:t>
            </a:r>
          </a:p>
          <a:p>
            <a:r>
              <a:rPr lang="en-US" dirty="0" smtClean="0"/>
              <a:t>To identify Named Instances, provide the name of the server on which the instance is installed + the name of the instance</a:t>
            </a:r>
          </a:p>
          <a:p>
            <a:pPr lvl="1"/>
            <a:r>
              <a:rPr lang="en-US" dirty="0" smtClean="0"/>
              <a:t>Machine Name\Instance Name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Server 2005 Databases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database stores tables and related objects to manage data</a:t>
            </a:r>
          </a:p>
          <a:p>
            <a:r>
              <a:rPr lang="en-US" dirty="0" smtClean="0"/>
              <a:t>One SQL Server 2005 instance can store many databases (up to 32,767) </a:t>
            </a:r>
          </a:p>
          <a:p>
            <a:r>
              <a:rPr lang="en-US" dirty="0" smtClean="0"/>
              <a:t>One database can store many objects (more than 2 billion)</a:t>
            </a:r>
          </a:p>
          <a:p>
            <a:r>
              <a:rPr lang="en-US" dirty="0" smtClean="0"/>
              <a:t>A maximum database size (524 PB – Enterprise, 2008R2)</a:t>
            </a:r>
          </a:p>
          <a:p>
            <a:r>
              <a:rPr lang="en-US" dirty="0" smtClean="0"/>
              <a:t>A typical instance has five system databases and multiple user databases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2005 – System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has five system databases and one hidden system database</a:t>
            </a:r>
          </a:p>
          <a:p>
            <a:pPr lvl="1"/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MSDB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err="1" smtClean="0"/>
              <a:t>Tempdb</a:t>
            </a:r>
            <a:endParaRPr lang="en-US" dirty="0" smtClean="0"/>
          </a:p>
          <a:p>
            <a:pPr lvl="1"/>
            <a:r>
              <a:rPr lang="en-US" dirty="0" smtClean="0"/>
              <a:t>Resource (Hidden)</a:t>
            </a:r>
          </a:p>
          <a:p>
            <a:r>
              <a:rPr lang="en-US" dirty="0" smtClean="0"/>
              <a:t>System databases contain system objects like system tables, views, and stored procedures</a:t>
            </a:r>
          </a:p>
          <a:p>
            <a:r>
              <a:rPr lang="en-US" dirty="0" smtClean="0"/>
              <a:t>System objects is used to manage internal data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2005 – System Databases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Master</a:t>
            </a:r>
          </a:p>
          <a:p>
            <a:pPr lvl="1"/>
            <a:r>
              <a:rPr lang="en-US" sz="2000" dirty="0" smtClean="0"/>
              <a:t>Stores the information that is applied to the server (e.g., logins, linked servers, configuration, user tables)</a:t>
            </a:r>
          </a:p>
          <a:p>
            <a:pPr lvl="1"/>
            <a:r>
              <a:rPr lang="en-US" sz="2000" dirty="0" smtClean="0"/>
              <a:t>Cannot start the server without it</a:t>
            </a:r>
          </a:p>
          <a:p>
            <a:r>
              <a:rPr lang="en-US" sz="2400" dirty="0" smtClean="0"/>
              <a:t>MSDB</a:t>
            </a:r>
          </a:p>
          <a:p>
            <a:pPr lvl="1"/>
            <a:r>
              <a:rPr lang="en-US" sz="2000" dirty="0" smtClean="0"/>
              <a:t>Used by SQL Server Agent, Service Broker, Database Mail, log shipping</a:t>
            </a:r>
          </a:p>
          <a:p>
            <a:pPr lvl="1"/>
            <a:r>
              <a:rPr lang="en-US" sz="2000" dirty="0" smtClean="0"/>
              <a:t>Keeps the job’s parameters and history of database backup and restore</a:t>
            </a:r>
          </a:p>
          <a:p>
            <a:r>
              <a:rPr lang="en-US" sz="2400" dirty="0" smtClean="0"/>
              <a:t>Model</a:t>
            </a:r>
          </a:p>
          <a:p>
            <a:pPr lvl="1"/>
            <a:r>
              <a:rPr lang="en-US" sz="2000" dirty="0" smtClean="0"/>
              <a:t>A template on which user-created databases are built</a:t>
            </a:r>
          </a:p>
          <a:p>
            <a:pPr lvl="1"/>
            <a:r>
              <a:rPr lang="en-US" sz="2000" dirty="0" smtClean="0"/>
              <a:t>Changes to the model database are applied to all databases created afterward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Server 2005 Components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2005 – System Databases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TempDB</a:t>
            </a:r>
            <a:endParaRPr lang="en-US" dirty="0" smtClean="0"/>
          </a:p>
          <a:p>
            <a:pPr lvl="1"/>
            <a:r>
              <a:rPr lang="en-US" dirty="0" smtClean="0"/>
              <a:t>Contains temporary objects (e.g., temporary tables, temporary stored procedures) or intermediate result sets (e.g., large sort operations, index operations)</a:t>
            </a:r>
          </a:p>
          <a:p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A new addition in SQL Server 2005</a:t>
            </a:r>
          </a:p>
          <a:p>
            <a:pPr lvl="1"/>
            <a:r>
              <a:rPr lang="en-US" dirty="0" smtClean="0"/>
              <a:t>Actual database name is mssqlsystemresource.mdf and mssqlsystemresource.ldf </a:t>
            </a:r>
          </a:p>
          <a:p>
            <a:pPr lvl="1"/>
            <a:r>
              <a:rPr lang="en-US" dirty="0" smtClean="0"/>
              <a:t>Stores all the system objects (system stored procedures, system views) that appear logically in each database, but physically stored in the database</a:t>
            </a:r>
          </a:p>
          <a:p>
            <a:pPr lvl="1"/>
            <a:r>
              <a:rPr lang="en-US" dirty="0" smtClean="0"/>
              <a:t>Hidden and can’t directly access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of SQL Server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from </a:t>
            </a:r>
            <a:r>
              <a:rPr lang="en-US" dirty="0" err="1" smtClean="0"/>
              <a:t>sys.master_files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905000"/>
            <a:ext cx="480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2005 – User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databases contain a set of user created database objects</a:t>
            </a:r>
          </a:p>
          <a:p>
            <a:r>
              <a:rPr lang="en-US" dirty="0" smtClean="0"/>
              <a:t>User databases also contain system objects that maintain information about objects in the specific database</a:t>
            </a:r>
          </a:p>
          <a:p>
            <a:r>
              <a:rPr lang="en-US" dirty="0" smtClean="0"/>
              <a:t>A user database’s name must be unique in an instance</a:t>
            </a:r>
          </a:p>
          <a:p>
            <a:r>
              <a:rPr lang="en-US" dirty="0" smtClean="0"/>
              <a:t>User databases can be created by SSMS, TSQL, </a:t>
            </a:r>
            <a:r>
              <a:rPr lang="en-US" kern="1200" dirty="0" smtClean="0">
                <a:cs typeface="Calibri" pitchFamily="34" charset="0"/>
              </a:rPr>
              <a:t>SQL Server Management Objects (SMO)</a:t>
            </a:r>
            <a:endParaRPr lang="en-US" dirty="0" smtClean="0"/>
          </a:p>
          <a:p>
            <a:pPr lvl="1"/>
            <a:r>
              <a:rPr lang="en-US" dirty="0" smtClean="0"/>
              <a:t>SSMS (GUI) for one-time usage</a:t>
            </a:r>
          </a:p>
          <a:p>
            <a:pPr lvl="1"/>
            <a:r>
              <a:rPr lang="en-US" dirty="0" smtClean="0"/>
              <a:t>TSQL, SMO for reuse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Physical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Server 2005 Data Storage Overview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2005 –Database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database is stored in a set of OS files</a:t>
            </a:r>
          </a:p>
          <a:p>
            <a:r>
              <a:rPr lang="en-US" dirty="0" smtClean="0"/>
              <a:t>Each database has at least two files</a:t>
            </a:r>
          </a:p>
          <a:p>
            <a:pPr lvl="1"/>
            <a:r>
              <a:rPr lang="en-US" dirty="0" smtClean="0"/>
              <a:t>Data file</a:t>
            </a:r>
          </a:p>
          <a:p>
            <a:pPr lvl="1"/>
            <a:r>
              <a:rPr lang="en-US" dirty="0" smtClean="0"/>
              <a:t>Transaction log file</a:t>
            </a:r>
          </a:p>
          <a:p>
            <a:r>
              <a:rPr lang="en-US" dirty="0" smtClean="0"/>
              <a:t>Each database can have a maximum of 32,726 files</a:t>
            </a:r>
          </a:p>
          <a:p>
            <a:r>
              <a:rPr lang="en-US" dirty="0" smtClean="0"/>
              <a:t>Database files can be classified into:</a:t>
            </a:r>
          </a:p>
          <a:p>
            <a:pPr lvl="1"/>
            <a:r>
              <a:rPr lang="en-US" dirty="0" smtClean="0"/>
              <a:t>Primary Data File</a:t>
            </a:r>
          </a:p>
          <a:p>
            <a:pPr lvl="1"/>
            <a:r>
              <a:rPr lang="en-US" dirty="0" smtClean="0"/>
              <a:t>Secondary Data Files</a:t>
            </a:r>
          </a:p>
          <a:p>
            <a:pPr lvl="1"/>
            <a:r>
              <a:rPr lang="en-US" dirty="0" smtClean="0"/>
              <a:t>Transaction Log Files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2005 –Database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Data File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firstdata</a:t>
            </a:r>
            <a:r>
              <a:rPr lang="en-US" dirty="0" smtClean="0"/>
              <a:t> file created</a:t>
            </a:r>
          </a:p>
          <a:p>
            <a:pPr lvl="1"/>
            <a:r>
              <a:rPr lang="en-US" dirty="0" smtClean="0"/>
              <a:t>Track all the other data files used by the database</a:t>
            </a:r>
          </a:p>
          <a:p>
            <a:pPr lvl="1"/>
            <a:r>
              <a:rPr lang="en-US" dirty="0" smtClean="0"/>
              <a:t>Every database must have one and only one primary data file</a:t>
            </a:r>
          </a:p>
          <a:p>
            <a:pPr lvl="1"/>
            <a:r>
              <a:rPr lang="en-US" dirty="0" smtClean="0"/>
              <a:t>Generally has .</a:t>
            </a:r>
            <a:r>
              <a:rPr lang="en-US" dirty="0" err="1" smtClean="0"/>
              <a:t>mdf</a:t>
            </a:r>
            <a:r>
              <a:rPr lang="en-US" dirty="0" smtClean="0"/>
              <a:t> extension</a:t>
            </a:r>
          </a:p>
          <a:p>
            <a:pPr lvl="1"/>
            <a:r>
              <a:rPr lang="en-US" dirty="0" smtClean="0"/>
              <a:t>In many cases, this is the only data file</a:t>
            </a:r>
          </a:p>
          <a:p>
            <a:r>
              <a:rPr lang="en-US" dirty="0" smtClean="0"/>
              <a:t>Secondary Data File</a:t>
            </a:r>
          </a:p>
          <a:p>
            <a:pPr lvl="1"/>
            <a:r>
              <a:rPr lang="en-US" dirty="0" smtClean="0"/>
              <a:t>Can have zero or more files in a database</a:t>
            </a:r>
          </a:p>
          <a:p>
            <a:pPr lvl="1"/>
            <a:r>
              <a:rPr lang="en-US" dirty="0" smtClean="0"/>
              <a:t>Generally has .</a:t>
            </a:r>
            <a:r>
              <a:rPr lang="en-US" dirty="0" err="1" smtClean="0"/>
              <a:t>ndf</a:t>
            </a:r>
            <a:r>
              <a:rPr lang="en-US" dirty="0" smtClean="0"/>
              <a:t> extension</a:t>
            </a:r>
          </a:p>
          <a:p>
            <a:pPr lvl="1"/>
            <a:r>
              <a:rPr lang="en-US" dirty="0" smtClean="0"/>
              <a:t>Useful for large databases and  enhancing performance</a:t>
            </a:r>
          </a:p>
          <a:p>
            <a:pPr lvl="1"/>
            <a:r>
              <a:rPr lang="en-US" dirty="0" smtClean="0"/>
              <a:t>Flexible in backing up and copying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2005 –Database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Log Files</a:t>
            </a:r>
          </a:p>
          <a:p>
            <a:pPr lvl="1"/>
            <a:r>
              <a:rPr lang="en-US" dirty="0" smtClean="0"/>
              <a:t>Log files contain a group of database changes</a:t>
            </a:r>
          </a:p>
          <a:p>
            <a:pPr lvl="1"/>
            <a:r>
              <a:rPr lang="en-US" dirty="0" smtClean="0"/>
              <a:t>Each database must have at least one log file</a:t>
            </a:r>
          </a:p>
          <a:p>
            <a:pPr lvl="1"/>
            <a:r>
              <a:rPr lang="en-US" dirty="0" smtClean="0"/>
              <a:t>Generally the extension is .</a:t>
            </a:r>
            <a:r>
              <a:rPr lang="en-US" dirty="0" err="1" smtClean="0"/>
              <a:t>ldf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Prevent significant data loss and is very important for data recovery</a:t>
            </a:r>
          </a:p>
          <a:p>
            <a:pPr>
              <a:spcBef>
                <a:spcPts val="396"/>
              </a:spcBef>
              <a:spcAft>
                <a:spcPts val="0"/>
              </a:spcAft>
            </a:pPr>
            <a:r>
              <a:rPr lang="en-US" kern="1200" dirty="0" smtClean="0">
                <a:cs typeface="Calibri"/>
              </a:rPr>
              <a:t>Every write in a database is done inside of a transaction</a:t>
            </a:r>
          </a:p>
          <a:p>
            <a:pPr>
              <a:spcBef>
                <a:spcPts val="396"/>
              </a:spcBef>
              <a:spcAft>
                <a:spcPts val="0"/>
              </a:spcAft>
            </a:pPr>
            <a:r>
              <a:rPr lang="en-US" kern="1200" dirty="0" smtClean="0">
                <a:cs typeface="Calibri"/>
              </a:rPr>
              <a:t>Write Ahead Logging </a:t>
            </a:r>
          </a:p>
          <a:p>
            <a:pPr lvl="1">
              <a:spcBef>
                <a:spcPts val="396"/>
              </a:spcBef>
              <a:spcAft>
                <a:spcPts val="0"/>
              </a:spcAft>
            </a:pPr>
            <a:r>
              <a:rPr lang="en-US" kern="1200" dirty="0" smtClean="0">
                <a:cs typeface="Calibri"/>
              </a:rPr>
              <a:t>All transactions are written to the log first and next to the data file</a:t>
            </a:r>
            <a:endParaRPr 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2005 – Database File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database files can be stored on single drive or on multiple drives</a:t>
            </a:r>
          </a:p>
          <a:p>
            <a:r>
              <a:rPr lang="en-US" dirty="0" smtClean="0"/>
              <a:t>Every database file has a logical file name and a physical name</a:t>
            </a:r>
          </a:p>
          <a:p>
            <a:pPr lvl="1"/>
            <a:r>
              <a:rPr lang="en-US" dirty="0" smtClean="0"/>
              <a:t>Logical name: file manipulation uses this name (default=database name)</a:t>
            </a:r>
          </a:p>
          <a:p>
            <a:pPr lvl="1"/>
            <a:r>
              <a:rPr lang="en-US" dirty="0" smtClean="0"/>
              <a:t>Physical name: can’t be changed while online </a:t>
            </a:r>
          </a:p>
          <a:p>
            <a:r>
              <a:rPr lang="en-US" dirty="0" smtClean="0"/>
              <a:t>The database file growth and size can be handled in two modes</a:t>
            </a:r>
          </a:p>
          <a:p>
            <a:r>
              <a:rPr lang="en-US" dirty="0" err="1" smtClean="0"/>
              <a:t>Autogrow</a:t>
            </a:r>
            <a:r>
              <a:rPr lang="en-US" dirty="0" smtClean="0"/>
              <a:t> parameters: </a:t>
            </a:r>
          </a:p>
          <a:p>
            <a:pPr lvl="1"/>
            <a:r>
              <a:rPr lang="en-US" dirty="0" smtClean="0"/>
              <a:t>Grow the file by a percentage or a fixed amount</a:t>
            </a:r>
          </a:p>
          <a:p>
            <a:pPr lvl="1"/>
            <a:r>
              <a:rPr lang="en-US" dirty="0" smtClean="0"/>
              <a:t>Set max size (recommendation)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2005 –File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database can have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filegroups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filegroup</a:t>
            </a:r>
            <a:r>
              <a:rPr lang="en-US" dirty="0" smtClean="0"/>
              <a:t> can have </a:t>
            </a:r>
            <a:r>
              <a:rPr lang="en-US" i="1" dirty="0" smtClean="0"/>
              <a:t>n </a:t>
            </a:r>
            <a:r>
              <a:rPr lang="en-US" dirty="0" smtClean="0"/>
              <a:t>data files</a:t>
            </a:r>
          </a:p>
          <a:p>
            <a:r>
              <a:rPr lang="en-US" dirty="0" smtClean="0"/>
              <a:t>A data file belongs to a single </a:t>
            </a:r>
            <a:r>
              <a:rPr lang="en-US" dirty="0" err="1" smtClean="0"/>
              <a:t>filegroup</a:t>
            </a:r>
            <a:r>
              <a:rPr lang="en-US" dirty="0" smtClean="0"/>
              <a:t> </a:t>
            </a:r>
          </a:p>
          <a:p>
            <a:r>
              <a:rPr lang="en-US" dirty="0" smtClean="0"/>
              <a:t>Transaction log files do not belong to any </a:t>
            </a:r>
            <a:r>
              <a:rPr lang="en-US" dirty="0" err="1" smtClean="0"/>
              <a:t>filegroup</a:t>
            </a:r>
            <a:endParaRPr lang="en-US" dirty="0" smtClean="0"/>
          </a:p>
          <a:p>
            <a:r>
              <a:rPr lang="en-US" dirty="0" smtClean="0"/>
              <a:t>Helps easy data placement and backup/restore on a specific </a:t>
            </a:r>
            <a:r>
              <a:rPr lang="en-US" dirty="0" err="1" smtClean="0"/>
              <a:t>filegroup</a:t>
            </a:r>
            <a:endParaRPr lang="en-US" dirty="0" smtClean="0"/>
          </a:p>
          <a:p>
            <a:r>
              <a:rPr lang="en-US" dirty="0" smtClean="0"/>
              <a:t>Types of </a:t>
            </a:r>
            <a:r>
              <a:rPr lang="en-US" dirty="0" err="1" smtClean="0"/>
              <a:t>filegroups</a:t>
            </a:r>
            <a:endParaRPr lang="en-US" dirty="0" smtClean="0"/>
          </a:p>
          <a:p>
            <a:pPr lvl="1"/>
            <a:r>
              <a:rPr lang="en-US" dirty="0" smtClean="0"/>
              <a:t> Primary</a:t>
            </a:r>
          </a:p>
          <a:p>
            <a:pPr lvl="1"/>
            <a:r>
              <a:rPr lang="en-US" dirty="0" smtClean="0"/>
              <a:t> User Defined</a:t>
            </a:r>
          </a:p>
          <a:p>
            <a:pPr lvl="1"/>
            <a:r>
              <a:rPr lang="en-US" dirty="0" smtClean="0"/>
              <a:t> Default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2005 –File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96"/>
              </a:spcBef>
              <a:spcAft>
                <a:spcPts val="0"/>
              </a:spcAft>
            </a:pPr>
            <a:r>
              <a:rPr lang="en-US" kern="1200" dirty="0" smtClean="0">
                <a:cs typeface="Calibri"/>
              </a:rPr>
              <a:t>Each database has a </a:t>
            </a:r>
            <a:r>
              <a:rPr lang="en-US" u="sng" kern="1200" dirty="0" smtClean="0">
                <a:cs typeface="Calibri"/>
              </a:rPr>
              <a:t>primary </a:t>
            </a:r>
            <a:r>
              <a:rPr lang="en-US" kern="1200" dirty="0" err="1" smtClean="0">
                <a:cs typeface="Calibri"/>
              </a:rPr>
              <a:t>filegroup</a:t>
            </a:r>
            <a:endParaRPr lang="en-US" kern="1200" dirty="0" smtClean="0">
              <a:cs typeface="Calibri"/>
            </a:endParaRPr>
          </a:p>
          <a:p>
            <a:pPr lvl="1">
              <a:spcBef>
                <a:spcPts val="396"/>
              </a:spcBef>
              <a:spcAft>
                <a:spcPts val="0"/>
              </a:spcAft>
            </a:pPr>
            <a:r>
              <a:rPr lang="en-US" kern="1200" dirty="0" smtClean="0">
                <a:cs typeface="Calibri"/>
              </a:rPr>
              <a:t>The primary data file belongs to the primary </a:t>
            </a:r>
            <a:r>
              <a:rPr lang="en-US" kern="1200" dirty="0" err="1" smtClean="0">
                <a:cs typeface="Calibri"/>
              </a:rPr>
              <a:t>filegroup</a:t>
            </a:r>
            <a:endParaRPr lang="en-US" kern="1200" dirty="0" smtClean="0">
              <a:cs typeface="Calibri"/>
            </a:endParaRPr>
          </a:p>
          <a:p>
            <a:r>
              <a:rPr lang="en-US" dirty="0" smtClean="0"/>
              <a:t>Every database has one primary </a:t>
            </a:r>
            <a:r>
              <a:rPr lang="en-US" dirty="0" err="1" smtClean="0"/>
              <a:t>filegroup</a:t>
            </a:r>
            <a:endParaRPr lang="en-US" dirty="0" smtClean="0"/>
          </a:p>
          <a:p>
            <a:r>
              <a:rPr lang="en-US" dirty="0" smtClean="0"/>
              <a:t>User defined </a:t>
            </a:r>
            <a:r>
              <a:rPr lang="en-US" dirty="0" err="1" smtClean="0"/>
              <a:t>filegroups</a:t>
            </a:r>
            <a:r>
              <a:rPr lang="en-US" dirty="0" smtClean="0"/>
              <a:t> created explicitly</a:t>
            </a:r>
          </a:p>
          <a:p>
            <a:pPr lvl="1"/>
            <a:r>
              <a:rPr lang="en-US" dirty="0" smtClean="0"/>
              <a:t>The secondary data files can belong to user defined </a:t>
            </a:r>
            <a:r>
              <a:rPr lang="en-US" dirty="0" err="1" smtClean="0"/>
              <a:t>filegroups</a:t>
            </a:r>
            <a:endParaRPr lang="en-US" dirty="0" smtClean="0"/>
          </a:p>
          <a:p>
            <a:r>
              <a:rPr lang="en-US" dirty="0" smtClean="0"/>
              <a:t>The primary file group is the default </a:t>
            </a:r>
            <a:r>
              <a:rPr lang="en-US" dirty="0" err="1" smtClean="0"/>
              <a:t>filegroup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“Microsoft SQL Server 2005 is a database platform for large-scale online transaction processing (OLTP), data warehousing, and e-commerce applications; it is also a business intelligence platform for data integration, analysis, and reporting solutions.” (microsoft.com)</a:t>
            </a:r>
          </a:p>
          <a:p>
            <a:r>
              <a:rPr lang="en-CA" kern="1200" dirty="0" smtClean="0">
                <a:solidFill>
                  <a:srgbClr val="000000"/>
                </a:solidFill>
                <a:cs typeface="Calibri"/>
              </a:rPr>
              <a:t>SQL Server is usually refer to?</a:t>
            </a:r>
          </a:p>
          <a:p>
            <a:pPr lvl="1"/>
            <a:r>
              <a:rPr lang="en-US" dirty="0" smtClean="0"/>
              <a:t>Database Server (RDMBS)</a:t>
            </a:r>
          </a:p>
          <a:p>
            <a:pPr lvl="1"/>
            <a:r>
              <a:rPr lang="en-US" dirty="0" smtClean="0"/>
              <a:t>Analysis Services is not an RDBMS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2005 –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User-Schema separation in 2005</a:t>
            </a:r>
          </a:p>
          <a:p>
            <a:pPr lvl="1"/>
            <a:r>
              <a:rPr lang="en-US" dirty="0" smtClean="0"/>
              <a:t>A collection of database objects that one user owns and that forms a single namespace (ANSI definition)</a:t>
            </a:r>
          </a:p>
          <a:p>
            <a:r>
              <a:rPr lang="en-US" dirty="0" smtClean="0"/>
              <a:t>In SQL Server 7.0 and 2000, a default schema was created for each user and its name was the same as the user</a:t>
            </a:r>
          </a:p>
          <a:p>
            <a:pPr lvl="1"/>
            <a:r>
              <a:rPr lang="en-US" dirty="0" smtClean="0"/>
              <a:t>The schema and owner were the same</a:t>
            </a:r>
          </a:p>
          <a:p>
            <a:r>
              <a:rPr lang="en-US" dirty="0" smtClean="0"/>
              <a:t>In 2005, the owner and schema separated</a:t>
            </a:r>
          </a:p>
          <a:p>
            <a:pPr lvl="1"/>
            <a:r>
              <a:rPr lang="en-US" dirty="0" smtClean="0"/>
              <a:t>A database user can have a default schema, which is different from the user name</a:t>
            </a:r>
          </a:p>
          <a:p>
            <a:pPr lvl="1"/>
            <a:r>
              <a:rPr lang="en-US" dirty="0" smtClean="0"/>
              <a:t>Also, the default schema for a user can be one of built-in schemas by SS (by default, it is “</a:t>
            </a:r>
            <a:r>
              <a:rPr lang="en-US" dirty="0" err="1" smtClean="0"/>
              <a:t>dbo</a:t>
            </a:r>
            <a:r>
              <a:rPr lang="en-US" dirty="0" smtClean="0"/>
              <a:t>”)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2005 –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reference an object, we use a four-part name:</a:t>
            </a:r>
          </a:p>
          <a:p>
            <a:pPr lvl="1">
              <a:spcBef>
                <a:spcPts val="396"/>
              </a:spcBef>
              <a:spcAft>
                <a:spcPts val="0"/>
              </a:spcAft>
            </a:pPr>
            <a:r>
              <a:rPr lang="en-US" b="1" kern="1200" dirty="0" smtClean="0">
                <a:cs typeface="Calibri"/>
              </a:rPr>
              <a:t>SELECT * FROM </a:t>
            </a:r>
            <a:r>
              <a:rPr lang="en-US" b="1" kern="1200" dirty="0" err="1" smtClean="0">
                <a:cs typeface="Calibri"/>
              </a:rPr>
              <a:t>Server.Database.Schema.Object</a:t>
            </a:r>
            <a:endParaRPr lang="en-US" b="1" kern="1200" dirty="0" smtClean="0">
              <a:cs typeface="Calibri"/>
            </a:endParaRPr>
          </a:p>
          <a:p>
            <a:r>
              <a:rPr lang="en-US" kern="1200" dirty="0" smtClean="0">
                <a:cs typeface="Calibri" pitchFamily="34" charset="0"/>
              </a:rPr>
              <a:t>If on the same server, can skip the server name</a:t>
            </a:r>
          </a:p>
          <a:p>
            <a:pPr lvl="1"/>
            <a:r>
              <a:rPr lang="en-US" b="1" kern="1200" dirty="0" smtClean="0">
                <a:cs typeface="Calibri" pitchFamily="34" charset="0"/>
              </a:rPr>
              <a:t>SELECT * FROM </a:t>
            </a:r>
            <a:r>
              <a:rPr lang="en-US" b="1" kern="1200" dirty="0" err="1" smtClean="0">
                <a:cs typeface="Calibri"/>
              </a:rPr>
              <a:t>Database.Schema.Object</a:t>
            </a:r>
            <a:endParaRPr lang="en-US" b="1" kern="1200" dirty="0" smtClean="0">
              <a:cs typeface="Calibri" pitchFamily="34" charset="0"/>
            </a:endParaRPr>
          </a:p>
          <a:p>
            <a:r>
              <a:rPr lang="en-US" kern="1200" dirty="0" smtClean="0">
                <a:cs typeface="Calibri" pitchFamily="34" charset="0"/>
              </a:rPr>
              <a:t>If in the correct database, can skip the database</a:t>
            </a:r>
          </a:p>
          <a:p>
            <a:pPr lvl="1"/>
            <a:r>
              <a:rPr lang="en-US" b="1" kern="1200" dirty="0" smtClean="0">
                <a:cs typeface="Calibri" pitchFamily="34" charset="0"/>
              </a:rPr>
              <a:t>SELECT * FROM </a:t>
            </a:r>
            <a:r>
              <a:rPr lang="en-US" b="1" kern="1200" dirty="0" err="1" smtClean="0">
                <a:cs typeface="Calibri"/>
              </a:rPr>
              <a:t>Schema.Object</a:t>
            </a:r>
            <a:endParaRPr lang="en-US" b="1" kern="1200" dirty="0" smtClean="0">
              <a:cs typeface="Calibri" pitchFamily="34" charset="0"/>
            </a:endParaRPr>
          </a:p>
          <a:p>
            <a:r>
              <a:rPr lang="en-US" kern="1200" dirty="0" smtClean="0">
                <a:cs typeface="Calibri" pitchFamily="34" charset="0"/>
              </a:rPr>
              <a:t>What is the query to a table (Employee) in the </a:t>
            </a:r>
            <a:r>
              <a:rPr lang="en-US" kern="1200" dirty="0" err="1" smtClean="0">
                <a:cs typeface="Calibri" pitchFamily="34" charset="0"/>
              </a:rPr>
              <a:t>ComA_DB</a:t>
            </a:r>
            <a:r>
              <a:rPr lang="en-US" kern="1200" dirty="0" smtClean="0">
                <a:cs typeface="Calibri" pitchFamily="34" charset="0"/>
              </a:rPr>
              <a:t> while you were in the </a:t>
            </a:r>
            <a:r>
              <a:rPr lang="en-US" kern="1200" dirty="0" err="1" smtClean="0">
                <a:cs typeface="Calibri" pitchFamily="34" charset="0"/>
              </a:rPr>
              <a:t>ComB_DB</a:t>
            </a:r>
            <a:r>
              <a:rPr lang="en-US" kern="1200" dirty="0" smtClean="0">
                <a:cs typeface="Calibri" pitchFamily="34" charset="0"/>
              </a:rPr>
              <a:t>?</a:t>
            </a:r>
          </a:p>
          <a:p>
            <a:r>
              <a:rPr lang="en-US" kern="1200" dirty="0" smtClean="0">
                <a:cs typeface="Calibri" pitchFamily="34" charset="0"/>
              </a:rPr>
              <a:t>If your default schema = your object’s schema, can omit the schema (e.g., </a:t>
            </a:r>
            <a:r>
              <a:rPr lang="en-US" kern="1200" dirty="0" err="1" smtClean="0">
                <a:cs typeface="Calibri" pitchFamily="34" charset="0"/>
              </a:rPr>
              <a:t>dbo</a:t>
            </a:r>
            <a:r>
              <a:rPr lang="en-US" kern="1200" dirty="0" smtClean="0">
                <a:cs typeface="Calibri" pitchFamily="34" charset="0"/>
              </a:rPr>
              <a:t>)</a:t>
            </a:r>
          </a:p>
          <a:p>
            <a:pPr lvl="1"/>
            <a:r>
              <a:rPr lang="en-US" b="1" kern="1200" dirty="0" smtClean="0">
                <a:cs typeface="Calibri" pitchFamily="34" charset="0"/>
              </a:rPr>
              <a:t>SELECT * FROM </a:t>
            </a:r>
            <a:r>
              <a:rPr lang="en-US" b="1" kern="1200" dirty="0" smtClean="0">
                <a:cs typeface="Calibri"/>
              </a:rPr>
              <a:t>Object : not recommended</a:t>
            </a:r>
            <a:endParaRPr lang="en-US" kern="1200" dirty="0" smtClean="0"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Administration Topics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2005 – Metadata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38" y="1320800"/>
            <a:ext cx="8497887" cy="5537200"/>
          </a:xfrm>
        </p:spPr>
        <p:txBody>
          <a:bodyPr/>
          <a:lstStyle/>
          <a:p>
            <a:r>
              <a:rPr lang="en-US" dirty="0" smtClean="0"/>
              <a:t>In earlier versions of SQL Server, system tables were directly queried for database metadata</a:t>
            </a:r>
          </a:p>
          <a:p>
            <a:r>
              <a:rPr lang="en-US" dirty="0" smtClean="0"/>
              <a:t>In SQL Server 2005, system tables are accessible via a new set of views</a:t>
            </a:r>
          </a:p>
          <a:p>
            <a:pPr lvl="1"/>
            <a:r>
              <a:rPr lang="en-US" dirty="0" smtClean="0"/>
              <a:t>Compatibility Views</a:t>
            </a:r>
          </a:p>
          <a:p>
            <a:pPr lvl="2"/>
            <a:r>
              <a:rPr lang="en-US" dirty="0" smtClean="0"/>
              <a:t>Kept for backward compatibility. Earlier system tables are available via this view (e.g., </a:t>
            </a:r>
            <a:r>
              <a:rPr lang="en-US" dirty="0" err="1" smtClean="0"/>
              <a:t>sysobjects</a:t>
            </a:r>
            <a:r>
              <a:rPr lang="en-US" dirty="0" smtClean="0"/>
              <a:t> -&gt; </a:t>
            </a:r>
            <a:r>
              <a:rPr lang="en-US" dirty="0" err="1" smtClean="0"/>
              <a:t>sys.objects</a:t>
            </a:r>
            <a:r>
              <a:rPr lang="en-US" dirty="0" smtClean="0"/>
              <a:t>, </a:t>
            </a:r>
            <a:r>
              <a:rPr lang="en-US" dirty="0" err="1" smtClean="0"/>
              <a:t>sysindexes</a:t>
            </a:r>
            <a:r>
              <a:rPr lang="en-US" dirty="0" smtClean="0"/>
              <a:t> -&gt; </a:t>
            </a:r>
            <a:r>
              <a:rPr lang="en-US" dirty="0" err="1" smtClean="0"/>
              <a:t>sys.indexes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Catalog views</a:t>
            </a:r>
          </a:p>
          <a:p>
            <a:pPr lvl="2"/>
            <a:r>
              <a:rPr lang="en-US" dirty="0" smtClean="0"/>
              <a:t>Preferred method of viewing system info (</a:t>
            </a:r>
            <a:r>
              <a:rPr lang="en-US" dirty="0" err="1" smtClean="0"/>
              <a:t>e.g.,sys.master_files</a:t>
            </a:r>
            <a:r>
              <a:rPr lang="en-US" dirty="0" smtClean="0"/>
              <a:t>, </a:t>
            </a:r>
            <a:r>
              <a:rPr lang="en-US" dirty="0" err="1" smtClean="0"/>
              <a:t>sys.databases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Dynamic management views</a:t>
            </a:r>
          </a:p>
          <a:p>
            <a:pPr lvl="2"/>
            <a:r>
              <a:rPr lang="en-US" dirty="0" smtClean="0"/>
              <a:t>Provide diagnostic info – system state (more flexible)</a:t>
            </a:r>
          </a:p>
          <a:p>
            <a:pPr lvl="2"/>
            <a:r>
              <a:rPr lang="en-US" dirty="0" smtClean="0"/>
              <a:t>Activity Monitor (Management -&gt; Activity Monitor)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2005 – Managing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SQL Server runs on a Windows operating system as a service</a:t>
            </a:r>
          </a:p>
          <a:p>
            <a:r>
              <a:rPr lang="en-US" dirty="0" smtClean="0"/>
              <a:t>A service is an application that runs in the system background without having a user interface</a:t>
            </a:r>
          </a:p>
          <a:p>
            <a:r>
              <a:rPr lang="en-US" dirty="0" smtClean="0"/>
              <a:t>SQL Server Database Engine, SQL Server Browser, SQL Server Agent, etc run as a service, respectively</a:t>
            </a:r>
          </a:p>
          <a:p>
            <a:r>
              <a:rPr lang="en-US" dirty="0" smtClean="0"/>
              <a:t>Can start the Service automatically or manually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2005 – Managing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SQL Server services can be managed</a:t>
            </a:r>
          </a:p>
          <a:p>
            <a:pPr lvl="1"/>
            <a:r>
              <a:rPr lang="en-US" sz="2000" dirty="0" smtClean="0"/>
              <a:t>Using SSMS</a:t>
            </a:r>
          </a:p>
          <a:p>
            <a:pPr lvl="1"/>
            <a:r>
              <a:rPr lang="en-US" sz="2000" dirty="0" smtClean="0"/>
              <a:t>Using SQL Server Configuration Manager</a:t>
            </a:r>
          </a:p>
          <a:p>
            <a:pPr lvl="1"/>
            <a:r>
              <a:rPr lang="en-US" sz="2000" dirty="0" smtClean="0"/>
              <a:t>Using the Services snapshot snap-in like Computer Management</a:t>
            </a:r>
          </a:p>
          <a:p>
            <a:r>
              <a:rPr lang="en-US" sz="2400" dirty="0" smtClean="0"/>
              <a:t>Managing SQL Server services and setting the server configuration options requires </a:t>
            </a:r>
            <a:r>
              <a:rPr lang="en-US" sz="2400" dirty="0" err="1" smtClean="0"/>
              <a:t>serveradmin</a:t>
            </a:r>
            <a:r>
              <a:rPr lang="en-US" sz="2400" dirty="0" smtClean="0"/>
              <a:t> or </a:t>
            </a:r>
            <a:r>
              <a:rPr lang="en-US" sz="2400" dirty="0" err="1" smtClean="0"/>
              <a:t>sysadmin</a:t>
            </a:r>
            <a:r>
              <a:rPr lang="en-US" sz="2400" dirty="0" smtClean="0"/>
              <a:t> roles</a:t>
            </a:r>
          </a:p>
          <a:p>
            <a:pPr lvl="1"/>
            <a:r>
              <a:rPr lang="en-US" sz="2000" dirty="0" smtClean="0"/>
              <a:t>Can start and stop services and configure the server options that Windows provides</a:t>
            </a:r>
          </a:p>
          <a:p>
            <a:r>
              <a:rPr lang="en-US" sz="2400" dirty="0" smtClean="0"/>
              <a:t>How to </a:t>
            </a:r>
            <a:r>
              <a:rPr lang="en-US" sz="2400" smtClean="0"/>
              <a:t>build your own </a:t>
            </a:r>
            <a:r>
              <a:rPr lang="en-US" sz="2400" dirty="0" smtClean="0"/>
              <a:t>custom MMC for SQL Server?</a:t>
            </a:r>
          </a:p>
          <a:p>
            <a:pPr lvl="1"/>
            <a:r>
              <a:rPr lang="en-US" sz="2000" dirty="0" smtClean="0"/>
              <a:t>Type MMC</a:t>
            </a:r>
          </a:p>
          <a:p>
            <a:pPr lvl="1"/>
            <a:r>
              <a:rPr lang="en-US" sz="2000" dirty="0" smtClean="0"/>
              <a:t>File -&gt; Add/Remove snap-in -&gt; Select snap-ins of your interest </a:t>
            </a:r>
          </a:p>
          <a:p>
            <a:pPr lvl="1"/>
            <a:r>
              <a:rPr lang="en-US" sz="2000" dirty="0" smtClean="0"/>
              <a:t>File -&gt; Options -&gt; Change to user mode</a:t>
            </a:r>
            <a:endParaRPr lang="en-US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2005 – Linking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</a:t>
            </a:r>
            <a:r>
              <a:rPr lang="en-US" kern="1200" dirty="0" smtClean="0">
                <a:cs typeface="Calibri" pitchFamily="34" charset="0"/>
              </a:rPr>
              <a:t>Transact-SQL statements </a:t>
            </a:r>
            <a:r>
              <a:rPr lang="en-US" dirty="0" smtClean="0"/>
              <a:t>against any other data sources </a:t>
            </a:r>
          </a:p>
          <a:p>
            <a:r>
              <a:rPr lang="en-US" dirty="0" smtClean="0"/>
              <a:t>Login credentials are stored with the definition (pre-configured)</a:t>
            </a:r>
          </a:p>
          <a:p>
            <a:pPr lvl="1"/>
            <a:r>
              <a:rPr lang="en-US" sz="2000" dirty="0" smtClean="0"/>
              <a:t>Cf. </a:t>
            </a:r>
            <a:r>
              <a:rPr lang="en-US" sz="2000" kern="1200" dirty="0" smtClean="0">
                <a:cs typeface="Calibri"/>
              </a:rPr>
              <a:t>Specify data source at run-time (</a:t>
            </a:r>
            <a:r>
              <a:rPr lang="en-US" sz="2000" kern="1200" dirty="0" smtClean="0">
                <a:ea typeface="+mn-ea"/>
                <a:cs typeface="Calibri"/>
              </a:rPr>
              <a:t>OPENQUERY(), OPENROWSET(), OPENDATASOURCE() )</a:t>
            </a:r>
            <a:endParaRPr lang="en-US" sz="2000" dirty="0" smtClean="0"/>
          </a:p>
          <a:p>
            <a:r>
              <a:rPr lang="en-US" dirty="0" smtClean="0"/>
              <a:t>Typically used to handle distributed queries on heterogeneous data sources across the enterprise</a:t>
            </a:r>
          </a:p>
          <a:p>
            <a:r>
              <a:rPr lang="en-US" dirty="0" smtClean="0"/>
              <a:t>In SSMS, go to Server Objects and right-click</a:t>
            </a:r>
          </a:p>
          <a:p>
            <a:r>
              <a:rPr lang="en-US" dirty="0" smtClean="0"/>
              <a:t>Distributed objects from a linked server requires a four-part object name</a:t>
            </a:r>
          </a:p>
          <a:p>
            <a:pPr lvl="1"/>
            <a:r>
              <a:rPr lang="en-US" dirty="0" err="1" smtClean="0"/>
              <a:t>linked_server_name.catalog.schema.object_name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2005 Components</a:t>
            </a:r>
            <a:endParaRPr lang="en-US" dirty="0"/>
          </a:p>
        </p:txBody>
      </p:sp>
      <p:pic>
        <p:nvPicPr>
          <p:cNvPr id="4" name="Content Placeholder 3" descr="IC102493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05000" y="1371600"/>
            <a:ext cx="5404337" cy="4845269"/>
          </a:xfrm>
        </p:spPr>
      </p:pic>
      <p:sp>
        <p:nvSpPr>
          <p:cNvPr id="5" name="TextBox 4"/>
          <p:cNvSpPr txBox="1"/>
          <p:nvPr/>
        </p:nvSpPr>
        <p:spPr>
          <a:xfrm>
            <a:off x="0" y="6581001"/>
            <a:ext cx="1475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* Source: Microsoft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SQL Server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SQL Server 1.0 released in 1989</a:t>
            </a:r>
          </a:p>
          <a:p>
            <a:pPr lvl="1"/>
            <a:r>
              <a:rPr lang="en-US" dirty="0" smtClean="0"/>
              <a:t>Shared the source code with Sybase</a:t>
            </a:r>
          </a:p>
          <a:p>
            <a:r>
              <a:rPr lang="en-US" dirty="0" smtClean="0"/>
              <a:t>SQL Server Versions</a:t>
            </a:r>
          </a:p>
          <a:p>
            <a:pPr lvl="1"/>
            <a:r>
              <a:rPr lang="en-US" dirty="0" smtClean="0"/>
              <a:t>SQL Server 2000 is version 8.0</a:t>
            </a:r>
          </a:p>
          <a:p>
            <a:pPr lvl="1"/>
            <a:r>
              <a:rPr lang="en-US" dirty="0" smtClean="0"/>
              <a:t>SQL Server 2005 is version 9.0</a:t>
            </a:r>
          </a:p>
          <a:p>
            <a:pPr lvl="1"/>
            <a:r>
              <a:rPr lang="en-US" dirty="0" smtClean="0"/>
              <a:t>SQL Server 2008 is version 10.0</a:t>
            </a:r>
          </a:p>
          <a:p>
            <a:pPr lvl="1"/>
            <a:r>
              <a:rPr lang="en-US" dirty="0" smtClean="0"/>
              <a:t>SQL Server 2012 is version 11.0 (to be released in 2012)</a:t>
            </a:r>
          </a:p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Released with only the Database Engine</a:t>
            </a:r>
          </a:p>
          <a:p>
            <a:pPr lvl="1"/>
            <a:r>
              <a:rPr lang="en-US" dirty="0" smtClean="0"/>
              <a:t>OLAP Services (1998)</a:t>
            </a:r>
          </a:p>
          <a:p>
            <a:pPr lvl="2"/>
            <a:r>
              <a:rPr lang="en-US" dirty="0" smtClean="0"/>
              <a:t>Analysis Services now</a:t>
            </a:r>
          </a:p>
          <a:p>
            <a:pPr lvl="1"/>
            <a:r>
              <a:rPr lang="en-US" dirty="0" smtClean="0"/>
              <a:t>Reporting Services (2002/2003)</a:t>
            </a:r>
          </a:p>
          <a:p>
            <a:endParaRPr lang="en-US" dirty="0"/>
          </a:p>
        </p:txBody>
      </p:sp>
      <p:pic>
        <p:nvPicPr>
          <p:cNvPr id="4" name="Picture 3" descr="Sybase-SAP_FINAL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29400" y="2057400"/>
            <a:ext cx="1746247" cy="838200"/>
          </a:xfrm>
          <a:prstGeom prst="rect">
            <a:avLst/>
          </a:prstGeom>
        </p:spPr>
      </p:pic>
      <p:pic>
        <p:nvPicPr>
          <p:cNvPr id="5" name="Picture 4" descr="250px-SQLServer2008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7800" y="5757062"/>
            <a:ext cx="3352800" cy="616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SQL Server 2000 (8.0)</a:t>
            </a:r>
          </a:p>
          <a:p>
            <a:pPr lvl="1"/>
            <a:r>
              <a:rPr lang="en-US" sz="2000" dirty="0" smtClean="0"/>
              <a:t>SQL Server Reporting Services introduced (free download after the release)</a:t>
            </a:r>
          </a:p>
          <a:p>
            <a:r>
              <a:rPr lang="en-US" sz="2400" dirty="0" smtClean="0"/>
              <a:t>SQL Server 2005 (9.0)</a:t>
            </a:r>
          </a:p>
          <a:p>
            <a:pPr lvl="1"/>
            <a:r>
              <a:rPr lang="en-US" sz="2000" dirty="0" smtClean="0"/>
              <a:t>SQL Server Reporting Services available on installation</a:t>
            </a:r>
          </a:p>
          <a:p>
            <a:pPr lvl="1"/>
            <a:r>
              <a:rPr lang="en-US" sz="2000" dirty="0" smtClean="0"/>
              <a:t>SQL Server Integration Services introduced &lt;- DTS (data transformation services) </a:t>
            </a:r>
          </a:p>
          <a:p>
            <a:r>
              <a:rPr lang="en-US" sz="2400" dirty="0" smtClean="0"/>
              <a:t>SQL Server 2008 (10.0)</a:t>
            </a:r>
          </a:p>
          <a:p>
            <a:pPr lvl="1"/>
            <a:r>
              <a:rPr lang="en-US" sz="2000" dirty="0" smtClean="0"/>
              <a:t>New </a:t>
            </a:r>
            <a:r>
              <a:rPr lang="en-US" sz="2000" dirty="0" err="1" smtClean="0"/>
              <a:t>datatypes</a:t>
            </a:r>
            <a:r>
              <a:rPr lang="en-US" sz="2000" dirty="0" smtClean="0"/>
              <a:t>, better XML integration</a:t>
            </a:r>
          </a:p>
          <a:p>
            <a:pPr lvl="1"/>
            <a:r>
              <a:rPr lang="en-US" sz="2000" dirty="0" smtClean="0"/>
              <a:t>Management policies (cf. Group policies in Windows)</a:t>
            </a:r>
          </a:p>
          <a:p>
            <a:pPr lvl="1"/>
            <a:r>
              <a:rPr lang="en-US" sz="2000" dirty="0" smtClean="0"/>
              <a:t>Security enhanced</a:t>
            </a:r>
          </a:p>
          <a:p>
            <a:r>
              <a:rPr lang="en-US" sz="2400" dirty="0" smtClean="0"/>
              <a:t>SQL Server 2012 (11.0)</a:t>
            </a:r>
          </a:p>
          <a:p>
            <a:pPr lvl="1"/>
            <a:endParaRPr lang="en-US" sz="20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Database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component of SQL Server 2005 and stores mission-critical data</a:t>
            </a:r>
          </a:p>
          <a:p>
            <a:r>
              <a:rPr lang="en-US" dirty="0" smtClean="0"/>
              <a:t>Design, create, and manage a database that holds the relational tables or XML documents</a:t>
            </a:r>
          </a:p>
          <a:p>
            <a:r>
              <a:rPr lang="en-US" dirty="0" smtClean="0"/>
              <a:t>Retrieve the data stored in the database quickly</a:t>
            </a:r>
          </a:p>
          <a:p>
            <a:r>
              <a:rPr lang="en-US" dirty="0" smtClean="0"/>
              <a:t>The Online Transaction Processing (OLTP) engine for SQL Server</a:t>
            </a:r>
          </a:p>
          <a:p>
            <a:r>
              <a:rPr lang="en-US" dirty="0" smtClean="0"/>
              <a:t>Highly optimized for transaction processing</a:t>
            </a:r>
          </a:p>
          <a:p>
            <a:r>
              <a:rPr lang="en-US" dirty="0" smtClean="0"/>
              <a:t>Replicate data across network</a:t>
            </a:r>
          </a:p>
          <a:p>
            <a:r>
              <a:rPr lang="en-US" dirty="0" smtClean="0"/>
              <a:t>Support failover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Analysis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Analytical Processing (OLAP) and data mining engine for SQL Server</a:t>
            </a:r>
          </a:p>
          <a:p>
            <a:r>
              <a:rPr lang="en-US" dirty="0" smtClean="0"/>
              <a:t>Stores multidimensional data for OLAP</a:t>
            </a:r>
          </a:p>
          <a:p>
            <a:pPr lvl="1"/>
            <a:r>
              <a:rPr lang="en-US" dirty="0" smtClean="0"/>
              <a:t>Can drill down and rollup through “cubes”, “measures”, and “dimensions”</a:t>
            </a:r>
          </a:p>
          <a:p>
            <a:r>
              <a:rPr lang="en-US" dirty="0" smtClean="0"/>
              <a:t>For data mining, analyze large quantities of data to find relationships and patterns</a:t>
            </a:r>
          </a:p>
          <a:p>
            <a:r>
              <a:rPr lang="en-US" dirty="0" smtClean="0"/>
              <a:t>Generally run on a separate machine for performance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hi's Theme">
  <a:themeElements>
    <a:clrScheme name="Gartner Fall Sym 2003 PPT- one template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artner Fall Sym 2003 PPT- one template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tner Fall Sym 2003 PPT- one template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8">
        <a:dk1>
          <a:srgbClr val="000000"/>
        </a:dk1>
        <a:lt1>
          <a:srgbClr val="FFFFFF"/>
        </a:lt1>
        <a:dk2>
          <a:srgbClr val="F8F8F8"/>
        </a:dk2>
        <a:lt2>
          <a:srgbClr val="808080"/>
        </a:lt2>
        <a:accent1>
          <a:srgbClr val="CCFF66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E2FFB8"/>
        </a:accent5>
        <a:accent6>
          <a:srgbClr val="E7B900"/>
        </a:accent6>
        <a:hlink>
          <a:srgbClr val="0066FF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9367</TotalTime>
  <Pages>22</Pages>
  <Words>2395</Words>
  <Application>Microsoft Macintosh PowerPoint</Application>
  <PresentationFormat>On-screen Show (4:3)</PresentationFormat>
  <Paragraphs>305</Paragraphs>
  <Slides>46</Slides>
  <Notes>37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Ghi's Theme</vt:lpstr>
      <vt:lpstr>Introduction to MS SQL Server</vt:lpstr>
      <vt:lpstr>Agenda</vt:lpstr>
      <vt:lpstr>Slide 2</vt:lpstr>
      <vt:lpstr>What is SQL Server?</vt:lpstr>
      <vt:lpstr>SQL Server 2005 Components</vt:lpstr>
      <vt:lpstr>Microsoft SQL Server History</vt:lpstr>
      <vt:lpstr>SQL Server Versions</vt:lpstr>
      <vt:lpstr>SQL Server Database Engine</vt:lpstr>
      <vt:lpstr>SQL Server Analysis Services</vt:lpstr>
      <vt:lpstr>SQL Server Integration Services</vt:lpstr>
      <vt:lpstr>SQL Server Reporting Services</vt:lpstr>
      <vt:lpstr>Data warehouse &amp; Data Mart</vt:lpstr>
      <vt:lpstr>Other Components</vt:lpstr>
      <vt:lpstr>SQL Server Editions</vt:lpstr>
      <vt:lpstr>Slide 14</vt:lpstr>
      <vt:lpstr>SQL Server Configuration Manager</vt:lpstr>
      <vt:lpstr>SQL Server Configuration Manager</vt:lpstr>
      <vt:lpstr>SQL Server 2005 Services</vt:lpstr>
      <vt:lpstr>SQL Server Communication</vt:lpstr>
      <vt:lpstr>SQL Server Surface Area Configuration</vt:lpstr>
      <vt:lpstr>Surface Area Configuration for Services and Connections</vt:lpstr>
      <vt:lpstr>Surface Area Configuration for Features</vt:lpstr>
      <vt:lpstr>Slide 22</vt:lpstr>
      <vt:lpstr>SQL Server Instances</vt:lpstr>
      <vt:lpstr>SQL Server Instances - Types</vt:lpstr>
      <vt:lpstr>Slide 25</vt:lpstr>
      <vt:lpstr>SQL Server Databases</vt:lpstr>
      <vt:lpstr>SQL Server 2005 – System Databases</vt:lpstr>
      <vt:lpstr>SQL Server 2005 – System Databases Description</vt:lpstr>
      <vt:lpstr>SQL Server 2005 – System Databases Description</vt:lpstr>
      <vt:lpstr>Location of SQL Server Databases</vt:lpstr>
      <vt:lpstr>SQL Server 2005 – User Databases</vt:lpstr>
      <vt:lpstr>Database Physical Architecture</vt:lpstr>
      <vt:lpstr>SQL Server 2005 –Database Files</vt:lpstr>
      <vt:lpstr>SQL Server 2005 –Database Files</vt:lpstr>
      <vt:lpstr>SQL Server 2005 –Database Files</vt:lpstr>
      <vt:lpstr>SQL Server 2005 – Database File Properties</vt:lpstr>
      <vt:lpstr>SQL Server 2005 –File Groups</vt:lpstr>
      <vt:lpstr>SQL Server 2005 –File Groups</vt:lpstr>
      <vt:lpstr>SQL Server 2005 – Schema</vt:lpstr>
      <vt:lpstr>SQL Server 2005 – Schema</vt:lpstr>
      <vt:lpstr>Slide 41</vt:lpstr>
      <vt:lpstr>SQL Server 2005 – Metadata Views</vt:lpstr>
      <vt:lpstr>SQL Server 2005 – Managing Services</vt:lpstr>
      <vt:lpstr>SQL Server 2005 – Managing Services</vt:lpstr>
      <vt:lpstr>SQL Server 2005 – Linking Servers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Security</dc:title>
  <dc:subject/>
  <dc:creator/>
  <cp:keywords/>
  <dc:description/>
  <cp:lastModifiedBy>Jake  Ellis</cp:lastModifiedBy>
  <cp:revision>1249</cp:revision>
  <cp:lastPrinted>2011-09-12T12:40:58Z</cp:lastPrinted>
  <dcterms:created xsi:type="dcterms:W3CDTF">2012-02-29T04:03:48Z</dcterms:created>
  <dcterms:modified xsi:type="dcterms:W3CDTF">2012-02-29T04:31:37Z</dcterms:modified>
</cp:coreProperties>
</file>