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50" r:id="rId1"/>
  </p:sldMasterIdLst>
  <p:notesMasterIdLst>
    <p:notesMasterId r:id="rId38"/>
  </p:notesMasterIdLst>
  <p:handoutMasterIdLst>
    <p:handoutMasterId r:id="rId39"/>
  </p:handoutMasterIdLst>
  <p:sldIdLst>
    <p:sldId id="529" r:id="rId2"/>
    <p:sldId id="603" r:id="rId3"/>
    <p:sldId id="620" r:id="rId4"/>
    <p:sldId id="605" r:id="rId5"/>
    <p:sldId id="608" r:id="rId6"/>
    <p:sldId id="637" r:id="rId7"/>
    <p:sldId id="606" r:id="rId8"/>
    <p:sldId id="638" r:id="rId9"/>
    <p:sldId id="607" r:id="rId10"/>
    <p:sldId id="610" r:id="rId11"/>
    <p:sldId id="609" r:id="rId12"/>
    <p:sldId id="639" r:id="rId13"/>
    <p:sldId id="611" r:id="rId14"/>
    <p:sldId id="641" r:id="rId15"/>
    <p:sldId id="612" r:id="rId16"/>
    <p:sldId id="613" r:id="rId17"/>
    <p:sldId id="614" r:id="rId18"/>
    <p:sldId id="615" r:id="rId19"/>
    <p:sldId id="642" r:id="rId20"/>
    <p:sldId id="621" r:id="rId21"/>
    <p:sldId id="616" r:id="rId22"/>
    <p:sldId id="625" r:id="rId23"/>
    <p:sldId id="626" r:id="rId24"/>
    <p:sldId id="624" r:id="rId25"/>
    <p:sldId id="627" r:id="rId26"/>
    <p:sldId id="622" r:id="rId27"/>
    <p:sldId id="643" r:id="rId28"/>
    <p:sldId id="628" r:id="rId29"/>
    <p:sldId id="632" r:id="rId30"/>
    <p:sldId id="644" r:id="rId31"/>
    <p:sldId id="645" r:id="rId32"/>
    <p:sldId id="629" r:id="rId33"/>
    <p:sldId id="630" r:id="rId34"/>
    <p:sldId id="646" r:id="rId35"/>
    <p:sldId id="647" r:id="rId36"/>
    <p:sldId id="640" r:id="rId37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00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F9900"/>
    <a:srgbClr val="CC0000"/>
    <a:srgbClr val="FF3300"/>
    <a:srgbClr val="CC6600"/>
    <a:srgbClr val="FF9933"/>
    <a:srgbClr val="CC3300"/>
    <a:srgbClr val="00FF00"/>
    <a:srgbClr val="FFFFFF"/>
    <a:srgbClr val="C9F1FF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0" autoAdjust="0"/>
    <p:restoredTop sz="53577" autoAdjust="0"/>
  </p:normalViewPr>
  <p:slideViewPr>
    <p:cSldViewPr>
      <p:cViewPr varScale="1">
        <p:scale>
          <a:sx n="83" d="100"/>
          <a:sy n="83" d="100"/>
        </p:scale>
        <p:origin x="-7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00"/>
    </p:cViewPr>
  </p:sorterViewPr>
  <p:notesViewPr>
    <p:cSldViewPr>
      <p:cViewPr>
        <p:scale>
          <a:sx n="100" d="100"/>
          <a:sy n="100" d="100"/>
        </p:scale>
        <p:origin x="-1632" y="2118"/>
      </p:cViewPr>
      <p:guideLst>
        <p:guide orient="horz" pos="2928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57C63C-C009-4325-BBE2-5F7CF9676B3A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953193-65A7-46DA-A29C-01DC6A3D1DBB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Plan</a:t>
          </a:r>
          <a:endParaRPr lang="en-US" dirty="0"/>
        </a:p>
      </dgm:t>
    </dgm:pt>
    <dgm:pt modelId="{7D40B444-A2BF-47C9-807E-E05A21F31C0D}" type="parTrans" cxnId="{A3867B23-8DDA-4076-8A0A-5EFD26BBB575}">
      <dgm:prSet/>
      <dgm:spPr/>
      <dgm:t>
        <a:bodyPr/>
        <a:lstStyle/>
        <a:p>
          <a:endParaRPr lang="en-US"/>
        </a:p>
      </dgm:t>
    </dgm:pt>
    <dgm:pt modelId="{DA1D88B7-76C2-4836-9ED6-52E9172EDBAB}" type="sibTrans" cxnId="{A3867B23-8DDA-4076-8A0A-5EFD26BBB575}">
      <dgm:prSet/>
      <dgm:spPr/>
      <dgm:t>
        <a:bodyPr/>
        <a:lstStyle/>
        <a:p>
          <a:endParaRPr lang="en-US"/>
        </a:p>
      </dgm:t>
    </dgm:pt>
    <dgm:pt modelId="{A9188BF7-0C07-4D5C-8CA0-AAD95D0B87E0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Do</a:t>
          </a:r>
          <a:endParaRPr lang="en-US" dirty="0"/>
        </a:p>
      </dgm:t>
    </dgm:pt>
    <dgm:pt modelId="{33C99903-1B93-46D5-BC59-166B15F51048}" type="parTrans" cxnId="{90A23BD1-7D56-4A2D-87AC-FA8105694BB2}">
      <dgm:prSet/>
      <dgm:spPr/>
      <dgm:t>
        <a:bodyPr/>
        <a:lstStyle/>
        <a:p>
          <a:endParaRPr lang="en-US"/>
        </a:p>
      </dgm:t>
    </dgm:pt>
    <dgm:pt modelId="{6912026F-B4BA-43B0-A95C-04A6BDC4F6CD}" type="sibTrans" cxnId="{90A23BD1-7D56-4A2D-87AC-FA8105694BB2}">
      <dgm:prSet/>
      <dgm:spPr/>
      <dgm:t>
        <a:bodyPr/>
        <a:lstStyle/>
        <a:p>
          <a:endParaRPr lang="en-US"/>
        </a:p>
      </dgm:t>
    </dgm:pt>
    <dgm:pt modelId="{BCF6DA48-CC9A-4F07-9159-80AEC30276D3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Check</a:t>
          </a:r>
          <a:endParaRPr lang="en-US" dirty="0"/>
        </a:p>
      </dgm:t>
    </dgm:pt>
    <dgm:pt modelId="{CA83C59D-9CC2-44DC-ABAC-20982DA9E486}" type="parTrans" cxnId="{B93E8345-C52E-4F20-85FD-E7B187C5D797}">
      <dgm:prSet/>
      <dgm:spPr/>
      <dgm:t>
        <a:bodyPr/>
        <a:lstStyle/>
        <a:p>
          <a:endParaRPr lang="en-US"/>
        </a:p>
      </dgm:t>
    </dgm:pt>
    <dgm:pt modelId="{A51F0A33-9DE6-4991-95C1-B643513AB194}" type="sibTrans" cxnId="{B93E8345-C52E-4F20-85FD-E7B187C5D797}">
      <dgm:prSet/>
      <dgm:spPr/>
      <dgm:t>
        <a:bodyPr/>
        <a:lstStyle/>
        <a:p>
          <a:endParaRPr lang="en-US"/>
        </a:p>
      </dgm:t>
    </dgm:pt>
    <dgm:pt modelId="{1AD9E072-0EDA-48A8-9E61-ED5D3972451F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Act</a:t>
          </a:r>
          <a:endParaRPr lang="en-US" dirty="0"/>
        </a:p>
      </dgm:t>
    </dgm:pt>
    <dgm:pt modelId="{90713802-D5C4-4D32-89AE-DEDAE3F7B90E}" type="parTrans" cxnId="{1018E347-ECF4-4A32-B690-5917F15D865B}">
      <dgm:prSet/>
      <dgm:spPr/>
      <dgm:t>
        <a:bodyPr/>
        <a:lstStyle/>
        <a:p>
          <a:endParaRPr lang="en-US"/>
        </a:p>
      </dgm:t>
    </dgm:pt>
    <dgm:pt modelId="{EB1DF241-83B6-4DB6-B738-724E458E44E0}" type="sibTrans" cxnId="{1018E347-ECF4-4A32-B690-5917F15D865B}">
      <dgm:prSet/>
      <dgm:spPr/>
      <dgm:t>
        <a:bodyPr/>
        <a:lstStyle/>
        <a:p>
          <a:endParaRPr lang="en-US"/>
        </a:p>
      </dgm:t>
    </dgm:pt>
    <dgm:pt modelId="{568C0B01-6F95-4ADC-B1A6-541910EF1468}" type="pres">
      <dgm:prSet presAssocID="{BB57C63C-C009-4325-BBE2-5F7CF9676B3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3B3422-2738-43C4-AEE4-83877A5B603E}" type="pres">
      <dgm:prSet presAssocID="{72953193-65A7-46DA-A29C-01DC6A3D1DBB}" presName="node" presStyleLbl="node1" presStyleIdx="0" presStyleCnt="4" custRadScaleRad="103975" custRadScaleInc="-529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E816E-E710-4B2E-A7C8-2F3AC470409E}" type="pres">
      <dgm:prSet presAssocID="{72953193-65A7-46DA-A29C-01DC6A3D1DBB}" presName="spNode" presStyleCnt="0"/>
      <dgm:spPr/>
    </dgm:pt>
    <dgm:pt modelId="{1309E32A-BC12-48B2-AFA5-6077B1D9152C}" type="pres">
      <dgm:prSet presAssocID="{DA1D88B7-76C2-4836-9ED6-52E9172EDBAB}" presName="sibTrans" presStyleLbl="sibTrans1D1" presStyleIdx="0" presStyleCnt="4"/>
      <dgm:spPr/>
      <dgm:t>
        <a:bodyPr/>
        <a:lstStyle/>
        <a:p>
          <a:endParaRPr lang="en-US"/>
        </a:p>
      </dgm:t>
    </dgm:pt>
    <dgm:pt modelId="{AE45412A-9DA5-4BA8-B7DD-B37162DAA05C}" type="pres">
      <dgm:prSet presAssocID="{A9188BF7-0C07-4D5C-8CA0-AAD95D0B87E0}" presName="node" presStyleLbl="node1" presStyleIdx="1" presStyleCnt="4" custRadScaleRad="715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93FEEA-E7D3-4C8E-9EC9-7EF87246A7A5}" type="pres">
      <dgm:prSet presAssocID="{A9188BF7-0C07-4D5C-8CA0-AAD95D0B87E0}" presName="spNode" presStyleCnt="0"/>
      <dgm:spPr/>
    </dgm:pt>
    <dgm:pt modelId="{D8D0B9C3-5E60-4AEB-BA83-C50930EB20DB}" type="pres">
      <dgm:prSet presAssocID="{6912026F-B4BA-43B0-A95C-04A6BDC4F6CD}" presName="sibTrans" presStyleLbl="sibTrans1D1" presStyleIdx="1" presStyleCnt="4"/>
      <dgm:spPr/>
      <dgm:t>
        <a:bodyPr/>
        <a:lstStyle/>
        <a:p>
          <a:endParaRPr lang="en-US"/>
        </a:p>
      </dgm:t>
    </dgm:pt>
    <dgm:pt modelId="{0AF8955F-9760-44F4-9A33-F75A68CF1E2C}" type="pres">
      <dgm:prSet presAssocID="{BCF6DA48-CC9A-4F07-9159-80AEC30276D3}" presName="node" presStyleLbl="node1" presStyleIdx="2" presStyleCnt="4" custRadScaleRad="103975" custRadScaleInc="529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D4872D-2354-4CF6-9C16-A703745D31DD}" type="pres">
      <dgm:prSet presAssocID="{BCF6DA48-CC9A-4F07-9159-80AEC30276D3}" presName="spNode" presStyleCnt="0"/>
      <dgm:spPr/>
    </dgm:pt>
    <dgm:pt modelId="{67BA5C62-F850-49CD-ACC4-E3729E425191}" type="pres">
      <dgm:prSet presAssocID="{A51F0A33-9DE6-4991-95C1-B643513AB194}" presName="sibTrans" presStyleLbl="sibTrans1D1" presStyleIdx="2" presStyleCnt="4"/>
      <dgm:spPr/>
      <dgm:t>
        <a:bodyPr/>
        <a:lstStyle/>
        <a:p>
          <a:endParaRPr lang="en-US"/>
        </a:p>
      </dgm:t>
    </dgm:pt>
    <dgm:pt modelId="{AAE7663B-4E95-40F9-BB71-A1AACF142C76}" type="pres">
      <dgm:prSet presAssocID="{1AD9E072-0EDA-48A8-9E61-ED5D3972451F}" presName="node" presStyleLbl="node1" presStyleIdx="3" presStyleCnt="4" custRadScaleRad="1284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9E8FE4-5272-4CDA-BC02-B604378E45F4}" type="pres">
      <dgm:prSet presAssocID="{1AD9E072-0EDA-48A8-9E61-ED5D3972451F}" presName="spNode" presStyleCnt="0"/>
      <dgm:spPr/>
    </dgm:pt>
    <dgm:pt modelId="{D2188164-58EF-4C37-9576-69213581CA89}" type="pres">
      <dgm:prSet presAssocID="{EB1DF241-83B6-4DB6-B738-724E458E44E0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B93E8345-C52E-4F20-85FD-E7B187C5D797}" srcId="{BB57C63C-C009-4325-BBE2-5F7CF9676B3A}" destId="{BCF6DA48-CC9A-4F07-9159-80AEC30276D3}" srcOrd="2" destOrd="0" parTransId="{CA83C59D-9CC2-44DC-ABAC-20982DA9E486}" sibTransId="{A51F0A33-9DE6-4991-95C1-B643513AB194}"/>
    <dgm:cxn modelId="{2CE184A0-A076-4217-80AD-891B2C7C5B46}" type="presOf" srcId="{EB1DF241-83B6-4DB6-B738-724E458E44E0}" destId="{D2188164-58EF-4C37-9576-69213581CA89}" srcOrd="0" destOrd="0" presId="urn:microsoft.com/office/officeart/2005/8/layout/cycle5"/>
    <dgm:cxn modelId="{D289C17C-AE43-41AC-844F-76B6CA39ABBC}" type="presOf" srcId="{A51F0A33-9DE6-4991-95C1-B643513AB194}" destId="{67BA5C62-F850-49CD-ACC4-E3729E425191}" srcOrd="0" destOrd="0" presId="urn:microsoft.com/office/officeart/2005/8/layout/cycle5"/>
    <dgm:cxn modelId="{A3867B23-8DDA-4076-8A0A-5EFD26BBB575}" srcId="{BB57C63C-C009-4325-BBE2-5F7CF9676B3A}" destId="{72953193-65A7-46DA-A29C-01DC6A3D1DBB}" srcOrd="0" destOrd="0" parTransId="{7D40B444-A2BF-47C9-807E-E05A21F31C0D}" sibTransId="{DA1D88B7-76C2-4836-9ED6-52E9172EDBAB}"/>
    <dgm:cxn modelId="{D8ECEA38-5A8E-4D93-A8E5-6893A996B02B}" type="presOf" srcId="{BB57C63C-C009-4325-BBE2-5F7CF9676B3A}" destId="{568C0B01-6F95-4ADC-B1A6-541910EF1468}" srcOrd="0" destOrd="0" presId="urn:microsoft.com/office/officeart/2005/8/layout/cycle5"/>
    <dgm:cxn modelId="{6A13302C-4D0A-4C11-8EBE-D03714A06B3C}" type="presOf" srcId="{1AD9E072-0EDA-48A8-9E61-ED5D3972451F}" destId="{AAE7663B-4E95-40F9-BB71-A1AACF142C76}" srcOrd="0" destOrd="0" presId="urn:microsoft.com/office/officeart/2005/8/layout/cycle5"/>
    <dgm:cxn modelId="{8C641F11-09C8-4766-8EC6-EEE77E61314E}" type="presOf" srcId="{BCF6DA48-CC9A-4F07-9159-80AEC30276D3}" destId="{0AF8955F-9760-44F4-9A33-F75A68CF1E2C}" srcOrd="0" destOrd="0" presId="urn:microsoft.com/office/officeart/2005/8/layout/cycle5"/>
    <dgm:cxn modelId="{B0C8B14F-0239-485F-A82C-E03DB3F5C147}" type="presOf" srcId="{DA1D88B7-76C2-4836-9ED6-52E9172EDBAB}" destId="{1309E32A-BC12-48B2-AFA5-6077B1D9152C}" srcOrd="0" destOrd="0" presId="urn:microsoft.com/office/officeart/2005/8/layout/cycle5"/>
    <dgm:cxn modelId="{A65A4D93-55F9-4270-A060-F773E1E00880}" type="presOf" srcId="{6912026F-B4BA-43B0-A95C-04A6BDC4F6CD}" destId="{D8D0B9C3-5E60-4AEB-BA83-C50930EB20DB}" srcOrd="0" destOrd="0" presId="urn:microsoft.com/office/officeart/2005/8/layout/cycle5"/>
    <dgm:cxn modelId="{39B55AD2-1EB7-4686-9CAE-98728F149AA6}" type="presOf" srcId="{A9188BF7-0C07-4D5C-8CA0-AAD95D0B87E0}" destId="{AE45412A-9DA5-4BA8-B7DD-B37162DAA05C}" srcOrd="0" destOrd="0" presId="urn:microsoft.com/office/officeart/2005/8/layout/cycle5"/>
    <dgm:cxn modelId="{90A23BD1-7D56-4A2D-87AC-FA8105694BB2}" srcId="{BB57C63C-C009-4325-BBE2-5F7CF9676B3A}" destId="{A9188BF7-0C07-4D5C-8CA0-AAD95D0B87E0}" srcOrd="1" destOrd="0" parTransId="{33C99903-1B93-46D5-BC59-166B15F51048}" sibTransId="{6912026F-B4BA-43B0-A95C-04A6BDC4F6CD}"/>
    <dgm:cxn modelId="{1018E347-ECF4-4A32-B690-5917F15D865B}" srcId="{BB57C63C-C009-4325-BBE2-5F7CF9676B3A}" destId="{1AD9E072-0EDA-48A8-9E61-ED5D3972451F}" srcOrd="3" destOrd="0" parTransId="{90713802-D5C4-4D32-89AE-DEDAE3F7B90E}" sibTransId="{EB1DF241-83B6-4DB6-B738-724E458E44E0}"/>
    <dgm:cxn modelId="{E63FDEDB-3484-4B69-B646-21C4EDE8E6AA}" type="presOf" srcId="{72953193-65A7-46DA-A29C-01DC6A3D1DBB}" destId="{8F3B3422-2738-43C4-AEE4-83877A5B603E}" srcOrd="0" destOrd="0" presId="urn:microsoft.com/office/officeart/2005/8/layout/cycle5"/>
    <dgm:cxn modelId="{7EB9B325-99EC-4110-A1D9-23C4415A138C}" type="presParOf" srcId="{568C0B01-6F95-4ADC-B1A6-541910EF1468}" destId="{8F3B3422-2738-43C4-AEE4-83877A5B603E}" srcOrd="0" destOrd="0" presId="urn:microsoft.com/office/officeart/2005/8/layout/cycle5"/>
    <dgm:cxn modelId="{3B41CB2B-4C1F-4543-8460-7F07A495E34F}" type="presParOf" srcId="{568C0B01-6F95-4ADC-B1A6-541910EF1468}" destId="{5ACE816E-E710-4B2E-A7C8-2F3AC470409E}" srcOrd="1" destOrd="0" presId="urn:microsoft.com/office/officeart/2005/8/layout/cycle5"/>
    <dgm:cxn modelId="{4FD551DF-0F4F-4F63-8698-65003B5CAD24}" type="presParOf" srcId="{568C0B01-6F95-4ADC-B1A6-541910EF1468}" destId="{1309E32A-BC12-48B2-AFA5-6077B1D9152C}" srcOrd="2" destOrd="0" presId="urn:microsoft.com/office/officeart/2005/8/layout/cycle5"/>
    <dgm:cxn modelId="{EC49ABA7-D4A7-4202-B0E9-BBDE1A5B906C}" type="presParOf" srcId="{568C0B01-6F95-4ADC-B1A6-541910EF1468}" destId="{AE45412A-9DA5-4BA8-B7DD-B37162DAA05C}" srcOrd="3" destOrd="0" presId="urn:microsoft.com/office/officeart/2005/8/layout/cycle5"/>
    <dgm:cxn modelId="{7ACEB5BB-E0E0-4805-92C5-A65B2237829D}" type="presParOf" srcId="{568C0B01-6F95-4ADC-B1A6-541910EF1468}" destId="{1093FEEA-E7D3-4C8E-9EC9-7EF87246A7A5}" srcOrd="4" destOrd="0" presId="urn:microsoft.com/office/officeart/2005/8/layout/cycle5"/>
    <dgm:cxn modelId="{7EE7B64D-2860-4DA3-8787-28980B389F27}" type="presParOf" srcId="{568C0B01-6F95-4ADC-B1A6-541910EF1468}" destId="{D8D0B9C3-5E60-4AEB-BA83-C50930EB20DB}" srcOrd="5" destOrd="0" presId="urn:microsoft.com/office/officeart/2005/8/layout/cycle5"/>
    <dgm:cxn modelId="{3FE04B81-717C-4437-A74D-85EF6EE050B3}" type="presParOf" srcId="{568C0B01-6F95-4ADC-B1A6-541910EF1468}" destId="{0AF8955F-9760-44F4-9A33-F75A68CF1E2C}" srcOrd="6" destOrd="0" presId="urn:microsoft.com/office/officeart/2005/8/layout/cycle5"/>
    <dgm:cxn modelId="{9F43E346-CE03-4BDA-9B40-F17B25E56ED9}" type="presParOf" srcId="{568C0B01-6F95-4ADC-B1A6-541910EF1468}" destId="{DBD4872D-2354-4CF6-9C16-A703745D31DD}" srcOrd="7" destOrd="0" presId="urn:microsoft.com/office/officeart/2005/8/layout/cycle5"/>
    <dgm:cxn modelId="{4E905F59-744D-4B00-AE7D-40147206953E}" type="presParOf" srcId="{568C0B01-6F95-4ADC-B1A6-541910EF1468}" destId="{67BA5C62-F850-49CD-ACC4-E3729E425191}" srcOrd="8" destOrd="0" presId="urn:microsoft.com/office/officeart/2005/8/layout/cycle5"/>
    <dgm:cxn modelId="{1A0371CD-9582-4579-AD49-D9E6D01B3E31}" type="presParOf" srcId="{568C0B01-6F95-4ADC-B1A6-541910EF1468}" destId="{AAE7663B-4E95-40F9-BB71-A1AACF142C76}" srcOrd="9" destOrd="0" presId="urn:microsoft.com/office/officeart/2005/8/layout/cycle5"/>
    <dgm:cxn modelId="{13ABAD38-011D-4D5E-A4CB-05D6450987B2}" type="presParOf" srcId="{568C0B01-6F95-4ADC-B1A6-541910EF1468}" destId="{3F9E8FE4-5272-4CDA-BC02-B604378E45F4}" srcOrd="10" destOrd="0" presId="urn:microsoft.com/office/officeart/2005/8/layout/cycle5"/>
    <dgm:cxn modelId="{607CD560-758F-465E-BF49-7D763474B5C2}" type="presParOf" srcId="{568C0B01-6F95-4ADC-B1A6-541910EF1468}" destId="{D2188164-58EF-4C37-9576-69213581CA89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F3B3422-2738-43C4-AEE4-83877A5B603E}">
      <dsp:nvSpPr>
        <dsp:cNvPr id="0" name=""/>
        <dsp:cNvSpPr/>
      </dsp:nvSpPr>
      <dsp:spPr>
        <a:xfrm>
          <a:off x="2783150" y="2940"/>
          <a:ext cx="1819493" cy="1182671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Plan</a:t>
          </a:r>
          <a:endParaRPr lang="en-US" sz="4400" kern="1200" dirty="0"/>
        </a:p>
      </dsp:txBody>
      <dsp:txXfrm>
        <a:off x="2783150" y="2940"/>
        <a:ext cx="1819493" cy="1182671"/>
      </dsp:txXfrm>
    </dsp:sp>
    <dsp:sp modelId="{1309E32A-BC12-48B2-AFA5-6077B1D9152C}">
      <dsp:nvSpPr>
        <dsp:cNvPr id="0" name=""/>
        <dsp:cNvSpPr/>
      </dsp:nvSpPr>
      <dsp:spPr>
        <a:xfrm>
          <a:off x="1625305" y="257400"/>
          <a:ext cx="3905722" cy="3905722"/>
        </a:xfrm>
        <a:custGeom>
          <a:avLst/>
          <a:gdLst/>
          <a:ahLst/>
          <a:cxnLst/>
          <a:rect l="0" t="0" r="0" b="0"/>
          <a:pathLst>
            <a:path>
              <a:moveTo>
                <a:pt x="3246482" y="489915"/>
              </a:moveTo>
              <a:arcTo wR="1952861" hR="1952861" stAng="18689098" swAng="187108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45412A-9DA5-4BA8-B7DD-B37162DAA05C}">
      <dsp:nvSpPr>
        <dsp:cNvPr id="0" name=""/>
        <dsp:cNvSpPr/>
      </dsp:nvSpPr>
      <dsp:spPr>
        <a:xfrm>
          <a:off x="4735980" y="1955808"/>
          <a:ext cx="1819493" cy="1182671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Do</a:t>
          </a:r>
          <a:endParaRPr lang="en-US" sz="4400" kern="1200" dirty="0"/>
        </a:p>
      </dsp:txBody>
      <dsp:txXfrm>
        <a:off x="4735980" y="1955808"/>
        <a:ext cx="1819493" cy="1182671"/>
      </dsp:txXfrm>
    </dsp:sp>
    <dsp:sp modelId="{D8D0B9C3-5E60-4AEB-BA83-C50930EB20DB}">
      <dsp:nvSpPr>
        <dsp:cNvPr id="0" name=""/>
        <dsp:cNvSpPr/>
      </dsp:nvSpPr>
      <dsp:spPr>
        <a:xfrm>
          <a:off x="1625305" y="931164"/>
          <a:ext cx="3905722" cy="3905722"/>
        </a:xfrm>
        <a:custGeom>
          <a:avLst/>
          <a:gdLst/>
          <a:ahLst/>
          <a:cxnLst/>
          <a:rect l="0" t="0" r="0" b="0"/>
          <a:pathLst>
            <a:path>
              <a:moveTo>
                <a:pt x="3817070" y="2534576"/>
              </a:moveTo>
              <a:arcTo wR="1952861" hR="1952861" stAng="1039813" swAng="187108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F8955F-9760-44F4-9A33-F75A68CF1E2C}">
      <dsp:nvSpPr>
        <dsp:cNvPr id="0" name=""/>
        <dsp:cNvSpPr/>
      </dsp:nvSpPr>
      <dsp:spPr>
        <a:xfrm>
          <a:off x="2783150" y="3908676"/>
          <a:ext cx="1819493" cy="1182671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Check</a:t>
          </a:r>
          <a:endParaRPr lang="en-US" sz="4400" kern="1200" dirty="0"/>
        </a:p>
      </dsp:txBody>
      <dsp:txXfrm>
        <a:off x="2783150" y="3908676"/>
        <a:ext cx="1819493" cy="1182671"/>
      </dsp:txXfrm>
    </dsp:sp>
    <dsp:sp modelId="{67BA5C62-F850-49CD-ACC4-E3729E425191}">
      <dsp:nvSpPr>
        <dsp:cNvPr id="0" name=""/>
        <dsp:cNvSpPr/>
      </dsp:nvSpPr>
      <dsp:spPr>
        <a:xfrm>
          <a:off x="1529435" y="175971"/>
          <a:ext cx="3905722" cy="3905722"/>
        </a:xfrm>
        <a:custGeom>
          <a:avLst/>
          <a:gdLst/>
          <a:ahLst/>
          <a:cxnLst/>
          <a:rect l="0" t="0" r="0" b="0"/>
          <a:pathLst>
            <a:path>
              <a:moveTo>
                <a:pt x="1023469" y="3670388"/>
              </a:moveTo>
              <a:arcTo wR="1952861" hR="1952861" stAng="7105127" swAng="138052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E7663B-4E95-40F9-BB71-A1AACF142C76}">
      <dsp:nvSpPr>
        <dsp:cNvPr id="0" name=""/>
        <dsp:cNvSpPr/>
      </dsp:nvSpPr>
      <dsp:spPr>
        <a:xfrm>
          <a:off x="830257" y="1955808"/>
          <a:ext cx="1819493" cy="1182671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Act</a:t>
          </a:r>
          <a:endParaRPr lang="en-US" sz="4400" kern="1200" dirty="0"/>
        </a:p>
      </dsp:txBody>
      <dsp:txXfrm>
        <a:off x="830257" y="1955808"/>
        <a:ext cx="1819493" cy="1182671"/>
      </dsp:txXfrm>
    </dsp:sp>
    <dsp:sp modelId="{D2188164-58EF-4C37-9576-69213581CA89}">
      <dsp:nvSpPr>
        <dsp:cNvPr id="0" name=""/>
        <dsp:cNvSpPr/>
      </dsp:nvSpPr>
      <dsp:spPr>
        <a:xfrm>
          <a:off x="1529435" y="1012593"/>
          <a:ext cx="3905722" cy="3905722"/>
        </a:xfrm>
        <a:custGeom>
          <a:avLst/>
          <a:gdLst/>
          <a:ahLst/>
          <a:cxnLst/>
          <a:rect l="0" t="0" r="0" b="0"/>
          <a:pathLst>
            <a:path>
              <a:moveTo>
                <a:pt x="426075" y="735243"/>
              </a:moveTo>
              <a:arcTo wR="1952861" hR="1952861" stAng="13114351" swAng="138052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t" anchorCtr="0" compatLnSpc="1">
            <a:prstTxWarp prst="textNoShape">
              <a:avLst/>
            </a:prstTxWarp>
          </a:bodyPr>
          <a:lstStyle>
            <a:lvl1pPr defTabSz="939800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t" anchorCtr="0" compatLnSpc="1">
            <a:prstTxWarp prst="textNoShape">
              <a:avLst/>
            </a:prstTxWarp>
          </a:bodyPr>
          <a:lstStyle>
            <a:lvl1pPr algn="r" defTabSz="939800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443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b" anchorCtr="0" compatLnSpc="1">
            <a:prstTxWarp prst="textNoShape">
              <a:avLst/>
            </a:prstTxWarp>
          </a:bodyPr>
          <a:lstStyle>
            <a:lvl1pPr defTabSz="939800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443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b" anchorCtr="0" compatLnSpc="1">
            <a:prstTxWarp prst="textNoShape">
              <a:avLst/>
            </a:prstTxWarp>
          </a:bodyPr>
          <a:lstStyle>
            <a:lvl1pPr algn="r" defTabSz="939800">
              <a:defRPr sz="1100" b="0" i="1"/>
            </a:lvl1pPr>
          </a:lstStyle>
          <a:p>
            <a:pPr>
              <a:defRPr/>
            </a:pPr>
            <a:fld id="{CCA27B49-56CB-4F0A-ACEB-D7703FD64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1578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19"/>
          <p:cNvSpPr>
            <a:spLocks noChangeArrowheads="1"/>
          </p:cNvSpPr>
          <p:nvPr/>
        </p:nvSpPr>
        <p:spPr bwMode="auto">
          <a:xfrm>
            <a:off x="109538" y="53975"/>
            <a:ext cx="4716462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16" tIns="43658" rIns="87316" bIns="43658" anchor="ctr"/>
          <a:lstStyle/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Notes Placeholder 9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81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Calibri" pitchFamily="34" charset="0"/>
      </a:defRPr>
    </a:lvl1pPr>
    <a:lvl2pPr marL="742950" indent="-28575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prstGeom prst="rect">
            <a:avLst/>
          </a:prstGeom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xfrm>
            <a:off x="152400" y="4419600"/>
            <a:ext cx="6604000" cy="449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ltGray">
          <a:xfrm>
            <a:off x="0" y="0"/>
            <a:ext cx="9144000" cy="304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0" y="4114800"/>
            <a:ext cx="9144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3014663"/>
            <a:ext cx="9144000" cy="3810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058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800601"/>
            <a:ext cx="4800600" cy="1766888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200">
                <a:latin typeface="+mj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8058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399144" y="838200"/>
            <a:ext cx="8305800" cy="1905000"/>
          </a:xfrm>
        </p:spPr>
        <p:txBody>
          <a:bodyPr/>
          <a:lstStyle>
            <a:lvl1pPr algn="ctr"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>
          <a:xfrm>
            <a:off x="769260" y="3276600"/>
            <a:ext cx="7620000" cy="1219200"/>
          </a:xfrm>
        </p:spPr>
        <p:txBody>
          <a:bodyPr/>
          <a:lstStyle>
            <a:lvl1pPr algn="ctr"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806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570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0825" y="50800"/>
            <a:ext cx="2047875" cy="5969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4" y="50800"/>
            <a:ext cx="5991225" cy="5969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1897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50800"/>
            <a:ext cx="81915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3" y="1447800"/>
            <a:ext cx="4019551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29152" y="1447800"/>
            <a:ext cx="4019551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xmlns="" val="295252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hi's Templa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smtClean="0"/>
              <a:t>Copyright © 2005 Microsoft Corporation. All rights reserved.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2681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028692"/>
            <a:ext cx="7772400" cy="1498283"/>
          </a:xfrm>
        </p:spPr>
        <p:txBody>
          <a:bodyPr anchor="t"/>
          <a:lstStyle>
            <a:lvl1pPr algn="ctr">
              <a:defRPr sz="2800" b="1" cap="none" baseline="0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4600"/>
            <a:ext cx="7772400" cy="1500187"/>
          </a:xfrm>
          <a:noFill/>
        </p:spPr>
        <p:txBody>
          <a:bodyPr anchor="ctr"/>
          <a:lstStyle>
            <a:lvl1pPr marL="0" indent="0" algn="ctr">
              <a:buNone/>
              <a:defRPr sz="4400" b="1">
                <a:solidFill>
                  <a:srgbClr val="CC330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30824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3" y="1447800"/>
            <a:ext cx="401955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2" y="1447800"/>
            <a:ext cx="401955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196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769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789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7200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45946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34844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B2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white">
          <a:xfrm>
            <a:off x="0" y="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 userDrawn="1"/>
        </p:nvSpPr>
        <p:spPr bwMode="white">
          <a:xfrm>
            <a:off x="0" y="1139825"/>
            <a:ext cx="9144000" cy="5718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738" y="1320800"/>
            <a:ext cx="8497887" cy="509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2738" y="50800"/>
            <a:ext cx="849788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4"/>
          <p:cNvSpPr>
            <a:spLocks noChangeArrowheads="1"/>
          </p:cNvSpPr>
          <p:nvPr userDrawn="1"/>
        </p:nvSpPr>
        <p:spPr bwMode="auto">
          <a:xfrm>
            <a:off x="7986713" y="6467475"/>
            <a:ext cx="102711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/>
            <a:fld id="{B1E43FD9-D896-4A72-AE23-D1F08B45F666}" type="slidenum">
              <a:rPr lang="en-US" sz="900">
                <a:latin typeface="Arial Narrow" pitchFamily="34" charset="0"/>
                <a:cs typeface="Tahoma" pitchFamily="34" charset="0"/>
              </a:rPr>
              <a:pPr algn="r"/>
              <a:t>‹#›</a:t>
            </a:fld>
            <a:endParaRPr lang="en-US" sz="900" dirty="0">
              <a:latin typeface="Arial Narrow" pitchFamily="34" charset="0"/>
              <a:cs typeface="Tahoma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057400" y="6537325"/>
            <a:ext cx="5029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b="0" dirty="0" smtClean="0"/>
              <a:t>Copyright © 2005 Microsoft Corporation. All rights reserved.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4" r:id="rId1"/>
    <p:sldLayoutId id="2147484263" r:id="rId2"/>
    <p:sldLayoutId id="2147484264" r:id="rId3"/>
    <p:sldLayoutId id="2147484265" r:id="rId4"/>
    <p:sldLayoutId id="2147484266" r:id="rId5"/>
    <p:sldLayoutId id="2147484267" r:id="rId6"/>
    <p:sldLayoutId id="2147484268" r:id="rId7"/>
    <p:sldLayoutId id="2147484269" r:id="rId8"/>
    <p:sldLayoutId id="2147484270" r:id="rId9"/>
    <p:sldLayoutId id="2147484271" r:id="rId10"/>
    <p:sldLayoutId id="2147484272" r:id="rId11"/>
    <p:sldLayoutId id="2147484273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Char char="–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Char char="–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Char char="–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Char char="–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securityin.us-cert.gov/bsi/articles/best-practices/requirements/239-BSI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security/sdl/video/default.aspx" TargetMode="External"/><Relationship Id="rId2" Type="http://schemas.openxmlformats.org/officeDocument/2006/relationships/hyperlink" Target="http://www.microsoft.com/security/sdl/default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icrosoft.com/security/sdl/learn/measurable.aspx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ubtitle 1"/>
          <p:cNvSpPr>
            <a:spLocks noGrp="1"/>
          </p:cNvSpPr>
          <p:nvPr>
            <p:ph type="subTitle" idx="1"/>
          </p:nvPr>
        </p:nvSpPr>
        <p:spPr>
          <a:xfrm>
            <a:off x="3962400" y="4800600"/>
            <a:ext cx="4800600" cy="1766888"/>
          </a:xfrm>
        </p:spPr>
        <p:txBody>
          <a:bodyPr/>
          <a:lstStyle/>
          <a:p>
            <a:r>
              <a:rPr lang="en-US" dirty="0" smtClean="0"/>
              <a:t>Computer Information Systems</a:t>
            </a:r>
          </a:p>
          <a:p>
            <a:r>
              <a:rPr lang="en-US" dirty="0" smtClean="0"/>
              <a:t>University of Louisville</a:t>
            </a:r>
          </a:p>
          <a:p>
            <a:r>
              <a:rPr lang="en-US" dirty="0" err="1" smtClean="0"/>
              <a:t>Ghiyoung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, PhD</a:t>
            </a:r>
          </a:p>
          <a:p>
            <a:endParaRPr lang="en-US" dirty="0" smtClean="0"/>
          </a:p>
        </p:txBody>
      </p:sp>
      <p:sp>
        <p:nvSpPr>
          <p:cNvPr id="3075" name="Title 2"/>
          <p:cNvSpPr>
            <a:spLocks noGrp="1"/>
          </p:cNvSpPr>
          <p:nvPr>
            <p:ph type="ctrTitle"/>
          </p:nvPr>
        </p:nvSpPr>
        <p:spPr>
          <a:xfrm>
            <a:off x="398463" y="838200"/>
            <a:ext cx="8305800" cy="1905000"/>
          </a:xfrm>
        </p:spPr>
        <p:txBody>
          <a:bodyPr/>
          <a:lstStyle/>
          <a:p>
            <a:r>
              <a:rPr lang="en-US" sz="4800" dirty="0" smtClean="0">
                <a:cs typeface="Arial"/>
              </a:rPr>
              <a:t>SQL Server Security Design</a:t>
            </a:r>
            <a:endParaRPr lang="en-US" sz="4800" dirty="0" smtClean="0">
              <a:cs typeface="Arial" charset="0"/>
            </a:endParaRPr>
          </a:p>
        </p:txBody>
      </p:sp>
      <p:sp>
        <p:nvSpPr>
          <p:cNvPr id="307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9938" y="3276600"/>
            <a:ext cx="7620000" cy="1219200"/>
          </a:xfrm>
        </p:spPr>
        <p:txBody>
          <a:bodyPr/>
          <a:lstStyle/>
          <a:p>
            <a:r>
              <a:rPr lang="en-US" sz="3200" dirty="0" smtClean="0"/>
              <a:t>CIS 483 – Database 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privilege in the context of database? </a:t>
            </a:r>
          </a:p>
          <a:p>
            <a:r>
              <a:rPr lang="en-US" dirty="0" smtClean="0"/>
              <a:t>Three levels of database privileges</a:t>
            </a:r>
          </a:p>
          <a:p>
            <a:pPr lvl="1"/>
            <a:r>
              <a:rPr lang="en-US" dirty="0" smtClean="0"/>
              <a:t>Connect Privilege</a:t>
            </a:r>
          </a:p>
          <a:p>
            <a:pPr lvl="2"/>
            <a:r>
              <a:rPr lang="en-US" dirty="0" smtClean="0"/>
              <a:t>Can query and modify tables</a:t>
            </a:r>
          </a:p>
          <a:p>
            <a:pPr lvl="1"/>
            <a:r>
              <a:rPr lang="en-US" dirty="0" smtClean="0"/>
              <a:t>Resource Privilege</a:t>
            </a:r>
          </a:p>
          <a:p>
            <a:pPr lvl="2"/>
            <a:r>
              <a:rPr lang="en-US" dirty="0" smtClean="0"/>
              <a:t>Can create new, permanent tables, indexes, and stored procedures</a:t>
            </a:r>
          </a:p>
          <a:p>
            <a:pPr lvl="1"/>
            <a:r>
              <a:rPr lang="en-US" dirty="0" smtClean="0"/>
              <a:t>DBA</a:t>
            </a:r>
          </a:p>
          <a:p>
            <a:pPr lvl="2"/>
            <a:r>
              <a:rPr lang="en-US" dirty="0" smtClean="0"/>
              <a:t>Can grant database privileges</a:t>
            </a:r>
          </a:p>
          <a:p>
            <a:r>
              <a:rPr lang="en-US" dirty="0" smtClean="0"/>
              <a:t>What about SQL Server privileges? </a:t>
            </a:r>
          </a:p>
          <a:p>
            <a:pPr lvl="1"/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smtClean="0"/>
              <a:t>Copyright © 2005 Microsoft Corporation. All rights reserved.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Informix Data-level Privileges</a:t>
            </a:r>
            <a:br>
              <a:rPr lang="en-US" dirty="0" smtClean="0"/>
            </a:br>
            <a:r>
              <a:rPr lang="en-US" dirty="0" smtClean="0"/>
              <a:t>(example)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smtClean="0"/>
              <a:t>Copyright © 2005 Microsoft Corporation. All rights reserved.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of Least Privilege (2)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27024" y="1320801"/>
          <a:ext cx="8497888" cy="514230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44776"/>
                <a:gridCol w="5853112"/>
              </a:tblGrid>
              <a:tr h="4385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Feature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14507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 more granular permission 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Assign only the permissions required to perform a particular task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(e.g., run SQL Profiler w/ low privilege)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232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Metadata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Metadata (e.g., a catalog view) are displayed only if a user has permissions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3300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Schema assignment to specific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Users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can create schemas to group database objects and assign schema ownership only to those users who need it</a:t>
                      </a:r>
                    </a:p>
                  </a:txBody>
                  <a:tcPr/>
                </a:tc>
              </a:tr>
              <a:tr h="1143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Context switching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Can change execution context by impersonation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Profiler</a:t>
            </a:r>
          </a:p>
          <a:p>
            <a:pPr lvl="1"/>
            <a:r>
              <a:rPr lang="en-US" dirty="0" smtClean="0"/>
              <a:t>Location: Performance Tools -&gt; SQL Server Profiler</a:t>
            </a:r>
          </a:p>
          <a:p>
            <a:pPr lvl="1"/>
            <a:r>
              <a:rPr lang="en-US" dirty="0" smtClean="0"/>
              <a:t>Client-side utility that traces numerous events</a:t>
            </a:r>
          </a:p>
          <a:p>
            <a:pPr lvl="2"/>
            <a:r>
              <a:rPr lang="en-US" dirty="0" smtClean="0"/>
              <a:t>select * from </a:t>
            </a:r>
            <a:r>
              <a:rPr lang="en-US" dirty="0" err="1" smtClean="0"/>
              <a:t>HumanResources.Employee</a:t>
            </a:r>
            <a:endParaRPr lang="en-US" dirty="0" smtClean="0"/>
          </a:p>
          <a:p>
            <a:r>
              <a:rPr lang="en-US" kern="1200" dirty="0" smtClean="0"/>
              <a:t>Context switching</a:t>
            </a:r>
            <a:endParaRPr lang="en-US" dirty="0" smtClean="0"/>
          </a:p>
          <a:p>
            <a:pPr lvl="1"/>
            <a:r>
              <a:rPr lang="en-US" dirty="0" smtClean="0"/>
              <a:t>Can execute statements as another login or another user without physically logging in as that principal </a:t>
            </a:r>
          </a:p>
          <a:p>
            <a:pPr lvl="1"/>
            <a:r>
              <a:rPr lang="en-US" dirty="0" smtClean="0"/>
              <a:t>Use EXECUTE AS command for impersonation</a:t>
            </a:r>
          </a:p>
          <a:p>
            <a:pPr lvl="1"/>
            <a:r>
              <a:rPr lang="en-US" dirty="0" smtClean="0"/>
              <a:t>Can impersonate a login or a user</a:t>
            </a:r>
          </a:p>
          <a:p>
            <a:pPr lvl="1"/>
            <a:r>
              <a:rPr lang="en-US" dirty="0" err="1" smtClean="0"/>
              <a:t>Sysadmins</a:t>
            </a:r>
            <a:r>
              <a:rPr lang="en-US" dirty="0" smtClean="0"/>
              <a:t> grant IMPERSONATE permission</a:t>
            </a:r>
          </a:p>
          <a:p>
            <a:pPr lvl="2"/>
            <a:r>
              <a:rPr lang="en-US" dirty="0" smtClean="0"/>
              <a:t>EXECUTE AS LOGIN = ‘</a:t>
            </a:r>
            <a:r>
              <a:rPr lang="en-US" dirty="0" err="1" smtClean="0"/>
              <a:t>login_new</a:t>
            </a:r>
            <a:r>
              <a:rPr lang="en-US" dirty="0" smtClean="0"/>
              <a:t>’</a:t>
            </a:r>
          </a:p>
          <a:p>
            <a:pPr lvl="2"/>
            <a:r>
              <a:rPr lang="en-US" dirty="0" smtClean="0"/>
              <a:t>EXECUTE AS USER = ‘</a:t>
            </a:r>
            <a:r>
              <a:rPr lang="en-US" dirty="0" err="1" smtClean="0"/>
              <a:t>user_new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smtClean="0"/>
              <a:t>Copyright © 2005 Microsoft Corporation. All rights reserved.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of Least Privilege (3)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kern="1200" dirty="0" smtClean="0">
                <a:cs typeface="Calibri" pitchFamily="34" charset="0"/>
              </a:rPr>
              <a:t>Defines a set of valid security requirements for products and systems</a:t>
            </a:r>
          </a:p>
          <a:p>
            <a:pPr lvl="1"/>
            <a:r>
              <a:rPr lang="en-US" sz="2000" kern="1200" dirty="0" smtClean="0">
                <a:cs typeface="Calibri" pitchFamily="34" charset="0"/>
              </a:rPr>
              <a:t>“Driving force for the widest available mutual recognition of secure IT products”</a:t>
            </a:r>
          </a:p>
          <a:p>
            <a:r>
              <a:rPr lang="en-US" sz="2400" kern="1200" dirty="0" smtClean="0">
                <a:cs typeface="Calibri" pitchFamily="34" charset="0"/>
              </a:rPr>
              <a:t>Developed from criteria from different countries: ITSEC, TCSEC, CTCPEC</a:t>
            </a:r>
          </a:p>
          <a:p>
            <a:r>
              <a:rPr lang="en-US" sz="2400" kern="1200" dirty="0" smtClean="0">
                <a:cs typeface="Calibri" pitchFamily="34" charset="0"/>
              </a:rPr>
              <a:t>Common Criteria resolves the conceptual and technical differences existing in the source criteria.</a:t>
            </a:r>
          </a:p>
          <a:p>
            <a:r>
              <a:rPr lang="en-US" sz="2400" kern="1200" dirty="0" smtClean="0">
                <a:cs typeface="Calibri" pitchFamily="34" charset="0"/>
              </a:rPr>
              <a:t>Companies requires the certification to work with the U.S. government agencies</a:t>
            </a:r>
          </a:p>
          <a:p>
            <a:r>
              <a:rPr lang="en-US" sz="2400" kern="1200" dirty="0" smtClean="0">
                <a:cs typeface="Calibri" pitchFamily="34" charset="0"/>
              </a:rPr>
              <a:t>Vendors’ products are also evaluated based on the criteria -  the implementation of certain security elements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smtClean="0"/>
              <a:t>Copyright © 2005 Microsoft Corporation. All rights reserved.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Criteria for Information Technology Security Evaluation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Consists of 60 security functional requirements in 11 classes </a:t>
            </a:r>
          </a:p>
          <a:p>
            <a:r>
              <a:rPr lang="en-US" dirty="0" smtClean="0"/>
              <a:t>Enables evaluation of requirements using standards toward an Evaluation Assurance Level</a:t>
            </a:r>
          </a:p>
          <a:p>
            <a:r>
              <a:rPr lang="en-US" dirty="0" smtClean="0"/>
              <a:t>See the attached for details</a:t>
            </a:r>
          </a:p>
          <a:p>
            <a:r>
              <a:rPr lang="en-US" dirty="0" smtClean="0">
                <a:hlinkClick r:id="rId3"/>
              </a:rPr>
              <a:t>Helpful link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smtClean="0"/>
              <a:t>Copyright © 2005 Microsoft Corporation. All rights reserved.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Criteria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kern="1200" dirty="0" smtClean="0">
                <a:cs typeface="Calibri" pitchFamily="34" charset="0"/>
              </a:rPr>
              <a:t>Vendors can support customers so that the system can be built more securely</a:t>
            </a:r>
          </a:p>
          <a:p>
            <a:r>
              <a:rPr lang="en-US" kern="1200" dirty="0" smtClean="0">
                <a:cs typeface="Calibri" pitchFamily="34" charset="0"/>
              </a:rPr>
              <a:t>Customers can examine the degree of fulfillment of the system using the criteria</a:t>
            </a:r>
          </a:p>
          <a:p>
            <a:r>
              <a:rPr lang="en-US" kern="1200" dirty="0" smtClean="0">
                <a:cs typeface="Calibri" pitchFamily="34" charset="0"/>
              </a:rPr>
              <a:t>Customers make use of security information for the implementation of the systems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smtClean="0"/>
              <a:t>Copyright © 2005 Microsoft Corporation. All rights reserved.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Following Common Criteria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C2-level security</a:t>
            </a:r>
          </a:p>
          <a:p>
            <a:pPr lvl="1"/>
            <a:r>
              <a:rPr lang="en-US" dirty="0" smtClean="0"/>
              <a:t>“A U.S. government rating for business software”</a:t>
            </a:r>
          </a:p>
          <a:p>
            <a:r>
              <a:rPr lang="en-US" kern="1200" dirty="0" smtClean="0">
                <a:cs typeface="Calibri" pitchFamily="34" charset="0"/>
              </a:rPr>
              <a:t>C2-compliance </a:t>
            </a:r>
            <a:r>
              <a:rPr lang="en-US" dirty="0" smtClean="0"/>
              <a:t>requirements defined by </a:t>
            </a:r>
            <a:r>
              <a:rPr lang="en-US" dirty="0" err="1" smtClean="0"/>
              <a:t>DoD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User access control to a resource – require password</a:t>
            </a:r>
          </a:p>
          <a:p>
            <a:pPr lvl="1"/>
            <a:r>
              <a:rPr lang="en-US" dirty="0" smtClean="0"/>
              <a:t>Protect system memory from being read after a process is finished. Use of a secure file system such as NTFS</a:t>
            </a:r>
          </a:p>
          <a:p>
            <a:pPr lvl="1"/>
            <a:r>
              <a:rPr lang="en-US" dirty="0" smtClean="0"/>
              <a:t>Explicit user identification for auditable actions</a:t>
            </a:r>
          </a:p>
          <a:p>
            <a:pPr lvl="1"/>
            <a:r>
              <a:rPr lang="en-US" dirty="0" smtClean="0"/>
              <a:t>Security-related events must be able to audit</a:t>
            </a:r>
          </a:p>
          <a:p>
            <a:pPr lvl="1"/>
            <a:r>
              <a:rPr lang="en-US" dirty="0" smtClean="0"/>
              <a:t>The system protection from interference or tampering - modification of the application or system files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smtClean="0"/>
              <a:t>Copyright © 2005 Microsoft Corporation. All rights reserved.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C2 Auditing Requirements</a:t>
            </a:r>
            <a:endParaRPr lang="en-US" dirty="0"/>
          </a:p>
        </p:txBody>
      </p:sp>
      <p:pic>
        <p:nvPicPr>
          <p:cNvPr id="5" name="Picture 4" descr="C2 Auditing Requirements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7277100" y="1143000"/>
            <a:ext cx="18669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kern="1200" dirty="0" smtClean="0">
                <a:cs typeface="Calibri" pitchFamily="34" charset="0"/>
              </a:rPr>
              <a:t>First, the OS that run SQL Server must be C2-compliant</a:t>
            </a:r>
          </a:p>
          <a:p>
            <a:pPr>
              <a:spcBef>
                <a:spcPts val="600"/>
              </a:spcBef>
            </a:pPr>
            <a:r>
              <a:rPr lang="en-US" kern="1200" dirty="0" smtClean="0">
                <a:cs typeface="Calibri" pitchFamily="34" charset="0"/>
              </a:rPr>
              <a:t>The requirements for C2-compliant of SQL Server:</a:t>
            </a:r>
          </a:p>
          <a:p>
            <a:pPr lvl="1">
              <a:spcBef>
                <a:spcPts val="600"/>
              </a:spcBef>
            </a:pPr>
            <a:r>
              <a:rPr lang="en-US" kern="1200" dirty="0" smtClean="0">
                <a:cs typeface="Calibri" pitchFamily="34" charset="0"/>
              </a:rPr>
              <a:t>If a SQL Server component is not part of the </a:t>
            </a:r>
            <a:r>
              <a:rPr lang="en-US" i="1" kern="1200" dirty="0" smtClean="0">
                <a:cs typeface="Calibri" pitchFamily="34" charset="0"/>
              </a:rPr>
              <a:t>evaluated configuration</a:t>
            </a:r>
            <a:r>
              <a:rPr lang="en-US" kern="1200" dirty="0" smtClean="0">
                <a:cs typeface="Calibri" pitchFamily="34" charset="0"/>
              </a:rPr>
              <a:t>, disable it (e.g., SQL Mail, Analysis Services)</a:t>
            </a:r>
          </a:p>
          <a:p>
            <a:pPr lvl="1">
              <a:spcBef>
                <a:spcPts val="600"/>
              </a:spcBef>
            </a:pPr>
            <a:r>
              <a:rPr lang="en-US" kern="1200" dirty="0" smtClean="0">
                <a:cs typeface="Calibri" pitchFamily="34" charset="0"/>
              </a:rPr>
              <a:t>Only SQL Server system administrators can access SQL Server from the machine that runs the application</a:t>
            </a:r>
          </a:p>
          <a:p>
            <a:pPr lvl="1">
              <a:spcBef>
                <a:spcPts val="600"/>
              </a:spcBef>
            </a:pPr>
            <a:r>
              <a:rPr lang="en-US" kern="1200" dirty="0" smtClean="0">
                <a:cs typeface="Calibri" pitchFamily="34" charset="0"/>
              </a:rPr>
              <a:t>Use NTFS file system</a:t>
            </a:r>
          </a:p>
          <a:p>
            <a:pPr lvl="1">
              <a:spcBef>
                <a:spcPts val="600"/>
              </a:spcBef>
            </a:pPr>
            <a:r>
              <a:rPr lang="en-US" kern="1200" dirty="0" smtClean="0">
                <a:cs typeface="Calibri" pitchFamily="34" charset="0"/>
              </a:rPr>
              <a:t>Protect the physical network infrastructure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smtClean="0"/>
              <a:t>Copyright © 2005 Microsoft Corporation. All rights reserved.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C2 Auditing in SQL Server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-- How To Turn On C2 Audit Mode</a:t>
            </a:r>
          </a:p>
          <a:p>
            <a:pPr lvl="1"/>
            <a:r>
              <a:rPr lang="en-US" dirty="0" err="1" smtClean="0"/>
              <a:t>sp_configure</a:t>
            </a:r>
            <a:r>
              <a:rPr lang="en-US" dirty="0" smtClean="0"/>
              <a:t> 'show advanced options', 0 ;</a:t>
            </a:r>
          </a:p>
          <a:p>
            <a:pPr lvl="1"/>
            <a:r>
              <a:rPr lang="en-US" dirty="0" smtClean="0"/>
              <a:t>GO</a:t>
            </a:r>
          </a:p>
          <a:p>
            <a:pPr lvl="1"/>
            <a:r>
              <a:rPr lang="en-US" dirty="0" smtClean="0"/>
              <a:t>RECONFIGURE ;</a:t>
            </a:r>
          </a:p>
          <a:p>
            <a:pPr lvl="1"/>
            <a:r>
              <a:rPr lang="en-US" dirty="0" smtClean="0"/>
              <a:t>GO</a:t>
            </a:r>
          </a:p>
          <a:p>
            <a:pPr lvl="1"/>
            <a:endParaRPr lang="en-US" dirty="0" smtClean="0"/>
          </a:p>
          <a:p>
            <a:pPr lvl="1"/>
            <a:r>
              <a:rPr lang="fr-FR" dirty="0" err="1" smtClean="0"/>
              <a:t>sp_configure</a:t>
            </a:r>
            <a:r>
              <a:rPr lang="fr-FR" dirty="0" smtClean="0"/>
              <a:t> 'c2 audit mode', 1 ;</a:t>
            </a:r>
          </a:p>
          <a:p>
            <a:pPr lvl="1"/>
            <a:r>
              <a:rPr lang="en-US" dirty="0" smtClean="0"/>
              <a:t>GO</a:t>
            </a:r>
          </a:p>
          <a:p>
            <a:pPr lvl="1"/>
            <a:r>
              <a:rPr lang="en-US" dirty="0" smtClean="0"/>
              <a:t>RECONFIGURE ;</a:t>
            </a:r>
          </a:p>
          <a:p>
            <a:pPr lvl="1"/>
            <a:r>
              <a:rPr lang="en-US" dirty="0" smtClean="0"/>
              <a:t>GO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smtClean="0"/>
              <a:t>Copyright © 2005 Microsoft Corporation. All rights reserved.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 (C2 audit mode)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the standard created by Microsoft to make products secure to the highest level.</a:t>
            </a:r>
          </a:p>
          <a:p>
            <a:endParaRPr lang="en-US" dirty="0" smtClean="0"/>
          </a:p>
          <a:p>
            <a:r>
              <a:rPr lang="en-US" dirty="0" smtClean="0"/>
              <a:t>Which of the following features in SQL Server 2005 helps you to comply with the principle of least privilege?</a:t>
            </a:r>
          </a:p>
          <a:p>
            <a:endParaRPr lang="en-US" dirty="0" smtClean="0"/>
          </a:p>
          <a:p>
            <a:r>
              <a:rPr lang="en-US" dirty="0" smtClean="0"/>
              <a:t>Which of the following features must any C2-compliant software have?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smtClean="0"/>
              <a:t>Copyright © 2005 Microsoft Corporation. All rights reserved.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 #1-3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738" y="50800"/>
            <a:ext cx="8497887" cy="10668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Principles of Database Security    </a:t>
            </a:r>
          </a:p>
          <a:p>
            <a:r>
              <a:rPr lang="en-US" dirty="0" smtClean="0"/>
              <a:t>Methodology for Designing a SQL Server Security Policy    </a:t>
            </a:r>
          </a:p>
          <a:p>
            <a:r>
              <a:rPr lang="en-US" dirty="0" smtClean="0"/>
              <a:t>Monitoring SQL Server Security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- Benefits of a SQL Server Security Policy      </a:t>
            </a:r>
            <a:br>
              <a:rPr lang="en-US" dirty="0" smtClean="0"/>
            </a:br>
            <a:r>
              <a:rPr lang="en-US" dirty="0" smtClean="0"/>
              <a:t>- Process of Creating a SQL Server Security Policy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Methodology for Designing a SQL Server Security Policy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kern="1200" dirty="0" smtClean="0">
                <a:cs typeface="Calibri" pitchFamily="34" charset="0"/>
              </a:rPr>
              <a:t>Security policies</a:t>
            </a:r>
          </a:p>
          <a:p>
            <a:pPr lvl="1"/>
            <a:r>
              <a:rPr lang="en-US" kern="1200" dirty="0" smtClean="0">
                <a:cs typeface="Calibri" pitchFamily="34" charset="0"/>
              </a:rPr>
              <a:t>Has guiding principles</a:t>
            </a:r>
          </a:p>
          <a:p>
            <a:pPr lvl="1"/>
            <a:r>
              <a:rPr lang="en-US" kern="1200" dirty="0" smtClean="0">
                <a:cs typeface="Calibri" pitchFamily="34" charset="0"/>
              </a:rPr>
              <a:t>Security policies define what to protect</a:t>
            </a:r>
          </a:p>
          <a:p>
            <a:r>
              <a:rPr lang="en-US" kern="1200" dirty="0" smtClean="0">
                <a:cs typeface="Calibri" pitchFamily="34" charset="0"/>
              </a:rPr>
              <a:t>Security procedures and standards</a:t>
            </a:r>
          </a:p>
          <a:p>
            <a:pPr lvl="1"/>
            <a:r>
              <a:rPr lang="en-US" kern="1200" dirty="0" smtClean="0">
                <a:cs typeface="Calibri" pitchFamily="34" charset="0"/>
              </a:rPr>
              <a:t>Provides the protection methodology</a:t>
            </a:r>
          </a:p>
          <a:p>
            <a:r>
              <a:rPr lang="en-US" kern="1200" dirty="0" smtClean="0">
                <a:cs typeface="Calibri" pitchFamily="34" charset="0"/>
              </a:rPr>
              <a:t>Database administrators</a:t>
            </a:r>
          </a:p>
          <a:p>
            <a:pPr lvl="1"/>
            <a:r>
              <a:rPr lang="en-US" kern="1200" dirty="0" smtClean="0">
                <a:cs typeface="Calibri" pitchFamily="34" charset="0"/>
              </a:rPr>
              <a:t>Audit databases and examine the usage of database objects according to security policies</a:t>
            </a:r>
          </a:p>
          <a:p>
            <a:pPr lvl="1"/>
            <a:r>
              <a:rPr lang="en-US" kern="1200" dirty="0" smtClean="0">
                <a:cs typeface="Calibri" pitchFamily="34" charset="0"/>
              </a:rPr>
              <a:t>Determine the impacts of the latest security vulnerabilities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smtClean="0"/>
              <a:t>Copyright © 2005 Microsoft Corporation. All rights reserved.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a SQL Server Security Policy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smtClean="0"/>
              <a:t>Copyright © 2005 Microsoft Corporation. All rights reserved.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a SQL Server Security Policy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27024" y="1320801"/>
          <a:ext cx="8497888" cy="539707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16176"/>
                <a:gridCol w="6081712"/>
              </a:tblGrid>
              <a:tr h="41435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Benefit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9910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Preapproved security 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Commitment to information security from an organization and its management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991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Reduced liability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The deployment of security practices help minimize liability after security breaches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663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Defined responsibility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Make employees responsible for security incidents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3910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Checklist creation for the common operations in the policy</a:t>
                      </a:r>
                      <a:endParaRPr lang="en-US" sz="24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Can easily create 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checklists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73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Security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Provides an integrated and consistent security framework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12738" y="1320800"/>
          <a:ext cx="8497887" cy="509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smtClean="0"/>
              <a:t>Copyright © 2005 Microsoft Corporation. All rights reserved.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Creating a SQL Server Security Policy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160020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17142" y="1129555"/>
            <a:ext cx="350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0" dirty="0" smtClean="0">
                <a:solidFill>
                  <a:srgbClr val="7030A0"/>
                </a:solidFill>
                <a:latin typeface="+mn-lt"/>
              </a:rPr>
              <a:t>Identify the most restrictive approach</a:t>
            </a:r>
          </a:p>
          <a:p>
            <a:pPr>
              <a:buFont typeface="Arial" pitchFamily="34" charset="0"/>
              <a:buChar char="•"/>
            </a:pPr>
            <a:r>
              <a:rPr lang="en-US" sz="2400" b="0" dirty="0" smtClean="0">
                <a:solidFill>
                  <a:srgbClr val="7030A0"/>
                </a:solidFill>
                <a:latin typeface="+mn-lt"/>
              </a:rPr>
              <a:t>Evaluate user impact</a:t>
            </a:r>
          </a:p>
          <a:p>
            <a:pPr>
              <a:buFont typeface="Arial" pitchFamily="34" charset="0"/>
              <a:buChar char="•"/>
            </a:pPr>
            <a:r>
              <a:rPr lang="en-US" sz="2400" b="0" dirty="0" smtClean="0">
                <a:solidFill>
                  <a:srgbClr val="7030A0"/>
                </a:solidFill>
                <a:latin typeface="+mn-lt"/>
              </a:rPr>
              <a:t>Identify exceptions</a:t>
            </a:r>
          </a:p>
          <a:p>
            <a:pPr>
              <a:buFont typeface="Arial" pitchFamily="34" charset="0"/>
              <a:buChar char="•"/>
            </a:pPr>
            <a:r>
              <a:rPr lang="en-US" sz="2400" b="0" dirty="0" smtClean="0">
                <a:solidFill>
                  <a:srgbClr val="7030A0"/>
                </a:solidFill>
                <a:latin typeface="+mn-lt"/>
              </a:rPr>
              <a:t>Obtain approvals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0200" y="4419600"/>
            <a:ext cx="373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0" dirty="0" smtClean="0">
                <a:solidFill>
                  <a:srgbClr val="7030A0"/>
                </a:solidFill>
                <a:latin typeface="+mn-lt"/>
              </a:rPr>
              <a:t>Train users</a:t>
            </a:r>
          </a:p>
          <a:p>
            <a:pPr>
              <a:buFont typeface="Arial" pitchFamily="34" charset="0"/>
              <a:buChar char="•"/>
            </a:pPr>
            <a:r>
              <a:rPr lang="en-US" sz="2400" b="0" dirty="0" smtClean="0">
                <a:solidFill>
                  <a:srgbClr val="7030A0"/>
                </a:solidFill>
                <a:latin typeface="+mn-lt"/>
                <a:cs typeface="Calibri" pitchFamily="34" charset="0"/>
              </a:rPr>
              <a:t>Identify the current configurations and identify and eliminate any deviations</a:t>
            </a:r>
          </a:p>
          <a:p>
            <a:pPr>
              <a:buFont typeface="Arial" pitchFamily="34" charset="0"/>
              <a:buChar char="•"/>
            </a:pPr>
            <a:r>
              <a:rPr lang="en-US" sz="2400" b="0" dirty="0" smtClean="0">
                <a:solidFill>
                  <a:srgbClr val="7030A0"/>
                </a:solidFill>
                <a:latin typeface="+mn-lt"/>
                <a:cs typeface="Calibri" pitchFamily="34" charset="0"/>
              </a:rPr>
              <a:t>Identify regulatory </a:t>
            </a:r>
            <a:r>
              <a:rPr lang="en-US" sz="2400" b="0" dirty="0" err="1" smtClean="0">
                <a:solidFill>
                  <a:srgbClr val="7030A0"/>
                </a:solidFill>
                <a:latin typeface="+mn-lt"/>
                <a:cs typeface="Calibri" pitchFamily="34" charset="0"/>
              </a:rPr>
              <a:t>reqmts</a:t>
            </a:r>
            <a:endParaRPr lang="en-US" sz="2400" b="0" dirty="0" smtClean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4724400"/>
            <a:ext cx="28765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0" dirty="0" smtClean="0">
                <a:solidFill>
                  <a:srgbClr val="7030A0"/>
                </a:solidFill>
                <a:latin typeface="+mn-lt"/>
                <a:cs typeface="Calibri" pitchFamily="34" charset="0"/>
              </a:rPr>
              <a:t>Ensure whether the security policy is working</a:t>
            </a:r>
          </a:p>
          <a:p>
            <a:pPr>
              <a:buFont typeface="Arial" pitchFamily="34" charset="0"/>
              <a:buChar char="•"/>
            </a:pPr>
            <a:r>
              <a:rPr lang="en-US" sz="2400" b="0" dirty="0" smtClean="0">
                <a:solidFill>
                  <a:srgbClr val="7030A0"/>
                </a:solidFill>
                <a:latin typeface="+mn-lt"/>
                <a:cs typeface="Calibri" pitchFamily="34" charset="0"/>
              </a:rPr>
              <a:t>Design an audit strategy</a:t>
            </a:r>
            <a:endParaRPr lang="en-US" sz="2400" b="0" dirty="0" smtClean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84" y="2086124"/>
            <a:ext cx="3257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0" dirty="0" smtClean="0">
                <a:solidFill>
                  <a:srgbClr val="7030A0"/>
                </a:solidFill>
                <a:latin typeface="+mn-lt"/>
                <a:cs typeface="Calibri" pitchFamily="34" charset="0"/>
              </a:rPr>
              <a:t>Take measures to prevent and recover from attacks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Classify each into a benefit / not a benefit category of a secure-first approach?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smtClean="0"/>
              <a:t>Copyright © 2005 Microsoft Corporation. All rights reserved.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a Secure-First Approach </a:t>
            </a:r>
            <a:br>
              <a:rPr lang="en-US" dirty="0" smtClean="0"/>
            </a:br>
            <a:r>
              <a:rPr lang="en-US" dirty="0" smtClean="0"/>
              <a:t>(Pop Quiz #4)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are among the benefits of designing a SQL Server security policy?</a:t>
            </a:r>
          </a:p>
          <a:p>
            <a:endParaRPr lang="en-US" dirty="0" smtClean="0"/>
          </a:p>
          <a:p>
            <a:r>
              <a:rPr lang="en-US" dirty="0" smtClean="0"/>
              <a:t>Which of the following is the best approach to designing a SQL Server security policy?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smtClean="0"/>
              <a:t>Copyright © 2005 Microsoft Corporation. All rights reserved.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 #5-6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- Why Monitor Security      </a:t>
            </a:r>
            <a:br>
              <a:rPr lang="en-US" dirty="0" smtClean="0"/>
            </a:br>
            <a:r>
              <a:rPr lang="en-US" dirty="0" smtClean="0"/>
              <a:t>- Microsoft Auditing Tools      </a:t>
            </a:r>
            <a:br>
              <a:rPr lang="en-US" dirty="0" smtClean="0"/>
            </a:br>
            <a:r>
              <a:rPr lang="en-US" dirty="0" smtClean="0"/>
              <a:t>- Microsoft Monitoring Tools      </a:t>
            </a:r>
            <a:br>
              <a:rPr lang="en-US" dirty="0" smtClean="0"/>
            </a:br>
            <a:r>
              <a:rPr lang="en-US" dirty="0" smtClean="0"/>
              <a:t>- Selecting an Appropriate Tool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Monitoring SQL Server Security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 security breaches </a:t>
            </a:r>
          </a:p>
          <a:p>
            <a:r>
              <a:rPr lang="en-US" dirty="0" smtClean="0"/>
              <a:t>Understand application usage, users, server objects</a:t>
            </a:r>
          </a:p>
          <a:p>
            <a:r>
              <a:rPr lang="en-US" dirty="0" smtClean="0"/>
              <a:t>Examine compliance with the security policy</a:t>
            </a:r>
          </a:p>
          <a:p>
            <a:r>
              <a:rPr lang="en-US" dirty="0" smtClean="0"/>
              <a:t>What to monitor in SQL Server? </a:t>
            </a:r>
          </a:p>
          <a:p>
            <a:pPr lvl="1"/>
            <a:r>
              <a:rPr lang="en-US" dirty="0" smtClean="0"/>
              <a:t>Logins, local group policy (incl. password), service accounts, objects (structure, permissions), login attempts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smtClean="0"/>
              <a:t>Copyright © 2005 Microsoft Corporation. All rights reserved.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Monitor Security?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Baseline Security Analyzer</a:t>
            </a:r>
          </a:p>
          <a:p>
            <a:pPr lvl="1"/>
            <a:r>
              <a:rPr lang="en-US" dirty="0" smtClean="0"/>
              <a:t>Evaluate the security status of the server</a:t>
            </a:r>
          </a:p>
          <a:p>
            <a:pPr lvl="1"/>
            <a:r>
              <a:rPr lang="en-US" dirty="0" smtClean="0"/>
              <a:t>Find the missing hot fixes and patches</a:t>
            </a:r>
          </a:p>
          <a:p>
            <a:r>
              <a:rPr lang="en-US" dirty="0" smtClean="0"/>
              <a:t>SQL Server Surface Area Configuration</a:t>
            </a:r>
          </a:p>
          <a:p>
            <a:pPr lvl="1"/>
            <a:r>
              <a:rPr lang="en-US" kern="1200" dirty="0" smtClean="0">
                <a:cs typeface="Calibri" pitchFamily="34" charset="0"/>
              </a:rPr>
              <a:t>enable or disable services as necessary</a:t>
            </a:r>
          </a:p>
          <a:p>
            <a:pPr lvl="2"/>
            <a:r>
              <a:rPr lang="en-US" kern="1200" dirty="0" smtClean="0">
                <a:cs typeface="Calibri"/>
              </a:rPr>
              <a:t>CLR (common language runtime) integration</a:t>
            </a:r>
            <a:endParaRPr lang="en-US" dirty="0" smtClean="0">
              <a:cs typeface="Calibri"/>
            </a:endParaRPr>
          </a:p>
          <a:p>
            <a:pPr lvl="2"/>
            <a:r>
              <a:rPr lang="en-US" kern="1200" dirty="0" smtClean="0">
                <a:cs typeface="Calibri"/>
              </a:rPr>
              <a:t>OPENROWSET: </a:t>
            </a:r>
            <a:r>
              <a:rPr lang="en-US" kern="1200" dirty="0" smtClean="0">
                <a:ea typeface="+mn-ea"/>
                <a:cs typeface="Calibri"/>
              </a:rPr>
              <a:t>allow ad-hoc queries to remote data sources</a:t>
            </a:r>
            <a:endParaRPr lang="en-US" dirty="0" smtClean="0">
              <a:solidFill>
                <a:srgbClr val="FF0000"/>
              </a:solidFill>
              <a:cs typeface="Calibri"/>
            </a:endParaRPr>
          </a:p>
          <a:p>
            <a:pPr lvl="2"/>
            <a:r>
              <a:rPr lang="en-US" kern="1200" dirty="0" err="1" smtClean="0">
                <a:cs typeface="Calibri"/>
              </a:rPr>
              <a:t>xp_cmdshell</a:t>
            </a:r>
            <a:r>
              <a:rPr lang="en-US" kern="1200" dirty="0" smtClean="0">
                <a:cs typeface="Calibri"/>
              </a:rPr>
              <a:t>: run OS commands from database engine</a:t>
            </a:r>
            <a:endParaRPr lang="en-US" dirty="0" smtClean="0"/>
          </a:p>
          <a:p>
            <a:r>
              <a:rPr lang="en-US" dirty="0" smtClean="0"/>
              <a:t>SQL Server Internal Auditing</a:t>
            </a:r>
          </a:p>
          <a:p>
            <a:pPr lvl="1"/>
            <a:r>
              <a:rPr lang="en-US" kern="1200" dirty="0" smtClean="0">
                <a:cs typeface="Calibri" pitchFamily="34" charset="0"/>
              </a:rPr>
              <a:t>Dynamic management views (cf. Activity Monitor)</a:t>
            </a:r>
          </a:p>
          <a:p>
            <a:pPr lvl="1"/>
            <a:r>
              <a:rPr lang="en-US" kern="1200" dirty="0" smtClean="0">
                <a:cs typeface="Calibri" pitchFamily="34" charset="0"/>
              </a:rPr>
              <a:t>Database Console Commands (DBCC):  check the physical and logical consistency of a database</a:t>
            </a:r>
          </a:p>
          <a:p>
            <a:pPr lvl="1"/>
            <a:r>
              <a:rPr lang="en-US" kern="1200" dirty="0" smtClean="0">
                <a:cs typeface="Calibri" pitchFamily="34" charset="0"/>
              </a:rPr>
              <a:t>System stored procedures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smtClean="0"/>
              <a:t>Copyright © 2005 Microsoft Corporation. All rights reserved.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Auditing Tools 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smtClean="0"/>
              <a:t>Copyright © 2005 Microsoft Corporation. All rights reserved.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Baseline Security Analyzer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2340" y="1238250"/>
            <a:ext cx="739140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- The Microsoft Trustworthy Computing Initiative      </a:t>
            </a:r>
            <a:br>
              <a:rPr lang="en-US" dirty="0" smtClean="0"/>
            </a:br>
            <a:r>
              <a:rPr lang="en-US" dirty="0" smtClean="0"/>
              <a:t>- Principle of Least Privilege      </a:t>
            </a:r>
            <a:br>
              <a:rPr lang="en-US" dirty="0" smtClean="0"/>
            </a:br>
            <a:r>
              <a:rPr lang="en-US" dirty="0" smtClean="0"/>
              <a:t>- Common Criteria for IT Security Evaluation      </a:t>
            </a:r>
            <a:br>
              <a:rPr lang="en-US" dirty="0" smtClean="0"/>
            </a:br>
            <a:r>
              <a:rPr lang="en-US" dirty="0" smtClean="0"/>
              <a:t>- C2 Auditing 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Principles of Database Security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smtClean="0"/>
              <a:t>Copyright © 2005 Microsoft Corporation. All rights reserved.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Surface Area Configuration for Features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3181" y="1396206"/>
            <a:ext cx="64770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xp_cmdshell</a:t>
            </a:r>
            <a:endParaRPr lang="en-US" dirty="0" smtClean="0"/>
          </a:p>
          <a:p>
            <a:pPr lvl="1"/>
            <a:r>
              <a:rPr lang="en-US" dirty="0" smtClean="0"/>
              <a:t>EXEC </a:t>
            </a:r>
            <a:r>
              <a:rPr lang="en-US" dirty="0" err="1" smtClean="0"/>
              <a:t>xp_cmdshell</a:t>
            </a:r>
            <a:r>
              <a:rPr lang="en-US" dirty="0" smtClean="0"/>
              <a:t> 'dir *.exe';</a:t>
            </a:r>
          </a:p>
          <a:p>
            <a:pPr lvl="1"/>
            <a:r>
              <a:rPr lang="en-US" dirty="0" smtClean="0"/>
              <a:t>GO</a:t>
            </a:r>
          </a:p>
          <a:p>
            <a:r>
              <a:rPr lang="en-US" kern="1200" dirty="0" smtClean="0">
                <a:cs typeface="Calibri"/>
              </a:rPr>
              <a:t>OPENROWSET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smtClean="0"/>
              <a:t>Copyright © 2005 Microsoft Corporation. All rights reserved.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Surface Area Configuration Examples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Server Profiler</a:t>
            </a:r>
          </a:p>
          <a:p>
            <a:r>
              <a:rPr lang="en-US" dirty="0" smtClean="0"/>
              <a:t>System Monitor (</a:t>
            </a:r>
            <a:r>
              <a:rPr lang="en-US" dirty="0" err="1" smtClean="0"/>
              <a:t>Sysmon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Start -&gt; Type “resource monitor”</a:t>
            </a:r>
          </a:p>
          <a:p>
            <a:r>
              <a:rPr lang="en-US" dirty="0" smtClean="0"/>
              <a:t>SQL Server internal monitoring</a:t>
            </a:r>
          </a:p>
          <a:p>
            <a:pPr lvl="1"/>
            <a:r>
              <a:rPr lang="en-US" dirty="0" err="1" smtClean="0"/>
              <a:t>sp_trace_create</a:t>
            </a:r>
            <a:endParaRPr lang="en-US" dirty="0" smtClean="0"/>
          </a:p>
          <a:p>
            <a:pPr lvl="1"/>
            <a:r>
              <a:rPr lang="en-US" dirty="0" err="1" smtClean="0"/>
              <a:t>sp_trace_setevent</a:t>
            </a:r>
            <a:endParaRPr lang="en-US" dirty="0" smtClean="0"/>
          </a:p>
          <a:p>
            <a:pPr lvl="1"/>
            <a:r>
              <a:rPr lang="en-US" dirty="0" err="1" smtClean="0"/>
              <a:t>sp_trace_setfilter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smtClean="0"/>
              <a:t>Copyright © 2005 Microsoft Corporation. All rights reserved.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Monitoring Tools 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followings list the features and uses of different auditing and monitoring tools. Identify the appropriate tool from the three candidates: MBSA, SQL Server SAC, and SQL Server Profiler.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smtClean="0"/>
              <a:t>Copyright © 2005 Microsoft Corporation. All rights reserved.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an Appropriate Tool</a:t>
            </a:r>
            <a:br>
              <a:rPr lang="en-US" dirty="0" smtClean="0"/>
            </a:br>
            <a:r>
              <a:rPr lang="en-US" dirty="0" smtClean="0"/>
              <a:t>(Pop Quiz #7)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the auditing tool that lists all the features enabled on a server at a given time.</a:t>
            </a:r>
          </a:p>
          <a:p>
            <a:r>
              <a:rPr lang="en-US" dirty="0" smtClean="0"/>
              <a:t>As a database administrator, which of the following monitoring tools do you use to create your own events to trace?</a:t>
            </a:r>
          </a:p>
          <a:p>
            <a:r>
              <a:rPr lang="en-US" dirty="0" smtClean="0"/>
              <a:t>Which one of the following tools connects to the Microsoft Web site and downloads an XML file that contains the entire list of </a:t>
            </a:r>
            <a:r>
              <a:rPr lang="en-US" dirty="0" err="1" smtClean="0"/>
              <a:t>hotfixes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smtClean="0"/>
              <a:t>Copyright © 2005 Microsoft Corporation. All rights reserved.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 #8-10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Principles of Database Security</a:t>
            </a:r>
          </a:p>
          <a:p>
            <a:r>
              <a:rPr lang="en-US" dirty="0" smtClean="0"/>
              <a:t>Methodology for Designing a SQL Server Security Policy</a:t>
            </a:r>
          </a:p>
          <a:p>
            <a:r>
              <a:rPr lang="en-US" dirty="0" smtClean="0"/>
              <a:t>Monitoring SQL Server Security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smtClean="0"/>
              <a:t>Copyright © 2005 Microsoft Corporation. All rights reserved.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System Security</a:t>
            </a:r>
          </a:p>
          <a:p>
            <a:pPr lvl="1"/>
            <a:r>
              <a:rPr lang="en-US" dirty="0" smtClean="0"/>
              <a:t>Laptop required</a:t>
            </a:r>
          </a:p>
          <a:p>
            <a:pPr lvl="1"/>
            <a:r>
              <a:rPr lang="en-US" dirty="0" smtClean="0"/>
              <a:t>Assignment #3</a:t>
            </a:r>
          </a:p>
          <a:p>
            <a:pPr lvl="1"/>
            <a:r>
              <a:rPr lang="en-US" dirty="0" smtClean="0"/>
              <a:t>Survey #2</a:t>
            </a:r>
          </a:p>
          <a:p>
            <a:pPr lvl="1"/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smtClean="0"/>
              <a:t>Copyright © 2005 Microsoft Corporation. All rights reserved.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738" y="50800"/>
            <a:ext cx="8497887" cy="1066800"/>
          </a:xfrm>
        </p:spPr>
        <p:txBody>
          <a:bodyPr/>
          <a:lstStyle/>
          <a:p>
            <a:r>
              <a:rPr lang="en-US" dirty="0" smtClean="0"/>
              <a:t>Microsoft Trustworthy Computing Initiative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12738" y="1320800"/>
          <a:ext cx="8497888" cy="4480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20862"/>
                <a:gridCol w="66770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Principle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Security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The ability of the security system to protect against attacks and secure the integrity of information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Privacy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Controlled access to information that is personal or confidential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Reliability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The ability of a system to perform the required operations under stated conditions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Business Practices	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 need to maintain the highest standards of business conduct, integrity, and transparency in business practices, and to address ethical, legal, and commercial expectations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3386.twc_next_infographic_web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38200" y="1143000"/>
            <a:ext cx="7467600" cy="568452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smtClean="0"/>
              <a:t>Copyright © 2005 Microsoft Corporation. All rights reserved.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TwC</a:t>
            </a:r>
            <a:r>
              <a:rPr lang="en-US" dirty="0" smtClean="0"/>
              <a:t> Next </a:t>
            </a:r>
            <a:r>
              <a:rPr lang="en-US" dirty="0" err="1" smtClean="0"/>
              <a:t>Infographic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 software development security assurance process</a:t>
            </a:r>
            <a:endParaRPr lang="en-US" dirty="0" smtClean="0"/>
          </a:p>
          <a:p>
            <a:pPr lvl="1"/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Verification</a:t>
            </a:r>
          </a:p>
          <a:p>
            <a:pPr lvl="1"/>
            <a:r>
              <a:rPr lang="en-US" dirty="0" smtClean="0"/>
              <a:t>Release</a:t>
            </a:r>
          </a:p>
          <a:p>
            <a:pPr lvl="1"/>
            <a:r>
              <a:rPr lang="en-US" dirty="0" smtClean="0"/>
              <a:t>Response</a:t>
            </a:r>
          </a:p>
          <a:p>
            <a:r>
              <a:rPr lang="en-US" dirty="0" smtClean="0">
                <a:hlinkClick r:id="rId3"/>
              </a:rPr>
              <a:t>Video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Impacts on SQL Server 2005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smtClean="0"/>
              <a:t>Copyright © 2005 Microsoft Corporation. All rights reserved.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Security Development Lifecycle (SDL)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smtClean="0"/>
              <a:t>Copyright © 2005 Microsoft Corporation. All rights reserved.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the Initiative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327024" y="1320800"/>
          <a:ext cx="8497888" cy="5156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11376"/>
                <a:gridCol w="6386512"/>
              </a:tblGrid>
              <a:tr h="5093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Objective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Description</a:t>
                      </a:r>
                      <a:endParaRPr lang="en-US" sz="2200" dirty="0"/>
                    </a:p>
                  </a:txBody>
                  <a:tcPr/>
                </a:tc>
              </a:tr>
              <a:tr h="879136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Secure by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- Eliminate any product vulnerability in the design phase</a:t>
                      </a:r>
                      <a:endParaRPr lang="en-US" sz="2200" dirty="0"/>
                    </a:p>
                  </a:txBody>
                  <a:tcPr/>
                </a:tc>
              </a:tr>
              <a:tr h="879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Secure by 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- Installs and configures the services and options actually in need</a:t>
                      </a:r>
                      <a:endParaRPr lang="en-US" sz="2200" dirty="0"/>
                    </a:p>
                  </a:txBody>
                  <a:tcPr/>
                </a:tc>
              </a:tr>
              <a:tr h="12559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Secure in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- Provide content so that DBAs</a:t>
                      </a: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 can use 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appropriate security credentials in deployment</a:t>
                      </a:r>
                      <a:endParaRPr lang="en-US" sz="2200" dirty="0" smtClean="0"/>
                    </a:p>
                  </a:txBody>
                  <a:tcPr/>
                </a:tc>
              </a:tr>
              <a:tr h="1632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Secure in 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 Provides secure communication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 Use</a:t>
                      </a: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 of 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Secure Sockets Layer (SSL) and certificates in new services implemented such as Service Broker and HTTP Endpoints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-- View the default system endpoints </a:t>
            </a:r>
          </a:p>
          <a:p>
            <a:pPr lvl="1"/>
            <a:r>
              <a:rPr lang="en-US" dirty="0" smtClean="0"/>
              <a:t>select * </a:t>
            </a:r>
          </a:p>
          <a:p>
            <a:pPr lvl="1"/>
            <a:r>
              <a:rPr lang="en-US" dirty="0" smtClean="0"/>
              <a:t>from </a:t>
            </a:r>
            <a:r>
              <a:rPr lang="en-US" dirty="0" err="1" smtClean="0"/>
              <a:t>sys.endpoints</a:t>
            </a:r>
            <a:endParaRPr lang="en-US" dirty="0" smtClean="0"/>
          </a:p>
          <a:p>
            <a:pPr lvl="1"/>
            <a:r>
              <a:rPr lang="en-US" dirty="0" smtClean="0"/>
              <a:t>where </a:t>
            </a:r>
            <a:r>
              <a:rPr lang="en-US" dirty="0" err="1" smtClean="0"/>
              <a:t>principal_id</a:t>
            </a:r>
            <a:r>
              <a:rPr lang="en-US" dirty="0" smtClean="0"/>
              <a:t> =1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smtClean="0"/>
              <a:t>Copyright © 2005 Microsoft Corporation. All rights reserved.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 (endpoints)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kern="1200" dirty="0" smtClean="0">
                <a:cs typeface="Calibri" pitchFamily="34" charset="0"/>
              </a:rPr>
              <a:t>Provide minimum access rights to a user to accomplish a task. This prevents privilege escalation attacks: </a:t>
            </a:r>
          </a:p>
          <a:p>
            <a:pPr lvl="1"/>
            <a:r>
              <a:rPr lang="en-US" kern="1200" dirty="0" smtClean="0">
                <a:cs typeface="Calibri" pitchFamily="34" charset="0"/>
              </a:rPr>
              <a:t>First, gain access to a basic level of privilege </a:t>
            </a:r>
          </a:p>
          <a:p>
            <a:pPr lvl="1"/>
            <a:r>
              <a:rPr lang="en-US" kern="1200" dirty="0" smtClean="0">
                <a:cs typeface="Calibri" pitchFamily="34" charset="0"/>
              </a:rPr>
              <a:t>Next, escalate the privilege for administrative rights</a:t>
            </a:r>
          </a:p>
          <a:p>
            <a:r>
              <a:rPr lang="en-US" kern="1200" dirty="0" smtClean="0">
                <a:cs typeface="Calibri" pitchFamily="34" charset="0"/>
              </a:rPr>
              <a:t>If an application is running with a low privilege, the damage from a security breach will be minimized</a:t>
            </a:r>
          </a:p>
          <a:p>
            <a:r>
              <a:rPr lang="en-US" kern="1200" dirty="0" smtClean="0">
                <a:cs typeface="Calibri" pitchFamily="34" charset="0"/>
              </a:rPr>
              <a:t>Incompatibility</a:t>
            </a:r>
          </a:p>
          <a:p>
            <a:pPr lvl="1"/>
            <a:r>
              <a:rPr lang="en-US" kern="1200" dirty="0" smtClean="0">
                <a:cs typeface="Calibri" pitchFamily="34" charset="0"/>
              </a:rPr>
              <a:t>Programs with an elevated privilege account may not run correctly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smtClean="0"/>
              <a:t>Copyright © 2005 Microsoft Corporation. All rights reserved.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of Least Privilege (1)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hi's Theme">
  <a:themeElements>
    <a:clrScheme name="Gartner Fall Sym 2003 PPT- one template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artner Fall Sym 2003 PPT- one template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tner Fall Sym 2003 PPT- one template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tner Fall Sym 2003 PPT- one template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tner Fall Sym 2003 PPT- one template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tner Fall Sym 2003 PPT- one template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tner Fall Sym 2003 PPT- one template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tner Fall Sym 2003 PPT- one template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tner Fall Sym 2003 PPT- one template.pot 8">
        <a:dk1>
          <a:srgbClr val="000000"/>
        </a:dk1>
        <a:lt1>
          <a:srgbClr val="FFFFFF"/>
        </a:lt1>
        <a:dk2>
          <a:srgbClr val="F8F8F8"/>
        </a:dk2>
        <a:lt2>
          <a:srgbClr val="808080"/>
        </a:lt2>
        <a:accent1>
          <a:srgbClr val="CCFF66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E2FFB8"/>
        </a:accent5>
        <a:accent6>
          <a:srgbClr val="E7B900"/>
        </a:accent6>
        <a:hlink>
          <a:srgbClr val="0066FF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10604</TotalTime>
  <Pages>22</Pages>
  <Words>1801</Words>
  <Application>Microsoft Office PowerPoint</Application>
  <PresentationFormat>On-screen Show (4:3)</PresentationFormat>
  <Paragraphs>268</Paragraphs>
  <Slides>36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Ghi's Theme</vt:lpstr>
      <vt:lpstr>SQL Server Security Design</vt:lpstr>
      <vt:lpstr>Agenda</vt:lpstr>
      <vt:lpstr>- The Microsoft Trustworthy Computing Initiative       - Principle of Least Privilege       - Common Criteria for IT Security Evaluation       - C2 Auditing Requirements</vt:lpstr>
      <vt:lpstr>Microsoft Trustworthy Computing Initiative</vt:lpstr>
      <vt:lpstr>TwC Next Infographic</vt:lpstr>
      <vt:lpstr>Microsoft Security Development Lifecycle (SDL)</vt:lpstr>
      <vt:lpstr>Objectives of the Initiative</vt:lpstr>
      <vt:lpstr>T-SQL (endpoints)</vt:lpstr>
      <vt:lpstr>Principle of Least Privilege (1)</vt:lpstr>
      <vt:lpstr>IBM Informix Data-level Privileges (example)</vt:lpstr>
      <vt:lpstr>Principle of Least Privilege (2)</vt:lpstr>
      <vt:lpstr>Principle of Least Privilege (3)</vt:lpstr>
      <vt:lpstr>Common Criteria for Information Technology Security Evaluation </vt:lpstr>
      <vt:lpstr>Common Criteria</vt:lpstr>
      <vt:lpstr>Advantages of Following Common Criteria</vt:lpstr>
      <vt:lpstr>C2 Auditing Requirements</vt:lpstr>
      <vt:lpstr>C2 Auditing in SQL Server</vt:lpstr>
      <vt:lpstr>T-SQL (C2 audit mode)</vt:lpstr>
      <vt:lpstr>Pop Quiz #1-3</vt:lpstr>
      <vt:lpstr>- Benefits of a SQL Server Security Policy       - Process of Creating a SQL Server Security Policy</vt:lpstr>
      <vt:lpstr>Benefits of a SQL Server Security Policy</vt:lpstr>
      <vt:lpstr>Benefits of a SQL Server Security Policy</vt:lpstr>
      <vt:lpstr>Process of Creating a SQL Server Security Policy</vt:lpstr>
      <vt:lpstr>Benefits of a Secure-First Approach  (Pop Quiz #4)</vt:lpstr>
      <vt:lpstr>Pop Quiz #5-6</vt:lpstr>
      <vt:lpstr>- Why Monitor Security       - Microsoft Auditing Tools       - Microsoft Monitoring Tools       - Selecting an Appropriate Tool  </vt:lpstr>
      <vt:lpstr>Why Monitor Security?</vt:lpstr>
      <vt:lpstr>Microsoft Auditing Tools </vt:lpstr>
      <vt:lpstr>Microsoft Baseline Security Analyzer</vt:lpstr>
      <vt:lpstr>Surface Area Configuration for Features</vt:lpstr>
      <vt:lpstr>Surface Area Configuration Examples</vt:lpstr>
      <vt:lpstr>Microsoft Monitoring Tools </vt:lpstr>
      <vt:lpstr>Selecting an Appropriate Tool (Pop Quiz #7)</vt:lpstr>
      <vt:lpstr>Pop Quiz #8-10</vt:lpstr>
      <vt:lpstr>Summary</vt:lpstr>
      <vt:lpstr>Next Week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 Security</dc:title>
  <dc:subject/>
  <dc:creator/>
  <cp:keywords/>
  <dc:description/>
  <cp:lastModifiedBy>Ghiyoung</cp:lastModifiedBy>
  <cp:revision>1527</cp:revision>
  <cp:lastPrinted>2011-09-12T12:40:58Z</cp:lastPrinted>
  <dcterms:created xsi:type="dcterms:W3CDTF">2003-08-13T19:50:43Z</dcterms:created>
  <dcterms:modified xsi:type="dcterms:W3CDTF">2012-01-30T16:34:46Z</dcterms:modified>
</cp:coreProperties>
</file>