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0" r:id="rId1"/>
  </p:sldMasterIdLst>
  <p:notesMasterIdLst>
    <p:notesMasterId r:id="rId53"/>
  </p:notesMasterIdLst>
  <p:handoutMasterIdLst>
    <p:handoutMasterId r:id="rId54"/>
  </p:handoutMasterIdLst>
  <p:sldIdLst>
    <p:sldId id="529" r:id="rId2"/>
    <p:sldId id="602" r:id="rId3"/>
    <p:sldId id="673" r:id="rId4"/>
    <p:sldId id="680" r:id="rId5"/>
    <p:sldId id="681" r:id="rId6"/>
    <p:sldId id="682" r:id="rId7"/>
    <p:sldId id="701" r:id="rId8"/>
    <p:sldId id="683" r:id="rId9"/>
    <p:sldId id="718" r:id="rId10"/>
    <p:sldId id="720" r:id="rId11"/>
    <p:sldId id="703" r:id="rId12"/>
    <p:sldId id="704" r:id="rId13"/>
    <p:sldId id="705" r:id="rId14"/>
    <p:sldId id="721" r:id="rId15"/>
    <p:sldId id="722" r:id="rId16"/>
    <p:sldId id="723" r:id="rId17"/>
    <p:sldId id="702" r:id="rId18"/>
    <p:sldId id="719" r:id="rId19"/>
    <p:sldId id="685" r:id="rId20"/>
    <p:sldId id="684" r:id="rId21"/>
    <p:sldId id="675" r:id="rId22"/>
    <p:sldId id="706" r:id="rId23"/>
    <p:sldId id="724" r:id="rId24"/>
    <p:sldId id="687" r:id="rId25"/>
    <p:sldId id="689" r:id="rId26"/>
    <p:sldId id="726" r:id="rId27"/>
    <p:sldId id="725" r:id="rId28"/>
    <p:sldId id="692" r:id="rId29"/>
    <p:sldId id="690" r:id="rId30"/>
    <p:sldId id="691" r:id="rId31"/>
    <p:sldId id="709" r:id="rId32"/>
    <p:sldId id="693" r:id="rId33"/>
    <p:sldId id="728" r:id="rId34"/>
    <p:sldId id="676" r:id="rId35"/>
    <p:sldId id="694" r:id="rId36"/>
    <p:sldId id="710" r:id="rId37"/>
    <p:sldId id="695" r:id="rId38"/>
    <p:sldId id="696" r:id="rId39"/>
    <p:sldId id="727" r:id="rId40"/>
    <p:sldId id="698" r:id="rId41"/>
    <p:sldId id="711" r:id="rId42"/>
    <p:sldId id="699" r:id="rId43"/>
    <p:sldId id="677" r:id="rId44"/>
    <p:sldId id="729" r:id="rId45"/>
    <p:sldId id="730" r:id="rId46"/>
    <p:sldId id="717" r:id="rId47"/>
    <p:sldId id="714" r:id="rId48"/>
    <p:sldId id="731" r:id="rId49"/>
    <p:sldId id="715" r:id="rId50"/>
    <p:sldId id="679" r:id="rId51"/>
    <p:sldId id="671" r:id="rId52"/>
  </p:sldIdLst>
  <p:sldSz cx="9144000" cy="6858000" type="screen4x3"/>
  <p:notesSz cx="6858000" cy="9296400"/>
  <p:defaultTex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3300"/>
    <a:srgbClr val="FF9933"/>
    <a:srgbClr val="FF9900"/>
    <a:srgbClr val="00FF00"/>
    <a:srgbClr val="FFFFFF"/>
    <a:srgbClr val="C9F1FF"/>
    <a:srgbClr val="FFFF00"/>
    <a:srgbClr val="FFFF66"/>
    <a:srgbClr val="003366"/>
    <a:srgbClr val="00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58506" autoAdjust="0"/>
  </p:normalViewPr>
  <p:slideViewPr>
    <p:cSldViewPr>
      <p:cViewPr varScale="1">
        <p:scale>
          <a:sx n="83" d="100"/>
          <a:sy n="83" d="100"/>
        </p:scale>
        <p:origin x="-750" y="-84"/>
      </p:cViewPr>
      <p:guideLst>
        <p:guide orient="horz" pos="2160"/>
        <p:guide pos="2880"/>
      </p:guideLst>
    </p:cSldViewPr>
  </p:slideViewPr>
  <p:outlineViewPr>
    <p:cViewPr>
      <p:scale>
        <a:sx n="33" d="100"/>
        <a:sy n="33" d="100"/>
      </p:scale>
      <p:origin x="0" y="3996"/>
    </p:cViewPr>
  </p:outlineViewPr>
  <p:notesTextViewPr>
    <p:cViewPr>
      <p:scale>
        <a:sx n="100" d="100"/>
        <a:sy n="100" d="100"/>
      </p:scale>
      <p:origin x="0" y="54"/>
    </p:cViewPr>
  </p:notesTextViewPr>
  <p:sorterViewPr>
    <p:cViewPr>
      <p:scale>
        <a:sx n="90" d="100"/>
        <a:sy n="90" d="100"/>
      </p:scale>
      <p:origin x="0" y="2388"/>
    </p:cViewPr>
  </p:sorterViewPr>
  <p:notesViewPr>
    <p:cSldViewPr>
      <p:cViewPr>
        <p:scale>
          <a:sx n="100" d="100"/>
          <a:sy n="100" d="100"/>
        </p:scale>
        <p:origin x="-1632" y="2118"/>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defTabSz="939800">
              <a:defRPr sz="1100" b="0" i="1"/>
            </a:lvl1pPr>
          </a:lstStyle>
          <a:p>
            <a:pPr>
              <a:defRPr/>
            </a:pPr>
            <a:endParaRPr lang="en-US"/>
          </a:p>
        </p:txBody>
      </p:sp>
      <p:sp>
        <p:nvSpPr>
          <p:cNvPr id="3075"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algn="r" defTabSz="939800">
              <a:defRPr sz="1100" b="0" i="1"/>
            </a:lvl1pPr>
          </a:lstStyle>
          <a:p>
            <a:pPr>
              <a:defRPr/>
            </a:pPr>
            <a:endParaRPr lang="en-US"/>
          </a:p>
        </p:txBody>
      </p:sp>
      <p:sp>
        <p:nvSpPr>
          <p:cNvPr id="3076" name="Rectangle 4"/>
          <p:cNvSpPr>
            <a:spLocks noGrp="1" noChangeArrowheads="1"/>
          </p:cNvSpPr>
          <p:nvPr>
            <p:ph type="ftr" sz="quarter" idx="2"/>
          </p:nvPr>
        </p:nvSpPr>
        <p:spPr bwMode="auto">
          <a:xfrm>
            <a:off x="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defTabSz="939800">
              <a:defRPr sz="1100" b="0" i="1"/>
            </a:lvl1pPr>
          </a:lstStyle>
          <a:p>
            <a:pPr>
              <a:defRPr/>
            </a:pPr>
            <a:endParaRPr lang="en-US"/>
          </a:p>
        </p:txBody>
      </p:sp>
      <p:sp>
        <p:nvSpPr>
          <p:cNvPr id="3077" name="Rectangle 5"/>
          <p:cNvSpPr>
            <a:spLocks noGrp="1" noChangeArrowheads="1"/>
          </p:cNvSpPr>
          <p:nvPr>
            <p:ph type="sldNum" sz="quarter" idx="3"/>
          </p:nvPr>
        </p:nvSpPr>
        <p:spPr bwMode="auto">
          <a:xfrm>
            <a:off x="388620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algn="r" defTabSz="939800">
              <a:defRPr sz="1100" b="0" i="1"/>
            </a:lvl1pPr>
          </a:lstStyle>
          <a:p>
            <a:pPr>
              <a:defRPr/>
            </a:pPr>
            <a:fld id="{CCA27B49-56CB-4F0A-ACEB-D7703FD64DDB}" type="slidenum">
              <a:rPr lang="en-US"/>
              <a:pPr>
                <a:defRPr/>
              </a:pPr>
              <a:t>‹#›</a:t>
            </a:fld>
            <a:endParaRPr lang="en-US"/>
          </a:p>
        </p:txBody>
      </p:sp>
    </p:spTree>
    <p:extLst>
      <p:ext uri="{BB962C8B-B14F-4D97-AF65-F5344CB8AC3E}">
        <p14:creationId xmlns:p14="http://schemas.microsoft.com/office/powerpoint/2010/main" xmlns="" val="1971578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7" name="Rectangle 19"/>
          <p:cNvSpPr>
            <a:spLocks noChangeArrowheads="1"/>
          </p:cNvSpPr>
          <p:nvPr/>
        </p:nvSpPr>
        <p:spPr bwMode="auto">
          <a:xfrm>
            <a:off x="109538" y="53975"/>
            <a:ext cx="4716462" cy="23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7316" tIns="43658" rIns="87316" bIns="43658" anchor="ctr"/>
          <a:lstStyle/>
          <a:p>
            <a:endParaRPr lang="en-US"/>
          </a:p>
        </p:txBody>
      </p:sp>
      <p:sp>
        <p:nvSpPr>
          <p:cNvPr id="9" name="Slide Image Placeholder 8"/>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998115"/>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mn-lt"/>
        <a:ea typeface="+mn-ea"/>
        <a:cs typeface="Calibri" pitchFamily="34" charset="0"/>
      </a:defRPr>
    </a:lvl1pPr>
    <a:lvl2pPr marL="742950" indent="-285750" algn="l" defTabSz="949325" rtl="0" eaLnBrk="0" fontAlgn="base" hangingPunct="0">
      <a:spcBef>
        <a:spcPct val="30000"/>
      </a:spcBef>
      <a:spcAft>
        <a:spcPct val="0"/>
      </a:spcAft>
      <a:defRPr sz="1200" kern="1200">
        <a:solidFill>
          <a:schemeClr val="tx1"/>
        </a:solidFill>
        <a:latin typeface="+mn-lt"/>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mn-lt"/>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mn-lt"/>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739775" y="228600"/>
            <a:ext cx="5384800" cy="4038600"/>
          </a:xfrm>
          <a:prstGeom prst="rect">
            <a:avLst/>
          </a:prstGeom>
          <a:ln/>
        </p:spPr>
      </p:sp>
      <p:sp>
        <p:nvSpPr>
          <p:cNvPr id="104451" name="Notes Placeholder 2"/>
          <p:cNvSpPr>
            <a:spLocks noGrp="1"/>
          </p:cNvSpPr>
          <p:nvPr>
            <p:ph type="body" idx="1"/>
          </p:nvPr>
        </p:nvSpPr>
        <p:spPr>
          <a:xfrm>
            <a:off x="152400" y="4419600"/>
            <a:ext cx="6604000" cy="4495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831580"/>
            <a:ext cx="2971800" cy="464820"/>
          </a:xfrm>
          <a:prstGeom prst="rect">
            <a:avLst/>
          </a:prstGeom>
          <a:ln/>
        </p:spPr>
        <p:txBody>
          <a:bodyPr/>
          <a:lstStyle/>
          <a:p>
            <a:fld id="{0E8B1B24-D01E-4C6D-951D-9C9F0042AD29}" type="slidenum">
              <a:rPr lang="en-US"/>
              <a:pPr/>
              <a:t>1</a:t>
            </a:fld>
            <a:endParaRPr lang="en-US"/>
          </a:p>
        </p:txBody>
      </p:sp>
      <p:sp>
        <p:nvSpPr>
          <p:cNvPr id="237570" name="Rectangle 2"/>
          <p:cNvSpPr>
            <a:spLocks noGrp="1" noRot="1" noChangeAspect="1" noChangeArrowheads="1" noTextEdit="1"/>
          </p:cNvSpPr>
          <p:nvPr>
            <p:ph type="sldImg"/>
          </p:nvPr>
        </p:nvSpPr>
        <p:spPr>
          <a:xfrm>
            <a:off x="739775" y="228600"/>
            <a:ext cx="5384800" cy="4038600"/>
          </a:xfrm>
          <a:prstGeom prst="rect">
            <a:avLst/>
          </a:prstGeom>
          <a:ln/>
        </p:spPr>
      </p:sp>
      <p:sp>
        <p:nvSpPr>
          <p:cNvPr id="237571" name="Rectangle 3"/>
          <p:cNvSpPr>
            <a:spLocks noGrp="1" noChangeArrowheads="1"/>
          </p:cNvSpPr>
          <p:nvPr>
            <p:ph type="body" idx="1"/>
          </p:nvPr>
        </p:nvSpPr>
        <p:spPr>
          <a:xfrm>
            <a:off x="152400" y="4419600"/>
            <a:ext cx="6604000" cy="4495800"/>
          </a:xfrm>
          <a:prstGeom prst="rect">
            <a:avLst/>
          </a:prstGeom>
        </p:spPr>
        <p:txBody>
          <a:bodyPr/>
          <a:lstStyle/>
          <a:p>
            <a:pPr>
              <a:buFontTx/>
              <a:buChar char="-"/>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2"/>
          <p:cNvSpPr>
            <a:spLocks noChangeArrowheads="1"/>
          </p:cNvSpPr>
          <p:nvPr/>
        </p:nvSpPr>
        <p:spPr bwMode="ltGray">
          <a:xfrm>
            <a:off x="0" y="0"/>
            <a:ext cx="9144000" cy="3048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 name="Line 11"/>
          <p:cNvSpPr>
            <a:spLocks noChangeShapeType="1"/>
          </p:cNvSpPr>
          <p:nvPr/>
        </p:nvSpPr>
        <p:spPr bwMode="auto">
          <a:xfrm>
            <a:off x="0" y="4114800"/>
            <a:ext cx="91440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 name="Rectangle 6"/>
          <p:cNvSpPr>
            <a:spLocks noChangeArrowheads="1"/>
          </p:cNvSpPr>
          <p:nvPr userDrawn="1"/>
        </p:nvSpPr>
        <p:spPr bwMode="auto">
          <a:xfrm>
            <a:off x="0" y="3014663"/>
            <a:ext cx="9144000" cy="3810000"/>
          </a:xfrm>
          <a:prstGeom prst="rect">
            <a:avLst/>
          </a:prstGeom>
          <a:solidFill>
            <a:schemeClr val="accent3"/>
          </a:solidFill>
          <a:ln w="12700">
            <a:noFill/>
            <a:miter lim="800000"/>
            <a:headEnd type="none" w="sm" len="sm"/>
            <a:tailEnd type="none" w="sm" len="sm"/>
          </a:ln>
          <a:effectLst/>
        </p:spPr>
        <p:txBody>
          <a:bodyPr wrap="none" anchor="ctr"/>
          <a:lstStyle/>
          <a:p>
            <a:pPr>
              <a:defRPr/>
            </a:pPr>
            <a:endParaRPr lang="en-US"/>
          </a:p>
        </p:txBody>
      </p:sp>
      <p:sp>
        <p:nvSpPr>
          <p:cNvPr id="280582" name="Rectangle 6"/>
          <p:cNvSpPr>
            <a:spLocks noGrp="1" noChangeArrowheads="1"/>
          </p:cNvSpPr>
          <p:nvPr>
            <p:ph type="subTitle" idx="1"/>
          </p:nvPr>
        </p:nvSpPr>
        <p:spPr>
          <a:xfrm>
            <a:off x="3962400" y="4800601"/>
            <a:ext cx="4800600" cy="1766888"/>
          </a:xfrm>
        </p:spPr>
        <p:txBody>
          <a:bodyPr/>
          <a:lstStyle>
            <a:lvl1pPr marL="0" indent="0" algn="r">
              <a:buFont typeface="Wingdings" pitchFamily="2" charset="2"/>
              <a:buNone/>
              <a:defRPr sz="2200">
                <a:latin typeface="+mj-lt"/>
              </a:defRPr>
            </a:lvl1pPr>
          </a:lstStyle>
          <a:p>
            <a:r>
              <a:rPr lang="en-US" dirty="0"/>
              <a:t>Click to edit Master subtitle style</a:t>
            </a:r>
          </a:p>
        </p:txBody>
      </p:sp>
      <p:sp>
        <p:nvSpPr>
          <p:cNvPr id="280583" name="Rectangle 7"/>
          <p:cNvSpPr>
            <a:spLocks noGrp="1" noChangeArrowheads="1"/>
          </p:cNvSpPr>
          <p:nvPr>
            <p:ph type="ctrTitle"/>
          </p:nvPr>
        </p:nvSpPr>
        <p:spPr>
          <a:xfrm>
            <a:off x="399144" y="838200"/>
            <a:ext cx="8305800" cy="1905000"/>
          </a:xfrm>
        </p:spPr>
        <p:txBody>
          <a:bodyPr/>
          <a:lstStyle>
            <a:lvl1pPr algn="ctr">
              <a:defRPr sz="4400">
                <a:latin typeface="+mj-lt"/>
              </a:defRPr>
            </a:lvl1pPr>
          </a:lstStyle>
          <a:p>
            <a:r>
              <a:rPr lang="en-US" dirty="0"/>
              <a:t>Click to edit Master title style</a:t>
            </a:r>
          </a:p>
        </p:txBody>
      </p:sp>
      <p:sp>
        <p:nvSpPr>
          <p:cNvPr id="21" name="Text Placeholder 20"/>
          <p:cNvSpPr>
            <a:spLocks noGrp="1"/>
          </p:cNvSpPr>
          <p:nvPr>
            <p:ph type="body" sz="quarter" idx="10"/>
          </p:nvPr>
        </p:nvSpPr>
        <p:spPr>
          <a:xfrm>
            <a:off x="769260" y="3276600"/>
            <a:ext cx="7620000" cy="1219200"/>
          </a:xfrm>
        </p:spPr>
        <p:txBody>
          <a:bodyPr/>
          <a:lstStyle>
            <a:lvl1pPr algn="ctr">
              <a:buNone/>
              <a:defRPr sz="280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xmlns="" val="156806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1657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50800"/>
            <a:ext cx="2047875" cy="5969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4" y="50800"/>
            <a:ext cx="5991225" cy="5969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41897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3" y="50800"/>
            <a:ext cx="81915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3" y="1447800"/>
            <a:ext cx="4019551"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9152" y="1447800"/>
            <a:ext cx="4019551" cy="4572000"/>
          </a:xfrm>
        </p:spPr>
        <p:txBody>
          <a:bodyPr/>
          <a:lstStyle/>
          <a:p>
            <a:pPr lvl="0"/>
            <a:endParaRPr lang="en-US" noProof="0" smtClean="0"/>
          </a:p>
        </p:txBody>
      </p:sp>
    </p:spTree>
    <p:extLst>
      <p:ext uri="{BB962C8B-B14F-4D97-AF65-F5344CB8AC3E}">
        <p14:creationId xmlns:p14="http://schemas.microsoft.com/office/powerpoint/2010/main" xmlns="" val="295252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hi's Template">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xmlns="" val="122681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28692"/>
            <a:ext cx="7772400" cy="1498283"/>
          </a:xfrm>
        </p:spPr>
        <p:txBody>
          <a:bodyPr anchor="t"/>
          <a:lstStyle>
            <a:lvl1pPr algn="ctr">
              <a:defRPr sz="2800" b="1" cap="none" baseline="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514600"/>
            <a:ext cx="7772400" cy="1500187"/>
          </a:xfrm>
          <a:noFill/>
        </p:spPr>
        <p:txBody>
          <a:bodyPr anchor="ctr"/>
          <a:lstStyle>
            <a:lvl1pPr marL="0" indent="0" algn="ctr">
              <a:buNone/>
              <a:defRPr sz="4400" b="1">
                <a:solidFill>
                  <a:srgbClr val="CC33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xmlns="" val="330824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3"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2"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4196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07769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4378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720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45946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34844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2B2B2"/>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white">
          <a:xfrm>
            <a:off x="0" y="0"/>
            <a:ext cx="9144000" cy="1143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7" name="Rectangle 3"/>
          <p:cNvSpPr>
            <a:spLocks noChangeArrowheads="1"/>
          </p:cNvSpPr>
          <p:nvPr userDrawn="1"/>
        </p:nvSpPr>
        <p:spPr bwMode="white">
          <a:xfrm>
            <a:off x="0" y="1139825"/>
            <a:ext cx="9144000" cy="57181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8" name="Rectangle 4"/>
          <p:cNvSpPr>
            <a:spLocks noGrp="1" noChangeArrowheads="1"/>
          </p:cNvSpPr>
          <p:nvPr>
            <p:ph type="body" idx="1"/>
          </p:nvPr>
        </p:nvSpPr>
        <p:spPr bwMode="auto">
          <a:xfrm>
            <a:off x="312738" y="1320800"/>
            <a:ext cx="8497887" cy="509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6"/>
          <p:cNvSpPr>
            <a:spLocks noGrp="1" noChangeArrowheads="1"/>
          </p:cNvSpPr>
          <p:nvPr>
            <p:ph type="title"/>
          </p:nvPr>
        </p:nvSpPr>
        <p:spPr bwMode="auto">
          <a:xfrm>
            <a:off x="312738" y="50800"/>
            <a:ext cx="8497887"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4"/>
          <p:cNvSpPr>
            <a:spLocks noChangeArrowheads="1"/>
          </p:cNvSpPr>
          <p:nvPr userDrawn="1"/>
        </p:nvSpPr>
        <p:spPr bwMode="auto">
          <a:xfrm>
            <a:off x="7986713" y="6467475"/>
            <a:ext cx="1027112" cy="28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r"/>
            <a:fld id="{B1E43FD9-D896-4A72-AE23-D1F08B45F666}" type="slidenum">
              <a:rPr lang="en-US" sz="900">
                <a:latin typeface="Arial Narrow" pitchFamily="34" charset="0"/>
                <a:cs typeface="Tahoma" pitchFamily="34" charset="0"/>
              </a:rPr>
              <a:pPr algn="r"/>
              <a:t>‹#›</a:t>
            </a:fld>
            <a:endParaRPr lang="en-US" sz="900" dirty="0">
              <a:latin typeface="Arial Narrow" pitchFamily="34" charset="0"/>
              <a:cs typeface="Tahoma" pitchFamily="34" charset="0"/>
            </a:endParaRPr>
          </a:p>
        </p:txBody>
      </p:sp>
    </p:spTree>
  </p:cSld>
  <p:clrMap bg1="lt1" tx1="dk1" bg2="lt2" tx2="dk2" accent1="accent1" accent2="accent2" accent3="accent3" accent4="accent4" accent5="accent5" accent6="accent6" hlink="hlink" folHlink="folHlink"/>
  <p:sldLayoutIdLst>
    <p:sldLayoutId id="2147484274"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 id="2147484273"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3200">
          <a:solidFill>
            <a:schemeClr val="bg1"/>
          </a:solidFill>
          <a:latin typeface="Calibri" pitchFamily="34" charset="0"/>
          <a:ea typeface="+mj-ea"/>
          <a:cs typeface="Calibri" pitchFamily="34" charset="0"/>
        </a:defRPr>
      </a:lvl1pPr>
      <a:lvl2pPr algn="ctr" rtl="0" eaLnBrk="0" fontAlgn="base" hangingPunct="0">
        <a:spcBef>
          <a:spcPct val="0"/>
        </a:spcBef>
        <a:spcAft>
          <a:spcPct val="0"/>
        </a:spcAft>
        <a:defRPr sz="3200">
          <a:solidFill>
            <a:schemeClr val="bg1"/>
          </a:solidFill>
          <a:latin typeface="Verdana" pitchFamily="34" charset="0"/>
          <a:cs typeface="Arial" charset="0"/>
        </a:defRPr>
      </a:lvl2pPr>
      <a:lvl3pPr algn="ctr" rtl="0" eaLnBrk="0" fontAlgn="base" hangingPunct="0">
        <a:spcBef>
          <a:spcPct val="0"/>
        </a:spcBef>
        <a:spcAft>
          <a:spcPct val="0"/>
        </a:spcAft>
        <a:defRPr sz="3200">
          <a:solidFill>
            <a:schemeClr val="bg1"/>
          </a:solidFill>
          <a:latin typeface="Verdana" pitchFamily="34" charset="0"/>
          <a:cs typeface="Arial" charset="0"/>
        </a:defRPr>
      </a:lvl3pPr>
      <a:lvl4pPr algn="ctr" rtl="0" eaLnBrk="0" fontAlgn="base" hangingPunct="0">
        <a:spcBef>
          <a:spcPct val="0"/>
        </a:spcBef>
        <a:spcAft>
          <a:spcPct val="0"/>
        </a:spcAft>
        <a:defRPr sz="3200">
          <a:solidFill>
            <a:schemeClr val="bg1"/>
          </a:solidFill>
          <a:latin typeface="Verdana" pitchFamily="34" charset="0"/>
          <a:cs typeface="Arial" charset="0"/>
        </a:defRPr>
      </a:lvl4pPr>
      <a:lvl5pPr algn="ctr" rtl="0" eaLnBrk="0" fontAlgn="base" hangingPunct="0">
        <a:spcBef>
          <a:spcPct val="0"/>
        </a:spcBef>
        <a:spcAft>
          <a:spcPct val="0"/>
        </a:spcAft>
        <a:defRPr sz="3200">
          <a:solidFill>
            <a:schemeClr val="bg1"/>
          </a:solidFill>
          <a:latin typeface="Verdana" pitchFamily="34" charset="0"/>
          <a:cs typeface="Arial" charset="0"/>
        </a:defRPr>
      </a:lvl5pPr>
      <a:lvl6pPr marL="457200" algn="l" rtl="0" eaLnBrk="0" fontAlgn="base" hangingPunct="0">
        <a:spcBef>
          <a:spcPct val="0"/>
        </a:spcBef>
        <a:spcAft>
          <a:spcPct val="0"/>
        </a:spcAft>
        <a:defRPr sz="3200">
          <a:solidFill>
            <a:schemeClr val="bg1"/>
          </a:solidFill>
          <a:latin typeface="Arial" charset="0"/>
        </a:defRPr>
      </a:lvl6pPr>
      <a:lvl7pPr marL="914400" algn="l" rtl="0" eaLnBrk="0" fontAlgn="base" hangingPunct="0">
        <a:spcBef>
          <a:spcPct val="0"/>
        </a:spcBef>
        <a:spcAft>
          <a:spcPct val="0"/>
        </a:spcAft>
        <a:defRPr sz="3200">
          <a:solidFill>
            <a:schemeClr val="bg1"/>
          </a:solidFill>
          <a:latin typeface="Arial" charset="0"/>
        </a:defRPr>
      </a:lvl7pPr>
      <a:lvl8pPr marL="1371600" algn="l" rtl="0" eaLnBrk="0" fontAlgn="base" hangingPunct="0">
        <a:spcBef>
          <a:spcPct val="0"/>
        </a:spcBef>
        <a:spcAft>
          <a:spcPct val="0"/>
        </a:spcAft>
        <a:defRPr sz="3200">
          <a:solidFill>
            <a:schemeClr val="bg1"/>
          </a:solidFill>
          <a:latin typeface="Arial" charset="0"/>
        </a:defRPr>
      </a:lvl8pPr>
      <a:lvl9pPr marL="1828800" algn="l" rtl="0" eaLnBrk="0" fontAlgn="base" hangingPunct="0">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rgbClr val="CC0000"/>
        </a:buClr>
        <a:buSzPct val="7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Char char="–"/>
        <a:defRPr sz="2400">
          <a:solidFill>
            <a:schemeClr val="tx1"/>
          </a:solidFill>
          <a:latin typeface="+mn-lt"/>
        </a:defRPr>
      </a:lvl2pPr>
      <a:lvl3pPr marL="1143000" indent="-228600" algn="l" rtl="0" eaLnBrk="0" fontAlgn="base" hangingPunct="0">
        <a:spcBef>
          <a:spcPct val="20000"/>
        </a:spcBef>
        <a:spcAft>
          <a:spcPct val="0"/>
        </a:spcAft>
        <a:buClr>
          <a:srgbClr val="CC0000"/>
        </a:buClr>
        <a:buChar char="•"/>
        <a:defRPr>
          <a:solidFill>
            <a:schemeClr val="tx1"/>
          </a:solidFill>
          <a:latin typeface="+mn-lt"/>
        </a:defRPr>
      </a:lvl3pPr>
      <a:lvl4pPr marL="1600200" indent="-228600" algn="l" rtl="0" eaLnBrk="0" fontAlgn="base" hangingPunct="0">
        <a:spcBef>
          <a:spcPct val="20000"/>
        </a:spcBef>
        <a:spcAft>
          <a:spcPct val="0"/>
        </a:spcAft>
        <a:buClr>
          <a:srgbClr val="CC0000"/>
        </a:buClr>
        <a:buSzPct val="50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rgbClr val="CC0000"/>
        </a:buClr>
        <a:buSzPct val="70000"/>
        <a:buChar char="–"/>
        <a:defRPr sz="1600">
          <a:solidFill>
            <a:schemeClr val="tx1"/>
          </a:solidFill>
          <a:latin typeface="+mn-lt"/>
        </a:defRPr>
      </a:lvl5pPr>
      <a:lvl6pPr marL="2514600" indent="-228600" algn="l" rtl="0" eaLnBrk="0" fontAlgn="base" hangingPunct="0">
        <a:spcBef>
          <a:spcPct val="20000"/>
        </a:spcBef>
        <a:spcAft>
          <a:spcPct val="0"/>
        </a:spcAft>
        <a:buClr>
          <a:srgbClr val="CC0000"/>
        </a:buClr>
        <a:buSzPct val="70000"/>
        <a:buChar char="–"/>
        <a:defRPr sz="1600">
          <a:solidFill>
            <a:schemeClr val="tx1"/>
          </a:solidFill>
          <a:latin typeface="+mn-lt"/>
        </a:defRPr>
      </a:lvl6pPr>
      <a:lvl7pPr marL="2971800" indent="-228600" algn="l" rtl="0" eaLnBrk="0" fontAlgn="base" hangingPunct="0">
        <a:spcBef>
          <a:spcPct val="20000"/>
        </a:spcBef>
        <a:spcAft>
          <a:spcPct val="0"/>
        </a:spcAft>
        <a:buClr>
          <a:srgbClr val="CC0000"/>
        </a:buClr>
        <a:buSzPct val="70000"/>
        <a:buChar char="–"/>
        <a:defRPr sz="1600">
          <a:solidFill>
            <a:schemeClr val="tx1"/>
          </a:solidFill>
          <a:latin typeface="+mn-lt"/>
        </a:defRPr>
      </a:lvl7pPr>
      <a:lvl8pPr marL="3429000" indent="-228600" algn="l" rtl="0" eaLnBrk="0" fontAlgn="base" hangingPunct="0">
        <a:spcBef>
          <a:spcPct val="20000"/>
        </a:spcBef>
        <a:spcAft>
          <a:spcPct val="0"/>
        </a:spcAft>
        <a:buClr>
          <a:srgbClr val="CC0000"/>
        </a:buClr>
        <a:buSzPct val="70000"/>
        <a:buChar char="–"/>
        <a:defRPr sz="1600">
          <a:solidFill>
            <a:schemeClr val="tx1"/>
          </a:solidFill>
          <a:latin typeface="+mn-lt"/>
        </a:defRPr>
      </a:lvl8pPr>
      <a:lvl9pPr marL="3886200" indent="-228600" algn="l" rtl="0" eaLnBrk="0" fontAlgn="base" hangingPunct="0">
        <a:spcBef>
          <a:spcPct val="20000"/>
        </a:spcBef>
        <a:spcAft>
          <a:spcPct val="0"/>
        </a:spcAft>
        <a:buClr>
          <a:srgbClr val="CC0000"/>
        </a:buClr>
        <a:buSzPct val="7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codeproject.com/Articles/10350/Overview-of-SQL-Server-2000-Database-Clustering-u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ff648664.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1"/>
          <p:cNvSpPr>
            <a:spLocks noGrp="1"/>
          </p:cNvSpPr>
          <p:nvPr>
            <p:ph type="subTitle" idx="1"/>
          </p:nvPr>
        </p:nvSpPr>
        <p:spPr>
          <a:xfrm>
            <a:off x="3962400" y="4800600"/>
            <a:ext cx="4800600" cy="1766888"/>
          </a:xfrm>
        </p:spPr>
        <p:txBody>
          <a:bodyPr/>
          <a:lstStyle/>
          <a:p>
            <a:r>
              <a:rPr lang="en-US" dirty="0" smtClean="0"/>
              <a:t>Computer Information Systems</a:t>
            </a:r>
          </a:p>
          <a:p>
            <a:r>
              <a:rPr lang="en-US" dirty="0" smtClean="0"/>
              <a:t>University of Louisville</a:t>
            </a:r>
          </a:p>
          <a:p>
            <a:r>
              <a:rPr lang="en-US" dirty="0" err="1" smtClean="0"/>
              <a:t>Ghiyoung</a:t>
            </a:r>
            <a:r>
              <a:rPr lang="en-US" dirty="0" smtClean="0"/>
              <a:t> </a:t>
            </a:r>
            <a:r>
              <a:rPr lang="en-US" dirty="0" err="1" smtClean="0"/>
              <a:t>Im</a:t>
            </a:r>
            <a:r>
              <a:rPr lang="en-US" dirty="0" smtClean="0"/>
              <a:t>, PhD</a:t>
            </a:r>
          </a:p>
          <a:p>
            <a:endParaRPr lang="en-US" dirty="0" smtClean="0"/>
          </a:p>
        </p:txBody>
      </p:sp>
      <p:sp>
        <p:nvSpPr>
          <p:cNvPr id="3075" name="Title 2"/>
          <p:cNvSpPr>
            <a:spLocks noGrp="1"/>
          </p:cNvSpPr>
          <p:nvPr>
            <p:ph type="ctrTitle"/>
          </p:nvPr>
        </p:nvSpPr>
        <p:spPr>
          <a:xfrm>
            <a:off x="398463" y="838200"/>
            <a:ext cx="8305800" cy="1905000"/>
          </a:xfrm>
        </p:spPr>
        <p:txBody>
          <a:bodyPr/>
          <a:lstStyle/>
          <a:p>
            <a:r>
              <a:rPr lang="en-US" sz="4800" dirty="0" smtClean="0">
                <a:cs typeface="Arial"/>
              </a:rPr>
              <a:t>Windows System Infrastructure and SQL Server Security Policy</a:t>
            </a:r>
            <a:endParaRPr lang="en-US" sz="4800" dirty="0" smtClean="0">
              <a:cs typeface="Arial" charset="0"/>
            </a:endParaRPr>
          </a:p>
        </p:txBody>
      </p:sp>
      <p:sp>
        <p:nvSpPr>
          <p:cNvPr id="3076" name="Text Placeholder 3"/>
          <p:cNvSpPr>
            <a:spLocks noGrp="1"/>
          </p:cNvSpPr>
          <p:nvPr>
            <p:ph type="body" sz="quarter" idx="10"/>
          </p:nvPr>
        </p:nvSpPr>
        <p:spPr>
          <a:xfrm>
            <a:off x="769938" y="3276600"/>
            <a:ext cx="7620000" cy="1219200"/>
          </a:xfrm>
        </p:spPr>
        <p:txBody>
          <a:bodyPr/>
          <a:lstStyle/>
          <a:p>
            <a:r>
              <a:rPr lang="en-US" sz="3200" dirty="0" smtClean="0"/>
              <a:t>CIS 483 – Database Security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Scope: database </a:t>
            </a:r>
          </a:p>
          <a:p>
            <a:r>
              <a:rPr lang="en-US" dirty="0" smtClean="0"/>
              <a:t>Procedure</a:t>
            </a:r>
          </a:p>
          <a:p>
            <a:pPr lvl="1"/>
            <a:r>
              <a:rPr lang="en-US" dirty="0" smtClean="0"/>
              <a:t>Have a primary and secondary server</a:t>
            </a:r>
          </a:p>
          <a:p>
            <a:pPr lvl="1"/>
            <a:r>
              <a:rPr lang="en-US" dirty="0" smtClean="0"/>
              <a:t>Take an exact copy of primary database and copy into secondary </a:t>
            </a:r>
          </a:p>
          <a:p>
            <a:pPr lvl="1"/>
            <a:r>
              <a:rPr lang="en-US" dirty="0" smtClean="0"/>
              <a:t>Take transaction log dumps from primary and copy into secondary</a:t>
            </a:r>
          </a:p>
          <a:p>
            <a:pPr lvl="2"/>
            <a:r>
              <a:rPr lang="en-US" dirty="0" smtClean="0"/>
              <a:t>Every {x </a:t>
            </a:r>
            <a:r>
              <a:rPr lang="en-US" dirty="0" err="1" smtClean="0"/>
              <a:t>minutes|hours|days</a:t>
            </a:r>
            <a:r>
              <a:rPr lang="en-US" dirty="0" smtClean="0"/>
              <a:t>}</a:t>
            </a:r>
          </a:p>
          <a:p>
            <a:r>
              <a:rPr lang="en-US" dirty="0" smtClean="0"/>
              <a:t>Warm standby because of latency (not hot standby) </a:t>
            </a:r>
          </a:p>
          <a:p>
            <a:pPr lvl="2"/>
            <a:endParaRPr lang="en-US" dirty="0"/>
          </a:p>
        </p:txBody>
      </p:sp>
      <p:sp>
        <p:nvSpPr>
          <p:cNvPr id="3" name="Title 2"/>
          <p:cNvSpPr>
            <a:spLocks noGrp="1"/>
          </p:cNvSpPr>
          <p:nvPr>
            <p:ph type="title"/>
          </p:nvPr>
        </p:nvSpPr>
        <p:spPr/>
        <p:txBody>
          <a:bodyPr/>
          <a:lstStyle/>
          <a:p>
            <a:r>
              <a:rPr lang="en-US" dirty="0" smtClean="0"/>
              <a:t>Log Shipping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Log Shipping</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447800"/>
            <a:ext cx="7737963" cy="4495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Scope: database</a:t>
            </a:r>
          </a:p>
          <a:p>
            <a:r>
              <a:rPr lang="en-US" dirty="0" smtClean="0"/>
              <a:t>Components</a:t>
            </a:r>
          </a:p>
          <a:p>
            <a:pPr lvl="1"/>
            <a:r>
              <a:rPr lang="en-US" dirty="0" smtClean="0"/>
              <a:t>Principal, Mirror, and Witness servers</a:t>
            </a:r>
          </a:p>
          <a:p>
            <a:pPr lvl="1"/>
            <a:r>
              <a:rPr lang="en-US" dirty="0" smtClean="0"/>
              <a:t>Witness: determine time to switch over</a:t>
            </a:r>
          </a:p>
          <a:p>
            <a:r>
              <a:rPr lang="en-US" dirty="0" smtClean="0"/>
              <a:t>Can be setup across distances (log shipping also)</a:t>
            </a:r>
          </a:p>
          <a:p>
            <a:r>
              <a:rPr lang="en-US" dirty="0" smtClean="0"/>
              <a:t>Uses transaction log of the principal</a:t>
            </a:r>
          </a:p>
          <a:p>
            <a:pPr lvl="1"/>
            <a:r>
              <a:rPr lang="en-US" dirty="0" smtClean="0"/>
              <a:t>Copy-on-Write technology</a:t>
            </a:r>
          </a:p>
          <a:p>
            <a:r>
              <a:rPr lang="en-US" dirty="0" smtClean="0"/>
              <a:t>Log shipping </a:t>
            </a:r>
            <a:r>
              <a:rPr lang="en-US" dirty="0" err="1" smtClean="0"/>
              <a:t>vs</a:t>
            </a:r>
            <a:r>
              <a:rPr lang="en-US" dirty="0" smtClean="0"/>
              <a:t> mirroring</a:t>
            </a:r>
          </a:p>
          <a:p>
            <a:pPr lvl="1"/>
            <a:r>
              <a:rPr lang="en-US" dirty="0" smtClean="0"/>
              <a:t>Mirroring: faster, hot standby, latency is milliseconds</a:t>
            </a:r>
          </a:p>
          <a:p>
            <a:pPr lvl="1"/>
            <a:r>
              <a:rPr lang="en-US" dirty="0" smtClean="0"/>
              <a:t>Support automatic failover (requires witness server instance)</a:t>
            </a:r>
          </a:p>
          <a:p>
            <a:pPr lvl="1"/>
            <a:r>
              <a:rPr lang="en-US" dirty="0" smtClean="0"/>
              <a:t>Can automatically detect when principal is down and redirect clients</a:t>
            </a:r>
          </a:p>
        </p:txBody>
      </p:sp>
      <p:sp>
        <p:nvSpPr>
          <p:cNvPr id="3" name="Title 2"/>
          <p:cNvSpPr>
            <a:spLocks noGrp="1"/>
          </p:cNvSpPr>
          <p:nvPr>
            <p:ph type="title"/>
          </p:nvPr>
        </p:nvSpPr>
        <p:spPr/>
        <p:txBody>
          <a:bodyPr/>
          <a:lstStyle/>
          <a:p>
            <a:r>
              <a:rPr lang="en-US" dirty="0" smtClean="0"/>
              <a:t>Database Mirroring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Database Mirroring</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42698" y="1353204"/>
            <a:ext cx="6477000" cy="487051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Scope: instance</a:t>
            </a:r>
          </a:p>
          <a:p>
            <a:r>
              <a:rPr lang="en-US" dirty="0" smtClean="0"/>
              <a:t>Components</a:t>
            </a:r>
          </a:p>
          <a:p>
            <a:pPr lvl="1"/>
            <a:r>
              <a:rPr lang="en-US" dirty="0" smtClean="0"/>
              <a:t>Cluster: a set of two or more servers (called nodes)</a:t>
            </a:r>
          </a:p>
          <a:p>
            <a:pPr lvl="1"/>
            <a:r>
              <a:rPr lang="en-US" dirty="0" smtClean="0"/>
              <a:t>Public network:  users connect</a:t>
            </a:r>
          </a:p>
          <a:p>
            <a:pPr lvl="1"/>
            <a:r>
              <a:rPr lang="en-US" dirty="0" smtClean="0"/>
              <a:t>Private network (heartbeat): two nodes constantly talk</a:t>
            </a:r>
          </a:p>
          <a:p>
            <a:r>
              <a:rPr lang="en-US" dirty="0" smtClean="0"/>
              <a:t>External connections made to the cluster (not to node) via cluster service, and directed to active node</a:t>
            </a:r>
          </a:p>
          <a:p>
            <a:r>
              <a:rPr lang="en-US" dirty="0" smtClean="0"/>
              <a:t>Provide automatic failover of resources (transparent redirection)</a:t>
            </a:r>
          </a:p>
          <a:p>
            <a:pPr lvl="1"/>
            <a:r>
              <a:rPr lang="en-US" dirty="0" smtClean="0"/>
              <a:t>Log-shipping: manual failover</a:t>
            </a:r>
          </a:p>
          <a:p>
            <a:pPr lvl="1"/>
            <a:r>
              <a:rPr lang="en-US" dirty="0" smtClean="0"/>
              <a:t>Mirroring without witness: manual failover</a:t>
            </a:r>
          </a:p>
          <a:p>
            <a:endParaRPr lang="en-US" dirty="0"/>
          </a:p>
        </p:txBody>
      </p:sp>
      <p:sp>
        <p:nvSpPr>
          <p:cNvPr id="3" name="Title 2"/>
          <p:cNvSpPr>
            <a:spLocks noGrp="1"/>
          </p:cNvSpPr>
          <p:nvPr>
            <p:ph type="title"/>
          </p:nvPr>
        </p:nvSpPr>
        <p:spPr/>
        <p:txBody>
          <a:bodyPr/>
          <a:lstStyle/>
          <a:p>
            <a:r>
              <a:rPr lang="en-US" dirty="0" smtClean="0"/>
              <a:t>SQL Server Clustering (1/2)</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Two options</a:t>
            </a:r>
          </a:p>
          <a:p>
            <a:pPr lvl="1"/>
            <a:r>
              <a:rPr lang="en-US" dirty="0" smtClean="0"/>
              <a:t>Active / Passive</a:t>
            </a:r>
          </a:p>
          <a:p>
            <a:pPr lvl="1"/>
            <a:r>
              <a:rPr lang="en-US" dirty="0" smtClean="0"/>
              <a:t>Active / Active</a:t>
            </a:r>
          </a:p>
          <a:p>
            <a:r>
              <a:rPr lang="en-US" dirty="0" smtClean="0">
                <a:hlinkClick r:id="rId2"/>
              </a:rPr>
              <a:t>Overview</a:t>
            </a:r>
            <a:endParaRPr lang="en-US" dirty="0" smtClean="0"/>
          </a:p>
          <a:p>
            <a:endParaRPr lang="en-US" dirty="0" smtClean="0"/>
          </a:p>
        </p:txBody>
      </p:sp>
      <p:sp>
        <p:nvSpPr>
          <p:cNvPr id="3" name="Title 2"/>
          <p:cNvSpPr>
            <a:spLocks noGrp="1"/>
          </p:cNvSpPr>
          <p:nvPr>
            <p:ph type="title"/>
          </p:nvPr>
        </p:nvSpPr>
        <p:spPr/>
        <p:txBody>
          <a:bodyPr/>
          <a:lstStyle/>
          <a:p>
            <a:r>
              <a:rPr lang="en-US" dirty="0" smtClean="0"/>
              <a:t>SQL Server Clustering (2/2)</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700548" y="3424080"/>
            <a:ext cx="7696200" cy="318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replication: “store-and-forward”</a:t>
            </a:r>
          </a:p>
          <a:p>
            <a:r>
              <a:rPr lang="en-US" dirty="0" smtClean="0"/>
              <a:t>Scope: Any part of database (table, view, stored procedure); can be very granular</a:t>
            </a:r>
          </a:p>
          <a:p>
            <a:pPr lvl="1"/>
            <a:r>
              <a:rPr lang="en-US" dirty="0" smtClean="0"/>
              <a:t>Transaction (only transactions as changes occur): most popular</a:t>
            </a:r>
          </a:p>
          <a:p>
            <a:pPr lvl="1"/>
            <a:r>
              <a:rPr lang="en-US" dirty="0" smtClean="0"/>
              <a:t>Warm standby; used for disaster recovery</a:t>
            </a:r>
          </a:p>
          <a:p>
            <a:pPr lvl="1"/>
            <a:r>
              <a:rPr lang="en-US" dirty="0" smtClean="0"/>
              <a:t>Log shipping and mirroring got faster</a:t>
            </a:r>
          </a:p>
          <a:p>
            <a:r>
              <a:rPr lang="en-US" dirty="0" smtClean="0"/>
              <a:t>Types</a:t>
            </a:r>
          </a:p>
          <a:p>
            <a:pPr lvl="1"/>
            <a:r>
              <a:rPr lang="en-US" dirty="0" smtClean="0"/>
              <a:t>Publisher/Subscriber</a:t>
            </a:r>
          </a:p>
          <a:p>
            <a:pPr lvl="1"/>
            <a:r>
              <a:rPr lang="en-US" dirty="0" smtClean="0"/>
              <a:t>Peer-to-Peer</a:t>
            </a:r>
          </a:p>
          <a:p>
            <a:pPr lvl="1"/>
            <a:endParaRPr lang="en-US" dirty="0" smtClean="0"/>
          </a:p>
        </p:txBody>
      </p:sp>
      <p:sp>
        <p:nvSpPr>
          <p:cNvPr id="3" name="Title 2"/>
          <p:cNvSpPr>
            <a:spLocks noGrp="1"/>
          </p:cNvSpPr>
          <p:nvPr>
            <p:ph type="title"/>
          </p:nvPr>
        </p:nvSpPr>
        <p:spPr/>
        <p:txBody>
          <a:bodyPr/>
          <a:lstStyle/>
          <a:p>
            <a:r>
              <a:rPr lang="en-US" dirty="0" smtClean="0"/>
              <a:t>Replication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Replication</a:t>
            </a:r>
            <a:endParaRPr lang="en-US" dirty="0"/>
          </a:p>
        </p:txBody>
      </p:sp>
      <p:pic>
        <p:nvPicPr>
          <p:cNvPr id="4" name="Picture 3"/>
          <p:cNvPicPr/>
          <p:nvPr/>
        </p:nvPicPr>
        <p:blipFill>
          <a:blip r:embed="rId3" cstate="print"/>
          <a:srcRect/>
          <a:stretch>
            <a:fillRect/>
          </a:stretch>
        </p:blipFill>
        <p:spPr bwMode="auto">
          <a:xfrm>
            <a:off x="1905000" y="1447800"/>
            <a:ext cx="5486400" cy="4648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RAID </a:t>
            </a:r>
            <a:r>
              <a:rPr lang="en-US" dirty="0" err="1" smtClean="0"/>
              <a:t>vs</a:t>
            </a:r>
            <a:r>
              <a:rPr lang="en-US" dirty="0" smtClean="0"/>
              <a:t> Backup</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Mirroring</a:t>
            </a:r>
          </a:p>
          <a:p>
            <a:pPr lvl="1"/>
            <a:r>
              <a:rPr lang="en-US" dirty="0" smtClean="0"/>
              <a:t>Use Kerberos if you have configured an SPN</a:t>
            </a:r>
          </a:p>
          <a:p>
            <a:pPr lvl="1"/>
            <a:r>
              <a:rPr lang="en-US" dirty="0" smtClean="0"/>
              <a:t>Use certificates if SQL Server is a local service </a:t>
            </a:r>
          </a:p>
          <a:p>
            <a:r>
              <a:rPr lang="en-US" dirty="0" smtClean="0"/>
              <a:t>Clustering</a:t>
            </a:r>
          </a:p>
          <a:p>
            <a:pPr lvl="1"/>
            <a:r>
              <a:rPr lang="en-US" dirty="0" smtClean="0"/>
              <a:t>Use a domain account to start SQL Server</a:t>
            </a:r>
          </a:p>
          <a:p>
            <a:pPr lvl="1"/>
            <a:r>
              <a:rPr lang="en-US" dirty="0" smtClean="0"/>
              <a:t>Use Kerberos against SQL Server virtual servers</a:t>
            </a:r>
          </a:p>
          <a:p>
            <a:r>
              <a:rPr lang="en-US" dirty="0" smtClean="0"/>
              <a:t>Replication</a:t>
            </a:r>
          </a:p>
          <a:p>
            <a:pPr lvl="1"/>
            <a:r>
              <a:rPr lang="en-US" dirty="0" smtClean="0"/>
              <a:t>Use the same user name and password on each node</a:t>
            </a:r>
          </a:p>
          <a:p>
            <a:pPr lvl="1"/>
            <a:r>
              <a:rPr lang="en-US" dirty="0" smtClean="0"/>
              <a:t>Use a local </a:t>
            </a:r>
            <a:r>
              <a:rPr lang="en-US" dirty="0" err="1" smtClean="0"/>
              <a:t>nondomain</a:t>
            </a:r>
            <a:r>
              <a:rPr lang="en-US" dirty="0" smtClean="0"/>
              <a:t> account for authentication</a:t>
            </a:r>
          </a:p>
          <a:p>
            <a:endParaRPr lang="en-US" dirty="0"/>
          </a:p>
        </p:txBody>
      </p:sp>
      <p:sp>
        <p:nvSpPr>
          <p:cNvPr id="3" name="Title 2"/>
          <p:cNvSpPr>
            <a:spLocks noGrp="1"/>
          </p:cNvSpPr>
          <p:nvPr>
            <p:ph type="title"/>
          </p:nvPr>
        </p:nvSpPr>
        <p:spPr/>
        <p:txBody>
          <a:bodyPr/>
          <a:lstStyle/>
          <a:p>
            <a:r>
              <a:rPr lang="en-US" dirty="0" smtClean="0"/>
              <a:t>High-Availability Security Recommendation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52" name="Rectangle 8"/>
          <p:cNvSpPr>
            <a:spLocks noGrp="1" noChangeArrowheads="1"/>
          </p:cNvSpPr>
          <p:nvPr>
            <p:ph type="title"/>
          </p:nvPr>
        </p:nvSpPr>
        <p:spPr>
          <a:xfrm>
            <a:off x="312738" y="76200"/>
            <a:ext cx="8497887" cy="1066800"/>
          </a:xfrm>
        </p:spPr>
        <p:txBody>
          <a:bodyPr/>
          <a:lstStyle/>
          <a:p>
            <a:r>
              <a:rPr lang="en-US" dirty="0" smtClean="0"/>
              <a:t>Agenda</a:t>
            </a:r>
            <a:endParaRPr lang="en-US" dirty="0"/>
          </a:p>
        </p:txBody>
      </p:sp>
      <p:sp>
        <p:nvSpPr>
          <p:cNvPr id="236553" name="Rectangle 9"/>
          <p:cNvSpPr>
            <a:spLocks noGrp="1" noChangeArrowheads="1"/>
          </p:cNvSpPr>
          <p:nvPr>
            <p:ph type="body" idx="1"/>
          </p:nvPr>
        </p:nvSpPr>
        <p:spPr/>
        <p:txBody>
          <a:bodyPr/>
          <a:lstStyle/>
          <a:p>
            <a:r>
              <a:rPr lang="en-US" sz="3000" dirty="0" smtClean="0"/>
              <a:t>Integrating with Enterprise Authentication Systems</a:t>
            </a:r>
          </a:p>
          <a:p>
            <a:r>
              <a:rPr lang="en-US" sz="3000" dirty="0" smtClean="0"/>
              <a:t>Developing Windows Server-Level Security Policies</a:t>
            </a:r>
          </a:p>
          <a:p>
            <a:r>
              <a:rPr lang="en-US" sz="3000" dirty="0" smtClean="0"/>
              <a:t>Developing a Secure Communication Policy</a:t>
            </a:r>
          </a:p>
          <a:p>
            <a:r>
              <a:rPr lang="en-US" sz="3000" dirty="0" smtClean="0"/>
              <a:t>Defining SQL Server Security Monitoring Standards</a:t>
            </a:r>
          </a:p>
          <a:p>
            <a:r>
              <a:rPr lang="en-US" sz="3000" dirty="0" smtClean="0"/>
              <a:t>Lab A: Designing a SQL Server Systems Infrastructure Security Policy</a:t>
            </a:r>
          </a:p>
          <a:p>
            <a:r>
              <a:rPr lang="en-US" sz="3000" dirty="0" smtClean="0"/>
              <a:t>Lab B: Validating a Systems Infrastructure Security Policy</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Understand enterprise-wide policies and their security impact</a:t>
            </a:r>
          </a:p>
          <a:p>
            <a:r>
              <a:rPr lang="en-US" dirty="0" smtClean="0"/>
              <a:t>Best Practices for integration</a:t>
            </a:r>
          </a:p>
          <a:p>
            <a:pPr lvl="1"/>
            <a:r>
              <a:rPr lang="en-US" i="1" dirty="0" smtClean="0"/>
              <a:t>Use Windows authentication when possible</a:t>
            </a:r>
          </a:p>
          <a:p>
            <a:pPr lvl="1"/>
            <a:r>
              <a:rPr lang="en-US" i="1" dirty="0" smtClean="0"/>
              <a:t>Integrate with Active Directory</a:t>
            </a:r>
          </a:p>
          <a:p>
            <a:pPr lvl="1"/>
            <a:r>
              <a:rPr lang="en-US" i="1" dirty="0" smtClean="0"/>
              <a:t>Use OUs to implement server-level security policies</a:t>
            </a:r>
          </a:p>
          <a:p>
            <a:pPr lvl="1"/>
            <a:r>
              <a:rPr lang="en-US" i="1" dirty="0" smtClean="0"/>
              <a:t>Evaluate the impact on high-availability</a:t>
            </a:r>
            <a:endParaRPr lang="en-US" dirty="0" smtClean="0"/>
          </a:p>
        </p:txBody>
      </p:sp>
      <p:sp>
        <p:nvSpPr>
          <p:cNvPr id="3" name="Title 2"/>
          <p:cNvSpPr>
            <a:spLocks noGrp="1"/>
          </p:cNvSpPr>
          <p:nvPr>
            <p:ph type="title"/>
          </p:nvPr>
        </p:nvSpPr>
        <p:spPr/>
        <p:txBody>
          <a:bodyPr/>
          <a:lstStyle/>
          <a:p>
            <a:r>
              <a:rPr lang="en-US" dirty="0" smtClean="0"/>
              <a:t>Best Practices for Integrating with Enterprise Authentication Systems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smtClean="0"/>
              <a:t>Guidelines for Developing a Password Policy </a:t>
            </a:r>
            <a:br>
              <a:rPr lang="en-US" sz="2400" dirty="0" smtClean="0"/>
            </a:br>
            <a:r>
              <a:rPr lang="en-US" sz="2400" dirty="0" smtClean="0"/>
              <a:t>Guidelines for Protecting Passwords and Applications </a:t>
            </a:r>
            <a:br>
              <a:rPr lang="en-US" sz="2400" dirty="0" smtClean="0"/>
            </a:br>
            <a:r>
              <a:rPr lang="en-US" sz="2400" dirty="0" smtClean="0"/>
              <a:t>Guidelines for Determining Service Accounts Permissions </a:t>
            </a:r>
            <a:br>
              <a:rPr lang="en-US" sz="2400" dirty="0" smtClean="0"/>
            </a:br>
            <a:r>
              <a:rPr lang="en-US" sz="2400" dirty="0" smtClean="0"/>
              <a:t>Guidelines for Identifying Required Windows Services </a:t>
            </a:r>
            <a:br>
              <a:rPr lang="en-US" sz="2400" dirty="0" smtClean="0"/>
            </a:br>
            <a:r>
              <a:rPr lang="en-US" sz="2400" dirty="0" smtClean="0"/>
              <a:t>Best Practices for Interacting with Network Firewalls </a:t>
            </a:r>
            <a:br>
              <a:rPr lang="en-US" sz="2400" dirty="0" smtClean="0"/>
            </a:br>
            <a:r>
              <a:rPr lang="en-US" sz="2400" dirty="0" smtClean="0"/>
              <a:t>Considerations for Planning the Physical Security of the Server </a:t>
            </a:r>
            <a:endParaRPr lang="en-US" sz="2400" dirty="0"/>
          </a:p>
        </p:txBody>
      </p:sp>
      <p:sp>
        <p:nvSpPr>
          <p:cNvPr id="3" name="Text Placeholder 2"/>
          <p:cNvSpPr>
            <a:spLocks noGrp="1"/>
          </p:cNvSpPr>
          <p:nvPr>
            <p:ph type="body" idx="1"/>
          </p:nvPr>
        </p:nvSpPr>
        <p:spPr/>
        <p:txBody>
          <a:bodyPr/>
          <a:lstStyle/>
          <a:p>
            <a:r>
              <a:rPr lang="en-US" dirty="0" smtClean="0"/>
              <a:t>Developing Windows Server-Level Security Policies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Guidelines for Developing a Password Policy</a:t>
            </a:r>
            <a:endParaRPr lang="en-US" dirty="0"/>
          </a:p>
        </p:txBody>
      </p:sp>
      <p:graphicFrame>
        <p:nvGraphicFramePr>
          <p:cNvPr id="5" name="Content Placeholder 3"/>
          <p:cNvGraphicFramePr>
            <a:graphicFrameLocks noGrp="1"/>
          </p:cNvGraphicFramePr>
          <p:nvPr>
            <p:ph idx="1"/>
          </p:nvPr>
        </p:nvGraphicFramePr>
        <p:xfrm>
          <a:off x="312738" y="1320800"/>
          <a:ext cx="8497888" cy="5242560"/>
        </p:xfrm>
        <a:graphic>
          <a:graphicData uri="http://schemas.openxmlformats.org/drawingml/2006/table">
            <a:tbl>
              <a:tblPr firstRow="1" bandRow="1">
                <a:tableStyleId>{17292A2E-F333-43FB-9621-5CBBE7FDCDCB}</a:tableStyleId>
              </a:tblPr>
              <a:tblGrid>
                <a:gridCol w="1592262"/>
                <a:gridCol w="6905626"/>
              </a:tblGrid>
              <a:tr h="355600">
                <a:tc>
                  <a:txBody>
                    <a:bodyPr/>
                    <a:lstStyle/>
                    <a:p>
                      <a:r>
                        <a:rPr lang="en-US" sz="2000" i="0" dirty="0" smtClean="0"/>
                        <a:t>Parameter</a:t>
                      </a:r>
                      <a:endParaRPr lang="en-US" sz="2000" i="0" dirty="0"/>
                    </a:p>
                  </a:txBody>
                  <a:tcPr/>
                </a:tc>
                <a:tc>
                  <a:txBody>
                    <a:bodyPr/>
                    <a:lstStyle/>
                    <a:p>
                      <a:r>
                        <a:rPr lang="en-US" sz="2000" i="0" dirty="0" smtClean="0"/>
                        <a:t>Guideline</a:t>
                      </a:r>
                      <a:endParaRPr lang="en-US" sz="2000" i="0" dirty="0"/>
                    </a:p>
                  </a:txBody>
                  <a:tcPr/>
                </a:tc>
              </a:tr>
              <a:tr h="990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0" dirty="0" smtClean="0"/>
                        <a:t>Password length</a:t>
                      </a:r>
                    </a:p>
                    <a:p>
                      <a:endParaRPr lang="en-US" sz="2000" i="0" dirty="0">
                        <a:latin typeface="+mn-lt"/>
                      </a:endParaRPr>
                    </a:p>
                  </a:txBody>
                  <a:tcPr/>
                </a:tc>
                <a:tc>
                  <a:txBody>
                    <a:bodyPr/>
                    <a:lstStyle/>
                    <a:p>
                      <a:pPr marL="91440" indent="-91440">
                        <a:buFont typeface="Wingdings" pitchFamily="2" charset="2"/>
                        <a:buChar char="§"/>
                      </a:pPr>
                      <a:r>
                        <a:rPr lang="en-US" sz="2000" dirty="0" smtClean="0"/>
                        <a:t> More than nine characters</a:t>
                      </a:r>
                      <a:endParaRPr lang="en-US" sz="2000" dirty="0" smtClean="0">
                        <a:solidFill>
                          <a:srgbClr val="FF0000"/>
                        </a:solidFill>
                      </a:endParaRPr>
                    </a:p>
                    <a:p>
                      <a:pPr marL="91440" indent="-91440">
                        <a:buFont typeface="Wingdings" pitchFamily="2" charset="2"/>
                        <a:buChar char="§"/>
                      </a:pPr>
                      <a:r>
                        <a:rPr lang="en-US" sz="2000" dirty="0" smtClean="0"/>
                        <a:t> Passwords for applications need to be longer. They are infrequently changed</a:t>
                      </a:r>
                      <a:endParaRPr lang="en-US" sz="2000" i="0" dirty="0"/>
                    </a:p>
                  </a:txBody>
                  <a:tcPr/>
                </a:tc>
              </a:tr>
              <a:tr h="14192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0" dirty="0" smtClean="0"/>
                        <a:t>Password complexity</a:t>
                      </a:r>
                    </a:p>
                    <a:p>
                      <a:endParaRPr lang="en-US" sz="2000" i="0" dirty="0"/>
                    </a:p>
                  </a:txBody>
                  <a:tcPr/>
                </a:tc>
                <a:tc>
                  <a:txBody>
                    <a:bodyPr/>
                    <a:lstStyle/>
                    <a:p>
                      <a:pPr>
                        <a:buFont typeface="Wingdings" pitchFamily="2" charset="2"/>
                        <a:buChar char="§"/>
                      </a:pPr>
                      <a:r>
                        <a:rPr lang="en-US" sz="2000" dirty="0" smtClean="0"/>
                        <a:t> Defined in the security policy</a:t>
                      </a:r>
                    </a:p>
                    <a:p>
                      <a:pPr>
                        <a:buFont typeface="Wingdings" pitchFamily="2" charset="2"/>
                        <a:buChar char="§"/>
                      </a:pPr>
                      <a:r>
                        <a:rPr lang="en-US" sz="2000" dirty="0" smtClean="0"/>
                        <a:t> Meet at least three:</a:t>
                      </a:r>
                    </a:p>
                    <a:p>
                      <a:pPr lvl="1">
                        <a:buFont typeface="Wingdings" pitchFamily="2" charset="2"/>
                        <a:buNone/>
                      </a:pPr>
                      <a:r>
                        <a:rPr lang="en-US" sz="2000" dirty="0" smtClean="0"/>
                        <a:t>- Uppercase (A through Z)</a:t>
                      </a:r>
                    </a:p>
                    <a:p>
                      <a:pPr lvl="1">
                        <a:buFont typeface="Wingdings" pitchFamily="2" charset="2"/>
                        <a:buNone/>
                      </a:pPr>
                      <a:r>
                        <a:rPr lang="en-US" sz="2000" dirty="0" smtClean="0"/>
                        <a:t>- Lowercase (a through z)</a:t>
                      </a:r>
                    </a:p>
                    <a:p>
                      <a:pPr lvl="1">
                        <a:buFont typeface="Wingdings" pitchFamily="2" charset="2"/>
                        <a:buNone/>
                      </a:pPr>
                      <a:r>
                        <a:rPr lang="en-US" sz="2000" dirty="0" smtClean="0"/>
                        <a:t>- Numerals (0 through 9)</a:t>
                      </a:r>
                    </a:p>
                    <a:p>
                      <a:pPr lvl="1">
                        <a:buFont typeface="Wingdings" pitchFamily="2" charset="2"/>
                        <a:buNone/>
                      </a:pPr>
                      <a:r>
                        <a:rPr lang="en-US" sz="2000" dirty="0" smtClean="0"/>
                        <a:t>- Special characters such as !, $, #, and %</a:t>
                      </a:r>
                    </a:p>
                  </a:txBody>
                  <a:tcPr/>
                </a:tc>
              </a:tr>
              <a:tr h="14192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0" dirty="0" smtClean="0"/>
                        <a:t>Password changes</a:t>
                      </a:r>
                    </a:p>
                    <a:p>
                      <a:endParaRPr lang="en-US" sz="2000" i="0" dirty="0"/>
                    </a:p>
                  </a:txBody>
                  <a:tcPr/>
                </a:tc>
                <a:tc>
                  <a:txBody>
                    <a:bodyPr/>
                    <a:lstStyle/>
                    <a:p>
                      <a:pPr marL="182880" indent="-182880">
                        <a:buFont typeface="Wingdings" pitchFamily="2" charset="2"/>
                        <a:buChar char="§"/>
                      </a:pPr>
                      <a:r>
                        <a:rPr lang="en-US" sz="2000" i="0" dirty="0" smtClean="0"/>
                        <a:t> If changed frequently, attackers might be using different methods</a:t>
                      </a:r>
                    </a:p>
                    <a:p>
                      <a:pPr marL="182880" indent="-182880">
                        <a:buFont typeface="Wingdings" pitchFamily="2" charset="2"/>
                        <a:buChar char="§"/>
                      </a:pPr>
                      <a:r>
                        <a:rPr lang="en-US" sz="2000" i="0" dirty="0" smtClean="0"/>
                        <a:t> If the password is changed during password cracking, the attacker has to restart</a:t>
                      </a:r>
                    </a:p>
                    <a:p>
                      <a:pPr marL="182880" indent="-182880">
                        <a:buFont typeface="Wingdings" pitchFamily="2" charset="2"/>
                        <a:buChar char="§"/>
                      </a:pPr>
                      <a:r>
                        <a:rPr lang="en-US" sz="2000" i="0" dirty="0" smtClean="0"/>
                        <a:t> If broken and the password is changed, the attacker can’t access the account</a:t>
                      </a:r>
                      <a:endParaRPr lang="en-US" sz="2000" i="0"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Windows authentication desired - no need to send credentials over a network</a:t>
            </a:r>
          </a:p>
          <a:p>
            <a:r>
              <a:rPr lang="en-US" dirty="0" smtClean="0"/>
              <a:t>Use a different password for production (or new versions) - block unauthorized access from developers</a:t>
            </a:r>
          </a:p>
          <a:p>
            <a:r>
              <a:rPr lang="en-US" dirty="0" smtClean="0"/>
              <a:t>Use Microsoft Data Access Components (MDAC) to connect to SQL Server from applications</a:t>
            </a:r>
          </a:p>
          <a:p>
            <a:pPr lvl="1"/>
            <a:r>
              <a:rPr lang="en-US" dirty="0" smtClean="0"/>
              <a:t>SQL Server Native Client is a recent development</a:t>
            </a:r>
          </a:p>
          <a:p>
            <a:r>
              <a:rPr lang="en-US" dirty="0" smtClean="0"/>
              <a:t>Do not hardcode user name and password in the connection strings of the application</a:t>
            </a:r>
            <a:endParaRPr lang="en-US" dirty="0" smtClean="0">
              <a:solidFill>
                <a:srgbClr val="FF0000"/>
              </a:solidFill>
            </a:endParaRPr>
          </a:p>
          <a:p>
            <a:r>
              <a:rPr lang="en-US" dirty="0" smtClean="0"/>
              <a:t>If connection strings are in files, store it after encryption</a:t>
            </a:r>
          </a:p>
        </p:txBody>
      </p:sp>
      <p:sp>
        <p:nvSpPr>
          <p:cNvPr id="3" name="Title 2"/>
          <p:cNvSpPr>
            <a:spLocks noGrp="1"/>
          </p:cNvSpPr>
          <p:nvPr>
            <p:ph type="title"/>
          </p:nvPr>
        </p:nvSpPr>
        <p:spPr/>
        <p:txBody>
          <a:bodyPr/>
          <a:lstStyle/>
          <a:p>
            <a:r>
              <a:rPr lang="en-US" dirty="0" smtClean="0"/>
              <a:t>Guidelines for Protecting Passwords and Applications (1/2)</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8" cy="2468880"/>
        </p:xfrm>
        <a:graphic>
          <a:graphicData uri="http://schemas.openxmlformats.org/drawingml/2006/table">
            <a:tbl>
              <a:tblPr firstRow="1" bandRow="1">
                <a:tableStyleId>{17292A2E-F333-43FB-9621-5CBBE7FDCDCB}</a:tableStyleId>
              </a:tblPr>
              <a:tblGrid>
                <a:gridCol w="2125662"/>
                <a:gridCol w="6372226"/>
              </a:tblGrid>
              <a:tr h="370840">
                <a:tc>
                  <a:txBody>
                    <a:bodyPr/>
                    <a:lstStyle/>
                    <a:p>
                      <a:r>
                        <a:rPr lang="en-US" sz="2400" i="0" dirty="0" smtClean="0"/>
                        <a:t>Password type</a:t>
                      </a:r>
                      <a:endParaRPr lang="en-US" sz="2400" i="0" dirty="0"/>
                    </a:p>
                  </a:txBody>
                  <a:tcPr/>
                </a:tc>
                <a:tc>
                  <a:txBody>
                    <a:bodyPr/>
                    <a:lstStyle/>
                    <a:p>
                      <a:r>
                        <a:rPr lang="en-US" sz="2400" i="0" dirty="0" smtClean="0"/>
                        <a:t>Guideline</a:t>
                      </a:r>
                      <a:endParaRPr lang="en-US" sz="2400" i="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i="0" dirty="0" smtClean="0"/>
                        <a:t>Passwords for applications</a:t>
                      </a:r>
                    </a:p>
                  </a:txBody>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2400" i="0" dirty="0" smtClean="0"/>
                        <a:t>Encrypt the application password</a:t>
                      </a: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2400" i="0" dirty="0" smtClean="0"/>
                        <a:t>Must use a different password for an application in production</a:t>
                      </a:r>
                      <a:r>
                        <a:rPr lang="en-US" sz="2400" i="0" baseline="0" dirty="0" smtClean="0"/>
                        <a:t> than the one for development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i="0" dirty="0" smtClean="0"/>
                        <a:t>Passwords for user accounts</a:t>
                      </a:r>
                    </a:p>
                  </a:txBody>
                  <a:tcPr/>
                </a:tc>
                <a:tc>
                  <a:txBody>
                    <a:bodyPr/>
                    <a:lstStyle/>
                    <a:p>
                      <a:pPr marL="91440" marR="0" indent="9144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2400" i="0" dirty="0" smtClean="0"/>
                        <a:t>Use Windows authentication</a:t>
                      </a:r>
                    </a:p>
                    <a:p>
                      <a:pPr marL="91440" marR="0" indent="9144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2400" i="0" dirty="0" smtClean="0"/>
                        <a:t>SQL Server level rights for user accounts</a:t>
                      </a:r>
                    </a:p>
                  </a:txBody>
                  <a:tcPr/>
                </a:tc>
              </a:tr>
            </a:tbl>
          </a:graphicData>
        </a:graphic>
      </p:graphicFrame>
      <p:sp>
        <p:nvSpPr>
          <p:cNvPr id="3" name="Title 2"/>
          <p:cNvSpPr>
            <a:spLocks noGrp="1"/>
          </p:cNvSpPr>
          <p:nvPr>
            <p:ph type="title"/>
          </p:nvPr>
        </p:nvSpPr>
        <p:spPr/>
        <p:txBody>
          <a:bodyPr/>
          <a:lstStyle/>
          <a:p>
            <a:r>
              <a:rPr lang="en-US" dirty="0" smtClean="0"/>
              <a:t>Guidelines for Protecting Passwords and Applications (2/2)</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connection requires a security context. A client must provide a valid identity (user and password) for services</a:t>
            </a:r>
          </a:p>
          <a:p>
            <a:r>
              <a:rPr lang="en-US" dirty="0" smtClean="0"/>
              <a:t>The users use service accounts</a:t>
            </a:r>
          </a:p>
          <a:p>
            <a:r>
              <a:rPr lang="en-US" dirty="0" smtClean="0"/>
              <a:t>Need to specify appropriate permissions for service accounts to comply with the principle of least privilege and the business requirements</a:t>
            </a:r>
            <a:endParaRPr lang="en-US" dirty="0"/>
          </a:p>
        </p:txBody>
      </p:sp>
      <p:sp>
        <p:nvSpPr>
          <p:cNvPr id="3" name="Title 2"/>
          <p:cNvSpPr>
            <a:spLocks noGrp="1"/>
          </p:cNvSpPr>
          <p:nvPr>
            <p:ph type="title"/>
          </p:nvPr>
        </p:nvSpPr>
        <p:spPr/>
        <p:txBody>
          <a:bodyPr/>
          <a:lstStyle/>
          <a:p>
            <a:r>
              <a:rPr lang="en-US" dirty="0" smtClean="0"/>
              <a:t>Guidelines for Determining Service Accounts Permissions  (1/2)</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p:txBody>
      </p:sp>
      <p:sp>
        <p:nvSpPr>
          <p:cNvPr id="3" name="Title 2"/>
          <p:cNvSpPr>
            <a:spLocks noGrp="1"/>
          </p:cNvSpPr>
          <p:nvPr>
            <p:ph type="title"/>
          </p:nvPr>
        </p:nvSpPr>
        <p:spPr/>
        <p:txBody>
          <a:bodyPr/>
          <a:lstStyle/>
          <a:p>
            <a:r>
              <a:rPr lang="en-US" dirty="0" smtClean="0"/>
              <a:t>Guidelines for Determining Service Accounts Permissions (2/2)</a:t>
            </a:r>
            <a:endParaRPr lang="en-US" dirty="0"/>
          </a:p>
        </p:txBody>
      </p:sp>
      <p:graphicFrame>
        <p:nvGraphicFramePr>
          <p:cNvPr id="4" name="Content Placeholder 3"/>
          <p:cNvGraphicFramePr>
            <a:graphicFrameLocks/>
          </p:cNvGraphicFramePr>
          <p:nvPr/>
        </p:nvGraphicFramePr>
        <p:xfrm>
          <a:off x="312738" y="1320800"/>
          <a:ext cx="8497888" cy="5388033"/>
        </p:xfrm>
        <a:graphic>
          <a:graphicData uri="http://schemas.openxmlformats.org/drawingml/2006/table">
            <a:tbl>
              <a:tblPr firstRow="1" bandRow="1">
                <a:tableStyleId>{17292A2E-F333-43FB-9621-5CBBE7FDCDCB}</a:tableStyleId>
              </a:tblPr>
              <a:tblGrid>
                <a:gridCol w="2430462"/>
                <a:gridCol w="6067426"/>
              </a:tblGrid>
              <a:tr h="457263">
                <a:tc>
                  <a:txBody>
                    <a:bodyPr/>
                    <a:lstStyle/>
                    <a:p>
                      <a:r>
                        <a:rPr lang="en-US" sz="2200" i="0" dirty="0" smtClean="0"/>
                        <a:t>Guideline</a:t>
                      </a:r>
                      <a:endParaRPr lang="en-US" sz="2200" i="0" dirty="0"/>
                    </a:p>
                  </a:txBody>
                  <a:tcPr/>
                </a:tc>
                <a:tc>
                  <a:txBody>
                    <a:bodyPr/>
                    <a:lstStyle/>
                    <a:p>
                      <a:r>
                        <a:rPr lang="en-US" sz="2200" i="0" dirty="0" smtClean="0"/>
                        <a:t>Description</a:t>
                      </a:r>
                      <a:endParaRPr lang="en-US" sz="2200" i="0" dirty="0"/>
                    </a:p>
                  </a:txBody>
                  <a:tcPr/>
                </a:tc>
              </a:tr>
              <a:tr h="11274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i="0" dirty="0" smtClean="0"/>
                        <a:t>Apply the principle of least privilege</a:t>
                      </a:r>
                    </a:p>
                  </a:txBody>
                  <a:tcPr/>
                </a:tc>
                <a:tc>
                  <a:txBody>
                    <a:bodyPr/>
                    <a:lstStyle/>
                    <a:p>
                      <a:pPr marL="91440" indent="-91440">
                        <a:buFont typeface="Wingdings" pitchFamily="2" charset="2"/>
                        <a:buChar char="§"/>
                      </a:pPr>
                      <a:r>
                        <a:rPr lang="en-US" sz="2200" i="0" dirty="0" smtClean="0"/>
                        <a:t>The fundamental principle</a:t>
                      </a:r>
                    </a:p>
                    <a:p>
                      <a:pPr marL="91440" indent="-91440">
                        <a:buFont typeface="Wingdings" pitchFamily="2" charset="2"/>
                        <a:buChar char="§"/>
                      </a:pPr>
                      <a:r>
                        <a:rPr lang="en-US" sz="2200" dirty="0" smtClean="0"/>
                        <a:t>Should not run SQL Server using the Local System or Network Service account</a:t>
                      </a:r>
                      <a:endParaRPr lang="en-US" sz="2200" i="0" dirty="0"/>
                    </a:p>
                  </a:txBody>
                  <a:tcPr/>
                </a:tc>
              </a:tr>
              <a:tr h="789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i="0" dirty="0" smtClean="0"/>
                        <a:t>Identify the need to access the network</a:t>
                      </a:r>
                    </a:p>
                  </a:txBody>
                  <a:tcPr/>
                </a:tc>
                <a:tc>
                  <a:txBody>
                    <a:bodyPr/>
                    <a:lstStyle/>
                    <a:p>
                      <a:pPr marL="91440" indent="-91440">
                        <a:buFont typeface="Wingdings" pitchFamily="2" charset="2"/>
                        <a:buChar char="§"/>
                      </a:pPr>
                      <a:r>
                        <a:rPr lang="en-US" sz="2200" dirty="0" smtClean="0"/>
                        <a:t>Use a domain user account for SQL Server services</a:t>
                      </a:r>
                    </a:p>
                    <a:p>
                      <a:pPr marL="91440" indent="-91440">
                        <a:buFont typeface="Wingdings" pitchFamily="2" charset="2"/>
                        <a:buChar char="§"/>
                      </a:pPr>
                      <a:r>
                        <a:rPr lang="en-US" sz="2200" dirty="0" smtClean="0"/>
                        <a:t>Otherwise, create a local account</a:t>
                      </a:r>
                      <a:endParaRPr lang="en-US" sz="2200" i="0" dirty="0"/>
                    </a:p>
                  </a:txBody>
                  <a:tcPr/>
                </a:tc>
              </a:tr>
              <a:tr h="11274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i="0" dirty="0" smtClean="0"/>
                        <a:t>Create separate accounts for different services</a:t>
                      </a:r>
                    </a:p>
                  </a:txBody>
                  <a:tcPr/>
                </a:tc>
                <a:tc>
                  <a:txBody>
                    <a:bodyPr/>
                    <a:lstStyle/>
                    <a:p>
                      <a:pPr marL="91440" indent="-91440">
                        <a:buFont typeface="Wingdings" pitchFamily="2" charset="2"/>
                        <a:buChar char="§"/>
                      </a:pPr>
                      <a:r>
                        <a:rPr lang="en-US" sz="2200" dirty="0" smtClean="0"/>
                        <a:t>Use separate accounts for different services - reduce the attack surface</a:t>
                      </a:r>
                      <a:endParaRPr lang="en-US" sz="2200" baseline="0" dirty="0" smtClean="0"/>
                    </a:p>
                  </a:txBody>
                  <a:tcPr/>
                </a:tc>
              </a:tr>
              <a:tr h="789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i="0" dirty="0" smtClean="0"/>
                        <a:t>Create using with </a:t>
                      </a:r>
                      <a:r>
                        <a:rPr lang="en-US" sz="2200" i="0" dirty="0" err="1" smtClean="0"/>
                        <a:t>nonobvious</a:t>
                      </a:r>
                      <a:r>
                        <a:rPr lang="en-US" sz="2200" i="0" dirty="0" smtClean="0"/>
                        <a:t> names</a:t>
                      </a:r>
                    </a:p>
                  </a:txBody>
                  <a:tcPr/>
                </a:tc>
                <a:tc>
                  <a:txBody>
                    <a:bodyPr/>
                    <a:lstStyle/>
                    <a:p>
                      <a:pPr marL="91440" indent="-91440">
                        <a:buFont typeface="Wingdings" pitchFamily="2" charset="2"/>
                        <a:buChar char="§"/>
                      </a:pPr>
                      <a:r>
                        <a:rPr lang="en-US" sz="2200" dirty="0" smtClean="0"/>
                        <a:t>Don’t use obvious</a:t>
                      </a:r>
                      <a:r>
                        <a:rPr lang="en-US" sz="2200" baseline="0" dirty="0" smtClean="0"/>
                        <a:t> names (e.g., </a:t>
                      </a:r>
                      <a:r>
                        <a:rPr lang="en-US" sz="2200" dirty="0" err="1" smtClean="0"/>
                        <a:t>SQLServiceAccount</a:t>
                      </a:r>
                      <a:r>
                        <a:rPr lang="en-US" sz="2200" dirty="0" smtClean="0"/>
                        <a:t> or </a:t>
                      </a:r>
                      <a:r>
                        <a:rPr lang="en-US" sz="2200" dirty="0" err="1" smtClean="0"/>
                        <a:t>SQLAgentAccount</a:t>
                      </a:r>
                      <a:r>
                        <a:rPr lang="en-US" sz="2200" dirty="0" smtClean="0"/>
                        <a:t>)</a:t>
                      </a:r>
                      <a:endParaRPr lang="en-US" sz="2200" i="0" dirty="0"/>
                    </a:p>
                  </a:txBody>
                  <a:tcPr/>
                </a:tc>
              </a:tr>
              <a:tr h="789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i="0" dirty="0" smtClean="0"/>
                        <a:t>Identify group membership</a:t>
                      </a:r>
                    </a:p>
                  </a:txBody>
                  <a:tcPr/>
                </a:tc>
                <a:tc>
                  <a:txBody>
                    <a:bodyPr/>
                    <a:lstStyle/>
                    <a:p>
                      <a:pPr marL="91440" indent="-91440">
                        <a:buFont typeface="Wingdings" pitchFamily="2" charset="2"/>
                        <a:buChar char="§"/>
                      </a:pPr>
                      <a:r>
                        <a:rPr lang="en-US" sz="2200" dirty="0" smtClean="0"/>
                        <a:t>Don’t put service account in any high-privilege group</a:t>
                      </a:r>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Windows and SQL Server have tools for ETL, reporting. Your SQL Server environment may not need all of these. Need to identify essential services</a:t>
            </a:r>
          </a:p>
          <a:p>
            <a:r>
              <a:rPr lang="en-US" dirty="0" smtClean="0"/>
              <a:t>Major relational services of SQL Server</a:t>
            </a:r>
          </a:p>
          <a:p>
            <a:pPr lvl="1"/>
            <a:r>
              <a:rPr lang="en-US" dirty="0" smtClean="0"/>
              <a:t>SQL Server Relational Engine, SQL Server Agent, SQL Server Browser, SQL Server Active Directory Helper, and SQL Writer</a:t>
            </a:r>
          </a:p>
          <a:p>
            <a:r>
              <a:rPr lang="en-US" dirty="0" smtClean="0"/>
              <a:t>Guidelines for managing the Windows services</a:t>
            </a:r>
          </a:p>
          <a:p>
            <a:pPr lvl="1"/>
            <a:r>
              <a:rPr lang="en-US" i="1" dirty="0" smtClean="0"/>
              <a:t>Uninstall services not required (disable -&gt; uninstall)</a:t>
            </a:r>
            <a:endParaRPr lang="en-US" dirty="0" smtClean="0"/>
          </a:p>
          <a:p>
            <a:pPr lvl="1"/>
            <a:r>
              <a:rPr lang="en-US" i="1" dirty="0" smtClean="0"/>
              <a:t>Disable services for non-immediate use</a:t>
            </a:r>
            <a:endParaRPr lang="en-US" dirty="0" smtClean="0"/>
          </a:p>
          <a:p>
            <a:pPr lvl="2"/>
            <a:r>
              <a:rPr lang="en-US" dirty="0" smtClean="0"/>
              <a:t>If disabled, doesn’t respond to a startup command</a:t>
            </a:r>
          </a:p>
        </p:txBody>
      </p:sp>
      <p:sp>
        <p:nvSpPr>
          <p:cNvPr id="3" name="Title 2"/>
          <p:cNvSpPr>
            <a:spLocks noGrp="1"/>
          </p:cNvSpPr>
          <p:nvPr>
            <p:ph type="title"/>
          </p:nvPr>
        </p:nvSpPr>
        <p:spPr/>
        <p:txBody>
          <a:bodyPr/>
          <a:lstStyle/>
          <a:p>
            <a:r>
              <a:rPr lang="en-US" dirty="0" smtClean="0"/>
              <a:t>Guidelines for Identifying Required Windows Services  (1/2)</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12738" y="1320800"/>
          <a:ext cx="8497888" cy="4846320"/>
        </p:xfrm>
        <a:graphic>
          <a:graphicData uri="http://schemas.openxmlformats.org/drawingml/2006/table">
            <a:tbl>
              <a:tblPr firstRow="1" bandRow="1">
                <a:tableStyleId>{17292A2E-F333-43FB-9621-5CBBE7FDCDCB}</a:tableStyleId>
              </a:tblPr>
              <a:tblGrid>
                <a:gridCol w="2811462"/>
                <a:gridCol w="5686426"/>
              </a:tblGrid>
              <a:tr h="370840">
                <a:tc>
                  <a:txBody>
                    <a:bodyPr/>
                    <a:lstStyle/>
                    <a:p>
                      <a:r>
                        <a:rPr lang="en-US" sz="2400" dirty="0" smtClean="0"/>
                        <a:t>SQL Server Windows Services </a:t>
                      </a:r>
                      <a:endParaRPr lang="en-US" sz="2400" dirty="0"/>
                    </a:p>
                  </a:txBody>
                  <a:tcPr/>
                </a:tc>
                <a:tc>
                  <a:txBody>
                    <a:bodyPr/>
                    <a:lstStyle/>
                    <a:p>
                      <a:r>
                        <a:rPr lang="en-US" sz="2400" dirty="0" smtClean="0"/>
                        <a:t>Description</a:t>
                      </a:r>
                      <a:endParaRPr lang="en-US" sz="2400" dirty="0"/>
                    </a:p>
                  </a:txBody>
                  <a:tcPr/>
                </a:tc>
              </a:tr>
              <a:tr h="370840">
                <a:tc>
                  <a:txBody>
                    <a:bodyPr/>
                    <a:lstStyle/>
                    <a:p>
                      <a:r>
                        <a:rPr lang="en-US" sz="2400" dirty="0" smtClean="0"/>
                        <a:t>MSSQLSERVER</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Run SQL Server</a:t>
                      </a:r>
                    </a:p>
                    <a:p>
                      <a:endParaRPr lang="en-US" sz="2400" dirty="0"/>
                    </a:p>
                  </a:txBody>
                  <a:tcPr/>
                </a:tc>
              </a:tr>
              <a:tr h="370840">
                <a:tc>
                  <a:txBody>
                    <a:bodyPr/>
                    <a:lstStyle/>
                    <a:p>
                      <a:r>
                        <a:rPr lang="en-US" sz="2400" dirty="0" smtClean="0"/>
                        <a:t>SQLSERVERAGENT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Perform</a:t>
                      </a:r>
                      <a:r>
                        <a:rPr lang="en-US" sz="2400" baseline="0" dirty="0" smtClean="0"/>
                        <a:t> batch processing</a:t>
                      </a:r>
                      <a:endParaRPr lang="en-US" sz="24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Microsoft Distributed Transaction Coordinator (MSDTC)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Coordinate transactions across two or more databases, message queues, file systems, or other transaction-protected resource managers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Microsoft Search</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Support more sophisticated searches on character-string columns within the database</a:t>
                      </a:r>
                    </a:p>
                  </a:txBody>
                  <a:tcPr/>
                </a:tc>
              </a:tr>
            </a:tbl>
          </a:graphicData>
        </a:graphic>
      </p:graphicFrame>
      <p:sp>
        <p:nvSpPr>
          <p:cNvPr id="3" name="Title 2"/>
          <p:cNvSpPr>
            <a:spLocks noGrp="1"/>
          </p:cNvSpPr>
          <p:nvPr>
            <p:ph type="title"/>
          </p:nvPr>
        </p:nvSpPr>
        <p:spPr/>
        <p:txBody>
          <a:bodyPr/>
          <a:lstStyle/>
          <a:p>
            <a:r>
              <a:rPr lang="en-US" dirty="0" smtClean="0"/>
              <a:t>Guidelines for Identifying Required Windows Services  (2/2)</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SQL Server services should never be directly accessible from the Internet </a:t>
            </a:r>
          </a:p>
          <a:p>
            <a:pPr lvl="1"/>
            <a:r>
              <a:rPr lang="en-US" sz="2100" dirty="0" smtClean="0"/>
              <a:t>Use firewalls to protect SQL Server from the Internet, but allow external access in a controlled manner</a:t>
            </a:r>
          </a:p>
          <a:p>
            <a:pPr lvl="1"/>
            <a:r>
              <a:rPr lang="en-US" sz="2100" dirty="0" smtClean="0">
                <a:hlinkClick r:id="rId3"/>
              </a:rPr>
              <a:t>MSDN</a:t>
            </a:r>
            <a:endParaRPr lang="en-US" sz="2100" dirty="0" smtClean="0"/>
          </a:p>
          <a:p>
            <a:r>
              <a:rPr lang="en-US" sz="2400" dirty="0" smtClean="0"/>
              <a:t>Best practices</a:t>
            </a:r>
          </a:p>
          <a:p>
            <a:pPr lvl="1"/>
            <a:r>
              <a:rPr lang="en-US" sz="2100" dirty="0" smtClean="0"/>
              <a:t>Change the default port of default instances</a:t>
            </a:r>
          </a:p>
          <a:p>
            <a:pPr lvl="1"/>
            <a:r>
              <a:rPr lang="en-US" sz="2100" dirty="0" smtClean="0"/>
              <a:t>Enable port 1434 UDP in your firewall if you need to use SQL Server Browser</a:t>
            </a:r>
          </a:p>
          <a:p>
            <a:pPr lvl="1"/>
            <a:r>
              <a:rPr lang="en-US" sz="2100" dirty="0" smtClean="0"/>
              <a:t>Hide your server. This prevents the server from responding to broadcast requests of SQL Server instances. This changes the port to 2433 TCP (</a:t>
            </a:r>
            <a:r>
              <a:rPr lang="en-US" sz="2100" dirty="0" err="1" smtClean="0"/>
              <a:t>Config</a:t>
            </a:r>
            <a:r>
              <a:rPr lang="en-US" sz="2100" dirty="0" smtClean="0"/>
              <a:t> Manager -&gt; right-click on Protocol)</a:t>
            </a:r>
          </a:p>
          <a:p>
            <a:pPr lvl="1"/>
            <a:r>
              <a:rPr lang="en-US" sz="2100" dirty="0" smtClean="0"/>
              <a:t>If used inside the network, block all the traffic to ports for SQL Server services (incl. 1433 TCP, 1434 UDP and 2433 TCP)</a:t>
            </a:r>
          </a:p>
        </p:txBody>
      </p:sp>
      <p:sp>
        <p:nvSpPr>
          <p:cNvPr id="3" name="Title 2"/>
          <p:cNvSpPr>
            <a:spLocks noGrp="1"/>
          </p:cNvSpPr>
          <p:nvPr>
            <p:ph type="title"/>
          </p:nvPr>
        </p:nvSpPr>
        <p:spPr/>
        <p:txBody>
          <a:bodyPr/>
          <a:lstStyle/>
          <a:p>
            <a:r>
              <a:rPr lang="en-US" dirty="0" smtClean="0"/>
              <a:t>Best Practices for Interacting with Network Firewalls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000" dirty="0" smtClean="0"/>
              <a:t>Considerations for Determining the Enterprise Authentication Method</a:t>
            </a:r>
            <a:br>
              <a:rPr lang="en-US" sz="2000" dirty="0" smtClean="0"/>
            </a:br>
            <a:r>
              <a:rPr lang="en-US" sz="2000" dirty="0" smtClean="0"/>
              <a:t>Implementing Server-Level Security with Active Directory</a:t>
            </a:r>
            <a:br>
              <a:rPr lang="en-US" sz="2000" dirty="0" smtClean="0"/>
            </a:br>
            <a:r>
              <a:rPr lang="en-US" sz="2000" dirty="0" smtClean="0"/>
              <a:t>Guidelines for Implementing a Server-Level Security Policy</a:t>
            </a:r>
            <a:br>
              <a:rPr lang="en-US" sz="2000" dirty="0" smtClean="0"/>
            </a:br>
            <a:r>
              <a:rPr lang="en-US" sz="2000" dirty="0" smtClean="0"/>
              <a:t>Security Impact on High-Availability Solutions</a:t>
            </a:r>
            <a:br>
              <a:rPr lang="en-US" sz="2000" dirty="0" smtClean="0"/>
            </a:br>
            <a:r>
              <a:rPr lang="en-US" sz="2000" dirty="0" smtClean="0"/>
              <a:t>Best Practices for Integrating with Enterprise Authentication Systems</a:t>
            </a:r>
            <a:endParaRPr lang="en-US" sz="2000" dirty="0"/>
          </a:p>
        </p:txBody>
      </p:sp>
      <p:sp>
        <p:nvSpPr>
          <p:cNvPr id="3" name="Text Placeholder 2"/>
          <p:cNvSpPr>
            <a:spLocks noGrp="1"/>
          </p:cNvSpPr>
          <p:nvPr>
            <p:ph type="body" idx="1"/>
          </p:nvPr>
        </p:nvSpPr>
        <p:spPr/>
        <p:txBody>
          <a:bodyPr/>
          <a:lstStyle/>
          <a:p>
            <a:r>
              <a:rPr lang="en-US" dirty="0" smtClean="0"/>
              <a:t>Integrating with Enterprise Authentication Systems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Securing the physical server</a:t>
            </a:r>
          </a:p>
          <a:p>
            <a:pPr lvl="1"/>
            <a:r>
              <a:rPr lang="en-US" dirty="0" smtClean="0"/>
              <a:t>Insiders (e.g., disgruntled employees) pose significant threats</a:t>
            </a:r>
          </a:p>
          <a:p>
            <a:r>
              <a:rPr lang="en-US" dirty="0" smtClean="0"/>
              <a:t>Guidelines</a:t>
            </a:r>
          </a:p>
          <a:p>
            <a:pPr lvl="1"/>
            <a:r>
              <a:rPr lang="en-US" dirty="0" smtClean="0"/>
              <a:t>Restrict access to server rooms</a:t>
            </a:r>
          </a:p>
          <a:p>
            <a:pPr lvl="1"/>
            <a:r>
              <a:rPr lang="en-US" dirty="0" smtClean="0"/>
              <a:t>Limit “Log on locally” permissions</a:t>
            </a:r>
          </a:p>
          <a:p>
            <a:pPr lvl="1"/>
            <a:r>
              <a:rPr lang="en-US" dirty="0" smtClean="0"/>
              <a:t>Install surveillance security video cameras</a:t>
            </a:r>
          </a:p>
          <a:p>
            <a:pPr lvl="1"/>
            <a:r>
              <a:rPr lang="en-US" dirty="0" smtClean="0"/>
              <a:t>Have security personnel to guard the server rooms</a:t>
            </a:r>
          </a:p>
          <a:p>
            <a:pPr lvl="1"/>
            <a:r>
              <a:rPr lang="en-US" dirty="0" smtClean="0"/>
              <a:t>Use alarms to detect movement during nonworking hours</a:t>
            </a:r>
          </a:p>
          <a:p>
            <a:pPr lvl="1"/>
            <a:r>
              <a:rPr lang="en-US" dirty="0" smtClean="0"/>
              <a:t>Install locks on server front doors or in server racks</a:t>
            </a:r>
          </a:p>
          <a:p>
            <a:pPr lvl="1"/>
            <a:r>
              <a:rPr lang="en-US" dirty="0" smtClean="0"/>
              <a:t>Track users who require access to the server</a:t>
            </a:r>
            <a:endParaRPr lang="en-US" dirty="0"/>
          </a:p>
        </p:txBody>
      </p:sp>
      <p:sp>
        <p:nvSpPr>
          <p:cNvPr id="3" name="Title 2"/>
          <p:cNvSpPr>
            <a:spLocks noGrp="1"/>
          </p:cNvSpPr>
          <p:nvPr>
            <p:ph type="title"/>
          </p:nvPr>
        </p:nvSpPr>
        <p:spPr/>
        <p:txBody>
          <a:bodyPr/>
          <a:lstStyle/>
          <a:p>
            <a:r>
              <a:rPr lang="en-US" dirty="0" smtClean="0"/>
              <a:t>Considerations for Planning the Physical Security of the Server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Securing storage media</a:t>
            </a:r>
            <a:endParaRPr lang="en-US" dirty="0" smtClean="0"/>
          </a:p>
          <a:p>
            <a:pPr lvl="1"/>
            <a:r>
              <a:rPr lang="en-US" dirty="0" smtClean="0"/>
              <a:t>Tape backups, CDs, external disk drives, DBA desktops</a:t>
            </a:r>
          </a:p>
          <a:p>
            <a:r>
              <a:rPr lang="en-US" dirty="0" smtClean="0"/>
              <a:t>Guidelines</a:t>
            </a:r>
          </a:p>
          <a:p>
            <a:pPr lvl="1"/>
            <a:r>
              <a:rPr lang="en-US" dirty="0" smtClean="0"/>
              <a:t>Encrypt backups</a:t>
            </a:r>
          </a:p>
          <a:p>
            <a:pPr lvl="1"/>
            <a:r>
              <a:rPr lang="en-US" dirty="0" smtClean="0"/>
              <a:t>Move the storage media into a secure place</a:t>
            </a:r>
          </a:p>
          <a:p>
            <a:pPr lvl="1"/>
            <a:r>
              <a:rPr lang="en-US" dirty="0" smtClean="0"/>
              <a:t>Do not leave media unprotected in public places</a:t>
            </a:r>
          </a:p>
          <a:p>
            <a:pPr lvl="1"/>
            <a:r>
              <a:rPr lang="en-US" dirty="0" smtClean="0"/>
              <a:t>Secure communication channels and encrypt sensitive data </a:t>
            </a:r>
          </a:p>
          <a:p>
            <a:pPr lvl="1"/>
            <a:r>
              <a:rPr lang="en-US" dirty="0" smtClean="0"/>
              <a:t>Keep track of operations, backups</a:t>
            </a:r>
          </a:p>
          <a:p>
            <a:pPr lvl="1"/>
            <a:r>
              <a:rPr lang="en-US" dirty="0" smtClean="0"/>
              <a:t>Define a structured procedure for data retention and disposal</a:t>
            </a:r>
          </a:p>
        </p:txBody>
      </p:sp>
      <p:sp>
        <p:nvSpPr>
          <p:cNvPr id="3" name="Title 2"/>
          <p:cNvSpPr>
            <a:spLocks noGrp="1"/>
          </p:cNvSpPr>
          <p:nvPr>
            <p:ph type="title"/>
          </p:nvPr>
        </p:nvSpPr>
        <p:spPr/>
        <p:txBody>
          <a:bodyPr/>
          <a:lstStyle/>
          <a:p>
            <a:r>
              <a:rPr lang="en-US" dirty="0" smtClean="0"/>
              <a:t>Considerations for Planning the Physical Security of the Server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Self Test: Q1-3</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Windows Server-Level Security Policies</a:t>
            </a:r>
            <a:endParaRPr lang="en-US" dirty="0"/>
          </a:p>
        </p:txBody>
      </p:sp>
      <p:sp>
        <p:nvSpPr>
          <p:cNvPr id="3" name="Text Placeholder 2"/>
          <p:cNvSpPr>
            <a:spLocks noGrp="1"/>
          </p:cNvSpPr>
          <p:nvPr>
            <p:ph type="body" idx="1"/>
          </p:nvPr>
        </p:nvSpPr>
        <p:spPr/>
        <p:txBody>
          <a:bodyPr/>
          <a:lstStyle/>
          <a:p>
            <a:r>
              <a:rPr lang="en-US" dirty="0" smtClean="0"/>
              <a:t>Lab A</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smtClean="0"/>
              <a:t>Guidelines for Choosing Network Libraries</a:t>
            </a:r>
            <a:br>
              <a:rPr lang="en-US" sz="2400" dirty="0" smtClean="0"/>
            </a:br>
            <a:r>
              <a:rPr lang="en-US" sz="2400" dirty="0" smtClean="0"/>
              <a:t>Encryption Methods </a:t>
            </a:r>
            <a:br>
              <a:rPr lang="en-US" sz="2400" dirty="0" smtClean="0"/>
            </a:br>
            <a:r>
              <a:rPr lang="en-US" sz="2400" dirty="0" smtClean="0"/>
              <a:t>Guidelines for Choosing an Appropriate Encryption Method</a:t>
            </a:r>
            <a:br>
              <a:rPr lang="en-US" sz="2400" dirty="0" smtClean="0"/>
            </a:br>
            <a:r>
              <a:rPr lang="en-US" sz="2400" dirty="0" smtClean="0"/>
              <a:t>SQL Server 2005 Endpoints </a:t>
            </a:r>
            <a:br>
              <a:rPr lang="en-US" sz="2400" dirty="0" smtClean="0"/>
            </a:br>
            <a:r>
              <a:rPr lang="en-US" sz="2400" dirty="0" smtClean="0"/>
              <a:t>Guidelines for Using Endpoints to Secure Communication</a:t>
            </a:r>
            <a:br>
              <a:rPr lang="en-US" sz="2400" dirty="0" smtClean="0"/>
            </a:br>
            <a:r>
              <a:rPr lang="en-US" sz="2400" dirty="0" smtClean="0"/>
              <a:t>Selecting an Appropriate Communication Policy </a:t>
            </a:r>
            <a:endParaRPr lang="en-US" sz="2400" dirty="0"/>
          </a:p>
        </p:txBody>
      </p:sp>
      <p:sp>
        <p:nvSpPr>
          <p:cNvPr id="3" name="Text Placeholder 2"/>
          <p:cNvSpPr>
            <a:spLocks noGrp="1"/>
          </p:cNvSpPr>
          <p:nvPr>
            <p:ph type="body" idx="1"/>
          </p:nvPr>
        </p:nvSpPr>
        <p:spPr/>
        <p:txBody>
          <a:bodyPr/>
          <a:lstStyle/>
          <a:p>
            <a:r>
              <a:rPr lang="en-US" dirty="0" smtClean="0"/>
              <a:t>Developing a Secure Communication Policy</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Shared Memory for local access</a:t>
            </a:r>
          </a:p>
          <a:p>
            <a:r>
              <a:rPr lang="en-US" dirty="0" smtClean="0"/>
              <a:t>Configure TCP/IP or Named Pipes for external access</a:t>
            </a:r>
          </a:p>
          <a:p>
            <a:pPr lvl="1"/>
            <a:r>
              <a:rPr lang="en-US" dirty="0" smtClean="0"/>
              <a:t>Enable Named Pipes if you use </a:t>
            </a:r>
            <a:r>
              <a:rPr lang="en-US" dirty="0" err="1" smtClean="0"/>
              <a:t>NetBios</a:t>
            </a:r>
            <a:endParaRPr lang="en-US" dirty="0" smtClean="0"/>
          </a:p>
          <a:p>
            <a:pPr lvl="1"/>
            <a:r>
              <a:rPr lang="en-US" dirty="0" smtClean="0"/>
              <a:t>Enable VIA if you use VIA-enabled hardware</a:t>
            </a:r>
          </a:p>
          <a:p>
            <a:r>
              <a:rPr lang="en-US" dirty="0" smtClean="0"/>
              <a:t>Disable unused protocols</a:t>
            </a:r>
          </a:p>
          <a:p>
            <a:pPr lvl="1"/>
            <a:r>
              <a:rPr lang="en-US" dirty="0" smtClean="0"/>
              <a:t>Use SQL Server Surface Area Configuration (SAC), SQL Server Configuration Manager</a:t>
            </a:r>
          </a:p>
        </p:txBody>
      </p:sp>
      <p:sp>
        <p:nvSpPr>
          <p:cNvPr id="3" name="Title 2"/>
          <p:cNvSpPr>
            <a:spLocks noGrp="1"/>
          </p:cNvSpPr>
          <p:nvPr>
            <p:ph type="title"/>
          </p:nvPr>
        </p:nvSpPr>
        <p:spPr/>
        <p:txBody>
          <a:bodyPr/>
          <a:lstStyle/>
          <a:p>
            <a:r>
              <a:rPr lang="en-US" dirty="0" smtClean="0"/>
              <a:t>Guidelines for Choosing Network Libraries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9" cy="5013960"/>
        </p:xfrm>
        <a:graphic>
          <a:graphicData uri="http://schemas.openxmlformats.org/drawingml/2006/table">
            <a:tbl>
              <a:tblPr firstRow="1" bandRow="1">
                <a:tableStyleId>{17292A2E-F333-43FB-9621-5CBBE7FDCDCB}</a:tableStyleId>
              </a:tblPr>
              <a:tblGrid>
                <a:gridCol w="1592262"/>
                <a:gridCol w="6905627"/>
              </a:tblGrid>
              <a:tr h="370840">
                <a:tc>
                  <a:txBody>
                    <a:bodyPr/>
                    <a:lstStyle/>
                    <a:p>
                      <a:r>
                        <a:rPr lang="en-US" sz="2300" dirty="0" smtClean="0"/>
                        <a:t>Network Libraries </a:t>
                      </a:r>
                      <a:endParaRPr lang="en-US" sz="2300" dirty="0"/>
                    </a:p>
                  </a:txBody>
                  <a:tcPr/>
                </a:tc>
                <a:tc>
                  <a:txBody>
                    <a:bodyPr/>
                    <a:lstStyle/>
                    <a:p>
                      <a:r>
                        <a:rPr lang="en-US" sz="2300" dirty="0" smtClean="0"/>
                        <a:t>Security Changes</a:t>
                      </a:r>
                      <a:endParaRPr lang="en-US" sz="23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Shared Memory</a:t>
                      </a:r>
                    </a:p>
                  </a:txBody>
                  <a:tcPr/>
                </a:tc>
                <a:tc>
                  <a:txBody>
                    <a:bodyPr/>
                    <a:lstStyle/>
                    <a:p>
                      <a:pPr marL="91440" indent="-91440">
                        <a:buFont typeface="Wingdings" pitchFamily="2" charset="2"/>
                        <a:buChar char="§"/>
                      </a:pPr>
                      <a:r>
                        <a:rPr lang="en-US" sz="2300" dirty="0" smtClean="0"/>
                        <a:t>For internal connection</a:t>
                      </a:r>
                    </a:p>
                    <a:p>
                      <a:pPr marL="91440" indent="-91440">
                        <a:buFont typeface="Wingdings" pitchFamily="2" charset="2"/>
                        <a:buChar char="§"/>
                      </a:pPr>
                      <a:r>
                        <a:rPr lang="en-US" sz="2300" dirty="0" smtClean="0"/>
                        <a:t>Enabled by default in the Enterprise Edition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TCP/IP</a:t>
                      </a:r>
                    </a:p>
                    <a:p>
                      <a:endParaRPr lang="en-US" sz="2300" dirty="0"/>
                    </a:p>
                  </a:txBody>
                  <a:tcPr/>
                </a:tc>
                <a:tc>
                  <a:txBody>
                    <a:bodyPr/>
                    <a:lstStyle/>
                    <a:p>
                      <a:pPr indent="-91440">
                        <a:buFont typeface="Wingdings" pitchFamily="2" charset="2"/>
                        <a:buChar char="§"/>
                      </a:pPr>
                      <a:r>
                        <a:rPr lang="en-US" sz="2300" dirty="0" smtClean="0"/>
                        <a:t>De</a:t>
                      </a:r>
                      <a:r>
                        <a:rPr lang="en-US" sz="2300" baseline="0" dirty="0" smtClean="0"/>
                        <a:t> facto standard (preferred to </a:t>
                      </a:r>
                      <a:r>
                        <a:rPr lang="en-US" sz="2300" dirty="0" smtClean="0"/>
                        <a:t>Named Pipes – faster, secure)</a:t>
                      </a:r>
                    </a:p>
                    <a:p>
                      <a:pPr indent="-91440">
                        <a:buFont typeface="Wingdings" pitchFamily="2" charset="2"/>
                        <a:buChar char="§"/>
                      </a:pPr>
                      <a:r>
                        <a:rPr lang="en-US" sz="2300" dirty="0" smtClean="0"/>
                        <a:t>Enabled by default in the Enterprise Edition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Named Pipes</a:t>
                      </a:r>
                    </a:p>
                    <a:p>
                      <a:endParaRPr lang="en-US" sz="2300" dirty="0"/>
                    </a:p>
                  </a:txBody>
                  <a:tcPr/>
                </a:tc>
                <a:tc>
                  <a:txBody>
                    <a:bodyPr/>
                    <a:lstStyle/>
                    <a:p>
                      <a:pPr marL="91440" indent="-91440">
                        <a:buFont typeface="Wingdings" pitchFamily="2" charset="2"/>
                        <a:buChar char="§"/>
                      </a:pPr>
                      <a:r>
                        <a:rPr lang="en-US" sz="2300" dirty="0" smtClean="0"/>
                        <a:t>Use objects called pipes</a:t>
                      </a:r>
                    </a:p>
                    <a:p>
                      <a:pPr marL="91440" indent="-91440">
                        <a:buFont typeface="Wingdings" pitchFamily="2" charset="2"/>
                        <a:buChar char="§"/>
                      </a:pPr>
                      <a:r>
                        <a:rPr lang="en-US" sz="2300" dirty="0" smtClean="0"/>
                        <a:t>The output of one process becomes the input of the other process</a:t>
                      </a:r>
                    </a:p>
                    <a:p>
                      <a:pPr marL="91440" indent="-91440">
                        <a:buFont typeface="Wingdings" pitchFamily="2" charset="2"/>
                        <a:buChar char="§"/>
                      </a:pPr>
                      <a:r>
                        <a:rPr lang="en-US" sz="2300" dirty="0" smtClean="0"/>
                        <a:t>Not enabled automatically</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VIA</a:t>
                      </a:r>
                    </a:p>
                    <a:p>
                      <a:endParaRPr lang="en-US" sz="2300" dirty="0"/>
                    </a:p>
                  </a:txBody>
                  <a:tcPr/>
                </a:tc>
                <a:tc>
                  <a:txBody>
                    <a:bodyPr/>
                    <a:lstStyle/>
                    <a:p>
                      <a:pPr marL="91440" indent="-91440">
                        <a:buFont typeface="Wingdings" pitchFamily="2" charset="2"/>
                        <a:buChar char="§"/>
                      </a:pPr>
                      <a:r>
                        <a:rPr lang="en-US" sz="2300" dirty="0" smtClean="0"/>
                        <a:t>Used in</a:t>
                      </a:r>
                      <a:r>
                        <a:rPr lang="en-US" sz="2300" baseline="0" dirty="0" smtClean="0"/>
                        <a:t> </a:t>
                      </a:r>
                      <a:r>
                        <a:rPr lang="en-US" sz="2300" dirty="0" smtClean="0"/>
                        <a:t>specific hardware that supports this protocol</a:t>
                      </a:r>
                    </a:p>
                    <a:p>
                      <a:pPr marL="91440" indent="-91440">
                        <a:buFont typeface="Wingdings" pitchFamily="2" charset="2"/>
                        <a:buChar char="§"/>
                      </a:pPr>
                      <a:r>
                        <a:rPr lang="en-US" sz="2300" dirty="0" smtClean="0"/>
                        <a:t>Not enabled automatically</a:t>
                      </a:r>
                    </a:p>
                  </a:txBody>
                  <a:tcPr/>
                </a:tc>
              </a:tr>
            </a:tbl>
          </a:graphicData>
        </a:graphic>
      </p:graphicFrame>
      <p:sp>
        <p:nvSpPr>
          <p:cNvPr id="3" name="Title 2"/>
          <p:cNvSpPr>
            <a:spLocks noGrp="1"/>
          </p:cNvSpPr>
          <p:nvPr>
            <p:ph type="title"/>
          </p:nvPr>
        </p:nvSpPr>
        <p:spPr/>
        <p:txBody>
          <a:bodyPr/>
          <a:lstStyle/>
          <a:p>
            <a:r>
              <a:rPr lang="en-US" dirty="0" smtClean="0"/>
              <a:t>Security Changes in Network Libraries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Secure Sockets Layer (SSL)</a:t>
            </a:r>
          </a:p>
          <a:p>
            <a:pPr lvl="1"/>
            <a:r>
              <a:rPr lang="en-US" dirty="0" smtClean="0"/>
              <a:t>Requires certificates </a:t>
            </a:r>
          </a:p>
          <a:p>
            <a:pPr lvl="1"/>
            <a:r>
              <a:rPr lang="en-US" dirty="0" smtClean="0"/>
              <a:t>Encrypt packets for authentication and ongoing communication</a:t>
            </a:r>
          </a:p>
          <a:p>
            <a:r>
              <a:rPr lang="en-US" dirty="0" smtClean="0"/>
              <a:t>Internet Protocol Security (IPSec)</a:t>
            </a:r>
          </a:p>
          <a:p>
            <a:pPr lvl="1"/>
            <a:r>
              <a:rPr lang="en-US" dirty="0" smtClean="0"/>
              <a:t>Encryption method at the Internet layer</a:t>
            </a:r>
          </a:p>
        </p:txBody>
      </p:sp>
      <p:sp>
        <p:nvSpPr>
          <p:cNvPr id="3" name="Title 2"/>
          <p:cNvSpPr>
            <a:spLocks noGrp="1"/>
          </p:cNvSpPr>
          <p:nvPr>
            <p:ph type="title"/>
          </p:nvPr>
        </p:nvSpPr>
        <p:spPr/>
        <p:txBody>
          <a:bodyPr/>
          <a:lstStyle/>
          <a:p>
            <a:r>
              <a:rPr lang="en-US" dirty="0" smtClean="0"/>
              <a:t>Encryption Methods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8" cy="4419600"/>
        </p:xfrm>
        <a:graphic>
          <a:graphicData uri="http://schemas.openxmlformats.org/drawingml/2006/table">
            <a:tbl>
              <a:tblPr firstRow="1" bandRow="1">
                <a:tableStyleId>{17292A2E-F333-43FB-9621-5CBBE7FDCDCB}</a:tableStyleId>
              </a:tblPr>
              <a:tblGrid>
                <a:gridCol w="3040062"/>
                <a:gridCol w="5457826"/>
              </a:tblGrid>
              <a:tr h="370840">
                <a:tc>
                  <a:txBody>
                    <a:bodyPr/>
                    <a:lstStyle/>
                    <a:p>
                      <a:r>
                        <a:rPr lang="en-US" sz="2000" dirty="0" smtClean="0"/>
                        <a:t>Guideline</a:t>
                      </a:r>
                      <a:endParaRPr lang="en-US" sz="2000" dirty="0"/>
                    </a:p>
                  </a:txBody>
                  <a:tcPr/>
                </a:tc>
                <a:tc>
                  <a:txBody>
                    <a:bodyPr/>
                    <a:lstStyle/>
                    <a:p>
                      <a:r>
                        <a:rPr lang="en-US" sz="2000" dirty="0" smtClean="0"/>
                        <a:t>Description</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Identify the need for a server-only configuration option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Use SSL if you cannot configure</a:t>
                      </a:r>
                      <a:r>
                        <a:rPr lang="en-US" sz="2000" baseline="0" dirty="0" smtClean="0"/>
                        <a:t> clients properly</a:t>
                      </a:r>
                      <a:endParaRPr lang="en-US" sz="2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Identify which server’s communication should be encrypted</a:t>
                      </a:r>
                    </a:p>
                  </a:txBody>
                  <a:tcPr/>
                </a:tc>
                <a:tc>
                  <a:txBody>
                    <a:bodyPr/>
                    <a:lstStyle/>
                    <a:p>
                      <a:pPr marL="91440" marR="0" indent="-9144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2000" dirty="0" smtClean="0"/>
                        <a:t> IPSec encrypts all the traffic that travels in and out of a server (incl. other applications)</a:t>
                      </a:r>
                    </a:p>
                    <a:p>
                      <a:pPr marL="91440" marR="0" indent="-9144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2000" dirty="0" smtClean="0"/>
                        <a:t> SSL encrypts only SQL Server communications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Ensure Microsoft Data Access Components (MDAC) compatibility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Using</a:t>
                      </a:r>
                      <a:r>
                        <a:rPr lang="en-US" sz="2000" baseline="0" dirty="0" smtClean="0"/>
                        <a:t> SS</a:t>
                      </a:r>
                      <a:r>
                        <a:rPr lang="en-US" sz="2000" dirty="0" smtClean="0"/>
                        <a:t>L with SQL Server requires</a:t>
                      </a:r>
                      <a:r>
                        <a:rPr lang="en-US" sz="2000" baseline="0" dirty="0" smtClean="0"/>
                        <a:t> </a:t>
                      </a:r>
                      <a:r>
                        <a:rPr lang="en-US" sz="2000" dirty="0" smtClean="0"/>
                        <a:t>MDAC 2.6 or later versions on the clients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Consider the effect of frequent changes to your IP address on the server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SSL is better if SQL Server IP address changes frequently</a:t>
                      </a:r>
                    </a:p>
                  </a:txBody>
                  <a:tcPr/>
                </a:tc>
              </a:tr>
            </a:tbl>
          </a:graphicData>
        </a:graphic>
      </p:graphicFrame>
      <p:sp>
        <p:nvSpPr>
          <p:cNvPr id="3" name="Title 2"/>
          <p:cNvSpPr>
            <a:spLocks noGrp="1"/>
          </p:cNvSpPr>
          <p:nvPr>
            <p:ph type="title"/>
          </p:nvPr>
        </p:nvSpPr>
        <p:spPr/>
        <p:txBody>
          <a:bodyPr/>
          <a:lstStyle/>
          <a:p>
            <a:r>
              <a:rPr lang="en-US" dirty="0" smtClean="0"/>
              <a:t>Guidelines for Choosing an Appropriate Encryption Method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Used for communication between SQL Servers and applications. Consist of the ports and protocols. </a:t>
            </a:r>
          </a:p>
          <a:p>
            <a:r>
              <a:rPr lang="en-US" dirty="0" smtClean="0"/>
              <a:t>Uses the transport protocol</a:t>
            </a:r>
          </a:p>
          <a:p>
            <a:pPr lvl="1"/>
            <a:r>
              <a:rPr lang="en-US" dirty="0" smtClean="0"/>
              <a:t>Accepts requests in HTTP and does not require Internet Information Services (IIS) if Windows server is running</a:t>
            </a:r>
          </a:p>
          <a:p>
            <a:r>
              <a:rPr lang="en-US" dirty="0" smtClean="0"/>
              <a:t>Different types of endpoints</a:t>
            </a:r>
          </a:p>
          <a:p>
            <a:pPr lvl="1"/>
            <a:r>
              <a:rPr lang="en-US" dirty="0" smtClean="0"/>
              <a:t>TCP</a:t>
            </a:r>
          </a:p>
          <a:p>
            <a:pPr lvl="1"/>
            <a:r>
              <a:rPr lang="en-US" dirty="0" smtClean="0"/>
              <a:t>HTTP</a:t>
            </a:r>
          </a:p>
          <a:p>
            <a:pPr lvl="1"/>
            <a:r>
              <a:rPr lang="en-US" dirty="0" smtClean="0"/>
              <a:t>Database mirroring</a:t>
            </a:r>
          </a:p>
          <a:p>
            <a:pPr lvl="1"/>
            <a:r>
              <a:rPr lang="en-US" dirty="0" smtClean="0"/>
              <a:t>Simple Object Access Protocol (SOAP)</a:t>
            </a:r>
          </a:p>
          <a:p>
            <a:pPr lvl="1"/>
            <a:r>
              <a:rPr lang="en-US" dirty="0" smtClean="0"/>
              <a:t>Transact-SQL</a:t>
            </a:r>
          </a:p>
          <a:p>
            <a:pPr lvl="1"/>
            <a:r>
              <a:rPr lang="en-US" dirty="0" smtClean="0"/>
              <a:t>Service Broker</a:t>
            </a:r>
          </a:p>
        </p:txBody>
      </p:sp>
      <p:sp>
        <p:nvSpPr>
          <p:cNvPr id="3" name="Title 2"/>
          <p:cNvSpPr>
            <a:spLocks noGrp="1"/>
          </p:cNvSpPr>
          <p:nvPr>
            <p:ph type="title"/>
          </p:nvPr>
        </p:nvSpPr>
        <p:spPr/>
        <p:txBody>
          <a:bodyPr/>
          <a:lstStyle/>
          <a:p>
            <a:r>
              <a:rPr lang="en-US" dirty="0" smtClean="0"/>
              <a:t>SQL Server 2005 Endpoints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Need for Active Directory (AD)</a:t>
            </a:r>
          </a:p>
          <a:p>
            <a:pPr lvl="1"/>
            <a:r>
              <a:rPr lang="en-US" dirty="0" smtClean="0"/>
              <a:t>Necessary to use Kerberos or NTLM</a:t>
            </a:r>
          </a:p>
          <a:p>
            <a:r>
              <a:rPr lang="en-US" dirty="0" smtClean="0"/>
              <a:t>Configuration of Service Principal Name (SPN)</a:t>
            </a:r>
          </a:p>
          <a:p>
            <a:pPr lvl="1"/>
            <a:r>
              <a:rPr lang="en-US" dirty="0" smtClean="0"/>
              <a:t>To use Kerberos, the instance of 2005 must be registered in AD</a:t>
            </a:r>
          </a:p>
          <a:p>
            <a:r>
              <a:rPr lang="en-US" dirty="0" smtClean="0"/>
              <a:t>Use of TCP/IP network library</a:t>
            </a:r>
          </a:p>
          <a:p>
            <a:pPr lvl="1"/>
            <a:r>
              <a:rPr lang="en-US" kern="1200" dirty="0" smtClean="0">
                <a:cs typeface="Calibri" pitchFamily="34" charset="0"/>
              </a:rPr>
              <a:t>To use Kerberos, we must use TCP/IP</a:t>
            </a:r>
            <a:endParaRPr lang="en-US" dirty="0" smtClean="0"/>
          </a:p>
          <a:p>
            <a:r>
              <a:rPr lang="en-US" dirty="0" smtClean="0"/>
              <a:t>Impact on service uptime requirements</a:t>
            </a:r>
          </a:p>
          <a:p>
            <a:pPr lvl="1"/>
            <a:r>
              <a:rPr lang="en-US" dirty="0" smtClean="0"/>
              <a:t>If </a:t>
            </a:r>
            <a:r>
              <a:rPr lang="en-US" kern="1200" dirty="0" smtClean="0">
                <a:cs typeface="Calibri" pitchFamily="34" charset="0"/>
              </a:rPr>
              <a:t>SQL Server authentication is used, we do not need other services for authentication</a:t>
            </a:r>
          </a:p>
          <a:p>
            <a:pPr lvl="1"/>
            <a:r>
              <a:rPr lang="en-US" kern="1200" dirty="0" smtClean="0">
                <a:cs typeface="Calibri" pitchFamily="34" charset="0"/>
              </a:rPr>
              <a:t>If Windows authentication is used, we need to configure domain controllers</a:t>
            </a:r>
            <a:endParaRPr lang="en-US" dirty="0"/>
          </a:p>
        </p:txBody>
      </p:sp>
      <p:sp>
        <p:nvSpPr>
          <p:cNvPr id="3" name="Title 2"/>
          <p:cNvSpPr>
            <a:spLocks noGrp="1"/>
          </p:cNvSpPr>
          <p:nvPr>
            <p:ph type="title"/>
          </p:nvPr>
        </p:nvSpPr>
        <p:spPr/>
        <p:txBody>
          <a:bodyPr/>
          <a:lstStyle/>
          <a:p>
            <a:r>
              <a:rPr lang="en-US" dirty="0" smtClean="0"/>
              <a:t>Considerations for Determining the Enterprise Authentication Method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8" cy="5349240"/>
        </p:xfrm>
        <a:graphic>
          <a:graphicData uri="http://schemas.openxmlformats.org/drawingml/2006/table">
            <a:tbl>
              <a:tblPr firstRow="1" bandRow="1">
                <a:tableStyleId>{17292A2E-F333-43FB-9621-5CBBE7FDCDCB}</a:tableStyleId>
              </a:tblPr>
              <a:tblGrid>
                <a:gridCol w="3344862"/>
                <a:gridCol w="5153026"/>
              </a:tblGrid>
              <a:tr h="370840">
                <a:tc>
                  <a:txBody>
                    <a:bodyPr/>
                    <a:lstStyle/>
                    <a:p>
                      <a:r>
                        <a:rPr lang="en-US" sz="2300" dirty="0" smtClean="0"/>
                        <a:t>Guideline </a:t>
                      </a:r>
                      <a:endParaRPr lang="en-US" sz="2300" dirty="0"/>
                    </a:p>
                  </a:txBody>
                  <a:tcPr/>
                </a:tc>
                <a:tc>
                  <a:txBody>
                    <a:bodyPr/>
                    <a:lstStyle/>
                    <a:p>
                      <a:r>
                        <a:rPr lang="en-US" sz="2300" dirty="0" smtClean="0"/>
                        <a:t>Description </a:t>
                      </a:r>
                      <a:endParaRPr lang="en-US" sz="2300" dirty="0"/>
                    </a:p>
                  </a:txBody>
                  <a:tcPr/>
                </a:tc>
              </a:tr>
              <a:tr h="1127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Specify the authentication parameter to Kerberos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Use Kerberos for SQL Server authentication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Specify the use of SSL for HTTP endpoints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Use SSL for encrypted communication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Set the ENCRYPTION option to REQUIRED for Service Broker and database mirroring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Encrypt the data traveling over the network</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smtClean="0"/>
                        <a:t>Set the BATCHES parameter to DISABLED for SOAP</a:t>
                      </a:r>
                    </a:p>
                  </a:txBody>
                  <a:tcPr/>
                </a:tc>
                <a:tc>
                  <a:txBody>
                    <a:bodyPr/>
                    <a:lstStyle/>
                    <a:p>
                      <a:r>
                        <a:rPr lang="en-US" sz="2300" dirty="0" smtClean="0"/>
                        <a:t>If the</a:t>
                      </a:r>
                      <a:r>
                        <a:rPr lang="en-US" sz="2300" baseline="0" dirty="0" smtClean="0"/>
                        <a:t> </a:t>
                      </a:r>
                      <a:r>
                        <a:rPr lang="en-US" sz="2300" dirty="0" smtClean="0"/>
                        <a:t>BATCHES option is enabled in an endpoint, any user can submit a query to the endpoint, subject to permissions. SQL injection attacks can occur</a:t>
                      </a:r>
                    </a:p>
                  </a:txBody>
                  <a:tcPr/>
                </a:tc>
              </a:tr>
            </a:tbl>
          </a:graphicData>
        </a:graphic>
      </p:graphicFrame>
      <p:sp>
        <p:nvSpPr>
          <p:cNvPr id="3" name="Title 2"/>
          <p:cNvSpPr>
            <a:spLocks noGrp="1"/>
          </p:cNvSpPr>
          <p:nvPr>
            <p:ph type="title"/>
          </p:nvPr>
        </p:nvSpPr>
        <p:spPr/>
        <p:txBody>
          <a:bodyPr/>
          <a:lstStyle/>
          <a:p>
            <a:r>
              <a:rPr lang="en-US" dirty="0" smtClean="0"/>
              <a:t>Guidelines for Using Endpoints to Secure Communication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8" cy="2499360"/>
        </p:xfrm>
        <a:graphic>
          <a:graphicData uri="http://schemas.openxmlformats.org/drawingml/2006/table">
            <a:tbl>
              <a:tblPr firstRow="1" bandRow="1">
                <a:tableStyleId>{17292A2E-F333-43FB-9621-5CBBE7FDCDCB}</a:tableStyleId>
              </a:tblPr>
              <a:tblGrid>
                <a:gridCol w="3116262"/>
                <a:gridCol w="5381626"/>
              </a:tblGrid>
              <a:tr h="370840">
                <a:tc>
                  <a:txBody>
                    <a:bodyPr/>
                    <a:lstStyle/>
                    <a:p>
                      <a:r>
                        <a:rPr lang="en-US" sz="2800" dirty="0" smtClean="0"/>
                        <a:t>Communication method</a:t>
                      </a:r>
                      <a:endParaRPr lang="en-US" sz="2800" dirty="0"/>
                    </a:p>
                  </a:txBody>
                  <a:tcPr/>
                </a:tc>
                <a:tc>
                  <a:txBody>
                    <a:bodyPr/>
                    <a:lstStyle/>
                    <a:p>
                      <a:r>
                        <a:rPr lang="en-US" sz="2800" dirty="0" smtClean="0"/>
                        <a:t>Description</a:t>
                      </a:r>
                      <a:endParaRPr lang="en-US" sz="2800" dirty="0"/>
                    </a:p>
                  </a:txBody>
                  <a:tcPr/>
                </a:tc>
              </a:tr>
              <a:tr h="370840">
                <a:tc>
                  <a:txBody>
                    <a:bodyPr/>
                    <a:lstStyle/>
                    <a:p>
                      <a:r>
                        <a:rPr lang="en-US" sz="2800" dirty="0" smtClean="0"/>
                        <a:t>IPSec</a:t>
                      </a:r>
                      <a:endParaRPr lang="en-US" sz="2800" dirty="0"/>
                    </a:p>
                  </a:txBody>
                  <a:tcPr/>
                </a:tc>
                <a:tc>
                  <a:txBody>
                    <a:bodyPr/>
                    <a:lstStyle/>
                    <a:p>
                      <a:endParaRPr lang="en-US" sz="2800" dirty="0"/>
                    </a:p>
                  </a:txBody>
                  <a:tcPr/>
                </a:tc>
              </a:tr>
              <a:tr h="370840">
                <a:tc>
                  <a:txBody>
                    <a:bodyPr/>
                    <a:lstStyle/>
                    <a:p>
                      <a:r>
                        <a:rPr lang="en-US" sz="2800" dirty="0" smtClean="0"/>
                        <a:t>Endpoint</a:t>
                      </a:r>
                      <a:endParaRPr lang="en-US" sz="2800" dirty="0"/>
                    </a:p>
                  </a:txBody>
                  <a:tcPr/>
                </a:tc>
                <a:tc>
                  <a:txBody>
                    <a:bodyPr/>
                    <a:lstStyle/>
                    <a:p>
                      <a:endParaRPr lang="en-US" sz="2800" dirty="0"/>
                    </a:p>
                  </a:txBody>
                  <a:tcPr/>
                </a:tc>
              </a:tr>
              <a:tr h="370840">
                <a:tc>
                  <a:txBody>
                    <a:bodyPr/>
                    <a:lstStyle/>
                    <a:p>
                      <a:r>
                        <a:rPr lang="en-US" sz="2800" dirty="0" smtClean="0"/>
                        <a:t>SSL</a:t>
                      </a:r>
                      <a:endParaRPr lang="en-US" sz="2800" dirty="0"/>
                    </a:p>
                  </a:txBody>
                  <a:tcPr/>
                </a:tc>
                <a:tc>
                  <a:txBody>
                    <a:bodyPr/>
                    <a:lstStyle/>
                    <a:p>
                      <a:endParaRPr lang="en-US" sz="2800" dirty="0"/>
                    </a:p>
                  </a:txBody>
                  <a:tcPr/>
                </a:tc>
              </a:tr>
            </a:tbl>
          </a:graphicData>
        </a:graphic>
      </p:graphicFrame>
      <p:sp>
        <p:nvSpPr>
          <p:cNvPr id="3" name="Title 2"/>
          <p:cNvSpPr>
            <a:spLocks noGrp="1"/>
          </p:cNvSpPr>
          <p:nvPr>
            <p:ph type="title"/>
          </p:nvPr>
        </p:nvSpPr>
        <p:spPr/>
        <p:txBody>
          <a:bodyPr/>
          <a:lstStyle/>
          <a:p>
            <a:r>
              <a:rPr lang="en-US" dirty="0" smtClean="0"/>
              <a:t>Selecting an Appropriate Communication Policy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Self Test: Q4-5</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smtClean="0"/>
              <a:t>Guidelines for Identifying What to Monitor </a:t>
            </a:r>
            <a:br>
              <a:rPr lang="en-US" sz="2400" dirty="0" smtClean="0"/>
            </a:br>
            <a:r>
              <a:rPr lang="en-US" sz="2400" dirty="0" smtClean="0"/>
              <a:t>Guidelines for Determining the Classification System for Alerts </a:t>
            </a:r>
            <a:br>
              <a:rPr lang="en-US" sz="2400" dirty="0" smtClean="0"/>
            </a:br>
            <a:r>
              <a:rPr lang="en-US" sz="2400" dirty="0" smtClean="0"/>
              <a:t>Guidelines for Determining the Notification Policy </a:t>
            </a:r>
            <a:br>
              <a:rPr lang="en-US" sz="2400" dirty="0" smtClean="0"/>
            </a:br>
            <a:r>
              <a:rPr lang="en-US" sz="2400" dirty="0" smtClean="0"/>
              <a:t>Determining the Classification System and Notification Policy </a:t>
            </a:r>
            <a:br>
              <a:rPr lang="en-US" sz="2400" dirty="0" smtClean="0"/>
            </a:br>
            <a:endParaRPr lang="en-US" sz="2400" dirty="0"/>
          </a:p>
        </p:txBody>
      </p:sp>
      <p:sp>
        <p:nvSpPr>
          <p:cNvPr id="3" name="Text Placeholder 2"/>
          <p:cNvSpPr>
            <a:spLocks noGrp="1"/>
          </p:cNvSpPr>
          <p:nvPr>
            <p:ph type="body" idx="1"/>
          </p:nvPr>
        </p:nvSpPr>
        <p:spPr/>
        <p:txBody>
          <a:bodyPr/>
          <a:lstStyle/>
          <a:p>
            <a:r>
              <a:rPr lang="en-US" dirty="0" smtClean="0"/>
              <a:t>Defining SQL Server Security Monitoring Standards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Enterprise</a:t>
            </a:r>
            <a:endParaRPr lang="en-US" dirty="0" smtClean="0">
              <a:solidFill>
                <a:srgbClr val="FF0000"/>
              </a:solidFill>
            </a:endParaRPr>
          </a:p>
          <a:p>
            <a:pPr lvl="1"/>
            <a:r>
              <a:rPr lang="en-US" i="1" dirty="0" smtClean="0"/>
              <a:t>Active Directory security policies</a:t>
            </a:r>
          </a:p>
          <a:p>
            <a:pPr lvl="2"/>
            <a:r>
              <a:rPr lang="en-US" dirty="0" smtClean="0"/>
              <a:t>SQL Server will be configured by security policies from AD</a:t>
            </a:r>
          </a:p>
          <a:p>
            <a:pPr lvl="1"/>
            <a:r>
              <a:rPr lang="en-US" i="1" dirty="0" smtClean="0"/>
              <a:t>Security logs</a:t>
            </a:r>
            <a:endParaRPr lang="en-US" dirty="0" smtClean="0"/>
          </a:p>
          <a:p>
            <a:pPr lvl="2"/>
            <a:r>
              <a:rPr lang="en-US" dirty="0" smtClean="0"/>
              <a:t>Review all the security logs within the enterprise</a:t>
            </a:r>
          </a:p>
          <a:p>
            <a:pPr lvl="1"/>
            <a:r>
              <a:rPr lang="en-US" i="1" dirty="0" smtClean="0"/>
              <a:t>Security event log</a:t>
            </a:r>
            <a:endParaRPr lang="en-US" dirty="0" smtClean="0"/>
          </a:p>
          <a:p>
            <a:pPr lvl="2"/>
            <a:r>
              <a:rPr lang="en-US" dirty="0" smtClean="0"/>
              <a:t>Review the security event log at the OS level for Windows authentication information</a:t>
            </a:r>
          </a:p>
          <a:p>
            <a:r>
              <a:rPr lang="en-US" dirty="0" smtClean="0"/>
              <a:t>Server</a:t>
            </a:r>
          </a:p>
          <a:p>
            <a:pPr lvl="1"/>
            <a:r>
              <a:rPr lang="en-US" i="1" dirty="0" smtClean="0"/>
              <a:t>Local policies</a:t>
            </a:r>
            <a:endParaRPr lang="en-US" dirty="0" smtClean="0"/>
          </a:p>
          <a:p>
            <a:pPr lvl="2"/>
            <a:r>
              <a:rPr lang="en-US" dirty="0" smtClean="0"/>
              <a:t>Review changes in the SQL Server local policies (e.g., password age of Windows logons is affected by these policies)</a:t>
            </a:r>
          </a:p>
          <a:p>
            <a:pPr lvl="1"/>
            <a:r>
              <a:rPr lang="en-US" i="1" dirty="0" smtClean="0"/>
              <a:t>Event log</a:t>
            </a:r>
            <a:endParaRPr lang="en-US" dirty="0" smtClean="0"/>
          </a:p>
          <a:p>
            <a:pPr lvl="2"/>
            <a:r>
              <a:rPr lang="en-US" dirty="0" smtClean="0"/>
              <a:t>Review audit information in the application event log in Windows</a:t>
            </a:r>
            <a:endParaRPr lang="en-US" dirty="0"/>
          </a:p>
        </p:txBody>
      </p:sp>
      <p:sp>
        <p:nvSpPr>
          <p:cNvPr id="3" name="Title 2"/>
          <p:cNvSpPr>
            <a:spLocks noGrp="1"/>
          </p:cNvSpPr>
          <p:nvPr>
            <p:ph type="title"/>
          </p:nvPr>
        </p:nvSpPr>
        <p:spPr/>
        <p:txBody>
          <a:bodyPr/>
          <a:lstStyle/>
          <a:p>
            <a:r>
              <a:rPr lang="en-US" dirty="0" smtClean="0"/>
              <a:t>Guidelines for Identifying What to Monitor</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Very important to assess a new event and identify its key properties (severity level or cause)</a:t>
            </a:r>
          </a:p>
          <a:p>
            <a:r>
              <a:rPr lang="en-US" sz="3200" dirty="0" smtClean="0"/>
              <a:t>Have a classification system for events to create relevant alerts</a:t>
            </a:r>
          </a:p>
          <a:p>
            <a:r>
              <a:rPr lang="en-US" sz="3200" dirty="0" smtClean="0"/>
              <a:t>Creating Alerts</a:t>
            </a:r>
          </a:p>
          <a:p>
            <a:pPr lvl="1"/>
            <a:r>
              <a:rPr lang="en-US" sz="2800" dirty="0" smtClean="0"/>
              <a:t>Evaluate the relevant events and create alerts</a:t>
            </a:r>
          </a:p>
          <a:p>
            <a:pPr lvl="2"/>
            <a:r>
              <a:rPr lang="en-US" sz="2000" i="1" dirty="0" smtClean="0"/>
              <a:t>Create immediate alerts for software and fatal errors</a:t>
            </a:r>
            <a:endParaRPr lang="en-US" sz="2000" dirty="0" smtClean="0"/>
          </a:p>
          <a:p>
            <a:pPr lvl="2"/>
            <a:r>
              <a:rPr lang="en-US" sz="2000" i="1" dirty="0" smtClean="0"/>
              <a:t>Create alerts for errors that can be corrected by a user</a:t>
            </a:r>
            <a:endParaRPr lang="en-US" sz="2000" dirty="0" smtClean="0"/>
          </a:p>
          <a:p>
            <a:pPr lvl="2"/>
            <a:r>
              <a:rPr lang="en-US" sz="2000" i="1" dirty="0" smtClean="0"/>
              <a:t>Do not create alerts for informational errors</a:t>
            </a:r>
            <a:endParaRPr lang="en-US" sz="2000" dirty="0" smtClean="0"/>
          </a:p>
        </p:txBody>
      </p:sp>
      <p:sp>
        <p:nvSpPr>
          <p:cNvPr id="3" name="Title 2"/>
          <p:cNvSpPr>
            <a:spLocks noGrp="1"/>
          </p:cNvSpPr>
          <p:nvPr>
            <p:ph type="title"/>
          </p:nvPr>
        </p:nvSpPr>
        <p:spPr/>
        <p:txBody>
          <a:bodyPr/>
          <a:lstStyle/>
          <a:p>
            <a:r>
              <a:rPr lang="en-US" dirty="0" smtClean="0"/>
              <a:t>Guidelines for Determining the Classification System for Alerts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8" cy="4846320"/>
        </p:xfrm>
        <a:graphic>
          <a:graphicData uri="http://schemas.openxmlformats.org/drawingml/2006/table">
            <a:tbl>
              <a:tblPr firstRow="1" bandRow="1">
                <a:tableStyleId>{17292A2E-F333-43FB-9621-5CBBE7FDCDCB}</a:tableStyleId>
              </a:tblPr>
              <a:tblGrid>
                <a:gridCol w="2659062"/>
                <a:gridCol w="5838826"/>
              </a:tblGrid>
              <a:tr h="370840">
                <a:tc>
                  <a:txBody>
                    <a:bodyPr/>
                    <a:lstStyle/>
                    <a:p>
                      <a:r>
                        <a:rPr lang="en-US" sz="2400" dirty="0" smtClean="0"/>
                        <a:t>Level</a:t>
                      </a:r>
                      <a:endParaRPr lang="en-US" sz="2400" dirty="0"/>
                    </a:p>
                  </a:txBody>
                  <a:tcPr/>
                </a:tc>
                <a:tc>
                  <a:txBody>
                    <a:bodyPr/>
                    <a:lstStyle/>
                    <a:p>
                      <a:r>
                        <a:rPr lang="en-US" sz="2400" dirty="0" smtClean="0"/>
                        <a:t>Associated events</a:t>
                      </a:r>
                      <a:endParaRPr lang="en-US" sz="2400" dirty="0"/>
                    </a:p>
                  </a:txBody>
                  <a:tcPr/>
                </a:tc>
              </a:tr>
              <a:tr h="370840">
                <a:tc>
                  <a:txBody>
                    <a:bodyPr/>
                    <a:lstStyle/>
                    <a:p>
                      <a:r>
                        <a:rPr lang="en-US" sz="2400" dirty="0" smtClean="0"/>
                        <a:t>Informational messages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Successful logons or shutdowns</a:t>
                      </a:r>
                    </a:p>
                  </a:txBody>
                  <a:tcPr/>
                </a:tc>
              </a:tr>
              <a:tr h="370840">
                <a:tc>
                  <a:txBody>
                    <a:bodyPr/>
                    <a:lstStyle/>
                    <a:p>
                      <a:r>
                        <a:rPr lang="en-US" sz="2400" dirty="0" smtClean="0"/>
                        <a:t>Errors that can be corrected by a user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Certain errors (e.g., permission denied, failed logon) can be corrected by users</a:t>
                      </a:r>
                      <a:r>
                        <a:rPr lang="en-US" sz="2400" baseline="0" dirty="0" smtClean="0"/>
                        <a:t> quickly</a:t>
                      </a:r>
                      <a:endParaRPr lang="en-US" sz="24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Software errors</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Errors (e.g., network library not listening, endpoint can’t be closed) need careful examination</a:t>
                      </a:r>
                    </a:p>
                  </a:txBody>
                  <a:tcPr/>
                </a:tc>
              </a:tr>
              <a:tr h="370840">
                <a:tc>
                  <a:txBody>
                    <a:bodyPr/>
                    <a:lstStyle/>
                    <a:p>
                      <a:r>
                        <a:rPr lang="en-US" sz="2400" dirty="0" smtClean="0"/>
                        <a:t>Fatal errors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Fatal errors (e..g, violation of the Tabular Data Stream (TDS) protocol, invalid logon packets) shows something unusual and require immediate attention</a:t>
                      </a:r>
                    </a:p>
                  </a:txBody>
                  <a:tcPr/>
                </a:tc>
              </a:tr>
            </a:tbl>
          </a:graphicData>
        </a:graphic>
      </p:graphicFrame>
      <p:sp>
        <p:nvSpPr>
          <p:cNvPr id="3" name="Title 2"/>
          <p:cNvSpPr>
            <a:spLocks noGrp="1"/>
          </p:cNvSpPr>
          <p:nvPr>
            <p:ph type="title"/>
          </p:nvPr>
        </p:nvSpPr>
        <p:spPr/>
        <p:txBody>
          <a:bodyPr/>
          <a:lstStyle/>
          <a:p>
            <a:r>
              <a:rPr lang="en-US" dirty="0" smtClean="0"/>
              <a:t>Example Error Levels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8" cy="5242560"/>
        </p:xfrm>
        <a:graphic>
          <a:graphicData uri="http://schemas.openxmlformats.org/drawingml/2006/table">
            <a:tbl>
              <a:tblPr firstRow="1" bandRow="1">
                <a:tableStyleId>{17292A2E-F333-43FB-9621-5CBBE7FDCDCB}</a:tableStyleId>
              </a:tblPr>
              <a:tblGrid>
                <a:gridCol w="2430462"/>
                <a:gridCol w="6067426"/>
              </a:tblGrid>
              <a:tr h="370840">
                <a:tc>
                  <a:txBody>
                    <a:bodyPr/>
                    <a:lstStyle/>
                    <a:p>
                      <a:r>
                        <a:rPr lang="en-US" sz="2000" dirty="0" smtClean="0"/>
                        <a:t>Guideline</a:t>
                      </a:r>
                      <a:endParaRPr lang="en-US" sz="2000" dirty="0"/>
                    </a:p>
                  </a:txBody>
                  <a:tcPr/>
                </a:tc>
                <a:tc>
                  <a:txBody>
                    <a:bodyPr/>
                    <a:lstStyle/>
                    <a:p>
                      <a:r>
                        <a:rPr lang="en-US" sz="2000" dirty="0" smtClean="0"/>
                        <a:t>Description</a:t>
                      </a:r>
                      <a:endParaRPr lang="en-US" sz="2000" dirty="0"/>
                    </a:p>
                  </a:txBody>
                  <a:tcPr/>
                </a:tc>
              </a:tr>
              <a:tr h="370840">
                <a:tc>
                  <a:txBody>
                    <a:bodyPr/>
                    <a:lstStyle/>
                    <a:p>
                      <a:r>
                        <a:rPr lang="en-US" sz="2000" dirty="0" smtClean="0"/>
                        <a:t>Determine who to notify based on the alert classification</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You should assign resources to take charge of each alert level. These resources will be responsible for resolving events at their levels. For example, a junior DBA can review logs for simple alerts and a senior DBA can review logs for critical alerts.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Design a notification escalation policy</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The notification escalation system will differ depending on the level of the alert. For example, you could use an e-mail notification for low-level alerts, a page notification for medium-level alerts, and SMS for high-level alerts.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Design a review process for events that are not notified</a:t>
                      </a:r>
                    </a:p>
                  </a:txBody>
                  <a:tcPr/>
                </a:tc>
                <a:tc>
                  <a:txBody>
                    <a:bodyPr/>
                    <a:lstStyle/>
                    <a:p>
                      <a:r>
                        <a:rPr lang="en-US" sz="2000" dirty="0" smtClean="0"/>
                        <a:t>Analyzing these events could provide you with valuable information about security issues. For example, if you repeatedly detect failed logons from the same source, you will know that someone is trying to break a password.</a:t>
                      </a:r>
                      <a:endParaRPr lang="en-US" sz="2000" dirty="0"/>
                    </a:p>
                  </a:txBody>
                  <a:tcPr/>
                </a:tc>
              </a:tr>
            </a:tbl>
          </a:graphicData>
        </a:graphic>
      </p:graphicFrame>
      <p:sp>
        <p:nvSpPr>
          <p:cNvPr id="3" name="Title 2"/>
          <p:cNvSpPr>
            <a:spLocks noGrp="1"/>
          </p:cNvSpPr>
          <p:nvPr>
            <p:ph type="title"/>
          </p:nvPr>
        </p:nvSpPr>
        <p:spPr/>
        <p:txBody>
          <a:bodyPr/>
          <a:lstStyle/>
          <a:p>
            <a:r>
              <a:rPr lang="en-US" dirty="0" smtClean="0"/>
              <a:t>Guidelines for Determining the Notification Policy</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Computer Configuration / windows Settings / Security Settings / Local Policies / Audit Policy</a:t>
            </a:r>
          </a:p>
          <a:p>
            <a:r>
              <a:rPr lang="en-US" dirty="0" smtClean="0"/>
              <a:t>Computer Configuration / Event Viewer / Windows Logs / Security</a:t>
            </a:r>
          </a:p>
          <a:p>
            <a:r>
              <a:rPr lang="en-US" dirty="0" smtClean="0"/>
              <a:t>Local Users and Groups</a:t>
            </a:r>
          </a:p>
          <a:p>
            <a:endParaRPr lang="en-US" dirty="0"/>
          </a:p>
        </p:txBody>
      </p:sp>
      <p:sp>
        <p:nvSpPr>
          <p:cNvPr id="3" name="Title 2"/>
          <p:cNvSpPr>
            <a:spLocks noGrp="1"/>
          </p:cNvSpPr>
          <p:nvPr>
            <p:ph type="title"/>
          </p:nvPr>
        </p:nvSpPr>
        <p:spPr/>
        <p:txBody>
          <a:bodyPr/>
          <a:lstStyle/>
          <a:p>
            <a:r>
              <a:rPr lang="en-US" dirty="0" smtClean="0"/>
              <a:t>Demo: Local Security Policy Management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Self Test: Q6-7</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plementing Server-Level Security with Active Directory"/>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876800" y="4267200"/>
            <a:ext cx="4267200" cy="2590800"/>
          </a:xfrm>
          <a:prstGeom prst="rect">
            <a:avLst/>
          </a:prstGeom>
          <a:noFill/>
          <a:ln>
            <a:noFill/>
          </a:ln>
        </p:spPr>
      </p:pic>
      <p:sp>
        <p:nvSpPr>
          <p:cNvPr id="2" name="Content Placeholder 1"/>
          <p:cNvSpPr>
            <a:spLocks noGrp="1"/>
          </p:cNvSpPr>
          <p:nvPr>
            <p:ph idx="1"/>
          </p:nvPr>
        </p:nvSpPr>
        <p:spPr/>
        <p:txBody>
          <a:bodyPr/>
          <a:lstStyle/>
          <a:p>
            <a:r>
              <a:rPr lang="en-US" dirty="0" smtClean="0"/>
              <a:t>Need a server-level security policy for consistent management of security options</a:t>
            </a:r>
          </a:p>
          <a:p>
            <a:r>
              <a:rPr lang="en-US" dirty="0" smtClean="0"/>
              <a:t>Organizational Unit (OU)</a:t>
            </a:r>
          </a:p>
          <a:p>
            <a:pPr lvl="1"/>
            <a:r>
              <a:rPr lang="en-US" dirty="0" smtClean="0"/>
              <a:t>Can manage Active Directory objects (e.g., users, applications, routers) systematically</a:t>
            </a:r>
          </a:p>
          <a:p>
            <a:pPr lvl="1"/>
            <a:r>
              <a:rPr lang="en-US" dirty="0" smtClean="0"/>
              <a:t>Can centrally apply server-level policies </a:t>
            </a:r>
          </a:p>
          <a:p>
            <a:r>
              <a:rPr lang="en-US" dirty="0" smtClean="0"/>
              <a:t>Group Policy</a:t>
            </a:r>
          </a:p>
          <a:p>
            <a:pPr lvl="1"/>
            <a:r>
              <a:rPr lang="en-US" dirty="0" smtClean="0"/>
              <a:t>Can centrally configure user and computer settings</a:t>
            </a:r>
          </a:p>
          <a:p>
            <a:pPr lvl="1"/>
            <a:r>
              <a:rPr lang="en-US" dirty="0" smtClean="0"/>
              <a:t>Group policy settings can be applied to OUs</a:t>
            </a:r>
          </a:p>
          <a:p>
            <a:pPr lvl="1"/>
            <a:endParaRPr lang="en-US" dirty="0"/>
          </a:p>
        </p:txBody>
      </p:sp>
      <p:sp>
        <p:nvSpPr>
          <p:cNvPr id="3" name="Title 2"/>
          <p:cNvSpPr>
            <a:spLocks noGrp="1"/>
          </p:cNvSpPr>
          <p:nvPr>
            <p:ph type="title"/>
          </p:nvPr>
        </p:nvSpPr>
        <p:spPr/>
        <p:txBody>
          <a:bodyPr/>
          <a:lstStyle/>
          <a:p>
            <a:r>
              <a:rPr lang="en-US" dirty="0" smtClean="0"/>
              <a:t>Implementing Server-Level Security with Active Directory</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Lab B</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Lab is scheduled</a:t>
            </a:r>
          </a:p>
          <a:p>
            <a:pPr lvl="1"/>
            <a:r>
              <a:rPr lang="en-US" dirty="0" smtClean="0"/>
              <a:t>Bring your laptop</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Next Week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policies independent of Active Directory or OUs</a:t>
            </a:r>
          </a:p>
          <a:p>
            <a:pPr lvl="1"/>
            <a:r>
              <a:rPr lang="en-US" dirty="0" smtClean="0"/>
              <a:t>Server-level policies should be generally applicable and include policies that are related to SQL Server</a:t>
            </a:r>
          </a:p>
          <a:p>
            <a:pPr lvl="1"/>
            <a:r>
              <a:rPr lang="en-US" dirty="0" smtClean="0"/>
              <a:t>Server-level policies influence SQL Server security configuration</a:t>
            </a:r>
          </a:p>
          <a:p>
            <a:r>
              <a:rPr lang="en-US" dirty="0" smtClean="0"/>
              <a:t>Use OUs to group servers</a:t>
            </a:r>
          </a:p>
          <a:p>
            <a:pPr lvl="1"/>
            <a:r>
              <a:rPr lang="en-US" dirty="0" smtClean="0"/>
              <a:t>If servers have the same level of security configuration, use OUs for central management</a:t>
            </a:r>
          </a:p>
          <a:p>
            <a:r>
              <a:rPr lang="en-US" dirty="0" smtClean="0"/>
              <a:t>Keep OU hierarchical levels to the minimum required </a:t>
            </a:r>
          </a:p>
          <a:p>
            <a:pPr lvl="1"/>
            <a:r>
              <a:rPr lang="en-US" dirty="0" smtClean="0"/>
              <a:t>Many hierarchical levels decrease the performance of authentication</a:t>
            </a:r>
            <a:endParaRPr lang="en-US" dirty="0"/>
          </a:p>
        </p:txBody>
      </p:sp>
      <p:sp>
        <p:nvSpPr>
          <p:cNvPr id="3" name="Title 2"/>
          <p:cNvSpPr>
            <a:spLocks noGrp="1"/>
          </p:cNvSpPr>
          <p:nvPr>
            <p:ph type="title"/>
          </p:nvPr>
        </p:nvSpPr>
        <p:spPr/>
        <p:txBody>
          <a:bodyPr/>
          <a:lstStyle/>
          <a:p>
            <a:r>
              <a:rPr lang="en-US" dirty="0" smtClean="0"/>
              <a:t>Guidelines for Implementing a Server-Level Security Policy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Impacts of Password Policy</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65922" y="1427583"/>
            <a:ext cx="8554064"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Impact on High-Availability Solutions</a:t>
            </a:r>
            <a:endParaRPr lang="en-US" dirty="0"/>
          </a:p>
        </p:txBody>
      </p:sp>
      <p:sp>
        <p:nvSpPr>
          <p:cNvPr id="5" name="Content Placeholder 4"/>
          <p:cNvSpPr>
            <a:spLocks noGrp="1"/>
          </p:cNvSpPr>
          <p:nvPr>
            <p:ph idx="1"/>
          </p:nvPr>
        </p:nvSpPr>
        <p:spPr/>
        <p:txBody>
          <a:bodyPr/>
          <a:lstStyle/>
          <a:p>
            <a:r>
              <a:rPr lang="en-US" dirty="0" smtClean="0"/>
              <a:t>Ensure the database is continuously operational for access</a:t>
            </a:r>
          </a:p>
          <a:p>
            <a:pPr lvl="1"/>
            <a:r>
              <a:rPr lang="en-US" dirty="0" smtClean="0"/>
              <a:t>Minimize unplanned unavailability</a:t>
            </a:r>
          </a:p>
          <a:p>
            <a:pPr lvl="2"/>
            <a:r>
              <a:rPr lang="en-US" dirty="0" smtClean="0"/>
              <a:t>Not acceptable in some systems (e.g., real-time, mission-critical applications)</a:t>
            </a:r>
          </a:p>
          <a:p>
            <a:pPr lvl="1"/>
            <a:r>
              <a:rPr lang="en-US" dirty="0" smtClean="0"/>
              <a:t>Planned unavailability is allowed for maintenance</a:t>
            </a:r>
          </a:p>
          <a:p>
            <a:r>
              <a:rPr lang="en-US" dirty="0" smtClean="0"/>
              <a:t>High-Availability options</a:t>
            </a:r>
          </a:p>
          <a:p>
            <a:pPr lvl="1"/>
            <a:r>
              <a:rPr lang="en-US" dirty="0" smtClean="0"/>
              <a:t>Log Shipping</a:t>
            </a:r>
          </a:p>
          <a:p>
            <a:pPr lvl="1"/>
            <a:r>
              <a:rPr lang="en-US" dirty="0" smtClean="0"/>
              <a:t>Database Mirroring</a:t>
            </a:r>
          </a:p>
          <a:p>
            <a:pPr lvl="1"/>
            <a:r>
              <a:rPr lang="en-US" dirty="0" smtClean="0"/>
              <a:t>Clustering</a:t>
            </a:r>
          </a:p>
          <a:p>
            <a:pPr lvl="1"/>
            <a:r>
              <a:rPr lang="en-US" dirty="0" smtClean="0"/>
              <a:t>Peer-to-peer replication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Availability Continuum</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150960" y="1295399"/>
            <a:ext cx="6916311" cy="5181601"/>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312760" y="6566848"/>
            <a:ext cx="1346844" cy="276999"/>
          </a:xfrm>
          <a:prstGeom prst="rect">
            <a:avLst/>
          </a:prstGeom>
          <a:noFill/>
        </p:spPr>
        <p:txBody>
          <a:bodyPr wrap="none" rtlCol="0">
            <a:spAutoFit/>
          </a:bodyPr>
          <a:lstStyle/>
          <a:p>
            <a:r>
              <a:rPr lang="en-US" dirty="0" smtClean="0"/>
              <a:t>* Source: SAMS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hi's Theme">
  <a:themeElements>
    <a:clrScheme name="Gartner Fall Sym 2003 PPT- one 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Gartner Fall Sym 2003 PPT- one 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tner Fall Sym 2003 PPT- one templat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tner Fall Sym 2003 PPT- one templat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tner Fall Sym 2003 PPT- one templat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tner Fall Sym 2003 PPT- one templat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tner Fall Sym 2003 PPT- one templat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8">
        <a:dk1>
          <a:srgbClr val="000000"/>
        </a:dk1>
        <a:lt1>
          <a:srgbClr val="FFFFFF"/>
        </a:lt1>
        <a:dk2>
          <a:srgbClr val="F8F8F8"/>
        </a:dk2>
        <a:lt2>
          <a:srgbClr val="808080"/>
        </a:lt2>
        <a:accent1>
          <a:srgbClr val="CCFF66"/>
        </a:accent1>
        <a:accent2>
          <a:srgbClr val="FFCC00"/>
        </a:accent2>
        <a:accent3>
          <a:srgbClr val="FFFFFF"/>
        </a:accent3>
        <a:accent4>
          <a:srgbClr val="000000"/>
        </a:accent4>
        <a:accent5>
          <a:srgbClr val="E2FFB8"/>
        </a:accent5>
        <a:accent6>
          <a:srgbClr val="E7B900"/>
        </a:accent6>
        <a:hlink>
          <a:srgbClr val="0066FF"/>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12358</TotalTime>
  <Pages>22</Pages>
  <Words>2456</Words>
  <Application>Microsoft Office PowerPoint</Application>
  <PresentationFormat>On-screen Show (4:3)</PresentationFormat>
  <Paragraphs>349</Paragraphs>
  <Slides>51</Slides>
  <Notes>40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Ghi's Theme</vt:lpstr>
      <vt:lpstr>Windows System Infrastructure and SQL Server Security Policy</vt:lpstr>
      <vt:lpstr>Agenda</vt:lpstr>
      <vt:lpstr>Considerations for Determining the Enterprise Authentication Method Implementing Server-Level Security with Active Directory Guidelines for Implementing a Server-Level Security Policy Security Impact on High-Availability Solutions Best Practices for Integrating with Enterprise Authentication Systems</vt:lpstr>
      <vt:lpstr>Considerations for Determining the Enterprise Authentication Method</vt:lpstr>
      <vt:lpstr>Implementing Server-Level Security with Active Directory</vt:lpstr>
      <vt:lpstr>Guidelines for Implementing a Server-Level Security Policy</vt:lpstr>
      <vt:lpstr>Demo: Impacts of Password Policy</vt:lpstr>
      <vt:lpstr>Security Impact on High-Availability Solutions</vt:lpstr>
      <vt:lpstr>Availability Continuum</vt:lpstr>
      <vt:lpstr>Log Shipping</vt:lpstr>
      <vt:lpstr>Demo: Log Shipping</vt:lpstr>
      <vt:lpstr>Database Mirroring</vt:lpstr>
      <vt:lpstr>Demo: Database Mirroring</vt:lpstr>
      <vt:lpstr>SQL Server Clustering (1/2)</vt:lpstr>
      <vt:lpstr>SQL Server Clustering (2/2)</vt:lpstr>
      <vt:lpstr>Replication</vt:lpstr>
      <vt:lpstr>Demo: Replication</vt:lpstr>
      <vt:lpstr>RAID vs Backup</vt:lpstr>
      <vt:lpstr>High-Availability Security Recommendation</vt:lpstr>
      <vt:lpstr>Best Practices for Integrating with Enterprise Authentication Systems</vt:lpstr>
      <vt:lpstr>Guidelines for Developing a Password Policy  Guidelines for Protecting Passwords and Applications  Guidelines for Determining Service Accounts Permissions  Guidelines for Identifying Required Windows Services  Best Practices for Interacting with Network Firewalls  Considerations for Planning the Physical Security of the Server </vt:lpstr>
      <vt:lpstr>Guidelines for Developing a Password Policy</vt:lpstr>
      <vt:lpstr>Guidelines for Protecting Passwords and Applications (1/2)</vt:lpstr>
      <vt:lpstr>Guidelines for Protecting Passwords and Applications (2/2)</vt:lpstr>
      <vt:lpstr>Guidelines for Determining Service Accounts Permissions  (1/2)</vt:lpstr>
      <vt:lpstr>Guidelines for Determining Service Accounts Permissions (2/2)</vt:lpstr>
      <vt:lpstr>Guidelines for Identifying Required Windows Services  (1/2)</vt:lpstr>
      <vt:lpstr>Guidelines for Identifying Required Windows Services  (2/2)</vt:lpstr>
      <vt:lpstr>Best Practices for Interacting with Network Firewalls </vt:lpstr>
      <vt:lpstr>Considerations for Planning the Physical Security of the Server </vt:lpstr>
      <vt:lpstr>Considerations for Planning the Physical Security of the Server </vt:lpstr>
      <vt:lpstr>Self Test: Q1-3</vt:lpstr>
      <vt:lpstr>Developing Windows Server-Level Security Policies</vt:lpstr>
      <vt:lpstr>Guidelines for Choosing Network Libraries Encryption Methods  Guidelines for Choosing an Appropriate Encryption Method SQL Server 2005 Endpoints  Guidelines for Using Endpoints to Secure Communication Selecting an Appropriate Communication Policy </vt:lpstr>
      <vt:lpstr>Guidelines for Choosing Network Libraries</vt:lpstr>
      <vt:lpstr>Security Changes in Network Libraries</vt:lpstr>
      <vt:lpstr>Encryption Methods</vt:lpstr>
      <vt:lpstr>Guidelines for Choosing an Appropriate Encryption Method</vt:lpstr>
      <vt:lpstr>SQL Server 2005 Endpoints </vt:lpstr>
      <vt:lpstr>Guidelines for Using Endpoints to Secure Communication</vt:lpstr>
      <vt:lpstr>Selecting an Appropriate Communication Policy </vt:lpstr>
      <vt:lpstr>Self Test: Q4-5</vt:lpstr>
      <vt:lpstr>Guidelines for Identifying What to Monitor  Guidelines for Determining the Classification System for Alerts  Guidelines for Determining the Notification Policy  Determining the Classification System and Notification Policy  </vt:lpstr>
      <vt:lpstr>Guidelines for Identifying What to Monitor</vt:lpstr>
      <vt:lpstr>Guidelines for Determining the Classification System for Alerts</vt:lpstr>
      <vt:lpstr>Example Error Levels</vt:lpstr>
      <vt:lpstr>Guidelines for Determining the Notification Policy</vt:lpstr>
      <vt:lpstr>Demo: Local Security Policy Management</vt:lpstr>
      <vt:lpstr>Self Test: Q6-7</vt:lpstr>
      <vt:lpstr>Slide 49</vt:lpstr>
      <vt:lpstr>Next Week</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Security</dc:title>
  <dc:subject/>
  <dc:creator/>
  <cp:keywords/>
  <dc:description/>
  <cp:lastModifiedBy>Ghiyoung</cp:lastModifiedBy>
  <cp:revision>1923</cp:revision>
  <cp:lastPrinted>2011-09-12T12:40:58Z</cp:lastPrinted>
  <dcterms:created xsi:type="dcterms:W3CDTF">2003-08-13T19:50:43Z</dcterms:created>
  <dcterms:modified xsi:type="dcterms:W3CDTF">2012-02-13T16:03:58Z</dcterms:modified>
</cp:coreProperties>
</file>