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0" strictFirstAndLastChars="0" saveSubsetFonts="1">
  <p:sldMasterIdLst>
    <p:sldMasterId id="2147483650" r:id="rId1"/>
  </p:sldMasterIdLst>
  <p:notesMasterIdLst>
    <p:notesMasterId r:id="rId47"/>
  </p:notesMasterIdLst>
  <p:handoutMasterIdLst>
    <p:handoutMasterId r:id="rId48"/>
  </p:handoutMasterIdLst>
  <p:sldIdLst>
    <p:sldId id="529" r:id="rId2"/>
    <p:sldId id="602" r:id="rId3"/>
    <p:sldId id="673" r:id="rId4"/>
    <p:sldId id="680" r:id="rId5"/>
    <p:sldId id="726" r:id="rId6"/>
    <p:sldId id="772" r:id="rId7"/>
    <p:sldId id="729" r:id="rId8"/>
    <p:sldId id="730" r:id="rId9"/>
    <p:sldId id="733" r:id="rId10"/>
    <p:sldId id="776" r:id="rId11"/>
    <p:sldId id="734" r:id="rId12"/>
    <p:sldId id="735" r:id="rId13"/>
    <p:sldId id="736" r:id="rId14"/>
    <p:sldId id="767" r:id="rId15"/>
    <p:sldId id="737" r:id="rId16"/>
    <p:sldId id="740" r:id="rId17"/>
    <p:sldId id="777" r:id="rId18"/>
    <p:sldId id="747" r:id="rId19"/>
    <p:sldId id="744" r:id="rId20"/>
    <p:sldId id="746" r:id="rId21"/>
    <p:sldId id="742" r:id="rId22"/>
    <p:sldId id="743" r:id="rId23"/>
    <p:sldId id="745" r:id="rId24"/>
    <p:sldId id="749" r:id="rId25"/>
    <p:sldId id="750" r:id="rId26"/>
    <p:sldId id="751" r:id="rId27"/>
    <p:sldId id="753" r:id="rId28"/>
    <p:sldId id="754" r:id="rId29"/>
    <p:sldId id="778" r:id="rId30"/>
    <p:sldId id="752" r:id="rId31"/>
    <p:sldId id="779" r:id="rId32"/>
    <p:sldId id="773" r:id="rId33"/>
    <p:sldId id="731" r:id="rId34"/>
    <p:sldId id="732" r:id="rId35"/>
    <p:sldId id="774" r:id="rId36"/>
    <p:sldId id="757" r:id="rId37"/>
    <p:sldId id="775" r:id="rId38"/>
    <p:sldId id="755" r:id="rId39"/>
    <p:sldId id="768" r:id="rId40"/>
    <p:sldId id="756" r:id="rId41"/>
    <p:sldId id="771" r:id="rId42"/>
    <p:sldId id="780" r:id="rId43"/>
    <p:sldId id="763" r:id="rId44"/>
    <p:sldId id="770" r:id="rId45"/>
    <p:sldId id="781" r:id="rId46"/>
  </p:sldIdLst>
  <p:sldSz cx="9144000" cy="6858000" type="screen4x3"/>
  <p:notesSz cx="6858000" cy="9296400"/>
  <p:defaultTex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rgbClr val="000000"/>
    </p:penClr>
    <p:extLst>
      <p:ext uri="{EC167BDD-8182-4AB7-AECC-EB403E3ABB37}">
        <p14:laserClr xmlns="" xmlns:p14="http://schemas.microsoft.com/office/powerpoint/2010/main" xmlns:p="http://schemas.openxmlformats.org/presentationml/2006/main" xmlns:r="http://schemas.openxmlformats.org/officeDocument/2006/relationships" xmlns:a="http://schemas.openxmlformats.org/drawingml/2006/main">
          <a:srgbClr val="FF0000"/>
        </p14:laserClr>
      </p:ext>
      <p:ext uri="{2FDB2607-1784-4EEB-B798-7EB5836EED8A}">
        <p14:showMediaCtrls xmlns="" xmlns:p14="http://schemas.microsoft.com/office/powerpoint/2010/main" xmlns:p="http://schemas.openxmlformats.org/presentationml/2006/main" xmlns:r="http://schemas.openxmlformats.org/officeDocument/2006/relationships" xmlns:a="http://schemas.openxmlformats.org/drawingml/2006/main" val="0"/>
      </p:ext>
    </p:extLst>
  </p:showPr>
  <p:clrMru>
    <a:srgbClr val="CC3300"/>
    <a:srgbClr val="FF9933"/>
    <a:srgbClr val="FF9900"/>
    <a:srgbClr val="00FF00"/>
    <a:srgbClr val="FFFFFF"/>
    <a:srgbClr val="C9F1FF"/>
    <a:srgbClr val="FFFF00"/>
    <a:srgbClr val="FFFF66"/>
    <a:srgbClr val="003366"/>
    <a:srgbClr val="003399"/>
  </p:clrMru>
  <p:extLst>
    <p:ext uri="{E76CE94A-603C-4142-B9EB-6D1370010A27}">
      <p14:discardImageEditData xmlns="" xmlns:p14="http://schemas.microsoft.com/office/powerpoint/2010/main" xmlns:p="http://schemas.openxmlformats.org/presentationml/2006/main" xmlns:r="http://schemas.openxmlformats.org/officeDocument/2006/relationships" xmlns:a="http://schemas.openxmlformats.org/drawingml/2006/main" val="0"/>
    </p:ext>
    <p:ext uri="{D31A062A-798A-4329-ABDD-BBA856620510}">
      <p14:defaultImageDpi xmlns="" xmlns:p14="http://schemas.microsoft.com/office/powerpoint/2010/main"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4409" autoAdjust="0"/>
    <p:restoredTop sz="54849" autoAdjust="0"/>
  </p:normalViewPr>
  <p:slideViewPr>
    <p:cSldViewPr>
      <p:cViewPr varScale="1">
        <p:scale>
          <a:sx n="100" d="100"/>
          <a:sy n="100" d="100"/>
        </p:scale>
        <p:origin x="-632" y="-112"/>
      </p:cViewPr>
      <p:guideLst>
        <p:guide orient="horz" pos="2160"/>
        <p:guide pos="2880"/>
      </p:guideLst>
    </p:cSldViewPr>
  </p:slideViewPr>
  <p:outlineViewPr>
    <p:cViewPr>
      <p:scale>
        <a:sx n="33" d="100"/>
        <a:sy n="33" d="100"/>
      </p:scale>
      <p:origin x="0" y="3996"/>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2118"/>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defTabSz="939800">
              <a:defRPr sz="1100" b="0" i="1"/>
            </a:lvl1pPr>
          </a:lstStyle>
          <a:p>
            <a:pPr>
              <a:defRPr/>
            </a:pPr>
            <a:endParaRPr lang="en-US"/>
          </a:p>
        </p:txBody>
      </p:sp>
      <p:sp>
        <p:nvSpPr>
          <p:cNvPr id="3075"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18912" tIns="0" rIns="18912" bIns="0" numCol="1" anchor="t" anchorCtr="0" compatLnSpc="1">
            <a:prstTxWarp prst="textNoShape">
              <a:avLst/>
            </a:prstTxWarp>
          </a:bodyPr>
          <a:lstStyle>
            <a:lvl1pPr algn="r" defTabSz="939800">
              <a:defRPr sz="1100" b="0" i="1"/>
            </a:lvl1pPr>
          </a:lstStyle>
          <a:p>
            <a:pPr>
              <a:defRPr/>
            </a:pPr>
            <a:endParaRPr lang="en-US"/>
          </a:p>
        </p:txBody>
      </p:sp>
      <p:sp>
        <p:nvSpPr>
          <p:cNvPr id="3076" name="Rectangle 4"/>
          <p:cNvSpPr>
            <a:spLocks noGrp="1" noChangeArrowheads="1"/>
          </p:cNvSpPr>
          <p:nvPr>
            <p:ph type="ftr" sz="quarter" idx="2"/>
          </p:nvPr>
        </p:nvSpPr>
        <p:spPr bwMode="auto">
          <a:xfrm>
            <a:off x="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defTabSz="939800">
              <a:defRPr sz="1100" b="0" i="1"/>
            </a:lvl1pPr>
          </a:lstStyle>
          <a:p>
            <a:pPr>
              <a:defRPr/>
            </a:pPr>
            <a:endParaRPr lang="en-US"/>
          </a:p>
        </p:txBody>
      </p:sp>
      <p:sp>
        <p:nvSpPr>
          <p:cNvPr id="3077" name="Rectangle 5"/>
          <p:cNvSpPr>
            <a:spLocks noGrp="1" noChangeArrowheads="1"/>
          </p:cNvSpPr>
          <p:nvPr>
            <p:ph type="sldNum" sz="quarter" idx="3"/>
          </p:nvPr>
        </p:nvSpPr>
        <p:spPr bwMode="auto">
          <a:xfrm>
            <a:off x="3886200" y="8834438"/>
            <a:ext cx="2971800" cy="461962"/>
          </a:xfrm>
          <a:prstGeom prst="rect">
            <a:avLst/>
          </a:prstGeom>
          <a:noFill/>
          <a:ln w="9525">
            <a:noFill/>
            <a:miter lim="800000"/>
            <a:headEnd/>
            <a:tailEnd/>
          </a:ln>
          <a:effectLst/>
        </p:spPr>
        <p:txBody>
          <a:bodyPr vert="horz" wrap="square" lIns="18912" tIns="0" rIns="18912" bIns="0" numCol="1" anchor="b" anchorCtr="0" compatLnSpc="1">
            <a:prstTxWarp prst="textNoShape">
              <a:avLst/>
            </a:prstTxWarp>
          </a:bodyPr>
          <a:lstStyle>
            <a:lvl1pPr algn="r" defTabSz="939800">
              <a:defRPr sz="1100" b="0" i="1"/>
            </a:lvl1pPr>
          </a:lstStyle>
          <a:p>
            <a:pPr>
              <a:defRPr/>
            </a:pPr>
            <a:fld id="{CCA27B49-56CB-4F0A-ACEB-D7703FD64DDB}" type="slidenum">
              <a:rPr lang="en-US"/>
              <a:pPr>
                <a:defRPr/>
              </a:pPr>
              <a:t>‹#›</a:t>
            </a:fld>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971578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3427" name="Rectangle 19"/>
          <p:cNvSpPr>
            <a:spLocks noChangeArrowheads="1"/>
          </p:cNvSpPr>
          <p:nvPr/>
        </p:nvSpPr>
        <p:spPr bwMode="auto">
          <a:xfrm>
            <a:off x="109538" y="53975"/>
            <a:ext cx="4716462" cy="233363"/>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lIns="87316" tIns="43658" rIns="87316" bIns="43658" anchor="ctr"/>
          <a:lstStyle/>
          <a:p>
            <a:endParaRPr lang="en-US"/>
          </a:p>
        </p:txBody>
      </p:sp>
      <p:sp>
        <p:nvSpPr>
          <p:cNvPr id="9" name="Slide Image Placeholder 8"/>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998115"/>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mn-lt"/>
        <a:ea typeface="+mn-ea"/>
        <a:cs typeface="Calibri" pitchFamily="34" charset="0"/>
      </a:defRPr>
    </a:lvl1pPr>
    <a:lvl2pPr marL="742950" indent="-285750" algn="l" defTabSz="949325" rtl="0" eaLnBrk="0" fontAlgn="base" hangingPunct="0">
      <a:spcBef>
        <a:spcPct val="30000"/>
      </a:spcBef>
      <a:spcAft>
        <a:spcPct val="0"/>
      </a:spcAft>
      <a:defRPr sz="1200" kern="1200">
        <a:solidFill>
          <a:schemeClr val="tx1"/>
        </a:solidFill>
        <a:latin typeface="+mn-lt"/>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mn-lt"/>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mn-lt"/>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739775" y="228600"/>
            <a:ext cx="5384800" cy="4038600"/>
          </a:xfrm>
          <a:prstGeom prst="rect">
            <a:avLst/>
          </a:prstGeom>
          <a:ln/>
        </p:spPr>
      </p:sp>
      <p:sp>
        <p:nvSpPr>
          <p:cNvPr id="104451" name="Notes Placeholder 2"/>
          <p:cNvSpPr>
            <a:spLocks noGrp="1"/>
          </p:cNvSpPr>
          <p:nvPr>
            <p:ph type="body" idx="1"/>
          </p:nvPr>
        </p:nvSpPr>
        <p:spPr>
          <a:xfrm>
            <a:off x="152400" y="4419600"/>
            <a:ext cx="6604000" cy="4495800"/>
          </a:xfrm>
          <a:prstGeom prst="rect">
            <a:avLst/>
          </a:prstGeom>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sz="1200" kern="1200" baseline="0" dirty="0" smtClean="0">
              <a:solidFill>
                <a:schemeClr val="tx1"/>
              </a:solidFill>
              <a:latin typeface="+mn-lt"/>
              <a:ea typeface="+mn-ea"/>
              <a:cs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buFontTx/>
              <a:buChar char="-"/>
            </a:pPr>
            <a:endParaRPr lang="en-US" sz="1200" b="0" kern="1200" baseline="0" dirty="0" smtClean="0">
              <a:solidFill>
                <a:schemeClr val="tx1"/>
              </a:solidFill>
              <a:latin typeface="+mn-lt"/>
              <a:ea typeface="+mn-ea"/>
              <a:cs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831580"/>
            <a:ext cx="2971800" cy="464820"/>
          </a:xfrm>
          <a:prstGeom prst="rect">
            <a:avLst/>
          </a:prstGeom>
          <a:ln/>
        </p:spPr>
        <p:txBody>
          <a:bodyPr/>
          <a:lstStyle/>
          <a:p>
            <a:fld id="{0E8B1B24-D01E-4C6D-951D-9C9F0042AD29}" type="slidenum">
              <a:rPr lang="en-US"/>
              <a:pPr/>
              <a:t>1</a:t>
            </a:fld>
            <a:endParaRPr lang="en-US"/>
          </a:p>
        </p:txBody>
      </p:sp>
      <p:sp>
        <p:nvSpPr>
          <p:cNvPr id="237570" name="Rectangle 2"/>
          <p:cNvSpPr>
            <a:spLocks noGrp="1" noRot="1" noChangeAspect="1" noChangeArrowheads="1" noTextEdit="1"/>
          </p:cNvSpPr>
          <p:nvPr>
            <p:ph type="sldImg"/>
          </p:nvPr>
        </p:nvSpPr>
        <p:spPr>
          <a:xfrm>
            <a:off x="739775" y="228600"/>
            <a:ext cx="5384800" cy="4038600"/>
          </a:xfrm>
          <a:prstGeom prst="rect">
            <a:avLst/>
          </a:prstGeom>
          <a:ln/>
        </p:spPr>
      </p:sp>
      <p:sp>
        <p:nvSpPr>
          <p:cNvPr id="237571" name="Rectangle 3"/>
          <p:cNvSpPr>
            <a:spLocks noGrp="1" noChangeArrowheads="1"/>
          </p:cNvSpPr>
          <p:nvPr>
            <p:ph type="body" idx="1"/>
          </p:nvPr>
        </p:nvSpPr>
        <p:spPr>
          <a:xfrm>
            <a:off x="152400" y="4419600"/>
            <a:ext cx="6604000" cy="4495800"/>
          </a:xfrm>
          <a:prstGeom prst="rect">
            <a:avLst/>
          </a:prstGeom>
        </p:spPr>
        <p:txBody>
          <a:bodyPr/>
          <a:lstStyle/>
          <a:p>
            <a:pPr>
              <a:buFontTx/>
              <a:buNone/>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sp>
        <p:nvSpPr>
          <p:cNvPr id="5" name="Rectangle 2"/>
          <p:cNvSpPr>
            <a:spLocks noChangeArrowheads="1"/>
          </p:cNvSpPr>
          <p:nvPr/>
        </p:nvSpPr>
        <p:spPr bwMode="ltGray">
          <a:xfrm>
            <a:off x="0" y="0"/>
            <a:ext cx="9144000" cy="3048000"/>
          </a:xfrm>
          <a:prstGeom prst="rect">
            <a:avLst/>
          </a:prstGeom>
          <a:solidFill>
            <a:schemeClr val="accent1"/>
          </a:solidFill>
          <a:ln>
            <a:noFill/>
          </a:ln>
          <a:extLs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anchor="ctr"/>
          <a:lstStyle/>
          <a:p>
            <a:endParaRPr lang="en-US"/>
          </a:p>
        </p:txBody>
      </p:sp>
      <p:sp>
        <p:nvSpPr>
          <p:cNvPr id="6" name="Line 11"/>
          <p:cNvSpPr>
            <a:spLocks noChangeShapeType="1"/>
          </p:cNvSpPr>
          <p:nvPr/>
        </p:nvSpPr>
        <p:spPr bwMode="auto">
          <a:xfrm>
            <a:off x="0" y="4114800"/>
            <a:ext cx="9144000" cy="0"/>
          </a:xfrm>
          <a:prstGeom prst="line">
            <a:avLst/>
          </a:prstGeom>
          <a:noFill/>
          <a:ln w="12700">
            <a:solidFill>
              <a:schemeClr val="bg1"/>
            </a:solidFill>
            <a:round/>
            <a:headEnd/>
            <a:tailEnd/>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noFill/>
              </a14:hiddenFill>
            </a:ext>
          </a:extLst>
        </p:spPr>
        <p:txBody>
          <a:bodyPr wrap="none" anchor="ctr"/>
          <a:lstStyle/>
          <a:p>
            <a:endParaRPr lang="en-US"/>
          </a:p>
        </p:txBody>
      </p:sp>
      <p:sp>
        <p:nvSpPr>
          <p:cNvPr id="7" name="Rectangle 6"/>
          <p:cNvSpPr>
            <a:spLocks noChangeArrowheads="1"/>
          </p:cNvSpPr>
          <p:nvPr userDrawn="1"/>
        </p:nvSpPr>
        <p:spPr bwMode="auto">
          <a:xfrm>
            <a:off x="0" y="3014663"/>
            <a:ext cx="9144000" cy="3810000"/>
          </a:xfrm>
          <a:prstGeom prst="rect">
            <a:avLst/>
          </a:prstGeom>
          <a:solidFill>
            <a:schemeClr val="accent3"/>
          </a:solidFill>
          <a:ln w="12700">
            <a:noFill/>
            <a:miter lim="800000"/>
            <a:headEnd type="none" w="sm" len="sm"/>
            <a:tailEnd type="none" w="sm" len="sm"/>
          </a:ln>
          <a:effectLst/>
        </p:spPr>
        <p:txBody>
          <a:bodyPr wrap="none" anchor="ctr"/>
          <a:lstStyle/>
          <a:p>
            <a:pPr>
              <a:defRPr/>
            </a:pPr>
            <a:endParaRPr lang="en-US"/>
          </a:p>
        </p:txBody>
      </p:sp>
      <p:sp>
        <p:nvSpPr>
          <p:cNvPr id="280582" name="Rectangle 6"/>
          <p:cNvSpPr>
            <a:spLocks noGrp="1" noChangeArrowheads="1"/>
          </p:cNvSpPr>
          <p:nvPr>
            <p:ph type="subTitle" idx="1"/>
          </p:nvPr>
        </p:nvSpPr>
        <p:spPr>
          <a:xfrm>
            <a:off x="3962400" y="4800601"/>
            <a:ext cx="4800600" cy="1766888"/>
          </a:xfrm>
        </p:spPr>
        <p:txBody>
          <a:bodyPr/>
          <a:lstStyle>
            <a:lvl1pPr marL="0" indent="0" algn="r">
              <a:buFont typeface="Wingdings" pitchFamily="2" charset="2"/>
              <a:buNone/>
              <a:defRPr sz="2200">
                <a:latin typeface="+mj-lt"/>
              </a:defRPr>
            </a:lvl1pPr>
          </a:lstStyle>
          <a:p>
            <a:r>
              <a:rPr lang="en-US" dirty="0"/>
              <a:t>Click to edit Master subtitle style</a:t>
            </a:r>
          </a:p>
        </p:txBody>
      </p:sp>
      <p:sp>
        <p:nvSpPr>
          <p:cNvPr id="280583" name="Rectangle 7"/>
          <p:cNvSpPr>
            <a:spLocks noGrp="1" noChangeArrowheads="1"/>
          </p:cNvSpPr>
          <p:nvPr>
            <p:ph type="ctrTitle"/>
          </p:nvPr>
        </p:nvSpPr>
        <p:spPr>
          <a:xfrm>
            <a:off x="399144" y="838200"/>
            <a:ext cx="8305800" cy="1905000"/>
          </a:xfrm>
        </p:spPr>
        <p:txBody>
          <a:bodyPr/>
          <a:lstStyle>
            <a:lvl1pPr algn="ctr">
              <a:defRPr sz="4400">
                <a:latin typeface="+mj-lt"/>
              </a:defRPr>
            </a:lvl1pPr>
          </a:lstStyle>
          <a:p>
            <a:r>
              <a:rPr lang="en-US" dirty="0"/>
              <a:t>Click to edit Master title style</a:t>
            </a:r>
          </a:p>
        </p:txBody>
      </p:sp>
      <p:sp>
        <p:nvSpPr>
          <p:cNvPr id="21" name="Text Placeholder 20"/>
          <p:cNvSpPr>
            <a:spLocks noGrp="1"/>
          </p:cNvSpPr>
          <p:nvPr>
            <p:ph type="body" sz="quarter" idx="10"/>
          </p:nvPr>
        </p:nvSpPr>
        <p:spPr>
          <a:xfrm>
            <a:off x="769260" y="3276600"/>
            <a:ext cx="7620000" cy="1219200"/>
          </a:xfrm>
        </p:spPr>
        <p:txBody>
          <a:bodyPr/>
          <a:lstStyle>
            <a:lvl1pPr algn="ctr">
              <a:buNone/>
              <a:defRPr sz="2800">
                <a:latin typeface="+mj-lt"/>
              </a:defRPr>
            </a:lvl1pPr>
          </a:lstStyle>
          <a:p>
            <a:pPr lvl="0"/>
            <a:r>
              <a:rPr lang="en-US" dirty="0" smtClean="0"/>
              <a:t>Click to edit Master text styles</a:t>
            </a:r>
            <a:endParaRPr lang="en-US"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56806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41657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0825" y="50800"/>
            <a:ext cx="2047875" cy="5969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4" y="50800"/>
            <a:ext cx="5991225" cy="5969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841897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3" y="50800"/>
            <a:ext cx="81915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3" y="1447800"/>
            <a:ext cx="4019551"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9152" y="1447800"/>
            <a:ext cx="4019551" cy="4572000"/>
          </a:xfrm>
        </p:spPr>
        <p:txBody>
          <a:bodyPr/>
          <a:lstStyle/>
          <a:p>
            <a:pPr lvl="0"/>
            <a:endParaRPr lang="en-US" noProof="0" smtClean="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95252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Ghi's Template">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22681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28692"/>
            <a:ext cx="7772400" cy="1498283"/>
          </a:xfrm>
        </p:spPr>
        <p:txBody>
          <a:bodyPr anchor="t"/>
          <a:lstStyle>
            <a:lvl1pPr algn="ctr">
              <a:defRPr sz="2800" b="1" cap="none" baseline="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14600"/>
            <a:ext cx="7772400" cy="1500187"/>
          </a:xfrm>
          <a:noFill/>
        </p:spPr>
        <p:txBody>
          <a:bodyPr anchor="ctr"/>
          <a:lstStyle>
            <a:lvl1pPr marL="0" indent="0" algn="ctr">
              <a:buNone/>
              <a:defRPr sz="4400" b="1">
                <a:solidFill>
                  <a:srgbClr val="CC33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30824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3"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2" y="1447800"/>
            <a:ext cx="4019551"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84196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307769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4378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16720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45946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xmlns:p="http://schemas.openxmlformats.org/presentationml/2006/main" xmlns:r="http://schemas.openxmlformats.org/officeDocument/2006/relationships" xmlns:a="http://schemas.openxmlformats.org/drawingml/2006/main" val="2348443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B2B2B2"/>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white">
          <a:xfrm>
            <a:off x="0" y="0"/>
            <a:ext cx="9144000" cy="1143000"/>
          </a:xfrm>
          <a:prstGeom prst="rect">
            <a:avLst/>
          </a:prstGeom>
          <a:solidFill>
            <a:schemeClr val="accent1"/>
          </a:solidFill>
          <a:ln>
            <a:noFill/>
          </a:ln>
          <a:extLs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anchor="ctr"/>
          <a:lstStyle/>
          <a:p>
            <a:endParaRPr lang="en-US"/>
          </a:p>
        </p:txBody>
      </p:sp>
      <p:sp>
        <p:nvSpPr>
          <p:cNvPr id="1027" name="Rectangle 3"/>
          <p:cNvSpPr>
            <a:spLocks noChangeArrowheads="1"/>
          </p:cNvSpPr>
          <p:nvPr userDrawn="1"/>
        </p:nvSpPr>
        <p:spPr bwMode="white">
          <a:xfrm>
            <a:off x="0" y="1139825"/>
            <a:ext cx="9144000" cy="5718175"/>
          </a:xfrm>
          <a:prstGeom prst="rect">
            <a:avLst/>
          </a:prstGeom>
          <a:solidFill>
            <a:schemeClr val="bg1"/>
          </a:solidFill>
          <a:ln>
            <a:noFill/>
          </a:ln>
          <a:extLs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wrap="none" anchor="ctr"/>
          <a:lstStyle/>
          <a:p>
            <a:endParaRPr lang="en-US"/>
          </a:p>
        </p:txBody>
      </p:sp>
      <p:sp>
        <p:nvSpPr>
          <p:cNvPr id="1028" name="Rectangle 4"/>
          <p:cNvSpPr>
            <a:spLocks noGrp="1" noChangeArrowheads="1"/>
          </p:cNvSpPr>
          <p:nvPr>
            <p:ph type="body" idx="1"/>
          </p:nvPr>
        </p:nvSpPr>
        <p:spPr bwMode="auto">
          <a:xfrm>
            <a:off x="312738" y="1320800"/>
            <a:ext cx="8497887" cy="5094288"/>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312738" y="50800"/>
            <a:ext cx="8497887" cy="1066800"/>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4"/>
          <p:cNvSpPr>
            <a:spLocks noChangeArrowheads="1"/>
          </p:cNvSpPr>
          <p:nvPr userDrawn="1"/>
        </p:nvSpPr>
        <p:spPr bwMode="auto">
          <a:xfrm>
            <a:off x="7986713" y="6467475"/>
            <a:ext cx="1027112" cy="285750"/>
          </a:xfrm>
          <a:prstGeom prst="rect">
            <a:avLst/>
          </a:prstGeom>
          <a:noFill/>
          <a:ln>
            <a:noFill/>
          </a:ln>
          <a:extLst>
            <a:ext uri="{909E8E84-426E-40DD-AFC4-6F175D3DCCD1}">
              <a14:hiddenFill xmlns="" xmlns:a14="http://schemas.microsoft.com/office/drawing/2010/main" xmlns:p="http://schemas.openxmlformats.org/presentationml/2006/main" xmlns:r="http://schemas.openxmlformats.org/officeDocument/2006/relationships" xmlns:a="http://schemas.openxmlformats.org/drawingml/2006/main">
                <a:solidFill>
                  <a:srgbClr val="FFFFFF"/>
                </a:solidFill>
              </a14:hiddenFill>
            </a:ext>
            <a:ext uri="{91240B29-F687-4F45-9708-019B960494DF}">
              <a14:hiddenLine xmlns="" xmlns:a14="http://schemas.microsoft.com/office/drawing/2010/main"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nchor="b"/>
          <a:lstStyle/>
          <a:p>
            <a:pPr algn="r"/>
            <a:fld id="{B1E43FD9-D896-4A72-AE23-D1F08B45F666}" type="slidenum">
              <a:rPr lang="en-US" sz="900">
                <a:latin typeface="Arial Narrow" pitchFamily="34" charset="0"/>
                <a:cs typeface="Tahoma" pitchFamily="34" charset="0"/>
              </a:rPr>
              <a:pPr algn="r"/>
              <a:t>‹#›</a:t>
            </a:fld>
            <a:endParaRPr lang="en-US" sz="900" dirty="0">
              <a:latin typeface="Arial Narrow" pitchFamily="34" charset="0"/>
              <a:cs typeface="Tahoma" pitchFamily="34" charset="0"/>
            </a:endParaRPr>
          </a:p>
        </p:txBody>
      </p:sp>
    </p:spTree>
  </p:cSld>
  <p:clrMap bg1="lt1" tx1="dk1" bg2="lt2" tx2="dk2" accent1="accent1" accent2="accent2" accent3="accent3" accent4="accent4" accent5="accent5" accent6="accent6" hlink="hlink" folHlink="folHlink"/>
  <p:sldLayoutIdLst>
    <p:sldLayoutId id="2147484274"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 id="2147484273"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3200">
          <a:solidFill>
            <a:schemeClr val="bg1"/>
          </a:solidFill>
          <a:latin typeface="Calibri" pitchFamily="34" charset="0"/>
          <a:ea typeface="+mj-ea"/>
          <a:cs typeface="Calibri" pitchFamily="34" charset="0"/>
        </a:defRPr>
      </a:lvl1pPr>
      <a:lvl2pPr algn="ctr" rtl="0" eaLnBrk="0" fontAlgn="base" hangingPunct="0">
        <a:spcBef>
          <a:spcPct val="0"/>
        </a:spcBef>
        <a:spcAft>
          <a:spcPct val="0"/>
        </a:spcAft>
        <a:defRPr sz="3200">
          <a:solidFill>
            <a:schemeClr val="bg1"/>
          </a:solidFill>
          <a:latin typeface="Verdana" pitchFamily="34" charset="0"/>
          <a:cs typeface="Arial" charset="0"/>
        </a:defRPr>
      </a:lvl2pPr>
      <a:lvl3pPr algn="ctr" rtl="0" eaLnBrk="0" fontAlgn="base" hangingPunct="0">
        <a:spcBef>
          <a:spcPct val="0"/>
        </a:spcBef>
        <a:spcAft>
          <a:spcPct val="0"/>
        </a:spcAft>
        <a:defRPr sz="3200">
          <a:solidFill>
            <a:schemeClr val="bg1"/>
          </a:solidFill>
          <a:latin typeface="Verdana" pitchFamily="34" charset="0"/>
          <a:cs typeface="Arial" charset="0"/>
        </a:defRPr>
      </a:lvl3pPr>
      <a:lvl4pPr algn="ctr" rtl="0" eaLnBrk="0" fontAlgn="base" hangingPunct="0">
        <a:spcBef>
          <a:spcPct val="0"/>
        </a:spcBef>
        <a:spcAft>
          <a:spcPct val="0"/>
        </a:spcAft>
        <a:defRPr sz="3200">
          <a:solidFill>
            <a:schemeClr val="bg1"/>
          </a:solidFill>
          <a:latin typeface="Verdana" pitchFamily="34" charset="0"/>
          <a:cs typeface="Arial" charset="0"/>
        </a:defRPr>
      </a:lvl4pPr>
      <a:lvl5pPr algn="ctr" rtl="0" eaLnBrk="0" fontAlgn="base" hangingPunct="0">
        <a:spcBef>
          <a:spcPct val="0"/>
        </a:spcBef>
        <a:spcAft>
          <a:spcPct val="0"/>
        </a:spcAft>
        <a:defRPr sz="3200">
          <a:solidFill>
            <a:schemeClr val="bg1"/>
          </a:solidFill>
          <a:latin typeface="Verdana" pitchFamily="34" charset="0"/>
          <a:cs typeface="Arial" charset="0"/>
        </a:defRPr>
      </a:lvl5pPr>
      <a:lvl6pPr marL="457200" algn="l" rtl="0" eaLnBrk="0" fontAlgn="base" hangingPunct="0">
        <a:spcBef>
          <a:spcPct val="0"/>
        </a:spcBef>
        <a:spcAft>
          <a:spcPct val="0"/>
        </a:spcAft>
        <a:defRPr sz="3200">
          <a:solidFill>
            <a:schemeClr val="bg1"/>
          </a:solidFill>
          <a:latin typeface="Arial" charset="0"/>
        </a:defRPr>
      </a:lvl6pPr>
      <a:lvl7pPr marL="914400" algn="l" rtl="0" eaLnBrk="0" fontAlgn="base" hangingPunct="0">
        <a:spcBef>
          <a:spcPct val="0"/>
        </a:spcBef>
        <a:spcAft>
          <a:spcPct val="0"/>
        </a:spcAft>
        <a:defRPr sz="3200">
          <a:solidFill>
            <a:schemeClr val="bg1"/>
          </a:solidFill>
          <a:latin typeface="Arial" charset="0"/>
        </a:defRPr>
      </a:lvl7pPr>
      <a:lvl8pPr marL="1371600" algn="l" rtl="0" eaLnBrk="0" fontAlgn="base" hangingPunct="0">
        <a:spcBef>
          <a:spcPct val="0"/>
        </a:spcBef>
        <a:spcAft>
          <a:spcPct val="0"/>
        </a:spcAft>
        <a:defRPr sz="3200">
          <a:solidFill>
            <a:schemeClr val="bg1"/>
          </a:solidFill>
          <a:latin typeface="Arial" charset="0"/>
        </a:defRPr>
      </a:lvl8pPr>
      <a:lvl9pPr marL="1828800" algn="l" rtl="0" eaLnBrk="0" fontAlgn="base" hangingPunct="0">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CC0000"/>
        </a:buClr>
        <a:buSzPct val="7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Char char="–"/>
        <a:defRPr sz="2400">
          <a:solidFill>
            <a:schemeClr val="tx1"/>
          </a:solidFill>
          <a:latin typeface="+mn-lt"/>
        </a:defRPr>
      </a:lvl2pPr>
      <a:lvl3pPr marL="1143000" indent="-228600" algn="l" rtl="0" eaLnBrk="0" fontAlgn="base" hangingPunct="0">
        <a:spcBef>
          <a:spcPct val="20000"/>
        </a:spcBef>
        <a:spcAft>
          <a:spcPct val="0"/>
        </a:spcAft>
        <a:buClr>
          <a:srgbClr val="CC0000"/>
        </a:buClr>
        <a:buChar char="•"/>
        <a:defRPr>
          <a:solidFill>
            <a:schemeClr val="tx1"/>
          </a:solidFill>
          <a:latin typeface="+mn-lt"/>
        </a:defRPr>
      </a:lvl3pPr>
      <a:lvl4pPr marL="1600200" indent="-228600" algn="l" rtl="0" eaLnBrk="0" fontAlgn="base" hangingPunct="0">
        <a:spcBef>
          <a:spcPct val="20000"/>
        </a:spcBef>
        <a:spcAft>
          <a:spcPct val="0"/>
        </a:spcAft>
        <a:buClr>
          <a:srgbClr val="CC0000"/>
        </a:buClr>
        <a:buSzPct val="50000"/>
        <a:buFont typeface="Wingdings"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rgbClr val="CC0000"/>
        </a:buClr>
        <a:buSzPct val="70000"/>
        <a:buChar char="–"/>
        <a:defRPr sz="1600">
          <a:solidFill>
            <a:schemeClr val="tx1"/>
          </a:solidFill>
          <a:latin typeface="+mn-lt"/>
        </a:defRPr>
      </a:lvl5pPr>
      <a:lvl6pPr marL="2514600" indent="-228600" algn="l" rtl="0" eaLnBrk="0" fontAlgn="base" hangingPunct="0">
        <a:spcBef>
          <a:spcPct val="20000"/>
        </a:spcBef>
        <a:spcAft>
          <a:spcPct val="0"/>
        </a:spcAft>
        <a:buClr>
          <a:srgbClr val="CC0000"/>
        </a:buClr>
        <a:buSzPct val="70000"/>
        <a:buChar char="–"/>
        <a:defRPr sz="1600">
          <a:solidFill>
            <a:schemeClr val="tx1"/>
          </a:solidFill>
          <a:latin typeface="+mn-lt"/>
        </a:defRPr>
      </a:lvl6pPr>
      <a:lvl7pPr marL="2971800" indent="-228600" algn="l" rtl="0" eaLnBrk="0" fontAlgn="base" hangingPunct="0">
        <a:spcBef>
          <a:spcPct val="20000"/>
        </a:spcBef>
        <a:spcAft>
          <a:spcPct val="0"/>
        </a:spcAft>
        <a:buClr>
          <a:srgbClr val="CC0000"/>
        </a:buClr>
        <a:buSzPct val="70000"/>
        <a:buChar char="–"/>
        <a:defRPr sz="1600">
          <a:solidFill>
            <a:schemeClr val="tx1"/>
          </a:solidFill>
          <a:latin typeface="+mn-lt"/>
        </a:defRPr>
      </a:lvl7pPr>
      <a:lvl8pPr marL="3429000" indent="-228600" algn="l" rtl="0" eaLnBrk="0" fontAlgn="base" hangingPunct="0">
        <a:spcBef>
          <a:spcPct val="20000"/>
        </a:spcBef>
        <a:spcAft>
          <a:spcPct val="0"/>
        </a:spcAft>
        <a:buClr>
          <a:srgbClr val="CC0000"/>
        </a:buClr>
        <a:buSzPct val="70000"/>
        <a:buChar char="–"/>
        <a:defRPr sz="1600">
          <a:solidFill>
            <a:schemeClr val="tx1"/>
          </a:solidFill>
          <a:latin typeface="+mn-lt"/>
        </a:defRPr>
      </a:lvl8pPr>
      <a:lvl9pPr marL="3886200" indent="-228600" algn="l" rtl="0" eaLnBrk="0" fontAlgn="base" hangingPunct="0">
        <a:spcBef>
          <a:spcPct val="20000"/>
        </a:spcBef>
        <a:spcAft>
          <a:spcPct val="0"/>
        </a:spcAft>
        <a:buClr>
          <a:srgbClr val="CC0000"/>
        </a:buClr>
        <a:buSzPct val="7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Subtitle 1"/>
          <p:cNvSpPr>
            <a:spLocks noGrp="1"/>
          </p:cNvSpPr>
          <p:nvPr>
            <p:ph type="subTitle" idx="1"/>
          </p:nvPr>
        </p:nvSpPr>
        <p:spPr>
          <a:xfrm>
            <a:off x="3962400" y="4800600"/>
            <a:ext cx="4800600" cy="1766888"/>
          </a:xfrm>
        </p:spPr>
        <p:txBody>
          <a:bodyPr/>
          <a:lstStyle/>
          <a:p>
            <a:r>
              <a:rPr lang="en-US" dirty="0" smtClean="0"/>
              <a:t>Computer Information Systems</a:t>
            </a:r>
          </a:p>
          <a:p>
            <a:r>
              <a:rPr lang="en-US" dirty="0" smtClean="0"/>
              <a:t>University of Louisville</a:t>
            </a:r>
          </a:p>
          <a:p>
            <a:r>
              <a:rPr lang="en-US" dirty="0" err="1" smtClean="0"/>
              <a:t>Ghiyoung</a:t>
            </a:r>
            <a:r>
              <a:rPr lang="en-US" dirty="0" smtClean="0"/>
              <a:t> </a:t>
            </a:r>
            <a:r>
              <a:rPr lang="en-US" dirty="0" err="1" smtClean="0"/>
              <a:t>Im</a:t>
            </a:r>
            <a:r>
              <a:rPr lang="en-US" dirty="0" smtClean="0"/>
              <a:t>, PhD</a:t>
            </a:r>
          </a:p>
          <a:p>
            <a:endParaRPr lang="en-US" dirty="0" smtClean="0"/>
          </a:p>
        </p:txBody>
      </p:sp>
      <p:sp>
        <p:nvSpPr>
          <p:cNvPr id="3075" name="Title 2"/>
          <p:cNvSpPr>
            <a:spLocks noGrp="1"/>
          </p:cNvSpPr>
          <p:nvPr>
            <p:ph type="ctrTitle"/>
          </p:nvPr>
        </p:nvSpPr>
        <p:spPr>
          <a:xfrm>
            <a:off x="398463" y="838200"/>
            <a:ext cx="8305800" cy="1905000"/>
          </a:xfrm>
        </p:spPr>
        <p:txBody>
          <a:bodyPr/>
          <a:lstStyle/>
          <a:p>
            <a:r>
              <a:rPr lang="en-US" sz="4800" dirty="0" smtClean="0">
                <a:cs typeface="Arial"/>
              </a:rPr>
              <a:t>User Management and SQL Server Security</a:t>
            </a:r>
            <a:endParaRPr lang="en-US" sz="4800" dirty="0" smtClean="0">
              <a:cs typeface="Arial" charset="0"/>
            </a:endParaRPr>
          </a:p>
        </p:txBody>
      </p:sp>
      <p:sp>
        <p:nvSpPr>
          <p:cNvPr id="3076" name="Text Placeholder 3"/>
          <p:cNvSpPr>
            <a:spLocks noGrp="1"/>
          </p:cNvSpPr>
          <p:nvPr>
            <p:ph type="body" sz="quarter" idx="10"/>
          </p:nvPr>
        </p:nvSpPr>
        <p:spPr>
          <a:xfrm>
            <a:off x="769938" y="3276600"/>
            <a:ext cx="7620000" cy="1219200"/>
          </a:xfrm>
        </p:spPr>
        <p:txBody>
          <a:bodyPr/>
          <a:lstStyle/>
          <a:p>
            <a:r>
              <a:rPr lang="en-US" sz="3200" dirty="0" smtClean="0"/>
              <a:t>CIS 483 – Database 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John is a member of a Windows group named Sales that has been granted access to SQL Server via a Windows group account in SQL Server. John should not have access to SQL Server, but he needs the permissions afforded the Sales group on other servers. How can you remedy this?</a:t>
            </a:r>
          </a:p>
          <a:p>
            <a:r>
              <a:rPr lang="en-US" sz="2100" dirty="0" smtClean="0"/>
              <a:t>a. Create a new Windows group named </a:t>
            </a:r>
            <a:r>
              <a:rPr lang="en-US" sz="2100" dirty="0" err="1" smtClean="0"/>
              <a:t>SQL_Sales</a:t>
            </a:r>
            <a:r>
              <a:rPr lang="en-US" sz="2100" dirty="0" smtClean="0"/>
              <a:t> and add everyone but John to the group. Next, grant access to the </a:t>
            </a:r>
            <a:r>
              <a:rPr lang="en-US" sz="2100" dirty="0" err="1" smtClean="0"/>
              <a:t>SQL_Sales</a:t>
            </a:r>
            <a:r>
              <a:rPr lang="en-US" sz="2100" dirty="0" smtClean="0"/>
              <a:t> group by creating a group account in SQL Server, then remove the Sales group account from SQL Server. </a:t>
            </a:r>
          </a:p>
          <a:p>
            <a:r>
              <a:rPr lang="en-US" sz="2100" dirty="0" smtClean="0"/>
              <a:t>b. Create a login on the SQL Server specifically for John, and deny the account access.</a:t>
            </a:r>
          </a:p>
          <a:p>
            <a:r>
              <a:rPr lang="en-US" sz="2100" dirty="0" smtClean="0"/>
              <a:t>c. Delete the Sales group login, and create separate accounts for everyone except John.</a:t>
            </a:r>
          </a:p>
          <a:p>
            <a:r>
              <a:rPr lang="en-US" sz="2100" dirty="0" smtClean="0"/>
              <a:t>d. Remove John from the Sales group in Windows, and grant him all the necessary permissions separately on all other servers on the network.</a:t>
            </a:r>
          </a:p>
        </p:txBody>
      </p:sp>
      <p:sp>
        <p:nvSpPr>
          <p:cNvPr id="3" name="Title 2"/>
          <p:cNvSpPr>
            <a:spLocks noGrp="1"/>
          </p:cNvSpPr>
          <p:nvPr>
            <p:ph type="title"/>
          </p:nvPr>
        </p:nvSpPr>
        <p:spPr/>
        <p:txBody>
          <a:bodyPr/>
          <a:lstStyle/>
          <a:p>
            <a:r>
              <a:rPr lang="en-US" dirty="0" smtClean="0"/>
              <a:t>Example Scenario</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 Display server Principals</a:t>
            </a:r>
          </a:p>
          <a:p>
            <a:pPr>
              <a:buNone/>
            </a:pPr>
            <a:r>
              <a:rPr lang="en-US" sz="2000" dirty="0" smtClean="0"/>
              <a:t>select * from </a:t>
            </a:r>
            <a:r>
              <a:rPr lang="en-US" sz="2000" dirty="0" err="1" smtClean="0"/>
              <a:t>sys.server_principals</a:t>
            </a:r>
            <a:endParaRPr lang="en-US" sz="2000" dirty="0" smtClean="0"/>
          </a:p>
          <a:p>
            <a:endParaRPr lang="en-US" sz="2000" dirty="0" smtClean="0"/>
          </a:p>
          <a:p>
            <a:r>
              <a:rPr lang="en-US" sz="2000" dirty="0" smtClean="0"/>
              <a:t>-- Display server Principals</a:t>
            </a:r>
          </a:p>
          <a:p>
            <a:pPr>
              <a:buNone/>
            </a:pPr>
            <a:r>
              <a:rPr lang="en-US" sz="2000" dirty="0" smtClean="0"/>
              <a:t>select left(name,25) name, type, </a:t>
            </a:r>
            <a:r>
              <a:rPr lang="en-US" sz="2000" dirty="0" err="1" smtClean="0"/>
              <a:t>type_desc</a:t>
            </a:r>
            <a:endParaRPr lang="en-US" sz="2000" dirty="0" smtClean="0"/>
          </a:p>
          <a:p>
            <a:pPr>
              <a:buNone/>
            </a:pPr>
            <a:r>
              <a:rPr lang="en-US" sz="2000" dirty="0" smtClean="0"/>
              <a:t>from </a:t>
            </a:r>
            <a:r>
              <a:rPr lang="en-US" sz="2000" dirty="0" err="1" smtClean="0"/>
              <a:t>sys.server_principals</a:t>
            </a:r>
            <a:r>
              <a:rPr lang="en-US" sz="2000" dirty="0" smtClean="0"/>
              <a:t> AS log</a:t>
            </a:r>
          </a:p>
          <a:p>
            <a:pPr>
              <a:buNone/>
            </a:pPr>
            <a:r>
              <a:rPr lang="en-US" sz="2000" dirty="0" smtClean="0"/>
              <a:t>WHERE (</a:t>
            </a:r>
            <a:r>
              <a:rPr lang="en-US" sz="2000" dirty="0" err="1" smtClean="0"/>
              <a:t>log.type</a:t>
            </a:r>
            <a:r>
              <a:rPr lang="en-US" sz="2000" dirty="0" smtClean="0"/>
              <a:t> in ('U', 'G', 'S', 'R'))</a:t>
            </a:r>
          </a:p>
          <a:p>
            <a:pPr>
              <a:buNone/>
            </a:pPr>
            <a:r>
              <a:rPr lang="en-US" sz="2000" dirty="0" smtClean="0"/>
              <a:t>order by 3,1</a:t>
            </a:r>
          </a:p>
          <a:p>
            <a:endParaRPr lang="en-US" sz="2000" dirty="0" smtClean="0"/>
          </a:p>
          <a:p>
            <a:r>
              <a:rPr lang="en-US" sz="2000" dirty="0" smtClean="0"/>
              <a:t>-- Display login, user, db names</a:t>
            </a:r>
          </a:p>
          <a:p>
            <a:pPr>
              <a:buNone/>
            </a:pPr>
            <a:r>
              <a:rPr lang="en-US" sz="2000" dirty="0" smtClean="0"/>
              <a:t>select </a:t>
            </a:r>
            <a:r>
              <a:rPr lang="en-US" sz="2000" dirty="0" err="1" smtClean="0"/>
              <a:t>suser_name</a:t>
            </a:r>
            <a:r>
              <a:rPr lang="en-US" sz="2000" dirty="0" smtClean="0"/>
              <a:t>() as login</a:t>
            </a:r>
          </a:p>
          <a:p>
            <a:pPr>
              <a:buFontTx/>
              <a:buNone/>
            </a:pPr>
            <a:r>
              <a:rPr lang="en-US" sz="2000" dirty="0" smtClean="0"/>
              <a:t>   , </a:t>
            </a:r>
            <a:r>
              <a:rPr lang="en-US" sz="2000" dirty="0" err="1" smtClean="0"/>
              <a:t>user_name</a:t>
            </a:r>
            <a:r>
              <a:rPr lang="en-US" sz="2000" dirty="0" smtClean="0"/>
              <a:t>() as </a:t>
            </a:r>
            <a:r>
              <a:rPr lang="en-US" sz="2000" dirty="0" err="1" smtClean="0"/>
              <a:t>usr</a:t>
            </a:r>
            <a:endParaRPr lang="en-US" sz="2000" dirty="0" smtClean="0"/>
          </a:p>
          <a:p>
            <a:pPr>
              <a:buFontTx/>
              <a:buNone/>
            </a:pPr>
            <a:r>
              <a:rPr lang="en-US" sz="2000" dirty="0" smtClean="0"/>
              <a:t>   , </a:t>
            </a:r>
            <a:r>
              <a:rPr lang="en-US" sz="2000" dirty="0" err="1" smtClean="0"/>
              <a:t>db_name</a:t>
            </a:r>
            <a:r>
              <a:rPr lang="en-US" sz="2000" dirty="0" smtClean="0"/>
              <a:t>() as db</a:t>
            </a:r>
          </a:p>
          <a:p>
            <a:pPr>
              <a:buNone/>
            </a:pPr>
            <a:endParaRPr lang="en-US" sz="2000" dirty="0"/>
          </a:p>
        </p:txBody>
      </p:sp>
      <p:sp>
        <p:nvSpPr>
          <p:cNvPr id="3" name="Title 2"/>
          <p:cNvSpPr>
            <a:spLocks noGrp="1"/>
          </p:cNvSpPr>
          <p:nvPr>
            <p:ph type="title"/>
          </p:nvPr>
        </p:nvSpPr>
        <p:spPr/>
        <p:txBody>
          <a:bodyPr/>
          <a:lstStyle/>
          <a:p>
            <a:r>
              <a:rPr lang="en-US" dirty="0" smtClean="0"/>
              <a:t>Logins - TSQL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2005 </a:t>
            </a:r>
            <a:r>
              <a:rPr lang="en-US" dirty="0" err="1" smtClean="0"/>
              <a:t>vs</a:t>
            </a:r>
            <a:r>
              <a:rPr lang="en-US" dirty="0" smtClean="0"/>
              <a:t> 2008</a:t>
            </a:r>
            <a:endParaRPr lang="en-US" dirty="0"/>
          </a:p>
        </p:txBody>
      </p:sp>
      <p:sp>
        <p:nvSpPr>
          <p:cNvPr id="3" name="Title 2"/>
          <p:cNvSpPr>
            <a:spLocks noGrp="1"/>
          </p:cNvSpPr>
          <p:nvPr>
            <p:ph type="title"/>
          </p:nvPr>
        </p:nvSpPr>
        <p:spPr/>
        <p:txBody>
          <a:bodyPr/>
          <a:lstStyle/>
          <a:p>
            <a:r>
              <a:rPr lang="en-US" dirty="0" smtClean="0"/>
              <a:t>Logins Sample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1981200"/>
            <a:ext cx="3962400" cy="3962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8200" y="1981200"/>
            <a:ext cx="4143404"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err="1" smtClean="0"/>
              <a:t>sa</a:t>
            </a:r>
            <a:r>
              <a:rPr lang="en-US" sz="2400" dirty="0" smtClean="0"/>
              <a:t> account</a:t>
            </a:r>
          </a:p>
          <a:p>
            <a:pPr lvl="1"/>
            <a:r>
              <a:rPr lang="en-US" sz="1800" dirty="0" smtClean="0"/>
              <a:t>SQL login (not Windows login)</a:t>
            </a:r>
          </a:p>
          <a:p>
            <a:pPr lvl="1"/>
            <a:r>
              <a:rPr lang="en-US" sz="1800" dirty="0" smtClean="0"/>
              <a:t>A member of the </a:t>
            </a:r>
            <a:r>
              <a:rPr lang="en-US" sz="1800" dirty="0" err="1" smtClean="0"/>
              <a:t>sysadmin</a:t>
            </a:r>
            <a:endParaRPr lang="en-US" sz="1800" dirty="0" smtClean="0"/>
          </a:p>
          <a:p>
            <a:pPr lvl="1"/>
            <a:r>
              <a:rPr lang="en-US" sz="1800" dirty="0" smtClean="0"/>
              <a:t>Can be disabled</a:t>
            </a:r>
          </a:p>
          <a:p>
            <a:pPr lvl="1"/>
            <a:r>
              <a:rPr lang="en-US" sz="1800" dirty="0" smtClean="0"/>
              <a:t>Recommendation: DON’T USE IT</a:t>
            </a:r>
          </a:p>
          <a:p>
            <a:r>
              <a:rPr lang="en-US" sz="2400" dirty="0" smtClean="0"/>
              <a:t>BUILTIN\Administrators login </a:t>
            </a:r>
          </a:p>
          <a:p>
            <a:pPr lvl="1"/>
            <a:r>
              <a:rPr lang="en-US" sz="1800" dirty="0" smtClean="0"/>
              <a:t>Local administrators group on the computer</a:t>
            </a:r>
          </a:p>
          <a:p>
            <a:pPr lvl="1"/>
            <a:r>
              <a:rPr lang="en-US" sz="1800" dirty="0" smtClean="0"/>
              <a:t>A member of the </a:t>
            </a:r>
            <a:r>
              <a:rPr lang="en-US" sz="1800" dirty="0" err="1" smtClean="0"/>
              <a:t>sysadmin</a:t>
            </a:r>
            <a:endParaRPr lang="en-US" sz="1800" dirty="0" smtClean="0"/>
          </a:p>
          <a:p>
            <a:pPr lvl="1"/>
            <a:r>
              <a:rPr lang="en-US" sz="1800" dirty="0" smtClean="0"/>
              <a:t>Automatically added during installation; Not included in 2008 by default</a:t>
            </a:r>
          </a:p>
          <a:p>
            <a:r>
              <a:rPr lang="en-US" sz="2400" dirty="0" smtClean="0"/>
              <a:t>NT AUTHORITY\SYSTEM login</a:t>
            </a:r>
          </a:p>
          <a:p>
            <a:pPr lvl="1"/>
            <a:r>
              <a:rPr lang="en-US" sz="1800" dirty="0" smtClean="0"/>
              <a:t>Used to run SQL Server services (e.g., MS Update, service packs, and </a:t>
            </a:r>
            <a:r>
              <a:rPr lang="en-US" sz="1800" dirty="0" err="1" smtClean="0"/>
              <a:t>hotfixes</a:t>
            </a:r>
            <a:r>
              <a:rPr lang="en-US" sz="1800" dirty="0" smtClean="0"/>
              <a:t>)</a:t>
            </a:r>
          </a:p>
          <a:p>
            <a:pPr lvl="1"/>
            <a:r>
              <a:rPr lang="en-US" sz="1800" dirty="0" smtClean="0"/>
              <a:t>A member of the </a:t>
            </a:r>
            <a:r>
              <a:rPr lang="en-US" sz="1800" dirty="0" err="1" smtClean="0"/>
              <a:t>sysadmin</a:t>
            </a:r>
            <a:r>
              <a:rPr lang="en-US" sz="1800" dirty="0" smtClean="0"/>
              <a:t>; Do not modify this account’s privileges</a:t>
            </a:r>
          </a:p>
          <a:p>
            <a:r>
              <a:rPr lang="en-US" sz="2400" dirty="0" smtClean="0"/>
              <a:t>Certificate-based logins</a:t>
            </a:r>
          </a:p>
          <a:p>
            <a:pPr lvl="1"/>
            <a:r>
              <a:rPr lang="en-US" sz="1800" dirty="0" smtClean="0"/>
              <a:t>Use to sign routines for more security</a:t>
            </a:r>
          </a:p>
          <a:p>
            <a:pPr lvl="1"/>
            <a:r>
              <a:rPr lang="en-US" sz="1800" dirty="0" smtClean="0"/>
              <a:t>Starts with “##”</a:t>
            </a:r>
            <a:endParaRPr lang="en-US" sz="1600" dirty="0" smtClean="0"/>
          </a:p>
        </p:txBody>
      </p:sp>
      <p:sp>
        <p:nvSpPr>
          <p:cNvPr id="3" name="Title 2"/>
          <p:cNvSpPr>
            <a:spLocks noGrp="1"/>
          </p:cNvSpPr>
          <p:nvPr>
            <p:ph type="title"/>
          </p:nvPr>
        </p:nvSpPr>
        <p:spPr/>
        <p:txBody>
          <a:bodyPr/>
          <a:lstStyle/>
          <a:p>
            <a:r>
              <a:rPr lang="en-US" dirty="0" smtClean="0"/>
              <a:t>Logins at the Instance Level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logins have</a:t>
            </a:r>
          </a:p>
          <a:p>
            <a:pPr lvl="1"/>
            <a:r>
              <a:rPr lang="en-US" dirty="0" smtClean="0"/>
              <a:t>A default database</a:t>
            </a:r>
          </a:p>
          <a:p>
            <a:pPr lvl="1"/>
            <a:r>
              <a:rPr lang="en-US" dirty="0" smtClean="0"/>
              <a:t>Default language: display error messages and functions</a:t>
            </a:r>
          </a:p>
          <a:p>
            <a:pPr lvl="1"/>
            <a:r>
              <a:rPr lang="en-US" dirty="0" smtClean="0"/>
              <a:t>Server-level role: </a:t>
            </a:r>
          </a:p>
          <a:p>
            <a:pPr lvl="2"/>
            <a:r>
              <a:rPr lang="en-US" dirty="0" smtClean="0"/>
              <a:t>Applied to the SQL Server instance</a:t>
            </a:r>
          </a:p>
          <a:p>
            <a:pPr lvl="2"/>
            <a:r>
              <a:rPr lang="en-US" dirty="0" smtClean="0"/>
              <a:t>Inflexible</a:t>
            </a:r>
          </a:p>
          <a:p>
            <a:pPr lvl="1"/>
            <a:r>
              <a:rPr lang="en-US" dirty="0" smtClean="0"/>
              <a:t>User mapping: database user</a:t>
            </a:r>
          </a:p>
          <a:p>
            <a:pPr lvl="1"/>
            <a:r>
              <a:rPr lang="en-US" dirty="0" err="1" smtClean="0"/>
              <a:t>Securables</a:t>
            </a:r>
            <a:endParaRPr lang="en-US" dirty="0" smtClean="0"/>
          </a:p>
          <a:p>
            <a:pPr lvl="1"/>
            <a:r>
              <a:rPr lang="en-US" dirty="0" smtClean="0"/>
              <a:t>Status</a:t>
            </a:r>
          </a:p>
        </p:txBody>
      </p:sp>
      <p:sp>
        <p:nvSpPr>
          <p:cNvPr id="3" name="Title 2"/>
          <p:cNvSpPr>
            <a:spLocks noGrp="1"/>
          </p:cNvSpPr>
          <p:nvPr>
            <p:ph type="title"/>
          </p:nvPr>
        </p:nvSpPr>
        <p:spPr/>
        <p:txBody>
          <a:bodyPr/>
          <a:lstStyle/>
          <a:p>
            <a:r>
              <a:rPr lang="en-US" dirty="0" smtClean="0"/>
              <a:t>Logins Properties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Database users </a:t>
            </a:r>
          </a:p>
          <a:p>
            <a:pPr lvl="1"/>
            <a:r>
              <a:rPr lang="en-US" dirty="0" smtClean="0"/>
              <a:t>Principals at the database level</a:t>
            </a:r>
          </a:p>
          <a:p>
            <a:pPr lvl="1"/>
            <a:r>
              <a:rPr lang="en-US" dirty="0" smtClean="0"/>
              <a:t>Having a user account does not mean you can access a particular table</a:t>
            </a:r>
          </a:p>
          <a:p>
            <a:pPr lvl="1"/>
            <a:r>
              <a:rPr lang="en-US" dirty="0" smtClean="0"/>
              <a:t>The login name and the database user name are usually the same</a:t>
            </a:r>
          </a:p>
          <a:p>
            <a:pPr lvl="1"/>
            <a:r>
              <a:rPr lang="en-US" dirty="0" smtClean="0"/>
              <a:t>A database user can be associated with a single login or a group</a:t>
            </a:r>
          </a:p>
          <a:p>
            <a:pPr lvl="1"/>
            <a:r>
              <a:rPr lang="en-US" dirty="0" smtClean="0"/>
              <a:t>A user account for a login is not created by default</a:t>
            </a:r>
          </a:p>
          <a:p>
            <a:r>
              <a:rPr lang="en-US" dirty="0" smtClean="0"/>
              <a:t>To display all the users in a database </a:t>
            </a:r>
          </a:p>
          <a:p>
            <a:pPr lvl="1"/>
            <a:r>
              <a:rPr lang="en-US" sz="2000" dirty="0" smtClean="0"/>
              <a:t>select * from </a:t>
            </a:r>
            <a:r>
              <a:rPr lang="en-US" sz="2000" dirty="0" err="1" smtClean="0"/>
              <a:t>sys.database_principals</a:t>
            </a:r>
            <a:endParaRPr lang="en-US" sz="6200" dirty="0" smtClean="0"/>
          </a:p>
          <a:p>
            <a:pPr lvl="1"/>
            <a:endParaRPr lang="en-US" sz="2000" dirty="0" smtClean="0"/>
          </a:p>
        </p:txBody>
      </p:sp>
      <p:sp>
        <p:nvSpPr>
          <p:cNvPr id="3" name="Title 2"/>
          <p:cNvSpPr>
            <a:spLocks noGrp="1"/>
          </p:cNvSpPr>
          <p:nvPr>
            <p:ph type="title"/>
          </p:nvPr>
        </p:nvSpPr>
        <p:spPr/>
        <p:txBody>
          <a:bodyPr/>
          <a:lstStyle/>
          <a:p>
            <a:r>
              <a:rPr lang="en-US" dirty="0" smtClean="0"/>
              <a:t>Database Users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dbo</a:t>
            </a:r>
            <a:endParaRPr lang="en-US" dirty="0" smtClean="0"/>
          </a:p>
          <a:p>
            <a:pPr lvl="1"/>
            <a:r>
              <a:rPr lang="en-US" dirty="0" smtClean="0"/>
              <a:t>The database owner</a:t>
            </a:r>
          </a:p>
          <a:p>
            <a:pPr lvl="1"/>
            <a:r>
              <a:rPr lang="en-US" dirty="0" smtClean="0"/>
              <a:t>The </a:t>
            </a:r>
            <a:r>
              <a:rPr lang="en-US" b="1" dirty="0" err="1" smtClean="0"/>
              <a:t>sysadmin</a:t>
            </a:r>
            <a:r>
              <a:rPr lang="en-US" dirty="0" smtClean="0"/>
              <a:t> fixed server is mapped to the special user </a:t>
            </a:r>
            <a:r>
              <a:rPr lang="en-US" b="1" dirty="0" err="1" smtClean="0"/>
              <a:t>dbo</a:t>
            </a:r>
            <a:r>
              <a:rPr lang="en-US" b="1" dirty="0" smtClean="0"/>
              <a:t> </a:t>
            </a:r>
            <a:r>
              <a:rPr lang="en-US" dirty="0" smtClean="0"/>
              <a:t>in each database. Any object created by any member of the </a:t>
            </a:r>
            <a:r>
              <a:rPr lang="en-US" b="1" dirty="0" err="1" smtClean="0"/>
              <a:t>sysadmin</a:t>
            </a:r>
            <a:r>
              <a:rPr lang="en-US" dirty="0" smtClean="0"/>
              <a:t> fixed server role belongs to </a:t>
            </a:r>
            <a:r>
              <a:rPr lang="en-US" b="1" dirty="0" err="1" smtClean="0"/>
              <a:t>dbo</a:t>
            </a:r>
            <a:r>
              <a:rPr lang="en-US" b="1" dirty="0" smtClean="0"/>
              <a:t> </a:t>
            </a:r>
            <a:r>
              <a:rPr lang="en-US" dirty="0" smtClean="0"/>
              <a:t>automatically.</a:t>
            </a:r>
          </a:p>
          <a:p>
            <a:r>
              <a:rPr lang="en-US" dirty="0" smtClean="0"/>
              <a:t>guest</a:t>
            </a:r>
          </a:p>
          <a:p>
            <a:pPr lvl="1"/>
            <a:r>
              <a:rPr lang="en-US" kern="1200" dirty="0" smtClean="0">
                <a:cs typeface="Calibri" pitchFamily="34" charset="0"/>
              </a:rPr>
              <a:t>Disabled by default; If enabled, </a:t>
            </a:r>
            <a:r>
              <a:rPr lang="en-US" dirty="0" smtClean="0"/>
              <a:t>any login can use the database without a user account</a:t>
            </a:r>
            <a:endParaRPr lang="en-US" kern="1200" dirty="0" smtClean="0">
              <a:cs typeface="Calibri" pitchFamily="34" charset="0"/>
            </a:endParaRPr>
          </a:p>
          <a:p>
            <a:r>
              <a:rPr lang="en-US" kern="1200" dirty="0" smtClean="0">
                <a:cs typeface="Calibri" pitchFamily="34" charset="0"/>
              </a:rPr>
              <a:t>I</a:t>
            </a:r>
            <a:r>
              <a:rPr lang="en-US" dirty="0" smtClean="0"/>
              <a:t>NFORMATION_SCHEMA</a:t>
            </a:r>
          </a:p>
          <a:p>
            <a:pPr lvl="1"/>
            <a:r>
              <a:rPr lang="en-US" dirty="0" smtClean="0"/>
              <a:t>Internal usage</a:t>
            </a:r>
          </a:p>
          <a:p>
            <a:r>
              <a:rPr lang="en-US" dirty="0" smtClean="0"/>
              <a:t>sys</a:t>
            </a:r>
          </a:p>
          <a:p>
            <a:pPr lvl="1"/>
            <a:r>
              <a:rPr lang="en-US" dirty="0" smtClean="0"/>
              <a:t>Internal usage</a:t>
            </a:r>
            <a:endParaRPr lang="en-US" dirty="0"/>
          </a:p>
        </p:txBody>
      </p:sp>
      <p:sp>
        <p:nvSpPr>
          <p:cNvPr id="3" name="Title 2"/>
          <p:cNvSpPr>
            <a:spLocks noGrp="1"/>
          </p:cNvSpPr>
          <p:nvPr>
            <p:ph type="title"/>
          </p:nvPr>
        </p:nvSpPr>
        <p:spPr/>
        <p:txBody>
          <a:bodyPr/>
          <a:lstStyle/>
          <a:p>
            <a:r>
              <a:rPr lang="en-US" dirty="0" smtClean="0"/>
              <a:t>Built-in Database User Accounts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user </a:t>
            </a:r>
            <a:r>
              <a:rPr lang="en-US" b="1" dirty="0" smtClean="0"/>
              <a:t>John</a:t>
            </a:r>
            <a:r>
              <a:rPr lang="en-US" dirty="0" smtClean="0"/>
              <a:t> is a member of the </a:t>
            </a:r>
            <a:r>
              <a:rPr lang="en-US" b="1" dirty="0" err="1" smtClean="0"/>
              <a:t>sysadmin</a:t>
            </a:r>
            <a:r>
              <a:rPr lang="en-US" dirty="0" smtClean="0"/>
              <a:t> fixed server role and creates a table </a:t>
            </a:r>
            <a:r>
              <a:rPr lang="en-US" b="1" dirty="0" smtClean="0"/>
              <a:t>Employee</a:t>
            </a:r>
            <a:r>
              <a:rPr lang="en-US" dirty="0" smtClean="0"/>
              <a:t>, </a:t>
            </a:r>
            <a:r>
              <a:rPr lang="en-US" b="1" dirty="0" smtClean="0"/>
              <a:t>Employee</a:t>
            </a:r>
            <a:r>
              <a:rPr lang="en-US" dirty="0" smtClean="0"/>
              <a:t> belongs to ___ and is qualified as ___</a:t>
            </a:r>
            <a:r>
              <a:rPr lang="en-US" b="1" dirty="0" smtClean="0"/>
              <a:t>.Employee</a:t>
            </a:r>
            <a:r>
              <a:rPr lang="en-US" dirty="0" smtClean="0"/>
              <a:t>, not as ____</a:t>
            </a:r>
            <a:r>
              <a:rPr lang="en-US" b="1" dirty="0" smtClean="0"/>
              <a:t>.Employee</a:t>
            </a:r>
            <a:r>
              <a:rPr lang="en-US" dirty="0" smtClean="0"/>
              <a:t>. </a:t>
            </a:r>
          </a:p>
          <a:p>
            <a:r>
              <a:rPr lang="en-US" dirty="0" smtClean="0"/>
              <a:t>If </a:t>
            </a:r>
            <a:r>
              <a:rPr lang="en-US" b="1" dirty="0" smtClean="0"/>
              <a:t>John</a:t>
            </a:r>
            <a:r>
              <a:rPr lang="en-US" dirty="0" smtClean="0"/>
              <a:t> is not a member of the </a:t>
            </a:r>
            <a:r>
              <a:rPr lang="en-US" b="1" dirty="0" err="1" smtClean="0"/>
              <a:t>sysadmin</a:t>
            </a:r>
            <a:r>
              <a:rPr lang="en-US" dirty="0" smtClean="0"/>
              <a:t> fixed server role but is a member only of the </a:t>
            </a:r>
            <a:r>
              <a:rPr lang="en-US" b="1" dirty="0" err="1" smtClean="0"/>
              <a:t>db_owner</a:t>
            </a:r>
            <a:r>
              <a:rPr lang="en-US" dirty="0" smtClean="0"/>
              <a:t> fixed database role and creates a table </a:t>
            </a:r>
            <a:r>
              <a:rPr lang="en-US" b="1" dirty="0" smtClean="0"/>
              <a:t>Employee</a:t>
            </a:r>
            <a:r>
              <a:rPr lang="en-US" dirty="0" smtClean="0"/>
              <a:t>, </a:t>
            </a:r>
            <a:r>
              <a:rPr lang="en-US" b="1" dirty="0" smtClean="0"/>
              <a:t>Employee</a:t>
            </a:r>
            <a:r>
              <a:rPr lang="en-US" dirty="0" smtClean="0"/>
              <a:t> belongs to ____ and is qualified as ____</a:t>
            </a:r>
            <a:r>
              <a:rPr lang="en-US" b="1" dirty="0" smtClean="0"/>
              <a:t>.Employee</a:t>
            </a:r>
            <a:r>
              <a:rPr lang="en-US" dirty="0" smtClean="0"/>
              <a:t>. The table belongs to ___ because he did not qualify the table as ___</a:t>
            </a:r>
            <a:r>
              <a:rPr lang="en-US" b="1" dirty="0" smtClean="0"/>
              <a:t>.Employee</a:t>
            </a:r>
            <a:r>
              <a:rPr lang="en-US" dirty="0" smtClean="0"/>
              <a:t>. </a:t>
            </a:r>
            <a:endParaRPr lang="en-US" dirty="0"/>
          </a:p>
        </p:txBody>
      </p:sp>
      <p:sp>
        <p:nvSpPr>
          <p:cNvPr id="3" name="Title 2"/>
          <p:cNvSpPr>
            <a:spLocks noGrp="1"/>
          </p:cNvSpPr>
          <p:nvPr>
            <p:ph type="title"/>
          </p:nvPr>
        </p:nvSpPr>
        <p:spPr/>
        <p:txBody>
          <a:bodyPr/>
          <a:lstStyle/>
          <a:p>
            <a:r>
              <a:rPr lang="en-US" dirty="0" err="1" smtClean="0"/>
              <a:t>dbo</a:t>
            </a:r>
            <a:r>
              <a:rPr lang="en-US" dirty="0" smtClean="0"/>
              <a:t> Example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To display all the users in a database </a:t>
            </a:r>
          </a:p>
          <a:p>
            <a:pPr>
              <a:buNone/>
            </a:pPr>
            <a:r>
              <a:rPr lang="en-US" sz="2400" dirty="0" smtClean="0"/>
              <a:t>	select * from </a:t>
            </a:r>
            <a:r>
              <a:rPr lang="en-US" sz="2400" dirty="0" err="1" smtClean="0"/>
              <a:t>sys.database_principals</a:t>
            </a:r>
            <a:endParaRPr lang="en-US" sz="2400" dirty="0" smtClean="0"/>
          </a:p>
          <a:p>
            <a:endParaRPr lang="en-US" sz="2400" dirty="0" smtClean="0"/>
          </a:p>
          <a:p>
            <a:r>
              <a:rPr lang="en-US" sz="2400" dirty="0" smtClean="0"/>
              <a:t>SELECT left(u.name,25) AS [Name], type, left(type_desc,15) as </a:t>
            </a:r>
            <a:r>
              <a:rPr lang="en-US" sz="2400" dirty="0" err="1" smtClean="0"/>
              <a:t>type_desc</a:t>
            </a:r>
            <a:endParaRPr lang="en-US" sz="2400" dirty="0" smtClean="0"/>
          </a:p>
          <a:p>
            <a:r>
              <a:rPr lang="en-US" sz="2400" dirty="0" smtClean="0"/>
              <a:t>FROM </a:t>
            </a:r>
            <a:r>
              <a:rPr lang="en-US" sz="2400" dirty="0" err="1" smtClean="0"/>
              <a:t>sys.database_principals</a:t>
            </a:r>
            <a:r>
              <a:rPr lang="en-US" sz="2400" dirty="0" smtClean="0"/>
              <a:t> AS u</a:t>
            </a:r>
          </a:p>
          <a:p>
            <a:r>
              <a:rPr lang="en-US" sz="2400" dirty="0" smtClean="0"/>
              <a:t>WHERE (</a:t>
            </a:r>
            <a:r>
              <a:rPr lang="en-US" sz="2400" dirty="0" err="1" smtClean="0"/>
              <a:t>u.type</a:t>
            </a:r>
            <a:r>
              <a:rPr lang="en-US" sz="2400" dirty="0" smtClean="0"/>
              <a:t> in ('U', 'S', 'G'))</a:t>
            </a:r>
          </a:p>
          <a:p>
            <a:r>
              <a:rPr lang="en-US" sz="2400" dirty="0" smtClean="0"/>
              <a:t>ORDER BY 1</a:t>
            </a:r>
          </a:p>
          <a:p>
            <a:endParaRPr lang="en-US" sz="2400" dirty="0"/>
          </a:p>
        </p:txBody>
      </p:sp>
      <p:sp>
        <p:nvSpPr>
          <p:cNvPr id="3" name="Title 2"/>
          <p:cNvSpPr>
            <a:spLocks noGrp="1"/>
          </p:cNvSpPr>
          <p:nvPr>
            <p:ph type="title"/>
          </p:nvPr>
        </p:nvSpPr>
        <p:spPr/>
        <p:txBody>
          <a:bodyPr/>
          <a:lstStyle/>
          <a:p>
            <a:r>
              <a:rPr lang="en-US" dirty="0" smtClean="0"/>
              <a:t>User Accounts - TSQL</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6000" y="4757961"/>
            <a:ext cx="4495800" cy="19476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smtClean="0">
                <a:cs typeface="Calibri" pitchFamily="34" charset="0"/>
              </a:rPr>
              <a:t>Similar to </a:t>
            </a:r>
            <a:r>
              <a:rPr lang="en-US" b="1" kern="1200" dirty="0" smtClean="0">
                <a:cs typeface="Calibri" pitchFamily="34" charset="0"/>
              </a:rPr>
              <a:t>groups </a:t>
            </a:r>
            <a:r>
              <a:rPr lang="en-US" kern="1200" dirty="0" smtClean="0">
                <a:cs typeface="Calibri" pitchFamily="34" charset="0"/>
              </a:rPr>
              <a:t>in Windows</a:t>
            </a:r>
          </a:p>
          <a:p>
            <a:r>
              <a:rPr lang="en-US" kern="1200" dirty="0" smtClean="0">
                <a:cs typeface="Calibri" pitchFamily="34" charset="0"/>
              </a:rPr>
              <a:t>Logins or users can be grouped into a “Role” and then permissions assigned to the role</a:t>
            </a:r>
          </a:p>
          <a:p>
            <a:r>
              <a:rPr lang="en-US" kern="1200" dirty="0" smtClean="0">
                <a:cs typeface="Calibri" pitchFamily="34" charset="0"/>
              </a:rPr>
              <a:t>SQL Server has the following three types of roles:</a:t>
            </a:r>
          </a:p>
          <a:p>
            <a:pPr lvl="1"/>
            <a:r>
              <a:rPr lang="en-US" kern="1200" dirty="0" smtClean="0">
                <a:cs typeface="Calibri" pitchFamily="34" charset="0"/>
              </a:rPr>
              <a:t>Fixed-server and fixed-database roles</a:t>
            </a:r>
          </a:p>
          <a:p>
            <a:pPr lvl="2"/>
            <a:r>
              <a:rPr lang="en-US" sz="2000" kern="1200" dirty="0" smtClean="0">
                <a:cs typeface="Calibri" pitchFamily="34" charset="0"/>
              </a:rPr>
              <a:t>Installed by default and have fixed permissions</a:t>
            </a:r>
          </a:p>
          <a:p>
            <a:pPr lvl="1"/>
            <a:r>
              <a:rPr lang="en-US" kern="1200" dirty="0" smtClean="0">
                <a:cs typeface="Calibri" pitchFamily="34" charset="0"/>
              </a:rPr>
              <a:t>User-defined roles</a:t>
            </a:r>
          </a:p>
          <a:p>
            <a:pPr lvl="2"/>
            <a:r>
              <a:rPr lang="en-US" sz="2000" kern="1200" dirty="0" smtClean="0">
                <a:cs typeface="Calibri" pitchFamily="34" charset="0"/>
              </a:rPr>
              <a:t>Create a custom set of permissions</a:t>
            </a:r>
          </a:p>
          <a:p>
            <a:pPr lvl="2"/>
            <a:r>
              <a:rPr lang="en-US" sz="2000" kern="1200" dirty="0" smtClean="0">
                <a:cs typeface="Calibri" pitchFamily="34" charset="0"/>
              </a:rPr>
              <a:t>Per database</a:t>
            </a:r>
          </a:p>
          <a:p>
            <a:pPr lvl="1"/>
            <a:r>
              <a:rPr lang="en-US" kern="1200" dirty="0" smtClean="0">
                <a:cs typeface="Calibri" pitchFamily="34" charset="0"/>
              </a:rPr>
              <a:t>Application roles</a:t>
            </a:r>
          </a:p>
          <a:p>
            <a:pPr lvl="2"/>
            <a:r>
              <a:rPr lang="en-US" sz="2000" kern="1200" dirty="0" smtClean="0">
                <a:cs typeface="Calibri" pitchFamily="34" charset="0"/>
              </a:rPr>
              <a:t>Manage database access for an application</a:t>
            </a:r>
          </a:p>
        </p:txBody>
      </p:sp>
      <p:sp>
        <p:nvSpPr>
          <p:cNvPr id="3" name="Title 2"/>
          <p:cNvSpPr>
            <a:spLocks noGrp="1"/>
          </p:cNvSpPr>
          <p:nvPr>
            <p:ph type="title"/>
          </p:nvPr>
        </p:nvSpPr>
        <p:spPr/>
        <p:txBody>
          <a:bodyPr/>
          <a:lstStyle/>
          <a:p>
            <a:r>
              <a:rPr lang="en-US" dirty="0" smtClean="0"/>
              <a:t>Roles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52" name="Rectangle 8"/>
          <p:cNvSpPr>
            <a:spLocks noGrp="1" noChangeArrowheads="1"/>
          </p:cNvSpPr>
          <p:nvPr>
            <p:ph type="title"/>
          </p:nvPr>
        </p:nvSpPr>
        <p:spPr>
          <a:xfrm>
            <a:off x="312738" y="76200"/>
            <a:ext cx="8497887" cy="1066800"/>
          </a:xfrm>
        </p:spPr>
        <p:txBody>
          <a:bodyPr/>
          <a:lstStyle/>
          <a:p>
            <a:r>
              <a:rPr lang="en-US" dirty="0" smtClean="0"/>
              <a:t>Agenda</a:t>
            </a:r>
            <a:endParaRPr lang="en-US" dirty="0"/>
          </a:p>
        </p:txBody>
      </p:sp>
      <p:sp>
        <p:nvSpPr>
          <p:cNvPr id="236553" name="Rectangle 9"/>
          <p:cNvSpPr>
            <a:spLocks noGrp="1" noChangeArrowheads="1"/>
          </p:cNvSpPr>
          <p:nvPr>
            <p:ph type="body" idx="1"/>
          </p:nvPr>
        </p:nvSpPr>
        <p:spPr/>
        <p:txBody>
          <a:bodyPr/>
          <a:lstStyle/>
          <a:p>
            <a:r>
              <a:rPr lang="en-US" dirty="0" smtClean="0"/>
              <a:t>Authentication Methods</a:t>
            </a:r>
          </a:p>
          <a:p>
            <a:r>
              <a:rPr lang="en-US" dirty="0" smtClean="0"/>
              <a:t>Managing Principals</a:t>
            </a:r>
          </a:p>
          <a:p>
            <a:r>
              <a:rPr lang="en-US" dirty="0" smtClean="0"/>
              <a:t>Managing </a:t>
            </a:r>
            <a:r>
              <a:rPr lang="en-US" dirty="0" err="1" smtClean="0"/>
              <a:t>Securables</a:t>
            </a:r>
            <a:endParaRPr lang="en-US" dirty="0" smtClean="0"/>
          </a:p>
          <a:p>
            <a:r>
              <a:rPr lang="en-US" dirty="0" smtClean="0"/>
              <a:t>Managing Permissions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smtClean="0">
                <a:cs typeface="Calibri" pitchFamily="34" charset="0"/>
              </a:rPr>
              <a:t>Permissions for these roles are related to server-level </a:t>
            </a:r>
            <a:r>
              <a:rPr lang="en-US" kern="1200" dirty="0" err="1" smtClean="0">
                <a:cs typeface="Calibri" pitchFamily="34" charset="0"/>
              </a:rPr>
              <a:t>securables</a:t>
            </a:r>
            <a:endParaRPr lang="en-US" kern="1200" dirty="0" smtClean="0">
              <a:cs typeface="Calibri" pitchFamily="34" charset="0"/>
            </a:endParaRPr>
          </a:p>
          <a:p>
            <a:r>
              <a:rPr lang="en-US" kern="1200" dirty="0" smtClean="0">
                <a:cs typeface="Calibri" pitchFamily="34" charset="0"/>
              </a:rPr>
              <a:t>Logins, not database users, are assigned to these roles</a:t>
            </a:r>
          </a:p>
          <a:p>
            <a:r>
              <a:rPr lang="en-US" kern="1200" dirty="0" smtClean="0">
                <a:cs typeface="Calibri" pitchFamily="34" charset="0"/>
              </a:rPr>
              <a:t>A single login can be assigned to multiple fixed-server roles</a:t>
            </a:r>
          </a:p>
          <a:p>
            <a:r>
              <a:rPr lang="en-US" kern="1200" dirty="0" smtClean="0">
                <a:cs typeface="Calibri" pitchFamily="34" charset="0"/>
              </a:rPr>
              <a:t>Permissions for these roles are cascaded to the database level</a:t>
            </a:r>
          </a:p>
          <a:p>
            <a:endParaRPr lang="en-US" kern="1200" dirty="0" smtClean="0">
              <a:cs typeface="Calibri" pitchFamily="34" charset="0"/>
            </a:endParaRPr>
          </a:p>
        </p:txBody>
      </p:sp>
      <p:sp>
        <p:nvSpPr>
          <p:cNvPr id="3" name="Title 2"/>
          <p:cNvSpPr>
            <a:spLocks noGrp="1"/>
          </p:cNvSpPr>
          <p:nvPr>
            <p:ph type="title"/>
          </p:nvPr>
        </p:nvSpPr>
        <p:spPr/>
        <p:txBody>
          <a:bodyPr/>
          <a:lstStyle/>
          <a:p>
            <a:r>
              <a:rPr lang="en-US" dirty="0" smtClean="0"/>
              <a:t>Fixed Server Roles (1/3)</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5212080"/>
        </p:xfrm>
        <a:graphic>
          <a:graphicData uri="http://schemas.openxmlformats.org/drawingml/2006/table">
            <a:tbl>
              <a:tblPr firstRow="1" bandRow="1">
                <a:tableStyleId>{17292A2E-F333-43FB-9621-5CBBE7FDCDCB}</a:tableStyleId>
              </a:tblPr>
              <a:tblGrid>
                <a:gridCol w="2049462"/>
                <a:gridCol w="6448426"/>
              </a:tblGrid>
              <a:tr h="370840">
                <a:tc>
                  <a:txBody>
                    <a:bodyPr/>
                    <a:lstStyle/>
                    <a:p>
                      <a:r>
                        <a:rPr lang="en-US" sz="2400" b="1" dirty="0" smtClean="0"/>
                        <a:t>Roles</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sz="2400" b="0" kern="1200" baseline="0" dirty="0" err="1" smtClean="0">
                          <a:solidFill>
                            <a:schemeClr val="tx1"/>
                          </a:solidFill>
                          <a:latin typeface="+mn-lt"/>
                          <a:ea typeface="+mn-ea"/>
                          <a:cs typeface="Calibri" pitchFamily="34" charset="0"/>
                        </a:rPr>
                        <a:t>sysadmin</a:t>
                      </a:r>
                      <a:r>
                        <a:rPr lang="en-US" sz="2400" b="0" kern="1200" baseline="0" dirty="0" smtClean="0">
                          <a:solidFill>
                            <a:schemeClr val="tx1"/>
                          </a:solidFill>
                          <a:latin typeface="+mn-lt"/>
                          <a:ea typeface="+mn-ea"/>
                          <a:cs typeface="Calibri" pitchFamily="34" charset="0"/>
                        </a:rPr>
                        <a:t> </a:t>
                      </a:r>
                      <a:endParaRPr lang="en-US" sz="2400" b="0" dirty="0"/>
                    </a:p>
                  </a:txBody>
                  <a:tcPr/>
                </a:tc>
                <a:tc>
                  <a:txBody>
                    <a:bodyPr/>
                    <a:lstStyle/>
                    <a:p>
                      <a:pPr>
                        <a:buFont typeface="Arial" pitchFamily="34" charset="0"/>
                        <a:buChar char="•"/>
                      </a:pPr>
                      <a:r>
                        <a:rPr lang="en-US" sz="2400" b="0" kern="1200" baseline="0" dirty="0" smtClean="0">
                          <a:solidFill>
                            <a:schemeClr val="tx1"/>
                          </a:solidFill>
                          <a:latin typeface="+mn-lt"/>
                          <a:ea typeface="+mn-ea"/>
                          <a:cs typeface="Calibri" pitchFamily="34" charset="0"/>
                        </a:rPr>
                        <a:t>Can conduct any task in SQL Server</a:t>
                      </a:r>
                    </a:p>
                    <a:p>
                      <a:pPr>
                        <a:buFont typeface="Arial" pitchFamily="34" charset="0"/>
                        <a:buChar char="•"/>
                      </a:pPr>
                      <a:r>
                        <a:rPr lang="en-US" sz="2400" b="0" kern="1200" baseline="0" dirty="0" smtClean="0">
                          <a:solidFill>
                            <a:schemeClr val="tx1"/>
                          </a:solidFill>
                          <a:latin typeface="+mn-lt"/>
                          <a:ea typeface="+mn-ea"/>
                          <a:cs typeface="Calibri" pitchFamily="34" charset="0"/>
                        </a:rPr>
                        <a:t>DBAs</a:t>
                      </a:r>
                      <a:endParaRPr lang="en-US" sz="2400" b="0" dirty="0"/>
                    </a:p>
                  </a:txBody>
                  <a:tcPr/>
                </a:tc>
              </a:tr>
              <a:tr h="370840">
                <a:tc>
                  <a:txBody>
                    <a:bodyPr/>
                    <a:lstStyle/>
                    <a:p>
                      <a:r>
                        <a:rPr lang="en-US" sz="2400" b="0" kern="1200" baseline="0" dirty="0" err="1" smtClean="0">
                          <a:solidFill>
                            <a:schemeClr val="tx1"/>
                          </a:solidFill>
                          <a:latin typeface="+mn-lt"/>
                          <a:ea typeface="+mn-ea"/>
                          <a:cs typeface="Calibri" pitchFamily="34" charset="0"/>
                        </a:rPr>
                        <a:t>serveradmin</a:t>
                      </a:r>
                      <a:r>
                        <a:rPr lang="en-US" sz="2400" b="0" kern="1200" baseline="0" dirty="0" smtClean="0">
                          <a:solidFill>
                            <a:schemeClr val="tx1"/>
                          </a:solidFill>
                          <a:latin typeface="+mn-lt"/>
                          <a:ea typeface="+mn-ea"/>
                          <a:cs typeface="Calibri" pitchFamily="34" charset="0"/>
                        </a:rPr>
                        <a:t> </a:t>
                      </a:r>
                      <a:endParaRPr lang="en-US" sz="2400" b="0" dirty="0"/>
                    </a:p>
                  </a:txBody>
                  <a:tcPr/>
                </a:tc>
                <a:tc>
                  <a:txBody>
                    <a:bodyPr/>
                    <a:lstStyle/>
                    <a:p>
                      <a:pPr marL="91440" indent="-91440">
                        <a:buFont typeface="Arial" pitchFamily="34" charset="0"/>
                        <a:buChar char="•"/>
                      </a:pPr>
                      <a:r>
                        <a:rPr lang="en-US" sz="2400" b="0" kern="1200" baseline="0" dirty="0" smtClean="0">
                          <a:solidFill>
                            <a:schemeClr val="tx1"/>
                          </a:solidFill>
                          <a:latin typeface="+mn-lt"/>
                          <a:ea typeface="+mn-ea"/>
                          <a:cs typeface="Calibri" pitchFamily="34" charset="0"/>
                        </a:rPr>
                        <a:t>Change </a:t>
                      </a:r>
                      <a:r>
                        <a:rPr lang="en-US" sz="2400" b="0" kern="1200" baseline="0" dirty="0" err="1" smtClean="0">
                          <a:solidFill>
                            <a:schemeClr val="tx1"/>
                          </a:solidFill>
                          <a:latin typeface="+mn-lt"/>
                          <a:ea typeface="+mn-ea"/>
                          <a:cs typeface="Calibri" pitchFamily="34" charset="0"/>
                        </a:rPr>
                        <a:t>serverwide</a:t>
                      </a:r>
                      <a:r>
                        <a:rPr lang="en-US" sz="2400" b="0" kern="1200" baseline="0" dirty="0" smtClean="0">
                          <a:solidFill>
                            <a:schemeClr val="tx1"/>
                          </a:solidFill>
                          <a:latin typeface="+mn-lt"/>
                          <a:ea typeface="+mn-ea"/>
                          <a:cs typeface="Calibri" pitchFamily="34" charset="0"/>
                        </a:rPr>
                        <a:t> configuration options (e.g., memory usage limit) </a:t>
                      </a:r>
                    </a:p>
                    <a:p>
                      <a:pPr marL="91440" indent="-91440">
                        <a:buFont typeface="Arial" pitchFamily="34" charset="0"/>
                        <a:buChar char="•"/>
                      </a:pPr>
                      <a:r>
                        <a:rPr lang="en-US" sz="2400" b="0" kern="1200" baseline="0" dirty="0" smtClean="0">
                          <a:solidFill>
                            <a:schemeClr val="tx1"/>
                          </a:solidFill>
                          <a:latin typeface="+mn-lt"/>
                          <a:ea typeface="+mn-ea"/>
                          <a:cs typeface="Calibri" pitchFamily="34" charset="0"/>
                        </a:rPr>
                        <a:t>Assistant DBAs </a:t>
                      </a:r>
                      <a:endParaRPr lang="en-US" sz="2400" b="0" dirty="0"/>
                    </a:p>
                  </a:txBody>
                  <a:tcPr/>
                </a:tc>
              </a:tr>
              <a:tr h="370840">
                <a:tc>
                  <a:txBody>
                    <a:bodyPr/>
                    <a:lstStyle/>
                    <a:p>
                      <a:r>
                        <a:rPr lang="en-US" sz="2400" b="0" kern="1200" baseline="0" dirty="0" err="1" smtClean="0">
                          <a:solidFill>
                            <a:schemeClr val="tx1"/>
                          </a:solidFill>
                          <a:latin typeface="+mn-lt"/>
                          <a:ea typeface="+mn-ea"/>
                          <a:cs typeface="Calibri" pitchFamily="34" charset="0"/>
                        </a:rPr>
                        <a:t>setupadmin</a:t>
                      </a:r>
                      <a:r>
                        <a:rPr lang="en-US" sz="2400" b="0" kern="1200" baseline="0" dirty="0" smtClean="0">
                          <a:solidFill>
                            <a:schemeClr val="tx1"/>
                          </a:solidFill>
                          <a:latin typeface="+mn-lt"/>
                          <a:ea typeface="+mn-ea"/>
                          <a:cs typeface="Calibri" pitchFamily="34" charset="0"/>
                        </a:rPr>
                        <a:t> </a:t>
                      </a:r>
                      <a:endParaRPr lang="en-US" sz="2400" b="0" dirty="0"/>
                    </a:p>
                  </a:txBody>
                  <a:tcPr/>
                </a:tc>
                <a:tc>
                  <a:txBody>
                    <a:bodyPr/>
                    <a:lstStyle/>
                    <a:p>
                      <a:pPr marL="91440" indent="-91440">
                        <a:buFont typeface="Arial" pitchFamily="34" charset="0"/>
                        <a:buChar char="•"/>
                      </a:pPr>
                      <a:r>
                        <a:rPr lang="en-US" sz="2400" b="0" kern="1200" baseline="0" dirty="0" smtClean="0">
                          <a:solidFill>
                            <a:schemeClr val="tx1"/>
                          </a:solidFill>
                          <a:latin typeface="+mn-lt"/>
                          <a:ea typeface="+mn-ea"/>
                          <a:cs typeface="Calibri" pitchFamily="34" charset="0"/>
                        </a:rPr>
                        <a:t>Can install replication and manage extended stored procedures</a:t>
                      </a:r>
                    </a:p>
                    <a:p>
                      <a:pPr marL="91440" marR="0"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0" kern="1200" baseline="0" dirty="0" smtClean="0">
                          <a:solidFill>
                            <a:schemeClr val="tx1"/>
                          </a:solidFill>
                          <a:latin typeface="+mn-lt"/>
                          <a:ea typeface="+mn-ea"/>
                          <a:cs typeface="Calibri" pitchFamily="34" charset="0"/>
                        </a:rPr>
                        <a:t>Assistant DBAs</a:t>
                      </a:r>
                      <a:endParaRPr lang="en-US" sz="2400" b="0" dirty="0" smtClean="0"/>
                    </a:p>
                  </a:txBody>
                  <a:tcPr/>
                </a:tc>
              </a:tr>
              <a:tr h="370840">
                <a:tc>
                  <a:txBody>
                    <a:bodyPr/>
                    <a:lstStyle/>
                    <a:p>
                      <a:r>
                        <a:rPr lang="en-US" sz="2400" b="0" kern="1200" baseline="0" dirty="0" err="1" smtClean="0">
                          <a:solidFill>
                            <a:schemeClr val="tx1"/>
                          </a:solidFill>
                          <a:latin typeface="+mn-lt"/>
                          <a:ea typeface="+mn-ea"/>
                          <a:cs typeface="Calibri" pitchFamily="34" charset="0"/>
                        </a:rPr>
                        <a:t>securityadmin</a:t>
                      </a:r>
                      <a:r>
                        <a:rPr lang="en-US" sz="2400" b="0" kern="1200" baseline="0" dirty="0" smtClean="0">
                          <a:solidFill>
                            <a:schemeClr val="tx1"/>
                          </a:solidFill>
                          <a:latin typeface="+mn-lt"/>
                          <a:ea typeface="+mn-ea"/>
                          <a:cs typeface="Calibri" pitchFamily="34" charset="0"/>
                        </a:rPr>
                        <a:t> </a:t>
                      </a:r>
                      <a:endParaRPr lang="en-US" sz="2400" b="0" dirty="0"/>
                    </a:p>
                  </a:txBody>
                  <a:tcPr/>
                </a:tc>
                <a:tc>
                  <a:txBody>
                    <a:bodyPr/>
                    <a:lstStyle/>
                    <a:p>
                      <a:pPr marL="91440" indent="-91440">
                        <a:buFont typeface="Arial" pitchFamily="34" charset="0"/>
                        <a:buChar char="•"/>
                      </a:pPr>
                      <a:r>
                        <a:rPr lang="en-US" sz="2400" b="0" kern="1200" baseline="0" dirty="0" smtClean="0">
                          <a:solidFill>
                            <a:schemeClr val="tx1"/>
                          </a:solidFill>
                          <a:latin typeface="+mn-lt"/>
                          <a:ea typeface="+mn-ea"/>
                          <a:cs typeface="Calibri" pitchFamily="34" charset="0"/>
                        </a:rPr>
                        <a:t>Can manage security issues (logins creation and deletion, </a:t>
                      </a:r>
                      <a:r>
                        <a:rPr lang="en-US" sz="2400" kern="1200" baseline="0" dirty="0" smtClean="0">
                          <a:solidFill>
                            <a:schemeClr val="tx1"/>
                          </a:solidFill>
                          <a:latin typeface="+mn-lt"/>
                          <a:ea typeface="+mn-ea"/>
                          <a:cs typeface="Calibri" pitchFamily="34" charset="0"/>
                        </a:rPr>
                        <a:t>audit logs reading, db creation permission granting)</a:t>
                      </a:r>
                    </a:p>
                    <a:p>
                      <a:pPr marL="91440" indent="-91440">
                        <a:buFont typeface="Arial" pitchFamily="34" charset="0"/>
                        <a:buChar char="•"/>
                      </a:pPr>
                      <a:r>
                        <a:rPr lang="en-US" sz="2400" b="0" kern="1200" baseline="0" dirty="0" smtClean="0">
                          <a:solidFill>
                            <a:schemeClr val="tx1"/>
                          </a:solidFill>
                          <a:latin typeface="+mn-lt"/>
                          <a:ea typeface="+mn-ea"/>
                          <a:cs typeface="Calibri" pitchFamily="34" charset="0"/>
                        </a:rPr>
                        <a:t>Assistant DBAs</a:t>
                      </a:r>
                      <a:endParaRPr lang="en-US" sz="2400" b="0" dirty="0" smtClean="0"/>
                    </a:p>
                  </a:txBody>
                  <a:tcPr/>
                </a:tc>
              </a:tr>
            </a:tbl>
          </a:graphicData>
        </a:graphic>
      </p:graphicFrame>
      <p:sp>
        <p:nvSpPr>
          <p:cNvPr id="3" name="Title 2"/>
          <p:cNvSpPr>
            <a:spLocks noGrp="1"/>
          </p:cNvSpPr>
          <p:nvPr>
            <p:ph type="title"/>
          </p:nvPr>
        </p:nvSpPr>
        <p:spPr/>
        <p:txBody>
          <a:bodyPr/>
          <a:lstStyle/>
          <a:p>
            <a:r>
              <a:rPr lang="en-US" dirty="0" smtClean="0"/>
              <a:t>Fixed Server Roles (2/3)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5212080"/>
        </p:xfrm>
        <a:graphic>
          <a:graphicData uri="http://schemas.openxmlformats.org/drawingml/2006/table">
            <a:tbl>
              <a:tblPr firstRow="1" bandRow="1">
                <a:tableStyleId>{17292A2E-F333-43FB-9621-5CBBE7FDCDCB}</a:tableStyleId>
              </a:tblPr>
              <a:tblGrid>
                <a:gridCol w="2049462"/>
                <a:gridCol w="6448426"/>
              </a:tblGrid>
              <a:tr h="370840">
                <a:tc>
                  <a:txBody>
                    <a:bodyPr/>
                    <a:lstStyle/>
                    <a:p>
                      <a:r>
                        <a:rPr lang="en-US" sz="2400" b="1" dirty="0" smtClean="0"/>
                        <a:t>Roles</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sz="2400" b="0" kern="1200" baseline="0" dirty="0" err="1" smtClean="0">
                          <a:solidFill>
                            <a:schemeClr val="tx1"/>
                          </a:solidFill>
                          <a:latin typeface="+mn-lt"/>
                          <a:ea typeface="+mn-ea"/>
                          <a:cs typeface="Calibri" pitchFamily="34" charset="0"/>
                        </a:rPr>
                        <a:t>processadmin</a:t>
                      </a:r>
                      <a:r>
                        <a:rPr lang="en-US" sz="2400" b="0" kern="1200" baseline="0" dirty="0" smtClean="0">
                          <a:solidFill>
                            <a:schemeClr val="tx1"/>
                          </a:solidFill>
                          <a:latin typeface="+mn-lt"/>
                          <a:ea typeface="+mn-ea"/>
                          <a:cs typeface="Calibri" pitchFamily="34" charset="0"/>
                        </a:rPr>
                        <a:t> </a:t>
                      </a:r>
                      <a:endParaRPr lang="en-US" sz="2400" b="0" dirty="0"/>
                    </a:p>
                  </a:txBody>
                  <a:tcPr/>
                </a:tc>
                <a:tc>
                  <a:txBody>
                    <a:bodyPr/>
                    <a:lstStyle/>
                    <a:p>
                      <a:pPr>
                        <a:buFont typeface="Arial" pitchFamily="34" charset="0"/>
                        <a:buChar char="•"/>
                      </a:pPr>
                      <a:r>
                        <a:rPr lang="en-US" sz="2400" kern="1200" baseline="0" dirty="0" smtClean="0">
                          <a:solidFill>
                            <a:schemeClr val="tx1"/>
                          </a:solidFill>
                          <a:latin typeface="+mn-lt"/>
                          <a:ea typeface="+mn-ea"/>
                          <a:cs typeface="Calibri" pitchFamily="34" charset="0"/>
                        </a:rPr>
                        <a:t>Kill a process</a:t>
                      </a:r>
                    </a:p>
                    <a:p>
                      <a:pPr>
                        <a:buFont typeface="Arial" pitchFamily="34" charset="0"/>
                        <a:buChar char="•"/>
                      </a:pPr>
                      <a:r>
                        <a:rPr lang="en-US" sz="2400" kern="1200" baseline="0" dirty="0" smtClean="0">
                          <a:solidFill>
                            <a:schemeClr val="tx1"/>
                          </a:solidFill>
                          <a:latin typeface="+mn-lt"/>
                          <a:ea typeface="+mn-ea"/>
                          <a:cs typeface="Calibri" pitchFamily="34" charset="0"/>
                        </a:rPr>
                        <a:t>Assistant DBAs and developers</a:t>
                      </a:r>
                      <a:endParaRPr lang="en-US" sz="2400" b="0" dirty="0"/>
                    </a:p>
                  </a:txBody>
                  <a:tcPr/>
                </a:tc>
              </a:tr>
              <a:tr h="370840">
                <a:tc>
                  <a:txBody>
                    <a:bodyPr/>
                    <a:lstStyle/>
                    <a:p>
                      <a:r>
                        <a:rPr lang="en-US" sz="2400" b="0" kern="1200" baseline="0" dirty="0" err="1" smtClean="0">
                          <a:solidFill>
                            <a:schemeClr val="tx1"/>
                          </a:solidFill>
                          <a:latin typeface="+mn-lt"/>
                          <a:ea typeface="+mn-ea"/>
                          <a:cs typeface="Calibri" pitchFamily="34" charset="0"/>
                        </a:rPr>
                        <a:t>dbcreator</a:t>
                      </a:r>
                      <a:endParaRPr lang="en-US" sz="2400" b="0" dirty="0">
                        <a:solidFill>
                          <a:schemeClr val="tx1"/>
                        </a:solidFill>
                      </a:endParaRPr>
                    </a:p>
                  </a:txBody>
                  <a:tcPr/>
                </a:tc>
                <a:tc>
                  <a:txBody>
                    <a:bodyPr/>
                    <a:lstStyle/>
                    <a:p>
                      <a:pPr>
                        <a:buFont typeface="Arial" pitchFamily="34" charset="0"/>
                        <a:buChar char="•"/>
                      </a:pPr>
                      <a:r>
                        <a:rPr lang="en-US" sz="2400" b="0" kern="1200" baseline="0" dirty="0" smtClean="0">
                          <a:solidFill>
                            <a:schemeClr val="tx1"/>
                          </a:solidFill>
                          <a:latin typeface="+mn-lt"/>
                          <a:ea typeface="+mn-ea"/>
                          <a:cs typeface="Calibri" pitchFamily="34" charset="0"/>
                        </a:rPr>
                        <a:t>Can create and make changes to databases</a:t>
                      </a:r>
                    </a:p>
                    <a:p>
                      <a:pPr>
                        <a:buFont typeface="Arial" pitchFamily="34" charset="0"/>
                        <a:buChar char="•"/>
                      </a:pPr>
                      <a:r>
                        <a:rPr lang="en-US" sz="2400" kern="1200" baseline="0" dirty="0" smtClean="0">
                          <a:solidFill>
                            <a:schemeClr val="tx1"/>
                          </a:solidFill>
                          <a:latin typeface="+mn-lt"/>
                          <a:ea typeface="+mn-ea"/>
                          <a:cs typeface="Calibri" pitchFamily="34" charset="0"/>
                        </a:rPr>
                        <a:t>Assistant DBAs as well as developers</a:t>
                      </a:r>
                    </a:p>
                    <a:p>
                      <a:pPr>
                        <a:buFont typeface="Arial" pitchFamily="34" charset="0"/>
                        <a:buChar char="•"/>
                      </a:pPr>
                      <a:r>
                        <a:rPr lang="en-US" sz="2400" u="sng" kern="1200" baseline="0" dirty="0" smtClean="0">
                          <a:solidFill>
                            <a:schemeClr val="tx1"/>
                          </a:solidFill>
                          <a:latin typeface="+mn-lt"/>
                          <a:ea typeface="+mn-ea"/>
                          <a:cs typeface="Calibri" pitchFamily="34" charset="0"/>
                        </a:rPr>
                        <a:t>Don’t use it</a:t>
                      </a:r>
                      <a:r>
                        <a:rPr lang="en-US" sz="2400" kern="1200" baseline="0" dirty="0" smtClean="0">
                          <a:solidFill>
                            <a:schemeClr val="tx1"/>
                          </a:solidFill>
                          <a:latin typeface="+mn-lt"/>
                          <a:ea typeface="+mn-ea"/>
                          <a:cs typeface="Calibri" pitchFamily="34" charset="0"/>
                        </a:rPr>
                        <a:t> (members can DROP any database on the server)</a:t>
                      </a:r>
                    </a:p>
                  </a:txBody>
                  <a:tcPr/>
                </a:tc>
              </a:tr>
              <a:tr h="370840">
                <a:tc>
                  <a:txBody>
                    <a:bodyPr/>
                    <a:lstStyle/>
                    <a:p>
                      <a:r>
                        <a:rPr lang="en-US" sz="2400" b="0" kern="1200" baseline="0" dirty="0" err="1" smtClean="0">
                          <a:solidFill>
                            <a:schemeClr val="tx1"/>
                          </a:solidFill>
                          <a:latin typeface="+mn-lt"/>
                          <a:ea typeface="+mn-ea"/>
                          <a:cs typeface="Calibri" pitchFamily="34" charset="0"/>
                        </a:rPr>
                        <a:t>diskadmin</a:t>
                      </a:r>
                      <a:r>
                        <a:rPr lang="en-US" sz="2400" b="0" kern="1200" baseline="0" dirty="0" smtClean="0">
                          <a:solidFill>
                            <a:schemeClr val="tx1"/>
                          </a:solidFill>
                          <a:latin typeface="+mn-lt"/>
                          <a:ea typeface="+mn-ea"/>
                          <a:cs typeface="Calibri" pitchFamily="34" charset="0"/>
                        </a:rPr>
                        <a:t> </a:t>
                      </a:r>
                      <a:endParaRPr lang="en-US" sz="2400" b="0" dirty="0"/>
                    </a:p>
                  </a:txBody>
                  <a:tcPr/>
                </a:tc>
                <a:tc>
                  <a:txBody>
                    <a:bodyPr/>
                    <a:lstStyle/>
                    <a:p>
                      <a:pPr marL="91440" indent="-91440">
                        <a:buFont typeface="Arial" pitchFamily="34" charset="0"/>
                        <a:buChar char="•"/>
                      </a:pPr>
                      <a:r>
                        <a:rPr lang="en-US" sz="2400" b="0" kern="1200" baseline="0" dirty="0" smtClean="0">
                          <a:solidFill>
                            <a:schemeClr val="tx1"/>
                          </a:solidFill>
                          <a:latin typeface="+mn-lt"/>
                          <a:ea typeface="+mn-ea"/>
                          <a:cs typeface="Calibri" pitchFamily="34" charset="0"/>
                        </a:rPr>
                        <a:t>Can manage files on disk (mirroring, adding </a:t>
                      </a:r>
                      <a:r>
                        <a:rPr lang="en-US" sz="2400" kern="1200" baseline="0" dirty="0" smtClean="0">
                          <a:solidFill>
                            <a:schemeClr val="tx1"/>
                          </a:solidFill>
                          <a:latin typeface="+mn-lt"/>
                          <a:ea typeface="+mn-ea"/>
                          <a:cs typeface="Calibri" pitchFamily="34" charset="0"/>
                        </a:rPr>
                        <a:t>backup devices)</a:t>
                      </a:r>
                    </a:p>
                    <a:p>
                      <a:pPr marL="91440" indent="-91440">
                        <a:buFont typeface="Arial" pitchFamily="34" charset="0"/>
                        <a:buChar char="•"/>
                      </a:pPr>
                      <a:r>
                        <a:rPr lang="en-US" sz="2400" kern="1200" baseline="0" dirty="0" smtClean="0">
                          <a:solidFill>
                            <a:schemeClr val="tx1"/>
                          </a:solidFill>
                          <a:latin typeface="+mn-lt"/>
                          <a:ea typeface="+mn-ea"/>
                          <a:cs typeface="Calibri" pitchFamily="34" charset="0"/>
                        </a:rPr>
                        <a:t>Assistant DBAs</a:t>
                      </a:r>
                      <a:endParaRPr lang="en-US" sz="2400" b="0" dirty="0" smtClean="0"/>
                    </a:p>
                  </a:txBody>
                  <a:tcPr/>
                </a:tc>
              </a:tr>
              <a:tr h="370840">
                <a:tc>
                  <a:txBody>
                    <a:bodyPr/>
                    <a:lstStyle/>
                    <a:p>
                      <a:r>
                        <a:rPr lang="en-US" sz="2400" b="0" kern="1200" baseline="0" dirty="0" err="1" smtClean="0">
                          <a:solidFill>
                            <a:schemeClr val="tx1"/>
                          </a:solidFill>
                          <a:latin typeface="+mn-lt"/>
                          <a:ea typeface="+mn-ea"/>
                          <a:cs typeface="Calibri" pitchFamily="34" charset="0"/>
                        </a:rPr>
                        <a:t>bulkadmin</a:t>
                      </a:r>
                      <a:r>
                        <a:rPr lang="en-US" sz="2400" b="0" kern="1200" baseline="0" dirty="0" smtClean="0">
                          <a:solidFill>
                            <a:schemeClr val="tx1"/>
                          </a:solidFill>
                          <a:latin typeface="+mn-lt"/>
                          <a:ea typeface="+mn-ea"/>
                          <a:cs typeface="Calibri" pitchFamily="34" charset="0"/>
                        </a:rPr>
                        <a:t> </a:t>
                      </a:r>
                      <a:endParaRPr lang="en-US" sz="2400" b="0" dirty="0"/>
                    </a:p>
                  </a:txBody>
                  <a:tcPr/>
                </a:tc>
                <a:tc>
                  <a:txBody>
                    <a:bodyPr/>
                    <a:lstStyle/>
                    <a:p>
                      <a:pPr marL="91440" indent="-91440">
                        <a:buFont typeface="Arial" pitchFamily="34" charset="0"/>
                        <a:buChar char="•"/>
                      </a:pPr>
                      <a:r>
                        <a:rPr lang="en-US" sz="2400" b="0" kern="1200" baseline="0" dirty="0" smtClean="0">
                          <a:solidFill>
                            <a:schemeClr val="tx1"/>
                          </a:solidFill>
                          <a:latin typeface="+mn-lt"/>
                          <a:ea typeface="+mn-ea"/>
                          <a:cs typeface="Calibri" pitchFamily="34" charset="0"/>
                        </a:rPr>
                        <a:t>Can execute the BULK INSERT statement (</a:t>
                      </a:r>
                      <a:r>
                        <a:rPr lang="en-US" sz="2400" kern="1200" baseline="0" dirty="0" smtClean="0">
                          <a:solidFill>
                            <a:schemeClr val="tx1"/>
                          </a:solidFill>
                          <a:latin typeface="+mn-lt"/>
                          <a:ea typeface="+mn-ea"/>
                          <a:cs typeface="Calibri" pitchFamily="34" charset="0"/>
                        </a:rPr>
                        <a:t>importing data into databases from text files)</a:t>
                      </a:r>
                    </a:p>
                    <a:p>
                      <a:pPr marL="91440" indent="-91440">
                        <a:buFont typeface="Arial" pitchFamily="34" charset="0"/>
                        <a:buChar char="•"/>
                      </a:pPr>
                      <a:r>
                        <a:rPr lang="en-US" sz="2400" kern="1200" baseline="0" dirty="0" smtClean="0">
                          <a:solidFill>
                            <a:schemeClr val="tx1"/>
                          </a:solidFill>
                          <a:latin typeface="+mn-lt"/>
                          <a:ea typeface="+mn-ea"/>
                          <a:cs typeface="Calibri" pitchFamily="34" charset="0"/>
                        </a:rPr>
                        <a:t>Assistant DBAs</a:t>
                      </a:r>
                      <a:endParaRPr lang="en-US" sz="2400" b="0" dirty="0" smtClean="0"/>
                    </a:p>
                  </a:txBody>
                  <a:tcPr/>
                </a:tc>
              </a:tr>
            </a:tbl>
          </a:graphicData>
        </a:graphic>
      </p:graphicFrame>
      <p:sp>
        <p:nvSpPr>
          <p:cNvPr id="3" name="Title 2"/>
          <p:cNvSpPr>
            <a:spLocks noGrp="1"/>
          </p:cNvSpPr>
          <p:nvPr>
            <p:ph type="title"/>
          </p:nvPr>
        </p:nvSpPr>
        <p:spPr/>
        <p:txBody>
          <a:bodyPr/>
          <a:lstStyle/>
          <a:p>
            <a:r>
              <a:rPr lang="en-US" dirty="0" smtClean="0"/>
              <a:t>Fixed Server Roles (3/3)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Fixed-Server Roles in Object Explorer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09800" y="1371600"/>
            <a:ext cx="4595812" cy="489117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smtClean="0">
                <a:cs typeface="Calibri" pitchFamily="34" charset="0"/>
              </a:rPr>
              <a:t>Fixed permissions at the database level</a:t>
            </a:r>
          </a:p>
          <a:p>
            <a:r>
              <a:rPr lang="en-US" kern="1200" dirty="0" smtClean="0">
                <a:cs typeface="Calibri" pitchFamily="34" charset="0"/>
              </a:rPr>
              <a:t>Assigned to database users</a:t>
            </a:r>
          </a:p>
          <a:p>
            <a:endParaRPr lang="en-US" kern="1200" dirty="0" smtClean="0">
              <a:cs typeface="Calibri" pitchFamily="34" charset="0"/>
            </a:endParaRPr>
          </a:p>
        </p:txBody>
      </p:sp>
      <p:sp>
        <p:nvSpPr>
          <p:cNvPr id="3" name="Title 2"/>
          <p:cNvSpPr>
            <a:spLocks noGrp="1"/>
          </p:cNvSpPr>
          <p:nvPr>
            <p:ph type="title"/>
          </p:nvPr>
        </p:nvSpPr>
        <p:spPr/>
        <p:txBody>
          <a:bodyPr/>
          <a:lstStyle/>
          <a:p>
            <a:r>
              <a:rPr lang="en-US" dirty="0" smtClean="0"/>
              <a:t>Fixed Database Roles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12738" y="1320800"/>
          <a:ext cx="8497888" cy="4790439"/>
        </p:xfrm>
        <a:graphic>
          <a:graphicData uri="http://schemas.openxmlformats.org/drawingml/2006/table">
            <a:tbl>
              <a:tblPr firstRow="1" bandRow="1">
                <a:tableStyleId>{17292A2E-F333-43FB-9621-5CBBE7FDCDCB}</a:tableStyleId>
              </a:tblPr>
              <a:tblGrid>
                <a:gridCol w="2125662"/>
                <a:gridCol w="637222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bg1"/>
                          </a:solidFill>
                          <a:latin typeface="+mn-lt"/>
                          <a:ea typeface="+mn-ea"/>
                          <a:cs typeface="Calibri" pitchFamily="34" charset="0"/>
                        </a:rPr>
                        <a:t>Role</a:t>
                      </a:r>
                    </a:p>
                  </a:txBody>
                  <a:tcPr/>
                </a:tc>
                <a:tc>
                  <a:txBody>
                    <a:bodyPr/>
                    <a:lstStyle/>
                    <a:p>
                      <a:r>
                        <a:rPr lang="en-US" sz="1800" kern="1200" baseline="0" dirty="0" smtClean="0">
                          <a:solidFill>
                            <a:schemeClr val="bg1"/>
                          </a:solidFill>
                          <a:latin typeface="+mn-lt"/>
                          <a:ea typeface="+mn-ea"/>
                          <a:cs typeface="Calibri" pitchFamily="34" charset="0"/>
                        </a:rPr>
                        <a:t>Permission</a:t>
                      </a:r>
                      <a:endParaRPr lang="en-US" dirty="0"/>
                    </a:p>
                  </a:txBody>
                  <a:tcPr/>
                </a:tc>
              </a:tr>
              <a:tr h="370840">
                <a:tc>
                  <a:txBody>
                    <a:bodyPr/>
                    <a:lstStyle/>
                    <a:p>
                      <a:r>
                        <a:rPr lang="en-US" sz="1800" kern="1200" baseline="0" dirty="0" err="1" smtClean="0">
                          <a:solidFill>
                            <a:schemeClr val="tx1"/>
                          </a:solidFill>
                          <a:latin typeface="+mn-lt"/>
                          <a:ea typeface="+mn-ea"/>
                          <a:cs typeface="Calibri" pitchFamily="34" charset="0"/>
                        </a:rPr>
                        <a:t>db_accessadmin</a:t>
                      </a:r>
                      <a:endParaRPr lang="en-US" sz="1800" kern="1200" baseline="0" dirty="0" smtClean="0">
                        <a:solidFill>
                          <a:schemeClr val="tx1"/>
                        </a:solidFill>
                        <a:latin typeface="+mn-lt"/>
                        <a:ea typeface="+mn-ea"/>
                        <a:cs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Calibri" pitchFamily="34" charset="0"/>
                        </a:rPr>
                        <a:t>Allowed to add or remove database access for logins.</a:t>
                      </a:r>
                    </a:p>
                  </a:txBody>
                  <a:tcPr/>
                </a:tc>
              </a:tr>
              <a:tr h="370840">
                <a:tc>
                  <a:txBody>
                    <a:bodyPr/>
                    <a:lstStyle/>
                    <a:p>
                      <a:r>
                        <a:rPr lang="en-US" sz="1800" kern="1200" baseline="0" dirty="0" err="1" smtClean="0">
                          <a:solidFill>
                            <a:schemeClr val="tx1"/>
                          </a:solidFill>
                          <a:latin typeface="+mn-lt"/>
                          <a:ea typeface="+mn-ea"/>
                          <a:cs typeface="Calibri" pitchFamily="34" charset="0"/>
                        </a:rPr>
                        <a:t>db_backupoperator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Calibri" pitchFamily="34" charset="0"/>
                        </a:rPr>
                        <a:t>Allowed to back up the database.</a:t>
                      </a:r>
                    </a:p>
                  </a:txBody>
                  <a:tcPr/>
                </a:tc>
              </a:tr>
              <a:tr h="370840">
                <a:tc>
                  <a:txBody>
                    <a:bodyPr/>
                    <a:lstStyle/>
                    <a:p>
                      <a:r>
                        <a:rPr lang="en-US" sz="1800" kern="1200" baseline="0" dirty="0" err="1" smtClean="0">
                          <a:solidFill>
                            <a:schemeClr val="tx1"/>
                          </a:solidFill>
                          <a:latin typeface="+mn-lt"/>
                          <a:ea typeface="+mn-ea"/>
                          <a:cs typeface="Calibri" pitchFamily="34" charset="0"/>
                        </a:rPr>
                        <a:t>db_datareader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Calibri" pitchFamily="34" charset="0"/>
                        </a:rPr>
                        <a:t>Allowed to read all user table data.</a:t>
                      </a:r>
                    </a:p>
                  </a:txBody>
                  <a:tcPr/>
                </a:tc>
              </a:tr>
              <a:tr h="370840">
                <a:tc>
                  <a:txBody>
                    <a:bodyPr/>
                    <a:lstStyle/>
                    <a:p>
                      <a:r>
                        <a:rPr lang="en-US" sz="1800" kern="1200" baseline="0" dirty="0" err="1" smtClean="0">
                          <a:solidFill>
                            <a:schemeClr val="tx1"/>
                          </a:solidFill>
                          <a:latin typeface="+mn-lt"/>
                          <a:ea typeface="+mn-ea"/>
                          <a:cs typeface="Calibri" pitchFamily="34" charset="0"/>
                        </a:rPr>
                        <a:t>db_datawriter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Calibri" pitchFamily="34" charset="0"/>
                        </a:rPr>
                        <a:t>Allowed to change the data in all user tables.</a:t>
                      </a:r>
                    </a:p>
                  </a:txBody>
                  <a:tcPr/>
                </a:tc>
              </a:tr>
              <a:tr h="370840">
                <a:tc>
                  <a:txBody>
                    <a:bodyPr/>
                    <a:lstStyle/>
                    <a:p>
                      <a:r>
                        <a:rPr lang="en-US" sz="1800" kern="1200" baseline="0" dirty="0" err="1" smtClean="0">
                          <a:solidFill>
                            <a:schemeClr val="tx1"/>
                          </a:solidFill>
                          <a:latin typeface="+mn-lt"/>
                          <a:ea typeface="+mn-ea"/>
                          <a:cs typeface="Calibri" pitchFamily="34" charset="0"/>
                        </a:rPr>
                        <a:t>db_ddladmin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Calibri" pitchFamily="34" charset="0"/>
                        </a:rPr>
                        <a:t>Allowed to run any Data Definition Language (DDL) command against the database. This includes commands to </a:t>
                      </a:r>
                      <a:r>
                        <a:rPr lang="en-US" sz="1800" u="sng" kern="1200" baseline="0" dirty="0" smtClean="0">
                          <a:solidFill>
                            <a:schemeClr val="tx1"/>
                          </a:solidFill>
                          <a:latin typeface="+mn-lt"/>
                          <a:ea typeface="+mn-ea"/>
                          <a:cs typeface="Calibri" pitchFamily="34" charset="0"/>
                        </a:rPr>
                        <a:t>Create, Alter, and Drop </a:t>
                      </a:r>
                      <a:r>
                        <a:rPr lang="en-US" sz="1800" kern="1200" baseline="0" dirty="0" smtClean="0">
                          <a:solidFill>
                            <a:schemeClr val="tx1"/>
                          </a:solidFill>
                          <a:latin typeface="+mn-lt"/>
                          <a:ea typeface="+mn-ea"/>
                          <a:cs typeface="Calibri" pitchFamily="34" charset="0"/>
                        </a:rPr>
                        <a:t>database objects.</a:t>
                      </a:r>
                    </a:p>
                  </a:txBody>
                  <a:tcPr/>
                </a:tc>
              </a:tr>
              <a:tr h="370840">
                <a:tc>
                  <a:txBody>
                    <a:bodyPr/>
                    <a:lstStyle/>
                    <a:p>
                      <a:r>
                        <a:rPr lang="en-US" sz="1800" kern="1200" baseline="0" dirty="0" err="1" smtClean="0">
                          <a:solidFill>
                            <a:schemeClr val="tx1"/>
                          </a:solidFill>
                          <a:latin typeface="+mn-lt"/>
                          <a:ea typeface="+mn-ea"/>
                          <a:cs typeface="Calibri" pitchFamily="34" charset="0"/>
                        </a:rPr>
                        <a:t>db_denydatareader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Calibri" pitchFamily="34" charset="0"/>
                        </a:rPr>
                        <a:t>Denied the right to read all user table data.</a:t>
                      </a:r>
                    </a:p>
                  </a:txBody>
                  <a:tcPr/>
                </a:tc>
              </a:tr>
              <a:tr h="370840">
                <a:tc>
                  <a:txBody>
                    <a:bodyPr/>
                    <a:lstStyle/>
                    <a:p>
                      <a:r>
                        <a:rPr lang="en-US" sz="1800" kern="1200" baseline="0" dirty="0" err="1" smtClean="0">
                          <a:solidFill>
                            <a:schemeClr val="tx1"/>
                          </a:solidFill>
                          <a:latin typeface="+mn-lt"/>
                          <a:ea typeface="+mn-ea"/>
                          <a:cs typeface="Calibri" pitchFamily="34" charset="0"/>
                        </a:rPr>
                        <a:t>db_denydatawriter</a:t>
                      </a:r>
                      <a:endParaRPr lang="en-US" dirty="0"/>
                    </a:p>
                  </a:txBody>
                  <a:tcPr/>
                </a:tc>
                <a:tc>
                  <a:txBody>
                    <a:bodyPr/>
                    <a:lstStyle/>
                    <a:p>
                      <a:r>
                        <a:rPr lang="en-US" sz="1800" kern="1200" baseline="0" dirty="0" smtClean="0">
                          <a:solidFill>
                            <a:schemeClr val="tx1"/>
                          </a:solidFill>
                          <a:latin typeface="+mn-lt"/>
                          <a:ea typeface="+mn-ea"/>
                          <a:cs typeface="Calibri" pitchFamily="34" charset="0"/>
                        </a:rPr>
                        <a:t>Denied the right to change the data in any of the user tables.</a:t>
                      </a:r>
                      <a:endParaRPr lang="en-US" dirty="0"/>
                    </a:p>
                  </a:txBody>
                  <a:tcPr/>
                </a:tc>
              </a:tr>
              <a:tr h="370840">
                <a:tc>
                  <a:txBody>
                    <a:bodyPr/>
                    <a:lstStyle/>
                    <a:p>
                      <a:r>
                        <a:rPr lang="en-US" sz="1800" kern="1200" baseline="0" dirty="0" err="1" smtClean="0">
                          <a:solidFill>
                            <a:schemeClr val="tx1"/>
                          </a:solidFill>
                          <a:latin typeface="+mn-lt"/>
                          <a:ea typeface="+mn-ea"/>
                          <a:cs typeface="Calibri" pitchFamily="34" charset="0"/>
                        </a:rPr>
                        <a:t>db_owner</a:t>
                      </a:r>
                      <a:endParaRPr lang="en-US" dirty="0"/>
                    </a:p>
                  </a:txBody>
                  <a:tcPr/>
                </a:tc>
                <a:tc>
                  <a:txBody>
                    <a:bodyPr/>
                    <a:lstStyle/>
                    <a:p>
                      <a:r>
                        <a:rPr lang="en-US" sz="1800" kern="1200" baseline="0" dirty="0" smtClean="0">
                          <a:solidFill>
                            <a:schemeClr val="tx1"/>
                          </a:solidFill>
                          <a:latin typeface="+mn-lt"/>
                          <a:ea typeface="+mn-ea"/>
                          <a:cs typeface="Calibri" pitchFamily="34" charset="0"/>
                        </a:rPr>
                        <a:t>Allowed to perform any action on the database. Members of the </a:t>
                      </a:r>
                      <a:r>
                        <a:rPr lang="en-US" sz="1800" kern="1200" baseline="0" dirty="0" err="1" smtClean="0">
                          <a:solidFill>
                            <a:schemeClr val="tx1"/>
                          </a:solidFill>
                          <a:latin typeface="+mn-lt"/>
                          <a:ea typeface="+mn-ea"/>
                          <a:cs typeface="Calibri" pitchFamily="34" charset="0"/>
                        </a:rPr>
                        <a:t>sysadmin</a:t>
                      </a:r>
                      <a:r>
                        <a:rPr lang="en-US" sz="1800" kern="1200" baseline="0" dirty="0" smtClean="0">
                          <a:solidFill>
                            <a:schemeClr val="tx1"/>
                          </a:solidFill>
                          <a:latin typeface="+mn-lt"/>
                          <a:ea typeface="+mn-ea"/>
                          <a:cs typeface="Calibri" pitchFamily="34" charset="0"/>
                        </a:rPr>
                        <a:t> fixed-server role are mapped to this database role.</a:t>
                      </a:r>
                      <a:endParaRPr lang="en-US" dirty="0"/>
                    </a:p>
                  </a:txBody>
                  <a:tcPr/>
                </a:tc>
              </a:tr>
              <a:tr h="370840">
                <a:tc>
                  <a:txBody>
                    <a:bodyPr/>
                    <a:lstStyle/>
                    <a:p>
                      <a:r>
                        <a:rPr lang="en-US" sz="1800" kern="1200" baseline="0" dirty="0" err="1" smtClean="0">
                          <a:solidFill>
                            <a:schemeClr val="tx1"/>
                          </a:solidFill>
                          <a:latin typeface="+mn-lt"/>
                          <a:ea typeface="+mn-ea"/>
                          <a:cs typeface="Calibri" pitchFamily="34" charset="0"/>
                        </a:rPr>
                        <a:t>db_securityadmin</a:t>
                      </a:r>
                      <a:endParaRPr lang="en-US" dirty="0"/>
                    </a:p>
                  </a:txBody>
                  <a:tcPr/>
                </a:tc>
                <a:tc>
                  <a:txBody>
                    <a:bodyPr/>
                    <a:lstStyle/>
                    <a:p>
                      <a:r>
                        <a:rPr lang="en-US" sz="1800" kern="1200" baseline="0" dirty="0" smtClean="0">
                          <a:solidFill>
                            <a:schemeClr val="tx1"/>
                          </a:solidFill>
                          <a:latin typeface="+mn-lt"/>
                          <a:ea typeface="+mn-ea"/>
                          <a:cs typeface="Calibri" pitchFamily="34" charset="0"/>
                        </a:rPr>
                        <a:t>Allowed to manage permissions for database users, including membership in roles. </a:t>
                      </a:r>
                      <a:endParaRPr lang="en-US" dirty="0"/>
                    </a:p>
                  </a:txBody>
                  <a:tcPr/>
                </a:tc>
              </a:tr>
            </a:tbl>
          </a:graphicData>
        </a:graphic>
      </p:graphicFrame>
      <p:sp>
        <p:nvSpPr>
          <p:cNvPr id="3" name="Title 2"/>
          <p:cNvSpPr>
            <a:spLocks noGrp="1"/>
          </p:cNvSpPr>
          <p:nvPr>
            <p:ph type="title"/>
          </p:nvPr>
        </p:nvSpPr>
        <p:spPr/>
        <p:txBody>
          <a:bodyPr/>
          <a:lstStyle/>
          <a:p>
            <a:r>
              <a:rPr lang="en-US" dirty="0" smtClean="0">
                <a:solidFill>
                  <a:schemeClr val="tx1"/>
                </a:solidFill>
              </a:rPr>
              <a:t>Fixed Database Roles</a:t>
            </a:r>
            <a:endParaRPr 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Fixed Database Roles in Object Explorer</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956056" y="1320800"/>
            <a:ext cx="3211251" cy="50942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t>
            </a:r>
            <a:r>
              <a:rPr lang="en-US" i="1" dirty="0" smtClean="0"/>
              <a:t>public </a:t>
            </a:r>
            <a:r>
              <a:rPr lang="en-US" dirty="0" smtClean="0"/>
              <a:t>Role</a:t>
            </a:r>
            <a:endParaRPr lang="en-US" dirty="0"/>
          </a:p>
        </p:txBody>
      </p:sp>
      <p:sp>
        <p:nvSpPr>
          <p:cNvPr id="4" name="Content Placeholder 3"/>
          <p:cNvSpPr>
            <a:spLocks noGrp="1"/>
          </p:cNvSpPr>
          <p:nvPr>
            <p:ph idx="1"/>
          </p:nvPr>
        </p:nvSpPr>
        <p:spPr/>
        <p:txBody>
          <a:bodyPr/>
          <a:lstStyle/>
          <a:p>
            <a:r>
              <a:rPr lang="en-US" kern="1200" dirty="0" smtClean="0">
                <a:cs typeface="Calibri" pitchFamily="34" charset="0"/>
              </a:rPr>
              <a:t>The </a:t>
            </a:r>
            <a:r>
              <a:rPr lang="en-US" u="sng" kern="1200" dirty="0" smtClean="0">
                <a:cs typeface="Calibri" pitchFamily="34" charset="0"/>
              </a:rPr>
              <a:t>public</a:t>
            </a:r>
            <a:r>
              <a:rPr lang="en-US" kern="1200" dirty="0" smtClean="0">
                <a:cs typeface="Calibri" pitchFamily="34" charset="0"/>
              </a:rPr>
              <a:t> role</a:t>
            </a:r>
          </a:p>
          <a:p>
            <a:pPr lvl="1"/>
            <a:r>
              <a:rPr lang="en-US" kern="1200" dirty="0" smtClean="0">
                <a:cs typeface="Calibri" pitchFamily="34" charset="0"/>
              </a:rPr>
              <a:t>Like everyone group in Windows</a:t>
            </a:r>
          </a:p>
          <a:p>
            <a:pPr lvl="1"/>
            <a:r>
              <a:rPr lang="en-US" kern="1200" dirty="0" smtClean="0">
                <a:cs typeface="Calibri" pitchFamily="34" charset="0"/>
              </a:rPr>
              <a:t>This role is assigned to every user in a database</a:t>
            </a:r>
          </a:p>
          <a:p>
            <a:r>
              <a:rPr lang="en-US" kern="1200" dirty="0" smtClean="0">
                <a:cs typeface="Calibri" pitchFamily="34" charset="0"/>
              </a:rPr>
              <a:t>Guest user </a:t>
            </a:r>
            <a:r>
              <a:rPr lang="en-US" kern="1200" dirty="0" err="1" smtClean="0">
                <a:cs typeface="Calibri" pitchFamily="34" charset="0"/>
              </a:rPr>
              <a:t>vs</a:t>
            </a:r>
            <a:r>
              <a:rPr lang="en-US" kern="1200" dirty="0" smtClean="0">
                <a:cs typeface="Calibri" pitchFamily="34" charset="0"/>
              </a:rPr>
              <a:t> Public role</a:t>
            </a:r>
          </a:p>
          <a:p>
            <a:pPr lvl="1"/>
            <a:r>
              <a:rPr lang="en-US" kern="1200" dirty="0" smtClean="0">
                <a:cs typeface="Calibri" pitchFamily="34" charset="0"/>
              </a:rPr>
              <a:t>Guest user =&gt; Does not require a specific login; any login can use permissions granted to the guest user </a:t>
            </a:r>
          </a:p>
          <a:p>
            <a:pPr lvl="1"/>
            <a:r>
              <a:rPr lang="en-US" kern="1200" dirty="0" smtClean="0">
                <a:cs typeface="Calibri" pitchFamily="34" charset="0"/>
              </a:rPr>
              <a:t>Public role =&gt; Requires a specific login; the login uses any permissions granted to the public role.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smtClean="0">
                <a:cs typeface="Calibri" pitchFamily="34" charset="0"/>
              </a:rPr>
              <a:t>Create custom database roles</a:t>
            </a:r>
          </a:p>
          <a:p>
            <a:r>
              <a:rPr lang="en-US" kern="1200" dirty="0" smtClean="0">
                <a:cs typeface="Calibri" pitchFamily="34" charset="0"/>
              </a:rPr>
              <a:t>Make the more granular set of permissions </a:t>
            </a:r>
          </a:p>
        </p:txBody>
      </p:sp>
      <p:sp>
        <p:nvSpPr>
          <p:cNvPr id="3" name="Title 2"/>
          <p:cNvSpPr>
            <a:spLocks noGrp="1"/>
          </p:cNvSpPr>
          <p:nvPr>
            <p:ph type="title"/>
          </p:nvPr>
        </p:nvSpPr>
        <p:spPr/>
        <p:txBody>
          <a:bodyPr/>
          <a:lstStyle/>
          <a:p>
            <a:r>
              <a:rPr lang="en-US" dirty="0" smtClean="0"/>
              <a:t>User Defined Roles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840180" y="2438400"/>
            <a:ext cx="3200400" cy="4011561"/>
          </a:xfrm>
          <a:prstGeom prst="rect">
            <a:avLst/>
          </a:prstGeom>
          <a:noFill/>
          <a:ln w="9525">
            <a:noFill/>
            <a:miter lim="800000"/>
            <a:headEnd/>
            <a:tailEnd/>
          </a:ln>
        </p:spPr>
      </p:pic>
      <p:cxnSp>
        <p:nvCxnSpPr>
          <p:cNvPr id="6" name="Straight Arrow Connector 5"/>
          <p:cNvCxnSpPr/>
          <p:nvPr/>
        </p:nvCxnSpPr>
        <p:spPr bwMode="auto">
          <a:xfrm flipH="1">
            <a:off x="5195450" y="5444840"/>
            <a:ext cx="1676400" cy="838200"/>
          </a:xfrm>
          <a:prstGeom prst="straightConnector1">
            <a:avLst/>
          </a:prstGeom>
          <a:solidFill>
            <a:schemeClr val="accent1"/>
          </a:solidFill>
          <a:ln w="28575" cap="flat" cmpd="sng" algn="ctr">
            <a:solidFill>
              <a:srgbClr val="FF0000"/>
            </a:solidFill>
            <a:prstDash val="solid"/>
            <a:round/>
            <a:headEnd type="none" w="sm" len="sm"/>
            <a:tailEnd type="arrow"/>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smtClean="0">
                <a:cs typeface="Calibri" pitchFamily="34" charset="0"/>
              </a:rPr>
              <a:t>How can we grant “read all the tables in a database”, but “update only one table”?</a:t>
            </a:r>
          </a:p>
          <a:p>
            <a:pPr lvl="1"/>
            <a:r>
              <a:rPr lang="en-US" kern="1200" dirty="0" smtClean="0">
                <a:cs typeface="Calibri" pitchFamily="34" charset="0"/>
              </a:rPr>
              <a:t>Hint: Utilize </a:t>
            </a:r>
            <a:r>
              <a:rPr lang="en-US" i="1" kern="1200" dirty="0" err="1" smtClean="0">
                <a:cs typeface="Calibri" pitchFamily="34" charset="0"/>
              </a:rPr>
              <a:t>db_datareader</a:t>
            </a:r>
            <a:r>
              <a:rPr lang="en-US" kern="1200" dirty="0" smtClean="0">
                <a:cs typeface="Calibri" pitchFamily="34" charset="0"/>
              </a:rPr>
              <a:t>, </a:t>
            </a:r>
            <a:r>
              <a:rPr lang="en-US" i="1" kern="1200" dirty="0" err="1" smtClean="0">
                <a:cs typeface="Calibri" pitchFamily="34" charset="0"/>
              </a:rPr>
              <a:t>db_datawriter</a:t>
            </a:r>
            <a:r>
              <a:rPr lang="en-US" kern="1200" dirty="0" smtClean="0">
                <a:cs typeface="Calibri" pitchFamily="34" charset="0"/>
              </a:rPr>
              <a:t> roles</a:t>
            </a:r>
          </a:p>
          <a:p>
            <a:pPr lvl="1">
              <a:buNone/>
            </a:pPr>
            <a:r>
              <a:rPr lang="en-US" kern="1200" dirty="0" smtClean="0">
                <a:cs typeface="Calibri" pitchFamily="34" charset="0"/>
              </a:rPr>
              <a:t>	(1) Give each user </a:t>
            </a:r>
            <a:r>
              <a:rPr lang="en-US" i="1" kern="1200" dirty="0" err="1" smtClean="0">
                <a:cs typeface="Calibri" pitchFamily="34" charset="0"/>
              </a:rPr>
              <a:t>db_datareader</a:t>
            </a:r>
            <a:r>
              <a:rPr lang="en-US" kern="1200" dirty="0" smtClean="0">
                <a:cs typeface="Calibri" pitchFamily="34" charset="0"/>
              </a:rPr>
              <a:t> and the specific UPDATE permission </a:t>
            </a:r>
          </a:p>
          <a:p>
            <a:pPr lvl="1">
              <a:buNone/>
            </a:pPr>
            <a:r>
              <a:rPr lang="en-US" kern="1200" dirty="0" smtClean="0">
                <a:solidFill>
                  <a:srgbClr val="FF0000"/>
                </a:solidFill>
                <a:cs typeface="Calibri" pitchFamily="34" charset="0"/>
              </a:rPr>
              <a:t>	-&gt; tedious</a:t>
            </a:r>
          </a:p>
          <a:p>
            <a:pPr lvl="1">
              <a:buNone/>
            </a:pPr>
            <a:r>
              <a:rPr lang="en-US" kern="1200" dirty="0" smtClean="0">
                <a:cs typeface="Calibri" pitchFamily="34" charset="0"/>
              </a:rPr>
              <a:t>	(2) Put users in a Windows group and assign a login and database user with the proper permissions </a:t>
            </a:r>
          </a:p>
          <a:p>
            <a:pPr lvl="1">
              <a:buNone/>
            </a:pPr>
            <a:r>
              <a:rPr lang="en-US" kern="1200" dirty="0" smtClean="0">
                <a:solidFill>
                  <a:srgbClr val="FF0000"/>
                </a:solidFill>
                <a:cs typeface="Calibri" pitchFamily="34" charset="0"/>
              </a:rPr>
              <a:t>	-&gt; not always feasible</a:t>
            </a:r>
          </a:p>
          <a:p>
            <a:pPr lvl="1">
              <a:buNone/>
            </a:pPr>
            <a:r>
              <a:rPr lang="en-US" kern="1200" dirty="0" smtClean="0">
                <a:cs typeface="Calibri" pitchFamily="34" charset="0"/>
              </a:rPr>
              <a:t>	(3) Create a user-defined database role that contains </a:t>
            </a:r>
            <a:r>
              <a:rPr lang="en-US" i="1" kern="1200" dirty="0" err="1" smtClean="0">
                <a:cs typeface="Calibri" pitchFamily="34" charset="0"/>
              </a:rPr>
              <a:t>db_datareader</a:t>
            </a:r>
            <a:r>
              <a:rPr lang="en-US" i="1" kern="1200" dirty="0" smtClean="0">
                <a:cs typeface="Calibri" pitchFamily="34" charset="0"/>
              </a:rPr>
              <a:t> </a:t>
            </a:r>
            <a:r>
              <a:rPr lang="en-US" kern="1200" dirty="0" smtClean="0">
                <a:cs typeface="Calibri" pitchFamily="34" charset="0"/>
              </a:rPr>
              <a:t>role, and the UPDATE permission to the single table </a:t>
            </a:r>
          </a:p>
          <a:p>
            <a:pPr lvl="1">
              <a:buNone/>
            </a:pPr>
            <a:r>
              <a:rPr lang="en-US" kern="1200" dirty="0" smtClean="0">
                <a:solidFill>
                  <a:srgbClr val="FF0000"/>
                </a:solidFill>
                <a:cs typeface="Calibri" pitchFamily="34" charset="0"/>
              </a:rPr>
              <a:t>	-&gt; good</a:t>
            </a:r>
          </a:p>
        </p:txBody>
      </p:sp>
      <p:sp>
        <p:nvSpPr>
          <p:cNvPr id="3" name="Title 2"/>
          <p:cNvSpPr>
            <a:spLocks noGrp="1"/>
          </p:cNvSpPr>
          <p:nvPr>
            <p:ph type="title"/>
          </p:nvPr>
        </p:nvSpPr>
        <p:spPr/>
        <p:txBody>
          <a:bodyPr/>
          <a:lstStyle/>
          <a:p>
            <a:r>
              <a:rPr lang="en-US" dirty="0" smtClean="0"/>
              <a:t>User Defined Roles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ox(in)">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ox(i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ox(i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ox(i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ox(i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ox(in)">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10000"/>
              </a:spcBef>
              <a:spcAft>
                <a:spcPct val="10000"/>
              </a:spcAft>
            </a:pPr>
            <a:r>
              <a:rPr lang="en-US" sz="3200" dirty="0" smtClean="0"/>
              <a:t>Using Windows Authentication Mode</a:t>
            </a:r>
            <a:br>
              <a:rPr lang="en-US" sz="3200" dirty="0" smtClean="0"/>
            </a:br>
            <a:r>
              <a:rPr lang="en-US" sz="3200" dirty="0" smtClean="0"/>
              <a:t>Using Mixed Mode</a:t>
            </a:r>
            <a:endParaRPr lang="en-US" sz="3200" dirty="0"/>
          </a:p>
        </p:txBody>
      </p:sp>
      <p:sp>
        <p:nvSpPr>
          <p:cNvPr id="3" name="Text Placeholder 2"/>
          <p:cNvSpPr>
            <a:spLocks noGrp="1"/>
          </p:cNvSpPr>
          <p:nvPr>
            <p:ph type="body" idx="1"/>
          </p:nvPr>
        </p:nvSpPr>
        <p:spPr/>
        <p:txBody>
          <a:bodyPr/>
          <a:lstStyle/>
          <a:p>
            <a:r>
              <a:rPr lang="en-US" dirty="0" smtClean="0"/>
              <a:t>Authentication Methods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kern="1200" dirty="0" smtClean="0">
                <a:cs typeface="Calibri" pitchFamily="34" charset="0"/>
              </a:rPr>
              <a:t>A database principal that allows </a:t>
            </a:r>
            <a:r>
              <a:rPr lang="en-US" u="sng" kern="1200" dirty="0" smtClean="0">
                <a:cs typeface="Calibri" pitchFamily="34" charset="0"/>
              </a:rPr>
              <a:t>an application </a:t>
            </a:r>
            <a:r>
              <a:rPr lang="en-US" kern="1200" dirty="0" smtClean="0">
                <a:cs typeface="Calibri" pitchFamily="34" charset="0"/>
              </a:rPr>
              <a:t>to run with its own permissions</a:t>
            </a:r>
          </a:p>
          <a:p>
            <a:r>
              <a:rPr lang="en-US" kern="1200" dirty="0" smtClean="0">
                <a:cs typeface="Calibri" pitchFamily="34" charset="0"/>
              </a:rPr>
              <a:t>The steps for the app role switches the contexts:</a:t>
            </a:r>
          </a:p>
          <a:p>
            <a:pPr lvl="1"/>
            <a:r>
              <a:rPr lang="en-US" sz="2300" kern="1200" dirty="0" smtClean="0">
                <a:cs typeface="Calibri" pitchFamily="34" charset="0"/>
              </a:rPr>
              <a:t>A user runs an application</a:t>
            </a:r>
          </a:p>
          <a:p>
            <a:pPr lvl="1"/>
            <a:r>
              <a:rPr lang="en-US" sz="2300" kern="1200" dirty="0" smtClean="0">
                <a:cs typeface="Calibri" pitchFamily="34" charset="0"/>
              </a:rPr>
              <a:t>The application connects to an instance of SQL Server as the user</a:t>
            </a:r>
          </a:p>
          <a:p>
            <a:pPr lvl="1"/>
            <a:r>
              <a:rPr lang="en-US" sz="2300" kern="1200" dirty="0" smtClean="0">
                <a:cs typeface="Calibri" pitchFamily="34" charset="0"/>
              </a:rPr>
              <a:t>The application runs </a:t>
            </a:r>
            <a:r>
              <a:rPr lang="en-US" sz="2300" b="1" kern="1200" dirty="0" err="1" smtClean="0">
                <a:cs typeface="Calibri" pitchFamily="34" charset="0"/>
              </a:rPr>
              <a:t>sp_setapprole</a:t>
            </a:r>
            <a:r>
              <a:rPr lang="en-US" sz="2300" kern="1200" dirty="0" smtClean="0">
                <a:cs typeface="Calibri" pitchFamily="34" charset="0"/>
              </a:rPr>
              <a:t> with a password known only to the application</a:t>
            </a:r>
          </a:p>
          <a:p>
            <a:pPr lvl="1"/>
            <a:r>
              <a:rPr lang="en-US" sz="2300" kern="1200" dirty="0" smtClean="0">
                <a:cs typeface="Calibri" pitchFamily="34" charset="0"/>
              </a:rPr>
              <a:t>Here the connection assumes the permissions of the application role (not the user)</a:t>
            </a:r>
          </a:p>
          <a:p>
            <a:r>
              <a:rPr lang="en-US" dirty="0" smtClean="0"/>
              <a:t>For </a:t>
            </a:r>
            <a:r>
              <a:rPr lang="en-US" dirty="0" err="1" smtClean="0"/>
              <a:t>stateful</a:t>
            </a:r>
            <a:r>
              <a:rPr lang="en-US" dirty="0" smtClean="0"/>
              <a:t> Windows apps, not stateless web apps (not common </a:t>
            </a:r>
            <a:r>
              <a:rPr lang="en-US" dirty="0" err="1" smtClean="0"/>
              <a:t>uasge</a:t>
            </a:r>
            <a:r>
              <a:rPr lang="en-US" dirty="0" smtClean="0"/>
              <a:t>)</a:t>
            </a:r>
          </a:p>
          <a:p>
            <a:pPr lvl="1"/>
            <a:endParaRPr lang="en-US" sz="2300" kern="1200" dirty="0" smtClean="0">
              <a:cs typeface="Calibri" pitchFamily="34" charset="0"/>
            </a:endParaRPr>
          </a:p>
        </p:txBody>
      </p:sp>
      <p:sp>
        <p:nvSpPr>
          <p:cNvPr id="3" name="Title 2"/>
          <p:cNvSpPr>
            <a:spLocks noGrp="1"/>
          </p:cNvSpPr>
          <p:nvPr>
            <p:ph type="title"/>
          </p:nvPr>
        </p:nvSpPr>
        <p:spPr/>
        <p:txBody>
          <a:bodyPr/>
          <a:lstStyle/>
          <a:p>
            <a:r>
              <a:rPr lang="en-US" dirty="0" smtClean="0"/>
              <a:t>Application Roles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Application Role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013365" y="1295400"/>
            <a:ext cx="2947987" cy="4754413"/>
          </a:xfrm>
          <a:prstGeom prst="rect">
            <a:avLst/>
          </a:prstGeom>
          <a:noFill/>
          <a:ln w="9525">
            <a:noFill/>
            <a:miter lim="800000"/>
            <a:headEnd/>
            <a:tailEnd/>
          </a:ln>
        </p:spPr>
      </p:pic>
      <p:cxnSp>
        <p:nvCxnSpPr>
          <p:cNvPr id="5" name="Straight Arrow Connector 4"/>
          <p:cNvCxnSpPr/>
          <p:nvPr/>
        </p:nvCxnSpPr>
        <p:spPr bwMode="auto">
          <a:xfrm flipH="1">
            <a:off x="5084610" y="4204855"/>
            <a:ext cx="1676400" cy="838200"/>
          </a:xfrm>
          <a:prstGeom prst="straightConnector1">
            <a:avLst/>
          </a:prstGeom>
          <a:solidFill>
            <a:schemeClr val="accent1"/>
          </a:solidFill>
          <a:ln w="28575" cap="flat" cmpd="sng" algn="ctr">
            <a:solidFill>
              <a:srgbClr val="FF0000"/>
            </a:solidFill>
            <a:prstDash val="solid"/>
            <a:round/>
            <a:headEnd type="none" w="sm" len="sm"/>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Managing </a:t>
            </a:r>
            <a:r>
              <a:rPr lang="en-US" dirty="0" err="1" smtClean="0"/>
              <a:t>Securables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Securables</a:t>
            </a:r>
            <a:endParaRPr lang="en-US" dirty="0"/>
          </a:p>
        </p:txBody>
      </p:sp>
      <p:sp>
        <p:nvSpPr>
          <p:cNvPr id="5" name="Content Placeholder 4"/>
          <p:cNvSpPr>
            <a:spLocks noGrp="1"/>
          </p:cNvSpPr>
          <p:nvPr>
            <p:ph idx="1"/>
          </p:nvPr>
        </p:nvSpPr>
        <p:spPr/>
        <p:txBody>
          <a:bodyPr/>
          <a:lstStyle/>
          <a:p>
            <a:r>
              <a:rPr lang="en-US" dirty="0" smtClean="0"/>
              <a:t>Resources on which permissions can be granted. Principals (e.g., users, logins) acquire permission to </a:t>
            </a:r>
            <a:r>
              <a:rPr lang="en-US" dirty="0" err="1" smtClean="0"/>
              <a:t>securables</a:t>
            </a:r>
            <a:r>
              <a:rPr lang="en-US" dirty="0" smtClean="0"/>
              <a:t>. </a:t>
            </a:r>
          </a:p>
          <a:p>
            <a:r>
              <a:rPr lang="en-US" dirty="0" smtClean="0"/>
              <a:t>Some </a:t>
            </a:r>
            <a:r>
              <a:rPr lang="en-US" dirty="0" err="1" smtClean="0"/>
              <a:t>securables</a:t>
            </a:r>
            <a:r>
              <a:rPr lang="en-US" dirty="0" smtClean="0"/>
              <a:t> contained within others and form nested hierarchies called “scopes”</a:t>
            </a:r>
          </a:p>
          <a:p>
            <a:r>
              <a:rPr lang="en-US" dirty="0" smtClean="0"/>
              <a:t>Relationships can span scope boundaries</a:t>
            </a:r>
          </a:p>
          <a:p>
            <a:pPr lvl="1"/>
            <a:r>
              <a:rPr lang="en-US" dirty="0" smtClean="0"/>
              <a:t>Servers have databases; databases have schemas; and schemas have contain objects</a:t>
            </a:r>
          </a:p>
          <a:p>
            <a:pPr lvl="1"/>
            <a:r>
              <a:rPr lang="en-US" dirty="0" smtClean="0"/>
              <a:t>If permissions granted on a securable at the server level, implied permissions granted at the database and schema levels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Securables</a:t>
            </a:r>
            <a:endParaRPr lang="en-US" dirty="0"/>
          </a:p>
        </p:txBody>
      </p:sp>
      <p:graphicFrame>
        <p:nvGraphicFramePr>
          <p:cNvPr id="5" name="Table 4"/>
          <p:cNvGraphicFramePr>
            <a:graphicFrameLocks noGrp="1"/>
          </p:cNvGraphicFramePr>
          <p:nvPr/>
        </p:nvGraphicFramePr>
        <p:xfrm>
          <a:off x="1524000" y="1213940"/>
          <a:ext cx="6096000" cy="5394959"/>
        </p:xfrm>
        <a:graphic>
          <a:graphicData uri="http://schemas.openxmlformats.org/drawingml/2006/table">
            <a:tbl>
              <a:tblPr firstRow="1" bandRow="1">
                <a:tableStyleId>{17292A2E-F333-43FB-9621-5CBBE7FDCDCB}</a:tableStyleId>
              </a:tblPr>
              <a:tblGrid>
                <a:gridCol w="3048000"/>
                <a:gridCol w="3048000"/>
              </a:tblGrid>
              <a:tr h="370840">
                <a:tc>
                  <a:txBody>
                    <a:bodyPr/>
                    <a:lstStyle/>
                    <a:p>
                      <a:r>
                        <a:rPr lang="en-US" sz="2200" dirty="0" smtClean="0"/>
                        <a:t>Scope</a:t>
                      </a:r>
                      <a:endParaRPr lang="en-US" sz="2200" dirty="0"/>
                    </a:p>
                  </a:txBody>
                  <a:tcPr/>
                </a:tc>
                <a:tc>
                  <a:txBody>
                    <a:bodyPr/>
                    <a:lstStyle/>
                    <a:p>
                      <a:r>
                        <a:rPr lang="en-US" sz="2200" dirty="0" err="1" smtClean="0"/>
                        <a:t>Securables</a:t>
                      </a:r>
                      <a:endParaRPr lang="en-US" sz="2200" dirty="0"/>
                    </a:p>
                  </a:txBody>
                  <a:tcPr/>
                </a:tc>
              </a:tr>
              <a:tr h="370840">
                <a:tc>
                  <a:txBody>
                    <a:bodyPr/>
                    <a:lstStyle/>
                    <a:p>
                      <a:r>
                        <a:rPr lang="en-US" sz="2200" kern="1200" dirty="0" smtClean="0"/>
                        <a:t>Server </a:t>
                      </a:r>
                      <a:endParaRPr lang="en-US" sz="2200" dirty="0"/>
                    </a:p>
                  </a:txBody>
                  <a:tcPr/>
                </a:tc>
                <a:tc>
                  <a:txBody>
                    <a:bodyPr/>
                    <a:lstStyle/>
                    <a:p>
                      <a:r>
                        <a:rPr lang="en-US" sz="2200" kern="1200" dirty="0" smtClean="0"/>
                        <a:t>Logins </a:t>
                      </a:r>
                    </a:p>
                    <a:p>
                      <a:r>
                        <a:rPr lang="en-US" sz="2200" kern="1200" dirty="0" smtClean="0"/>
                        <a:t>Databases </a:t>
                      </a:r>
                    </a:p>
                  </a:txBody>
                  <a:tcPr/>
                </a:tc>
              </a:tr>
              <a:tr h="370840">
                <a:tc>
                  <a:txBody>
                    <a:bodyPr/>
                    <a:lstStyle/>
                    <a:p>
                      <a:r>
                        <a:rPr lang="en-US" sz="2200" kern="1200" dirty="0" smtClean="0"/>
                        <a:t>Database </a:t>
                      </a:r>
                      <a:endParaRPr lang="en-US" sz="2200" dirty="0"/>
                    </a:p>
                  </a:txBody>
                  <a:tcPr/>
                </a:tc>
                <a:tc>
                  <a:txBody>
                    <a:bodyPr/>
                    <a:lstStyle/>
                    <a:p>
                      <a:r>
                        <a:rPr lang="en-US" sz="2200" kern="1200" dirty="0" smtClean="0"/>
                        <a:t>User </a:t>
                      </a:r>
                    </a:p>
                    <a:p>
                      <a:r>
                        <a:rPr lang="en-US" sz="2200" kern="1200" dirty="0" smtClean="0"/>
                        <a:t>Role </a:t>
                      </a:r>
                    </a:p>
                    <a:p>
                      <a:r>
                        <a:rPr lang="en-US" sz="2200" kern="1200" dirty="0" smtClean="0"/>
                        <a:t>Application role </a:t>
                      </a:r>
                    </a:p>
                    <a:p>
                      <a:r>
                        <a:rPr lang="en-US" sz="2200" kern="1200" dirty="0" smtClean="0"/>
                        <a:t>Schemas</a:t>
                      </a:r>
                      <a:endParaRPr lang="en-US" sz="2200" kern="1200" dirty="0" smtClean="0">
                        <a:solidFill>
                          <a:schemeClr val="tx1"/>
                        </a:solidFill>
                        <a:latin typeface="+mn-lt"/>
                        <a:ea typeface="+mn-ea"/>
                        <a:cs typeface="+mn-cs"/>
                      </a:endParaRPr>
                    </a:p>
                  </a:txBody>
                  <a:tcPr/>
                </a:tc>
              </a:tr>
              <a:tr h="370840">
                <a:tc>
                  <a:txBody>
                    <a:bodyPr/>
                    <a:lstStyle/>
                    <a:p>
                      <a:r>
                        <a:rPr lang="en-US" sz="2200" kern="1200" dirty="0" smtClean="0"/>
                        <a:t>Schema</a:t>
                      </a:r>
                      <a:endParaRPr lang="en-US" sz="2200" dirty="0"/>
                    </a:p>
                  </a:txBody>
                  <a:tcPr/>
                </a:tc>
                <a:tc>
                  <a:txBody>
                    <a:bodyPr/>
                    <a:lstStyle/>
                    <a:p>
                      <a:r>
                        <a:rPr lang="en-US" sz="2200" kern="1200" dirty="0" smtClean="0"/>
                        <a:t>Table</a:t>
                      </a:r>
                    </a:p>
                    <a:p>
                      <a:r>
                        <a:rPr lang="en-US" sz="2200" kern="1200" dirty="0" smtClean="0"/>
                        <a:t>View</a:t>
                      </a:r>
                    </a:p>
                    <a:p>
                      <a:r>
                        <a:rPr lang="en-US" sz="2200" kern="1200" dirty="0" smtClean="0"/>
                        <a:t>Function</a:t>
                      </a:r>
                    </a:p>
                    <a:p>
                      <a:r>
                        <a:rPr lang="en-US" sz="2200" kern="1200" dirty="0" smtClean="0"/>
                        <a:t>Procedure</a:t>
                      </a:r>
                    </a:p>
                    <a:p>
                      <a:r>
                        <a:rPr lang="en-US" sz="2200" kern="1200" dirty="0" smtClean="0"/>
                        <a:t>Queue</a:t>
                      </a:r>
                    </a:p>
                    <a:p>
                      <a:r>
                        <a:rPr lang="en-US" sz="2200" kern="1200" dirty="0" smtClean="0"/>
                        <a:t>Type</a:t>
                      </a:r>
                    </a:p>
                    <a:p>
                      <a:r>
                        <a:rPr lang="en-US" sz="2200" kern="1200" dirty="0" smtClean="0"/>
                        <a:t>Synonym</a:t>
                      </a:r>
                    </a:p>
                    <a:p>
                      <a:r>
                        <a:rPr lang="en-US" sz="2200" kern="1200" dirty="0" smtClean="0"/>
                        <a:t>Aggregate</a:t>
                      </a:r>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Managing Permissions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Permissions are granted to a principal on </a:t>
            </a:r>
            <a:r>
              <a:rPr lang="en-US" dirty="0" err="1" smtClean="0"/>
              <a:t>securables</a:t>
            </a:r>
            <a:endParaRPr lang="en-US" dirty="0" smtClean="0"/>
          </a:p>
          <a:p>
            <a:r>
              <a:rPr lang="en-US" dirty="0" smtClean="0"/>
              <a:t>Permissions manipulated with the TSQL queries:  GRANT, DENY, and REVOKE</a:t>
            </a:r>
          </a:p>
          <a:p>
            <a:pPr lvl="1"/>
            <a:r>
              <a:rPr lang="en-US" dirty="0" smtClean="0"/>
              <a:t>GRANT: allows an operation on an object</a:t>
            </a:r>
            <a:endParaRPr lang="en-US" kern="1200" dirty="0" smtClean="0">
              <a:cs typeface="Calibri" pitchFamily="34" charset="0"/>
            </a:endParaRPr>
          </a:p>
          <a:p>
            <a:pPr lvl="1"/>
            <a:r>
              <a:rPr lang="en-US" kern="1200" dirty="0" smtClean="0">
                <a:cs typeface="Calibri" pitchFamily="34" charset="0"/>
              </a:rPr>
              <a:t>DENY: denies permission on an object</a:t>
            </a:r>
          </a:p>
          <a:p>
            <a:pPr lvl="1"/>
            <a:r>
              <a:rPr lang="en-US" kern="1200" dirty="0" smtClean="0">
                <a:cs typeface="Calibri" pitchFamily="34" charset="0"/>
              </a:rPr>
              <a:t>REVOKE: removes a (granted/denied) permission</a:t>
            </a:r>
            <a:endParaRPr lang="en-US" dirty="0" smtClean="0"/>
          </a:p>
          <a:p>
            <a:r>
              <a:rPr lang="en-US" dirty="0" smtClean="0"/>
              <a:t>Combination of login, user and role permissions determine GRANT or DENY</a:t>
            </a:r>
          </a:p>
          <a:p>
            <a:pPr lvl="1"/>
            <a:r>
              <a:rPr lang="en-US" dirty="0" smtClean="0"/>
              <a:t>A single DENY stops access</a:t>
            </a:r>
          </a:p>
        </p:txBody>
      </p:sp>
      <p:sp>
        <p:nvSpPr>
          <p:cNvPr id="3" name="Title 2"/>
          <p:cNvSpPr>
            <a:spLocks noGrp="1"/>
          </p:cNvSpPr>
          <p:nvPr>
            <p:ph type="title"/>
          </p:nvPr>
        </p:nvSpPr>
        <p:spPr/>
        <p:txBody>
          <a:bodyPr/>
          <a:lstStyle/>
          <a:p>
            <a:r>
              <a:rPr lang="en-US" dirty="0" smtClean="0"/>
              <a:t>Permissions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First, identify info</a:t>
            </a:r>
          </a:p>
          <a:p>
            <a:pPr lvl="1"/>
            <a:r>
              <a:rPr lang="en-US" dirty="0" smtClean="0"/>
              <a:t>SELECT SUSER_SNAME() AS Login</a:t>
            </a:r>
          </a:p>
          <a:p>
            <a:pPr lvl="1"/>
            <a:r>
              <a:rPr lang="en-US" dirty="0" smtClean="0"/>
              <a:t>   , USER_NAME() AS </a:t>
            </a:r>
            <a:r>
              <a:rPr lang="en-US" dirty="0" err="1" smtClean="0"/>
              <a:t>Usr</a:t>
            </a:r>
            <a:endParaRPr lang="en-US" dirty="0" smtClean="0"/>
          </a:p>
          <a:p>
            <a:pPr lvl="1"/>
            <a:r>
              <a:rPr lang="en-US" dirty="0" smtClean="0"/>
              <a:t>   , DB_NAME() AS Db</a:t>
            </a:r>
          </a:p>
          <a:p>
            <a:endParaRPr lang="en-US" dirty="0" smtClean="0"/>
          </a:p>
          <a:p>
            <a:r>
              <a:rPr lang="en-US" dirty="0" smtClean="0"/>
              <a:t>Next, examine permissions</a:t>
            </a:r>
          </a:p>
          <a:p>
            <a:pPr lvl="1"/>
            <a:r>
              <a:rPr lang="en-US" dirty="0" smtClean="0"/>
              <a:t>select * from </a:t>
            </a:r>
            <a:r>
              <a:rPr lang="en-US" dirty="0" err="1" smtClean="0"/>
              <a:t>sys.server_permissions</a:t>
            </a:r>
            <a:endParaRPr lang="en-US" dirty="0" smtClean="0"/>
          </a:p>
          <a:p>
            <a:pPr lvl="1"/>
            <a:r>
              <a:rPr lang="en-US" dirty="0" smtClean="0"/>
              <a:t>select * from </a:t>
            </a:r>
            <a:r>
              <a:rPr lang="en-US" dirty="0" err="1" smtClean="0"/>
              <a:t>sys.database_permissions</a:t>
            </a:r>
            <a:endParaRPr lang="en-US" dirty="0" smtClean="0"/>
          </a:p>
          <a:p>
            <a:endParaRPr lang="en-US" dirty="0"/>
          </a:p>
        </p:txBody>
      </p:sp>
      <p:sp>
        <p:nvSpPr>
          <p:cNvPr id="3" name="Title 2"/>
          <p:cNvSpPr>
            <a:spLocks noGrp="1"/>
          </p:cNvSpPr>
          <p:nvPr>
            <p:ph type="title"/>
          </p:nvPr>
        </p:nvSpPr>
        <p:spPr/>
        <p:txBody>
          <a:bodyPr/>
          <a:lstStyle/>
          <a:p>
            <a:r>
              <a:rPr lang="en-US" dirty="0" smtClean="0"/>
              <a:t>Permissions - TSQL</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056960"/>
          <a:ext cx="8497888" cy="5715000"/>
        </p:xfrm>
        <a:graphic>
          <a:graphicData uri="http://schemas.openxmlformats.org/drawingml/2006/table">
            <a:tbl>
              <a:tblPr firstRow="1" bandRow="1">
                <a:tableStyleId>{17292A2E-F333-43FB-9621-5CBBE7FDCDCB}</a:tableStyleId>
              </a:tblPr>
              <a:tblGrid>
                <a:gridCol w="2354262"/>
                <a:gridCol w="6143626"/>
              </a:tblGrid>
              <a:tr h="370840">
                <a:tc>
                  <a:txBody>
                    <a:bodyPr/>
                    <a:lstStyle/>
                    <a:p>
                      <a:pPr>
                        <a:lnSpc>
                          <a:spcPts val="1400"/>
                        </a:lnSpc>
                        <a:spcBef>
                          <a:spcPts val="0"/>
                        </a:spcBef>
                      </a:pPr>
                      <a:r>
                        <a:rPr lang="en-US" sz="1800" dirty="0" smtClean="0"/>
                        <a:t>GRANT/REVOKE/DENY</a:t>
                      </a:r>
                      <a:endParaRPr lang="en-US" sz="1800" dirty="0"/>
                    </a:p>
                  </a:txBody>
                  <a:tcPr anchor="ctr"/>
                </a:tc>
                <a:tc>
                  <a:txBody>
                    <a:bodyPr/>
                    <a:lstStyle/>
                    <a:p>
                      <a:pPr>
                        <a:lnSpc>
                          <a:spcPts val="1400"/>
                        </a:lnSpc>
                        <a:spcBef>
                          <a:spcPts val="0"/>
                        </a:spcBef>
                      </a:pPr>
                      <a:r>
                        <a:rPr lang="en-US" sz="1800" dirty="0" smtClean="0"/>
                        <a:t>Description</a:t>
                      </a:r>
                      <a:endParaRPr lang="en-US" sz="1800" dirty="0"/>
                    </a:p>
                  </a:txBody>
                  <a:tcPr anchor="ctr"/>
                </a:tc>
              </a:tr>
              <a:tr h="370840">
                <a:tc>
                  <a:txBody>
                    <a:bodyPr/>
                    <a:lstStyle/>
                    <a:p>
                      <a:pPr>
                        <a:lnSpc>
                          <a:spcPts val="1400"/>
                        </a:lnSpc>
                        <a:spcBef>
                          <a:spcPts val="0"/>
                        </a:spcBef>
                      </a:pPr>
                      <a:r>
                        <a:rPr lang="en-US" sz="1800" dirty="0" smtClean="0"/>
                        <a:t>CREATE</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ALTER</a:t>
                      </a:r>
                      <a:endParaRPr lang="en-US" sz="1800" dirty="0"/>
                    </a:p>
                  </a:txBody>
                  <a:tcPr anchor="ctr"/>
                </a:tc>
                <a:tc>
                  <a:txBody>
                    <a:bodyPr/>
                    <a:lstStyle/>
                    <a:p>
                      <a:pPr>
                        <a:lnSpc>
                          <a:spcPts val="1400"/>
                        </a:lnSpc>
                        <a:spcBef>
                          <a:spcPts val="0"/>
                        </a:spcBef>
                      </a:pPr>
                      <a:r>
                        <a:rPr lang="en-US" dirty="0" smtClean="0"/>
                        <a:t>Confer the ability to change the </a:t>
                      </a:r>
                      <a:r>
                        <a:rPr lang="en-US" dirty="0" err="1" smtClean="0"/>
                        <a:t>securable’s</a:t>
                      </a:r>
                      <a:r>
                        <a:rPr lang="en-US" dirty="0" smtClean="0"/>
                        <a:t> properties (not ownership)</a:t>
                      </a:r>
                      <a:endParaRPr lang="en-US" sz="1800" dirty="0"/>
                    </a:p>
                  </a:txBody>
                  <a:tcPr anchor="ctr"/>
                </a:tc>
              </a:tr>
              <a:tr h="370840">
                <a:tc>
                  <a:txBody>
                    <a:bodyPr/>
                    <a:lstStyle/>
                    <a:p>
                      <a:pPr>
                        <a:lnSpc>
                          <a:spcPts val="1400"/>
                        </a:lnSpc>
                        <a:spcBef>
                          <a:spcPts val="0"/>
                        </a:spcBef>
                      </a:pPr>
                      <a:r>
                        <a:rPr lang="en-US" sz="1800" dirty="0" smtClean="0"/>
                        <a:t>DROP</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CONTROL</a:t>
                      </a:r>
                      <a:endParaRPr lang="en-US" sz="1800" dirty="0"/>
                    </a:p>
                  </a:txBody>
                  <a:tcPr anchor="ctr"/>
                </a:tc>
                <a:tc>
                  <a:txBody>
                    <a:bodyPr/>
                    <a:lstStyle/>
                    <a:p>
                      <a:pPr>
                        <a:lnSpc>
                          <a:spcPts val="1400"/>
                        </a:lnSpc>
                        <a:spcBef>
                          <a:spcPts val="0"/>
                        </a:spcBef>
                      </a:pPr>
                      <a:r>
                        <a:rPr lang="en-US" sz="1800" dirty="0" smtClean="0"/>
                        <a:t>Give ownership-like capabilities to the grantee; The grantee effectively has all defined permissions on the securable</a:t>
                      </a:r>
                      <a:endParaRPr lang="en-US" sz="1800" dirty="0"/>
                    </a:p>
                  </a:txBody>
                  <a:tcPr anchor="ctr"/>
                </a:tc>
              </a:tr>
              <a:tr h="370840">
                <a:tc>
                  <a:txBody>
                    <a:bodyPr/>
                    <a:lstStyle/>
                    <a:p>
                      <a:pPr>
                        <a:lnSpc>
                          <a:spcPts val="1400"/>
                        </a:lnSpc>
                        <a:spcBef>
                          <a:spcPts val="0"/>
                        </a:spcBef>
                      </a:pPr>
                      <a:r>
                        <a:rPr lang="en-US" sz="1800" dirty="0" smtClean="0"/>
                        <a:t>CONNECT</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SELECT</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EXECUTE</a:t>
                      </a:r>
                      <a:endParaRPr lang="en-US" sz="1800" dirty="0"/>
                    </a:p>
                  </a:txBody>
                  <a:tcPr anchor="ctr"/>
                </a:tc>
                <a:tc>
                  <a:txBody>
                    <a:bodyPr/>
                    <a:lstStyle/>
                    <a:p>
                      <a:pPr>
                        <a:lnSpc>
                          <a:spcPts val="1400"/>
                        </a:lnSpc>
                        <a:spcBef>
                          <a:spcPts val="0"/>
                        </a:spcBef>
                      </a:pPr>
                      <a:r>
                        <a:rPr lang="en-US" sz="1800" dirty="0" smtClean="0"/>
                        <a:t>Execute a stored procedure</a:t>
                      </a:r>
                      <a:endParaRPr lang="en-US" sz="1800" dirty="0"/>
                    </a:p>
                  </a:txBody>
                  <a:tcPr anchor="ctr"/>
                </a:tc>
              </a:tr>
              <a:tr h="370840">
                <a:tc>
                  <a:txBody>
                    <a:bodyPr/>
                    <a:lstStyle/>
                    <a:p>
                      <a:pPr>
                        <a:lnSpc>
                          <a:spcPts val="1400"/>
                        </a:lnSpc>
                        <a:spcBef>
                          <a:spcPts val="0"/>
                        </a:spcBef>
                      </a:pPr>
                      <a:r>
                        <a:rPr lang="en-US" sz="1800" dirty="0" smtClean="0"/>
                        <a:t>UPDATE</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DELETE</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INSERT</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REFERENCES</a:t>
                      </a:r>
                      <a:endParaRPr lang="en-US" sz="1800" dirty="0"/>
                    </a:p>
                  </a:txBody>
                  <a:tcPr anchor="ctr"/>
                </a:tc>
                <a:tc>
                  <a:txBody>
                    <a:bodyPr/>
                    <a:lstStyle/>
                    <a:p>
                      <a:pPr>
                        <a:lnSpc>
                          <a:spcPts val="1400"/>
                        </a:lnSpc>
                        <a:spcBef>
                          <a:spcPts val="0"/>
                        </a:spcBef>
                      </a:pPr>
                      <a:r>
                        <a:rPr lang="en-US" sz="1800" b="0" i="0" kern="1200" dirty="0" smtClean="0">
                          <a:solidFill>
                            <a:schemeClr val="tx1"/>
                          </a:solidFill>
                          <a:latin typeface="+mn-lt"/>
                          <a:ea typeface="+mn-ea"/>
                          <a:cs typeface="+mn-cs"/>
                        </a:rPr>
                        <a:t>Create a </a:t>
                      </a:r>
                      <a:r>
                        <a:rPr lang="en-US" sz="1800" b="0" i="1" kern="1200" dirty="0" smtClean="0">
                          <a:solidFill>
                            <a:schemeClr val="tx1"/>
                          </a:solidFill>
                          <a:latin typeface="+mn-lt"/>
                          <a:ea typeface="+mn-ea"/>
                          <a:cs typeface="+mn-cs"/>
                        </a:rPr>
                        <a:t>foreign key </a:t>
                      </a:r>
                      <a:r>
                        <a:rPr lang="en-US" sz="1800" b="0" i="0" kern="1200" dirty="0" smtClean="0">
                          <a:solidFill>
                            <a:schemeClr val="tx1"/>
                          </a:solidFill>
                          <a:latin typeface="+mn-lt"/>
                          <a:ea typeface="+mn-ea"/>
                          <a:cs typeface="+mn-cs"/>
                        </a:rPr>
                        <a:t>constraint</a:t>
                      </a:r>
                      <a:endParaRPr lang="en-US" sz="1800" dirty="0"/>
                    </a:p>
                  </a:txBody>
                  <a:tcPr anchor="ctr"/>
                </a:tc>
              </a:tr>
              <a:tr h="370840">
                <a:tc>
                  <a:txBody>
                    <a:bodyPr/>
                    <a:lstStyle/>
                    <a:p>
                      <a:pPr>
                        <a:lnSpc>
                          <a:spcPts val="1400"/>
                        </a:lnSpc>
                        <a:spcBef>
                          <a:spcPts val="0"/>
                        </a:spcBef>
                      </a:pPr>
                      <a:r>
                        <a:rPr lang="en-US" sz="1800" dirty="0" smtClean="0"/>
                        <a:t>RECEIVE</a:t>
                      </a:r>
                      <a:endParaRPr lang="en-US" sz="1800" dirty="0"/>
                    </a:p>
                  </a:txBody>
                  <a:tcPr anchor="ctr"/>
                </a:tc>
                <a:tc>
                  <a:txBody>
                    <a:bodyPr/>
                    <a:lstStyle/>
                    <a:p>
                      <a:pPr>
                        <a:lnSpc>
                          <a:spcPts val="1400"/>
                        </a:lnSpc>
                        <a:spcBef>
                          <a:spcPts val="0"/>
                        </a:spcBef>
                      </a:pPr>
                      <a:endParaRPr lang="en-US" sz="1800" dirty="0"/>
                    </a:p>
                  </a:txBody>
                  <a:tcPr anchor="ctr"/>
                </a:tc>
              </a:tr>
              <a:tr h="370840">
                <a:tc>
                  <a:txBody>
                    <a:bodyPr/>
                    <a:lstStyle/>
                    <a:p>
                      <a:pPr>
                        <a:lnSpc>
                          <a:spcPts val="1400"/>
                        </a:lnSpc>
                        <a:spcBef>
                          <a:spcPts val="0"/>
                        </a:spcBef>
                      </a:pPr>
                      <a:r>
                        <a:rPr lang="en-US" sz="1800" dirty="0" smtClean="0"/>
                        <a:t>VIEW DEFINITION</a:t>
                      </a:r>
                      <a:endParaRPr lang="en-US" sz="1800" dirty="0"/>
                    </a:p>
                  </a:txBody>
                  <a:tcPr anchor="ctr"/>
                </a:tc>
                <a:tc>
                  <a:txBody>
                    <a:bodyPr/>
                    <a:lstStyle/>
                    <a:p>
                      <a:pPr>
                        <a:lnSpc>
                          <a:spcPts val="1400"/>
                        </a:lnSpc>
                        <a:spcBef>
                          <a:spcPts val="0"/>
                        </a:spcBef>
                      </a:pPr>
                      <a:r>
                        <a:rPr lang="en-US" sz="1800" kern="1200" baseline="0" dirty="0" smtClean="0">
                          <a:solidFill>
                            <a:schemeClr val="tx1"/>
                          </a:solidFill>
                          <a:latin typeface="+mn-lt"/>
                          <a:ea typeface="+mn-ea"/>
                          <a:cs typeface="+mn-cs"/>
                        </a:rPr>
                        <a:t>Provide access to SQL Server metadata</a:t>
                      </a:r>
                      <a:endParaRPr lang="en-US" sz="1800" dirty="0"/>
                    </a:p>
                  </a:txBody>
                  <a:tcPr anchor="ctr"/>
                </a:tc>
              </a:tr>
              <a:tr h="370840">
                <a:tc>
                  <a:txBody>
                    <a:bodyPr/>
                    <a:lstStyle/>
                    <a:p>
                      <a:pPr>
                        <a:lnSpc>
                          <a:spcPts val="1400"/>
                        </a:lnSpc>
                        <a:spcBef>
                          <a:spcPts val="0"/>
                        </a:spcBef>
                      </a:pPr>
                      <a:r>
                        <a:rPr lang="en-US" sz="1800" dirty="0" smtClean="0"/>
                        <a:t>TAKE OWNERSHIP</a:t>
                      </a:r>
                      <a:endParaRPr lang="en-US" sz="1800" dirty="0"/>
                    </a:p>
                  </a:txBody>
                  <a:tcPr anchor="ctr"/>
                </a:tc>
                <a:tc>
                  <a:txBody>
                    <a:bodyPr/>
                    <a:lstStyle/>
                    <a:p>
                      <a:pPr>
                        <a:lnSpc>
                          <a:spcPts val="1400"/>
                        </a:lnSpc>
                        <a:spcBef>
                          <a:spcPts val="0"/>
                        </a:spcBef>
                      </a:pPr>
                      <a:r>
                        <a:rPr lang="en-US" sz="1800" b="0" i="0" kern="1200" dirty="0" smtClean="0">
                          <a:solidFill>
                            <a:schemeClr val="tx1"/>
                          </a:solidFill>
                          <a:latin typeface="+mn-lt"/>
                          <a:ea typeface="+mn-ea"/>
                          <a:cs typeface="+mn-cs"/>
                        </a:rPr>
                        <a:t>Take ownership of the securable </a:t>
                      </a:r>
                      <a:endParaRPr lang="en-US" sz="1800" dirty="0"/>
                    </a:p>
                  </a:txBody>
                  <a:tcPr anchor="ctr"/>
                </a:tc>
              </a:tr>
            </a:tbl>
          </a:graphicData>
        </a:graphic>
      </p:graphicFrame>
      <p:sp>
        <p:nvSpPr>
          <p:cNvPr id="3" name="Title 2"/>
          <p:cNvSpPr>
            <a:spLocks noGrp="1"/>
          </p:cNvSpPr>
          <p:nvPr>
            <p:ph type="title"/>
          </p:nvPr>
        </p:nvSpPr>
        <p:spPr/>
        <p:txBody>
          <a:bodyPr/>
          <a:lstStyle/>
          <a:p>
            <a:r>
              <a:rPr lang="en-US" dirty="0" smtClean="0"/>
              <a:t>Permissions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CONTROL</a:t>
            </a:r>
          </a:p>
          <a:p>
            <a:pPr lvl="1"/>
            <a:r>
              <a:rPr lang="en-US" dirty="0" smtClean="0"/>
              <a:t>Gives ownership-like rights</a:t>
            </a:r>
          </a:p>
          <a:p>
            <a:pPr lvl="2"/>
            <a:r>
              <a:rPr lang="en-US" dirty="0" smtClean="0"/>
              <a:t>--Give the login John </a:t>
            </a:r>
            <a:r>
              <a:rPr lang="en-US" dirty="0" err="1" smtClean="0"/>
              <a:t>sysadmin</a:t>
            </a:r>
            <a:r>
              <a:rPr lang="en-US" dirty="0" smtClean="0"/>
              <a:t>-level rights</a:t>
            </a:r>
          </a:p>
          <a:p>
            <a:pPr lvl="2"/>
            <a:r>
              <a:rPr lang="en-US" dirty="0" smtClean="0"/>
              <a:t>GRANT CONTROL SERVER TO John</a:t>
            </a:r>
          </a:p>
          <a:p>
            <a:r>
              <a:rPr lang="en-US" dirty="0" smtClean="0"/>
              <a:t>ALTER </a:t>
            </a:r>
          </a:p>
          <a:p>
            <a:pPr lvl="1"/>
            <a:r>
              <a:rPr lang="en-US" dirty="0" smtClean="0"/>
              <a:t>Gives ability to modify</a:t>
            </a:r>
          </a:p>
          <a:p>
            <a:pPr lvl="2"/>
            <a:r>
              <a:rPr lang="en-US" dirty="0" smtClean="0"/>
              <a:t>--Give the login John the ability to change William’s password</a:t>
            </a:r>
          </a:p>
          <a:p>
            <a:pPr lvl="2"/>
            <a:r>
              <a:rPr lang="en-US" dirty="0" smtClean="0"/>
              <a:t>GRANT ALTER ON LOGIN::William TO John</a:t>
            </a:r>
          </a:p>
          <a:p>
            <a:r>
              <a:rPr lang="en-US" dirty="0" smtClean="0"/>
              <a:t>VIEW DEFINITION </a:t>
            </a:r>
          </a:p>
          <a:p>
            <a:pPr lvl="1"/>
            <a:r>
              <a:rPr lang="en-US" dirty="0" smtClean="0"/>
              <a:t>Allows for viewing (source code, login info, table metadata) if given at the table level</a:t>
            </a:r>
          </a:p>
          <a:p>
            <a:pPr lvl="2"/>
            <a:r>
              <a:rPr lang="en-US" dirty="0" smtClean="0"/>
              <a:t>--Give the login John the ability to view information about William’s login</a:t>
            </a:r>
          </a:p>
          <a:p>
            <a:pPr lvl="2"/>
            <a:r>
              <a:rPr lang="en-US" dirty="0" smtClean="0"/>
              <a:t>GRANT VIEW DEFINITION ON LOGIN:: William TO John</a:t>
            </a:r>
            <a:endParaRPr lang="en-US" dirty="0"/>
          </a:p>
        </p:txBody>
      </p:sp>
      <p:sp>
        <p:nvSpPr>
          <p:cNvPr id="3" name="Title 2"/>
          <p:cNvSpPr>
            <a:spLocks noGrp="1"/>
          </p:cNvSpPr>
          <p:nvPr>
            <p:ph type="title"/>
          </p:nvPr>
        </p:nvSpPr>
        <p:spPr/>
        <p:txBody>
          <a:bodyPr/>
          <a:lstStyle/>
          <a:p>
            <a:r>
              <a:rPr lang="en-US" dirty="0" smtClean="0"/>
              <a:t>Basic Permissions for </a:t>
            </a:r>
            <a:r>
              <a:rPr lang="en-US" dirty="0" err="1" smtClean="0"/>
              <a:t>Securables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SQL Server Authentication</a:t>
            </a:r>
          </a:p>
          <a:p>
            <a:pPr lvl="1"/>
            <a:r>
              <a:rPr lang="en-US" dirty="0" smtClean="0"/>
              <a:t>The user logs in; Windows performs a DNS lookup to locate a key distribution center (KDC)</a:t>
            </a:r>
          </a:p>
          <a:p>
            <a:pPr lvl="1"/>
            <a:r>
              <a:rPr lang="en-US" dirty="0" smtClean="0"/>
              <a:t>The user’s computer logs in to the domain</a:t>
            </a:r>
          </a:p>
          <a:p>
            <a:pPr lvl="1"/>
            <a:r>
              <a:rPr lang="en-US" dirty="0" smtClean="0"/>
              <a:t>The KDC issues a ticket-granting ticket (a security token) to the user</a:t>
            </a:r>
          </a:p>
          <a:p>
            <a:pPr lvl="1"/>
            <a:r>
              <a:rPr lang="en-US" dirty="0" smtClean="0"/>
              <a:t>The user’s computer sends the token to SQL Server</a:t>
            </a:r>
          </a:p>
          <a:p>
            <a:pPr lvl="1"/>
            <a:r>
              <a:rPr lang="en-US" dirty="0" smtClean="0"/>
              <a:t>If the Windows SID is the same as that in </a:t>
            </a:r>
            <a:r>
              <a:rPr lang="en-US" i="1" dirty="0" err="1" smtClean="0"/>
              <a:t>sys.server_principals</a:t>
            </a:r>
            <a:r>
              <a:rPr lang="en-US" dirty="0" smtClean="0"/>
              <a:t>, the user is allowed to access</a:t>
            </a:r>
          </a:p>
          <a:p>
            <a:endParaRPr lang="en-US" dirty="0" smtClean="0"/>
          </a:p>
        </p:txBody>
      </p:sp>
      <p:sp>
        <p:nvSpPr>
          <p:cNvPr id="3" name="Title 2"/>
          <p:cNvSpPr>
            <a:spLocks noGrp="1"/>
          </p:cNvSpPr>
          <p:nvPr>
            <p:ph type="title"/>
          </p:nvPr>
        </p:nvSpPr>
        <p:spPr/>
        <p:txBody>
          <a:bodyPr/>
          <a:lstStyle/>
          <a:p>
            <a:r>
              <a:rPr lang="en-US" dirty="0" smtClean="0"/>
              <a:t>Using Windows Authentication Mode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cstate="print"/>
          <a:stretch>
            <a:fillRect/>
          </a:stretch>
        </p:blipFill>
        <p:spPr>
          <a:xfrm>
            <a:off x="2133600" y="826721"/>
            <a:ext cx="4648200" cy="6031280"/>
          </a:xfrm>
        </p:spPr>
      </p:pic>
      <p:sp>
        <p:nvSpPr>
          <p:cNvPr id="3" name="Title 2"/>
          <p:cNvSpPr>
            <a:spLocks noGrp="1"/>
          </p:cNvSpPr>
          <p:nvPr>
            <p:ph type="title"/>
          </p:nvPr>
        </p:nvSpPr>
        <p:spPr/>
        <p:txBody>
          <a:bodyPr/>
          <a:lstStyle/>
          <a:p>
            <a:r>
              <a:rPr lang="en-US" dirty="0" smtClean="0"/>
              <a:t>Permissions Hierarchy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Deny stops access</a:t>
            </a:r>
          </a:p>
          <a:p>
            <a:r>
              <a:rPr lang="en-US" dirty="0" smtClean="0"/>
              <a:t>Users require permission to execute an action</a:t>
            </a:r>
          </a:p>
          <a:p>
            <a:r>
              <a:rPr lang="en-US" dirty="0" smtClean="0"/>
              <a:t>Roles of users provide permissions</a:t>
            </a:r>
          </a:p>
          <a:p>
            <a:endParaRPr lang="en-US" dirty="0" smtClean="0"/>
          </a:p>
        </p:txBody>
      </p:sp>
      <p:sp>
        <p:nvSpPr>
          <p:cNvPr id="3" name="Title 2"/>
          <p:cNvSpPr>
            <a:spLocks noGrp="1"/>
          </p:cNvSpPr>
          <p:nvPr>
            <p:ph type="title"/>
          </p:nvPr>
        </p:nvSpPr>
        <p:spPr/>
        <p:txBody>
          <a:bodyPr/>
          <a:lstStyle/>
          <a:p>
            <a:r>
              <a:rPr lang="en-US" dirty="0" smtClean="0"/>
              <a:t>GRANT, DENY, REVOKE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r>
              <a:rPr lang="en-US" dirty="0" smtClean="0"/>
              <a:t>Let’s assume that John is a user of the </a:t>
            </a:r>
            <a:r>
              <a:rPr lang="en-US" dirty="0" err="1" smtClean="0"/>
              <a:t>SalesDB</a:t>
            </a:r>
            <a:r>
              <a:rPr lang="en-US" dirty="0" smtClean="0"/>
              <a:t>. </a:t>
            </a:r>
          </a:p>
          <a:p>
            <a:pPr marL="914400" lvl="1" indent="-514350"/>
            <a:r>
              <a:rPr lang="en-US" dirty="0" smtClean="0"/>
              <a:t>The </a:t>
            </a:r>
            <a:r>
              <a:rPr lang="en-US" i="1" dirty="0" smtClean="0"/>
              <a:t>public</a:t>
            </a:r>
            <a:r>
              <a:rPr lang="en-US" dirty="0" smtClean="0"/>
              <a:t> in the database has DENY SELECT on </a:t>
            </a:r>
            <a:r>
              <a:rPr lang="en-US" dirty="0" err="1" smtClean="0"/>
              <a:t>dbo.Product</a:t>
            </a:r>
            <a:r>
              <a:rPr lang="en-US" dirty="0" smtClean="0"/>
              <a:t> </a:t>
            </a:r>
          </a:p>
          <a:p>
            <a:pPr marL="914400" lvl="1" indent="-514350"/>
            <a:r>
              <a:rPr lang="en-US" dirty="0" smtClean="0"/>
              <a:t>John is assigned to </a:t>
            </a:r>
            <a:r>
              <a:rPr lang="en-US" dirty="0" err="1" smtClean="0"/>
              <a:t>db_datareader</a:t>
            </a:r>
            <a:r>
              <a:rPr lang="en-US" dirty="0" smtClean="0"/>
              <a:t> </a:t>
            </a:r>
          </a:p>
          <a:p>
            <a:pPr marL="914400" lvl="1" indent="-514350"/>
            <a:r>
              <a:rPr lang="en-US" dirty="0" smtClean="0"/>
              <a:t>John’s permissions on the user account are as follows</a:t>
            </a:r>
          </a:p>
          <a:p>
            <a:pPr marL="1314450" lvl="2" indent="-457200"/>
            <a:r>
              <a:rPr lang="en-US" dirty="0" smtClean="0"/>
              <a:t>GRANT SELECT on </a:t>
            </a:r>
            <a:r>
              <a:rPr lang="en-US" dirty="0" err="1" smtClean="0"/>
              <a:t>dbo.Product</a:t>
            </a:r>
            <a:r>
              <a:rPr lang="en-US" dirty="0" smtClean="0"/>
              <a:t> </a:t>
            </a:r>
          </a:p>
          <a:p>
            <a:pPr marL="1314450" lvl="2" indent="-457200"/>
            <a:r>
              <a:rPr lang="en-US" dirty="0" smtClean="0"/>
              <a:t>GRANT UPDATE on </a:t>
            </a:r>
            <a:r>
              <a:rPr lang="en-US" dirty="0" err="1" smtClean="0"/>
              <a:t>dbo.Customer</a:t>
            </a:r>
            <a:r>
              <a:rPr lang="en-US" dirty="0" smtClean="0"/>
              <a:t> </a:t>
            </a:r>
          </a:p>
          <a:p>
            <a:pPr marL="514350" indent="-514350">
              <a:buNone/>
            </a:pPr>
            <a:endParaRPr lang="en-US" dirty="0" smtClean="0"/>
          </a:p>
          <a:p>
            <a:pPr marL="514350" indent="-514350"/>
            <a:r>
              <a:rPr lang="en-US" dirty="0" smtClean="0"/>
              <a:t>Q: What are John’s effective permissions?</a:t>
            </a:r>
          </a:p>
          <a:p>
            <a:pPr marL="514350" indent="-514350"/>
            <a:endParaRPr lang="en-US" dirty="0"/>
          </a:p>
        </p:txBody>
      </p:sp>
      <p:sp>
        <p:nvSpPr>
          <p:cNvPr id="3" name="Title 2"/>
          <p:cNvSpPr>
            <a:spLocks noGrp="1"/>
          </p:cNvSpPr>
          <p:nvPr>
            <p:ph type="title"/>
          </p:nvPr>
        </p:nvSpPr>
        <p:spPr/>
        <p:txBody>
          <a:bodyPr/>
          <a:lstStyle/>
          <a:p>
            <a:r>
              <a:rPr lang="en-US" dirty="0" smtClean="0"/>
              <a:t>Permissions Example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BUILTIN\Administrators</a:t>
            </a:r>
          </a:p>
          <a:p>
            <a:pPr lvl="1"/>
            <a:r>
              <a:rPr lang="en-US" dirty="0" smtClean="0"/>
              <a:t>This local Windows group eliminated from the SQL Server </a:t>
            </a:r>
            <a:r>
              <a:rPr lang="en-US" dirty="0" err="1" smtClean="0"/>
              <a:t>sysadmin</a:t>
            </a:r>
            <a:r>
              <a:rPr lang="en-US" dirty="0" smtClean="0"/>
              <a:t> fixed server role</a:t>
            </a:r>
          </a:p>
          <a:p>
            <a:r>
              <a:rPr lang="en-US" dirty="0" smtClean="0"/>
              <a:t>Surface Area Configuration (SAC)</a:t>
            </a:r>
          </a:p>
          <a:p>
            <a:pPr lvl="1"/>
            <a:r>
              <a:rPr lang="en-US" dirty="0" smtClean="0"/>
              <a:t>Can handle configuration using Policy-Based Management &amp; enhanced SQL Server Configuration Manager</a:t>
            </a:r>
          </a:p>
          <a:p>
            <a:r>
              <a:rPr lang="en-US" dirty="0" smtClean="0"/>
              <a:t>Local Groups Removed from </a:t>
            </a:r>
            <a:r>
              <a:rPr lang="en-US" dirty="0" err="1" smtClean="0"/>
              <a:t>sysadmin</a:t>
            </a:r>
            <a:endParaRPr lang="en-US" dirty="0" smtClean="0"/>
          </a:p>
          <a:p>
            <a:pPr lvl="1"/>
            <a:r>
              <a:rPr lang="en-US" dirty="0" smtClean="0"/>
              <a:t>Removed: </a:t>
            </a:r>
            <a:r>
              <a:rPr lang="en-US" dirty="0" err="1" smtClean="0"/>
              <a:t>SQLServerMSSQLUser</a:t>
            </a:r>
            <a:r>
              <a:rPr lang="en-US" dirty="0" smtClean="0"/>
              <a:t>$ COMPUTERNAME $ INSTANCENAME &amp; </a:t>
            </a:r>
            <a:r>
              <a:rPr lang="en-US" dirty="0" err="1" smtClean="0"/>
              <a:t>SQLServerSQLAgentUser</a:t>
            </a:r>
            <a:r>
              <a:rPr lang="en-US" dirty="0" smtClean="0"/>
              <a:t>$ COMPUTERNAME $ INSTANCENAME</a:t>
            </a:r>
          </a:p>
          <a:p>
            <a:pPr lvl="1"/>
            <a:r>
              <a:rPr lang="en-US" dirty="0" smtClean="0"/>
              <a:t>Added: SQL Server Service and SQL Server Agent Service</a:t>
            </a:r>
          </a:p>
          <a:p>
            <a:pPr lvl="1"/>
            <a:endParaRPr lang="en-US" dirty="0"/>
          </a:p>
        </p:txBody>
      </p:sp>
      <p:sp>
        <p:nvSpPr>
          <p:cNvPr id="3" name="Title 2"/>
          <p:cNvSpPr>
            <a:spLocks noGrp="1"/>
          </p:cNvSpPr>
          <p:nvPr>
            <p:ph type="title"/>
          </p:nvPr>
        </p:nvSpPr>
        <p:spPr/>
        <p:txBody>
          <a:bodyPr/>
          <a:lstStyle/>
          <a:p>
            <a:r>
              <a:rPr lang="en-US" dirty="0" smtClean="0"/>
              <a:t>New Security &amp; User Admin in 2008</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schema? – Container of objects</a:t>
            </a:r>
          </a:p>
          <a:p>
            <a:r>
              <a:rPr lang="en-US" dirty="0" smtClean="0"/>
              <a:t>First, create a database</a:t>
            </a:r>
          </a:p>
          <a:p>
            <a:r>
              <a:rPr lang="en-US" dirty="0" smtClean="0"/>
              <a:t>Next, create a schema</a:t>
            </a:r>
          </a:p>
          <a:p>
            <a:endParaRPr lang="en-US" dirty="0" smtClean="0"/>
          </a:p>
          <a:p>
            <a:r>
              <a:rPr lang="en-US" dirty="0" smtClean="0"/>
              <a:t>Path: </a:t>
            </a:r>
            <a:r>
              <a:rPr lang="en-US" dirty="0" err="1" smtClean="0"/>
              <a:t>AdventureWorks</a:t>
            </a:r>
            <a:r>
              <a:rPr lang="en-US" dirty="0" smtClean="0"/>
              <a:t> / Security / Right-click Schema</a:t>
            </a:r>
          </a:p>
          <a:p>
            <a:endParaRPr lang="en-US" dirty="0"/>
          </a:p>
        </p:txBody>
      </p:sp>
      <p:sp>
        <p:nvSpPr>
          <p:cNvPr id="3" name="Title 2"/>
          <p:cNvSpPr>
            <a:spLocks noGrp="1"/>
          </p:cNvSpPr>
          <p:nvPr>
            <p:ph type="title"/>
          </p:nvPr>
        </p:nvSpPr>
        <p:spPr/>
        <p:txBody>
          <a:bodyPr/>
          <a:lstStyle/>
          <a:p>
            <a:r>
              <a:rPr lang="en-US" dirty="0" smtClean="0"/>
              <a:t>How to Create Schemas?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Midterm Exam Review</a:t>
            </a:r>
            <a:endParaRPr lang="en-US" dirty="0"/>
          </a:p>
        </p:txBody>
      </p:sp>
      <p:sp>
        <p:nvSpPr>
          <p:cNvPr id="3" name="Title 2"/>
          <p:cNvSpPr>
            <a:spLocks noGrp="1"/>
          </p:cNvSpPr>
          <p:nvPr>
            <p:ph type="title"/>
          </p:nvPr>
        </p:nvSpPr>
        <p:spPr/>
        <p:txBody>
          <a:bodyPr/>
          <a:lstStyle/>
          <a:p>
            <a:r>
              <a:rPr lang="en-US" dirty="0" smtClean="0"/>
              <a:t>Next Week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Mixed mode</a:t>
            </a:r>
          </a:p>
          <a:p>
            <a:pPr lvl="1"/>
            <a:r>
              <a:rPr lang="en-US" dirty="0" smtClean="0"/>
              <a:t>Allows Windows Authentication, SQL Server Authentication</a:t>
            </a:r>
          </a:p>
          <a:p>
            <a:r>
              <a:rPr lang="en-US" dirty="0" smtClean="0"/>
              <a:t>SQL Server Authentication</a:t>
            </a:r>
          </a:p>
          <a:p>
            <a:pPr lvl="1"/>
            <a:r>
              <a:rPr lang="en-US" dirty="0" smtClean="0"/>
              <a:t>The user logs in the network (Windows or other)</a:t>
            </a:r>
          </a:p>
          <a:p>
            <a:pPr lvl="1"/>
            <a:r>
              <a:rPr lang="en-US" dirty="0" smtClean="0"/>
              <a:t>The user connects to SQL Server using a separate id/</a:t>
            </a:r>
            <a:r>
              <a:rPr lang="en-US" dirty="0" err="1" smtClean="0"/>
              <a:t>pwd</a:t>
            </a:r>
            <a:r>
              <a:rPr lang="en-US" dirty="0" smtClean="0"/>
              <a:t>. It is called a </a:t>
            </a:r>
            <a:r>
              <a:rPr lang="en-US" i="1" dirty="0" err="1" smtClean="0"/>
              <a:t>nontrusted</a:t>
            </a:r>
            <a:r>
              <a:rPr lang="en-US" i="1" dirty="0" smtClean="0"/>
              <a:t> </a:t>
            </a:r>
            <a:r>
              <a:rPr lang="en-US" dirty="0" smtClean="0"/>
              <a:t>connection because SQL Server doesn’t use the OS authentication</a:t>
            </a:r>
          </a:p>
          <a:p>
            <a:pPr lvl="1"/>
            <a:r>
              <a:rPr lang="en-US" dirty="0" smtClean="0"/>
              <a:t>SQL Server compares the credentials with the ones on the </a:t>
            </a:r>
            <a:r>
              <a:rPr lang="en-US" i="1" dirty="0" err="1" smtClean="0"/>
              <a:t>sys.sql_logins</a:t>
            </a:r>
            <a:r>
              <a:rPr lang="en-US" dirty="0" smtClean="0"/>
              <a:t> table</a:t>
            </a:r>
          </a:p>
          <a:p>
            <a:r>
              <a:rPr lang="en-US" dirty="0" smtClean="0"/>
              <a:t>Access open to all: Unix users, Mac users, Novell users</a:t>
            </a:r>
            <a:endParaRPr lang="en-US" dirty="0"/>
          </a:p>
        </p:txBody>
      </p:sp>
      <p:sp>
        <p:nvSpPr>
          <p:cNvPr id="3" name="Title 2"/>
          <p:cNvSpPr>
            <a:spLocks noGrp="1"/>
          </p:cNvSpPr>
          <p:nvPr>
            <p:ph type="title"/>
          </p:nvPr>
        </p:nvSpPr>
        <p:spPr/>
        <p:txBody>
          <a:bodyPr/>
          <a:lstStyle/>
          <a:p>
            <a:r>
              <a:rPr lang="en-US" dirty="0" smtClean="0"/>
              <a:t>Using Mixed Mode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Logins</a:t>
            </a:r>
            <a:br>
              <a:rPr lang="en-US" dirty="0" smtClean="0"/>
            </a:br>
            <a:r>
              <a:rPr lang="en-US" dirty="0" smtClean="0"/>
              <a:t>Users</a:t>
            </a:r>
            <a:br>
              <a:rPr lang="en-US" dirty="0" smtClean="0"/>
            </a:br>
            <a:r>
              <a:rPr lang="en-US" dirty="0" smtClean="0"/>
              <a:t>Roles</a:t>
            </a:r>
            <a:endParaRPr lang="en-US" dirty="0"/>
          </a:p>
        </p:txBody>
      </p:sp>
      <p:sp>
        <p:nvSpPr>
          <p:cNvPr id="3" name="Text Placeholder 2"/>
          <p:cNvSpPr>
            <a:spLocks noGrp="1"/>
          </p:cNvSpPr>
          <p:nvPr>
            <p:ph type="body" idx="1"/>
          </p:nvPr>
        </p:nvSpPr>
        <p:spPr/>
        <p:txBody>
          <a:bodyPr/>
          <a:lstStyle/>
          <a:p>
            <a:r>
              <a:rPr lang="en-US" dirty="0" smtClean="0"/>
              <a:t>Managing Principals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Entities that can request SQL Server resources</a:t>
            </a:r>
          </a:p>
          <a:p>
            <a:pPr lvl="1"/>
            <a:r>
              <a:rPr lang="en-US" dirty="0" smtClean="0"/>
              <a:t>Resources (e.g., logging in to manipulating data)</a:t>
            </a:r>
          </a:p>
          <a:p>
            <a:r>
              <a:rPr lang="en-US" dirty="0" smtClean="0"/>
              <a:t>Encompasses logins of all types and roles</a:t>
            </a:r>
          </a:p>
          <a:p>
            <a:pPr lvl="1"/>
            <a:r>
              <a:rPr lang="en-US" dirty="0" smtClean="0"/>
              <a:t>Permissions granted to an individual login or a role that the login belongs to</a:t>
            </a:r>
          </a:p>
          <a:p>
            <a:r>
              <a:rPr lang="en-US" dirty="0" smtClean="0"/>
              <a:t>Each has SID</a:t>
            </a:r>
          </a:p>
          <a:p>
            <a:r>
              <a:rPr lang="en-US" dirty="0" smtClean="0"/>
              <a:t>Each scoped at the Windows, server, or database level</a:t>
            </a:r>
          </a:p>
          <a:p>
            <a:pPr lvl="1"/>
            <a:r>
              <a:rPr lang="en-US" dirty="0" smtClean="0"/>
              <a:t>Server principals: logins, server roles</a:t>
            </a:r>
          </a:p>
          <a:p>
            <a:pPr lvl="1"/>
            <a:r>
              <a:rPr lang="en-US" dirty="0" smtClean="0"/>
              <a:t>Database principals: users, database roles</a:t>
            </a:r>
          </a:p>
        </p:txBody>
      </p:sp>
      <p:sp>
        <p:nvSpPr>
          <p:cNvPr id="3" name="Title 2"/>
          <p:cNvSpPr>
            <a:spLocks noGrp="1"/>
          </p:cNvSpPr>
          <p:nvPr>
            <p:ph type="title"/>
          </p:nvPr>
        </p:nvSpPr>
        <p:spPr/>
        <p:txBody>
          <a:bodyPr/>
          <a:lstStyle/>
          <a:p>
            <a:r>
              <a:rPr lang="en-US" dirty="0" smtClean="0"/>
              <a:t>Principals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2738" y="1320800"/>
          <a:ext cx="8497888" cy="3291840"/>
        </p:xfrm>
        <a:graphic>
          <a:graphicData uri="http://schemas.openxmlformats.org/drawingml/2006/table">
            <a:tbl>
              <a:tblPr firstRow="1" bandRow="1">
                <a:tableStyleId>{17292A2E-F333-43FB-9621-5CBBE7FDCDCB}</a:tableStyleId>
              </a:tblPr>
              <a:tblGrid>
                <a:gridCol w="2659062"/>
                <a:gridCol w="5838826"/>
              </a:tblGrid>
              <a:tr h="370840">
                <a:tc>
                  <a:txBody>
                    <a:bodyPr/>
                    <a:lstStyle/>
                    <a:p>
                      <a:r>
                        <a:rPr lang="en-US" sz="2400" dirty="0" smtClean="0"/>
                        <a:t>Level</a:t>
                      </a:r>
                      <a:endParaRPr lang="en-US" sz="2400" dirty="0"/>
                    </a:p>
                  </a:txBody>
                  <a:tcPr/>
                </a:tc>
                <a:tc>
                  <a:txBody>
                    <a:bodyPr/>
                    <a:lstStyle/>
                    <a:p>
                      <a:r>
                        <a:rPr lang="en-US" sz="2400" dirty="0" smtClean="0"/>
                        <a:t>Principals</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Windows</a:t>
                      </a:r>
                      <a:r>
                        <a:rPr lang="en-US" sz="2400" baseline="0" dirty="0" smtClean="0"/>
                        <a:t> </a:t>
                      </a:r>
                      <a:r>
                        <a:rPr lang="en-US" sz="2400" dirty="0" smtClean="0"/>
                        <a:t>Level</a:t>
                      </a:r>
                    </a:p>
                    <a:p>
                      <a:endParaRPr lang="en-US" sz="2400" dirty="0"/>
                    </a:p>
                  </a:txBody>
                  <a:tcPr/>
                </a:tc>
                <a:tc>
                  <a:txBody>
                    <a:bodyPr/>
                    <a:lstStyle/>
                    <a:p>
                      <a:pPr>
                        <a:buFont typeface="Arial" pitchFamily="34" charset="0"/>
                        <a:buChar char="•"/>
                      </a:pPr>
                      <a:r>
                        <a:rPr lang="en-US" sz="2400" dirty="0" smtClean="0"/>
                        <a:t>Windows Domain Login</a:t>
                      </a:r>
                    </a:p>
                    <a:p>
                      <a:pPr>
                        <a:buFont typeface="Arial" pitchFamily="34" charset="0"/>
                        <a:buChar char="•"/>
                      </a:pPr>
                      <a:r>
                        <a:rPr lang="en-US" sz="2400" dirty="0" smtClean="0"/>
                        <a:t>Windows Local Login</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SQL Server</a:t>
                      </a:r>
                      <a:r>
                        <a:rPr lang="en-US" sz="2400" baseline="0" dirty="0" smtClean="0"/>
                        <a:t> L</a:t>
                      </a:r>
                      <a:r>
                        <a:rPr lang="en-US" sz="2400" dirty="0" smtClean="0"/>
                        <a:t>evel</a:t>
                      </a:r>
                    </a:p>
                  </a:txBody>
                  <a:tcPr/>
                </a:tc>
                <a:tc>
                  <a:txBody>
                    <a:bodyPr/>
                    <a:lstStyle/>
                    <a:p>
                      <a:pPr>
                        <a:buFont typeface="Arial" pitchFamily="34" charset="0"/>
                        <a:buChar char="•"/>
                      </a:pPr>
                      <a:r>
                        <a:rPr lang="en-US" sz="2400" dirty="0" smtClean="0"/>
                        <a:t>SQL Server Login</a:t>
                      </a:r>
                    </a:p>
                    <a:p>
                      <a:pPr>
                        <a:buFont typeface="Arial" pitchFamily="34" charset="0"/>
                        <a:buChar char="•"/>
                      </a:pPr>
                      <a:r>
                        <a:rPr lang="en-US" sz="2400" smtClean="0"/>
                        <a:t>Server Role</a:t>
                      </a:r>
                      <a:endParaRPr lang="en-US" sz="24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Database Level</a:t>
                      </a:r>
                    </a:p>
                    <a:p>
                      <a:endParaRPr lang="en-US" sz="2400" dirty="0"/>
                    </a:p>
                  </a:txBody>
                  <a:tcPr/>
                </a:tc>
                <a:tc>
                  <a:txBody>
                    <a:bodyPr/>
                    <a:lstStyle/>
                    <a:p>
                      <a:pPr>
                        <a:buFont typeface="Arial" pitchFamily="34" charset="0"/>
                        <a:buChar char="•"/>
                      </a:pPr>
                      <a:r>
                        <a:rPr lang="en-US" sz="2400" dirty="0" smtClean="0"/>
                        <a:t>Database User</a:t>
                      </a:r>
                    </a:p>
                    <a:p>
                      <a:pPr>
                        <a:buFont typeface="Arial" pitchFamily="34" charset="0"/>
                        <a:buChar char="•"/>
                      </a:pPr>
                      <a:r>
                        <a:rPr lang="en-US" sz="2400" dirty="0" smtClean="0"/>
                        <a:t>Database Role</a:t>
                      </a:r>
                    </a:p>
                    <a:p>
                      <a:pPr>
                        <a:buFont typeface="Arial" pitchFamily="34" charset="0"/>
                        <a:buChar char="•"/>
                      </a:pPr>
                      <a:r>
                        <a:rPr lang="en-US" sz="2400" dirty="0" smtClean="0"/>
                        <a:t>Application Role</a:t>
                      </a:r>
                    </a:p>
                  </a:txBody>
                  <a:tcPr/>
                </a:tc>
              </a:tr>
            </a:tbl>
          </a:graphicData>
        </a:graphic>
      </p:graphicFrame>
      <p:sp>
        <p:nvSpPr>
          <p:cNvPr id="3" name="Title 2"/>
          <p:cNvSpPr>
            <a:spLocks noGrp="1"/>
          </p:cNvSpPr>
          <p:nvPr>
            <p:ph type="title"/>
          </p:nvPr>
        </p:nvSpPr>
        <p:spPr/>
        <p:txBody>
          <a:bodyPr/>
          <a:lstStyle/>
          <a:p>
            <a:r>
              <a:rPr lang="en-US" dirty="0" smtClean="0"/>
              <a:t>Principals at Three Levels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principal has an associated login (Windows accounts, Windows groups, or SQL Server logins)</a:t>
            </a:r>
          </a:p>
          <a:p>
            <a:r>
              <a:rPr lang="en-US" dirty="0" smtClean="0"/>
              <a:t>Master database keeps logins, and permissions are granted to logins for resources at the server level</a:t>
            </a:r>
          </a:p>
          <a:p>
            <a:r>
              <a:rPr lang="en-US" dirty="0" smtClean="0"/>
              <a:t>Access to database resources require additional permission via a database user (logins ≠ database user)</a:t>
            </a:r>
          </a:p>
          <a:p>
            <a:r>
              <a:rPr lang="en-US" dirty="0" smtClean="0"/>
              <a:t>Logins at the SQL Server instance</a:t>
            </a:r>
          </a:p>
          <a:p>
            <a:pPr lvl="1"/>
            <a:r>
              <a:rPr lang="en-US" sz="2000" dirty="0" smtClean="0"/>
              <a:t>WINDOWS LOGIN</a:t>
            </a:r>
          </a:p>
          <a:p>
            <a:pPr lvl="1"/>
            <a:r>
              <a:rPr lang="en-US" sz="2000" dirty="0" smtClean="0"/>
              <a:t>WINDOWS GROUP: All members of the group granted or denied access</a:t>
            </a:r>
          </a:p>
          <a:p>
            <a:pPr lvl="1"/>
            <a:r>
              <a:rPr lang="en-US" sz="2000" dirty="0" smtClean="0"/>
              <a:t>SQL LOGIN</a:t>
            </a:r>
          </a:p>
          <a:p>
            <a:pPr lvl="1"/>
            <a:r>
              <a:rPr lang="en-US" sz="2000" dirty="0" smtClean="0"/>
              <a:t>SERVER_ROLE</a:t>
            </a:r>
          </a:p>
        </p:txBody>
      </p:sp>
      <p:sp>
        <p:nvSpPr>
          <p:cNvPr id="3" name="Title 2"/>
          <p:cNvSpPr>
            <a:spLocks noGrp="1"/>
          </p:cNvSpPr>
          <p:nvPr>
            <p:ph type="title"/>
          </p:nvPr>
        </p:nvSpPr>
        <p:spPr/>
        <p:txBody>
          <a:bodyPr/>
          <a:lstStyle/>
          <a:p>
            <a:r>
              <a:rPr lang="en-US" dirty="0" smtClean="0"/>
              <a:t>Logins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hi's Theme">
  <a:themeElements>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Gartner Fall Sym 2003 PPT- one 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tner Fall Sym 2003 PPT- one templat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tner Fall Sym 2003 PPT- one templat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tner Fall Sym 2003 PPT- one templat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tner Fall Sym 2003 PPT- one templat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tner Fall Sym 2003 PPT- one templat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artner Fall Sym 2003 PPT- one template.pot 8">
        <a:dk1>
          <a:srgbClr val="000000"/>
        </a:dk1>
        <a:lt1>
          <a:srgbClr val="FFFFFF"/>
        </a:lt1>
        <a:dk2>
          <a:srgbClr val="F8F8F8"/>
        </a:dk2>
        <a:lt2>
          <a:srgbClr val="808080"/>
        </a:lt2>
        <a:accent1>
          <a:srgbClr val="CCFF66"/>
        </a:accent1>
        <a:accent2>
          <a:srgbClr val="FFCC00"/>
        </a:accent2>
        <a:accent3>
          <a:srgbClr val="FFFFFF"/>
        </a:accent3>
        <a:accent4>
          <a:srgbClr val="000000"/>
        </a:accent4>
        <a:accent5>
          <a:srgbClr val="E2FFB8"/>
        </a:accent5>
        <a:accent6>
          <a:srgbClr val="E7B900"/>
        </a:accent6>
        <a:hlink>
          <a:srgbClr val="0066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13923</TotalTime>
  <Pages>22</Pages>
  <Words>2360</Words>
  <Application>Microsoft Macintosh PowerPoint</Application>
  <PresentationFormat>On-screen Show (4:3)</PresentationFormat>
  <Paragraphs>351</Paragraphs>
  <Slides>45</Slides>
  <Notes>30</Notes>
  <HiddenSlides>0</HiddenSlides>
  <MMClips>0</MMClips>
  <ScaleCrop>false</ScaleCrop>
  <HeadingPairs>
    <vt:vector size="4" baseType="variant">
      <vt:variant>
        <vt:lpstr>Design Template</vt:lpstr>
      </vt:variant>
      <vt:variant>
        <vt:i4>1</vt:i4>
      </vt:variant>
      <vt:variant>
        <vt:lpstr>Slide Titles</vt:lpstr>
      </vt:variant>
      <vt:variant>
        <vt:i4>45</vt:i4>
      </vt:variant>
    </vt:vector>
  </HeadingPairs>
  <TitlesOfParts>
    <vt:vector size="46" baseType="lpstr">
      <vt:lpstr>Ghi's Theme</vt:lpstr>
      <vt:lpstr>User Management and SQL Server Security</vt:lpstr>
      <vt:lpstr>Agenda</vt:lpstr>
      <vt:lpstr>Using Windows Authentication Mode Using Mixed Mode</vt:lpstr>
      <vt:lpstr>Using Windows Authentication Mode</vt:lpstr>
      <vt:lpstr>Using Mixed Mode</vt:lpstr>
      <vt:lpstr>Logins Users Roles</vt:lpstr>
      <vt:lpstr>Principals</vt:lpstr>
      <vt:lpstr>Principals at Three Levels</vt:lpstr>
      <vt:lpstr>Logins</vt:lpstr>
      <vt:lpstr>Example Scenario</vt:lpstr>
      <vt:lpstr>Logins - TSQL</vt:lpstr>
      <vt:lpstr>Logins Sample</vt:lpstr>
      <vt:lpstr>Logins at the Instance Level</vt:lpstr>
      <vt:lpstr>Logins Properties</vt:lpstr>
      <vt:lpstr>Database Users</vt:lpstr>
      <vt:lpstr>Built-in Database User Accounts</vt:lpstr>
      <vt:lpstr>dbo Example</vt:lpstr>
      <vt:lpstr>User Accounts - TSQL</vt:lpstr>
      <vt:lpstr>Roles</vt:lpstr>
      <vt:lpstr>Fixed Server Roles (1/3)</vt:lpstr>
      <vt:lpstr>Fixed Server Roles (2/3)</vt:lpstr>
      <vt:lpstr>Fixed Server Roles (3/3)</vt:lpstr>
      <vt:lpstr>Fixed-Server Roles in Object Explorer</vt:lpstr>
      <vt:lpstr>Fixed Database Roles</vt:lpstr>
      <vt:lpstr>Fixed Database Roles</vt:lpstr>
      <vt:lpstr>Fixed Database Roles in Object Explorer</vt:lpstr>
      <vt:lpstr>The public Role</vt:lpstr>
      <vt:lpstr>User Defined Roles</vt:lpstr>
      <vt:lpstr>User Defined Roles</vt:lpstr>
      <vt:lpstr>Application Roles</vt:lpstr>
      <vt:lpstr>Sample Application Role</vt:lpstr>
      <vt:lpstr>Slide 31</vt:lpstr>
      <vt:lpstr>Securables</vt:lpstr>
      <vt:lpstr>Securables</vt:lpstr>
      <vt:lpstr>Slide 34</vt:lpstr>
      <vt:lpstr>Permissions</vt:lpstr>
      <vt:lpstr>Permissions - TSQL</vt:lpstr>
      <vt:lpstr>Permissions</vt:lpstr>
      <vt:lpstr>Basic Permissions for Securables</vt:lpstr>
      <vt:lpstr>Permissions Hierarchy</vt:lpstr>
      <vt:lpstr>GRANT, DENY, REVOKE</vt:lpstr>
      <vt:lpstr>Permissions Example</vt:lpstr>
      <vt:lpstr>New Security &amp; User Admin in 2008</vt:lpstr>
      <vt:lpstr>How to Create Schemas?</vt:lpstr>
      <vt:lpstr>Next Week</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Security</dc:title>
  <dc:subject/>
  <dc:creator/>
  <cp:keywords/>
  <dc:description/>
  <cp:lastModifiedBy>Jake  Ellis</cp:lastModifiedBy>
  <cp:revision>2268</cp:revision>
  <cp:lastPrinted>2011-09-12T12:40:58Z</cp:lastPrinted>
  <dcterms:created xsi:type="dcterms:W3CDTF">2012-03-05T19:22:18Z</dcterms:created>
  <dcterms:modified xsi:type="dcterms:W3CDTF">2012-03-05T19:56:16Z</dcterms:modified>
</cp:coreProperties>
</file>