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51"/>
  </p:notesMasterIdLst>
  <p:handoutMasterIdLst>
    <p:handoutMasterId r:id="rId52"/>
  </p:handoutMasterIdLst>
  <p:sldIdLst>
    <p:sldId id="529" r:id="rId2"/>
    <p:sldId id="602" r:id="rId3"/>
    <p:sldId id="844" r:id="rId4"/>
    <p:sldId id="843" r:id="rId5"/>
    <p:sldId id="839" r:id="rId6"/>
    <p:sldId id="842" r:id="rId7"/>
    <p:sldId id="837" r:id="rId8"/>
    <p:sldId id="832" r:id="rId9"/>
    <p:sldId id="835" r:id="rId10"/>
    <p:sldId id="833" r:id="rId11"/>
    <p:sldId id="834" r:id="rId12"/>
    <p:sldId id="836" r:id="rId13"/>
    <p:sldId id="829" r:id="rId14"/>
    <p:sldId id="830" r:id="rId15"/>
    <p:sldId id="673" r:id="rId16"/>
    <p:sldId id="788" r:id="rId17"/>
    <p:sldId id="857" r:id="rId18"/>
    <p:sldId id="810" r:id="rId19"/>
    <p:sldId id="789" r:id="rId20"/>
    <p:sldId id="790" r:id="rId21"/>
    <p:sldId id="811" r:id="rId22"/>
    <p:sldId id="846" r:id="rId23"/>
    <p:sldId id="847" r:id="rId24"/>
    <p:sldId id="848" r:id="rId25"/>
    <p:sldId id="845" r:id="rId26"/>
    <p:sldId id="849" r:id="rId27"/>
    <p:sldId id="850" r:id="rId28"/>
    <p:sldId id="791" r:id="rId29"/>
    <p:sldId id="792" r:id="rId30"/>
    <p:sldId id="813" r:id="rId31"/>
    <p:sldId id="851" r:id="rId32"/>
    <p:sldId id="852" r:id="rId33"/>
    <p:sldId id="793" r:id="rId34"/>
    <p:sldId id="822" r:id="rId35"/>
    <p:sldId id="782" r:id="rId36"/>
    <p:sldId id="794" r:id="rId37"/>
    <p:sldId id="817" r:id="rId38"/>
    <p:sldId id="818" r:id="rId39"/>
    <p:sldId id="795" r:id="rId40"/>
    <p:sldId id="819" r:id="rId41"/>
    <p:sldId id="796" r:id="rId42"/>
    <p:sldId id="854" r:id="rId43"/>
    <p:sldId id="797" r:id="rId44"/>
    <p:sldId id="856" r:id="rId45"/>
    <p:sldId id="798" r:id="rId46"/>
    <p:sldId id="821" r:id="rId47"/>
    <p:sldId id="783" r:id="rId48"/>
    <p:sldId id="784" r:id="rId49"/>
    <p:sldId id="786" r:id="rId5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CC3300"/>
    <a:srgbClr val="FF9933"/>
    <a:srgbClr val="FF9900"/>
    <a:srgbClr val="00FF00"/>
    <a:srgbClr val="FFFFFF"/>
    <a:srgbClr val="C9F1FF"/>
    <a:srgbClr val="FFFF00"/>
    <a:srgbClr val="FFFF66"/>
    <a:srgbClr val="003366"/>
    <a:srgbClr val="00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60731" autoAdjust="0"/>
  </p:normalViewPr>
  <p:slideViewPr>
    <p:cSldViewPr>
      <p:cViewPr varScale="1">
        <p:scale>
          <a:sx n="49" d="100"/>
          <a:sy n="49" d="100"/>
        </p:scale>
        <p:origin x="-17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8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118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3980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100" b="0" i="1"/>
            </a:lvl1pPr>
          </a:lstStyle>
          <a:p>
            <a:pPr>
              <a:defRPr/>
            </a:pPr>
            <a:fld id="{CCA27B49-56CB-4F0A-ACEB-D7703FD64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1578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9"/>
          <p:cNvSpPr>
            <a:spLocks noChangeArrowheads="1"/>
          </p:cNvSpPr>
          <p:nvPr/>
        </p:nvSpPr>
        <p:spPr bwMode="auto">
          <a:xfrm>
            <a:off x="109538" y="53975"/>
            <a:ext cx="47164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6" tIns="43658" rIns="87316" bIns="43658" anchor="ctr"/>
          <a:lstStyle/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8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Calibri" pitchFamily="34" charset="0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7359.aspx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# Keep: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Calibri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- See if database mail is enabled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sp_configure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 'database mail’,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go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reconfigure with override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config_value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: service broker</a:t>
            </a:r>
          </a:p>
          <a:p>
            <a:pPr marL="0" marR="0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run_value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: database mail (0: disabled; 1:enabled)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 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--Enabling Service Broker requires exclusive access to database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Calibri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alter database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msdb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Calibri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set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disable_broker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Calibri" pitchFamily="34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Calibri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database mail uses Service Broker queue.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 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sys.databases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 where name='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msdb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=&gt; Is Broker enabled?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sys.databases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is_broker_enabled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=1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 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8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18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580"/>
            <a:ext cx="2971800" cy="464820"/>
          </a:xfrm>
          <a:prstGeom prst="rect">
            <a:avLst/>
          </a:prstGeom>
          <a:ln/>
        </p:spPr>
        <p:txBody>
          <a:bodyPr/>
          <a:lstStyle/>
          <a:p>
            <a:fld id="{0E8B1B24-D01E-4C6D-951D-9C9F0042AD29}" type="slidenum">
              <a:rPr lang="en-US"/>
              <a:pPr/>
              <a:t>1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prstGeom prst="rect">
            <a:avLst/>
          </a:prstGeo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19600"/>
            <a:ext cx="6604000" cy="44958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sz="180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80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180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Keep</a:t>
            </a:r>
          </a:p>
          <a:p>
            <a:endParaRPr lang="en-US" dirty="0" smtClean="0"/>
          </a:p>
          <a:p>
            <a:r>
              <a:rPr lang="en-US" dirty="0" smtClean="0"/>
              <a:t>use TAKE OWNERSHIP to change ownership of an object (F) / ALTER AUTHORIZATION (T)</a:t>
            </a:r>
          </a:p>
          <a:p>
            <a:r>
              <a:rPr lang="en-US" dirty="0" smtClean="0"/>
              <a:t>fixed database roles are defined at the DATABASE level (T)</a:t>
            </a:r>
          </a:p>
          <a:p>
            <a:r>
              <a:rPr lang="en-US" dirty="0" smtClean="0"/>
              <a:t>application roles are ACTIVE by default (F)</a:t>
            </a:r>
          </a:p>
          <a:p>
            <a:r>
              <a:rPr lang="en-US" dirty="0" smtClean="0"/>
              <a:t>the user who created the object IS the default owner of the object (F)</a:t>
            </a:r>
          </a:p>
          <a:p>
            <a:r>
              <a:rPr lang="en-US" dirty="0" smtClean="0"/>
              <a:t>the LEAST restrictive permission takes precedence (F)</a:t>
            </a:r>
          </a:p>
          <a:p>
            <a:r>
              <a:rPr lang="en-US" dirty="0" smtClean="0"/>
              <a:t>application roles contain NO members (T)</a:t>
            </a:r>
          </a:p>
          <a:p>
            <a:r>
              <a:rPr lang="en-US" dirty="0" smtClean="0"/>
              <a:t>object grouping AFFECTS ownership chaining (F)</a:t>
            </a:r>
          </a:p>
          <a:p>
            <a:r>
              <a:rPr lang="en-US" dirty="0" smtClean="0"/>
              <a:t>you CAN audit users within an application role (F)</a:t>
            </a:r>
          </a:p>
          <a:p>
            <a:r>
              <a:rPr lang="en-US" dirty="0" smtClean="0"/>
              <a:t>database WITH a guest user account are inaccessible to applications roles (F)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493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rPr>
              <a:t>* ALTER AUTHORIZATION (Transact-SQL)</a:t>
            </a:r>
          </a:p>
          <a:p>
            <a:r>
              <a:rPr lang="en-US" dirty="0" smtClean="0">
                <a:hlinkClick r:id="rId3"/>
              </a:rPr>
              <a:t>http://msdn.microsoft.com/en-us/library/ms187359.aspx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1600" dirty="0" smtClean="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160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0"/>
            <a:ext cx="9144000" cy="304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3014663"/>
            <a:ext cx="9144000" cy="3810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800601"/>
            <a:ext cx="4800600" cy="17668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99144" y="838200"/>
            <a:ext cx="8305800" cy="1905000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9260" y="3276600"/>
            <a:ext cx="7620000" cy="1219200"/>
          </a:xfrm>
        </p:spPr>
        <p:txBody>
          <a:bodyPr/>
          <a:lstStyle>
            <a:lvl1pPr algn="ctr">
              <a:buNone/>
              <a:defRPr sz="28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80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7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50800"/>
            <a:ext cx="204787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50800"/>
            <a:ext cx="5991225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89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800"/>
            <a:ext cx="81915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295252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600"/>
              </a:spcBef>
              <a:defRPr sz="2400"/>
            </a:lvl3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36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416675"/>
            <a:ext cx="43434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Pearson Prentice-Hall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248400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504E113C-477E-430A-B3F0-ED89566735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212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hi's Templa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68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28692"/>
            <a:ext cx="7772400" cy="1498283"/>
          </a:xfrm>
        </p:spPr>
        <p:txBody>
          <a:bodyPr anchor="t"/>
          <a:lstStyle>
            <a:lvl1pPr algn="ctr">
              <a:defRPr sz="2800" b="1" cap="none"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500187"/>
          </a:xfrm>
          <a:noFill/>
        </p:spPr>
        <p:txBody>
          <a:bodyPr anchor="ctr"/>
          <a:lstStyle>
            <a:lvl1pPr marL="0" indent="0" algn="ctr">
              <a:buNone/>
              <a:defRPr sz="4400" b="1">
                <a:solidFill>
                  <a:srgbClr val="CC33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30824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96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769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8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720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45946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48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white">
          <a:xfrm>
            <a:off x="0" y="1139825"/>
            <a:ext cx="9144000" cy="571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320800"/>
            <a:ext cx="8497887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50800"/>
            <a:ext cx="84978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7986713" y="6467475"/>
            <a:ext cx="10271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B1E43FD9-D896-4A72-AE23-D1F08B45F666}" type="slidenum">
              <a:rPr lang="en-US" sz="900">
                <a:latin typeface="Arial Narrow" pitchFamily="34" charset="0"/>
                <a:cs typeface="Tahoma" pitchFamily="34" charset="0"/>
              </a:rPr>
              <a:pPr algn="r"/>
              <a:t>‹#›</a:t>
            </a:fld>
            <a:endParaRPr lang="en-US" sz="900" dirty="0">
              <a:latin typeface="Arial Narrow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5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4800600" cy="1766888"/>
          </a:xfrm>
        </p:spPr>
        <p:txBody>
          <a:bodyPr/>
          <a:lstStyle/>
          <a:p>
            <a:r>
              <a:rPr lang="en-US" dirty="0" smtClean="0"/>
              <a:t>Computer Information Systems</a:t>
            </a:r>
          </a:p>
          <a:p>
            <a:r>
              <a:rPr lang="en-US" dirty="0" smtClean="0"/>
              <a:t>University of Louisville</a:t>
            </a:r>
          </a:p>
          <a:p>
            <a:r>
              <a:rPr lang="en-US" dirty="0" err="1" smtClean="0"/>
              <a:t>Ghiyoung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, PhD</a:t>
            </a:r>
          </a:p>
          <a:p>
            <a:endParaRPr lang="en-US" dirty="0" smtClean="0"/>
          </a:p>
        </p:txBody>
      </p:sp>
      <p:sp>
        <p:nvSpPr>
          <p:cNvPr id="3075" name="Title 2"/>
          <p:cNvSpPr>
            <a:spLocks noGrp="1"/>
          </p:cNvSpPr>
          <p:nvPr>
            <p:ph type="ctrTitle"/>
          </p:nvPr>
        </p:nvSpPr>
        <p:spPr>
          <a:xfrm>
            <a:off x="398463" y="838200"/>
            <a:ext cx="8305800" cy="1905000"/>
          </a:xfrm>
        </p:spPr>
        <p:txBody>
          <a:bodyPr/>
          <a:lstStyle/>
          <a:p>
            <a:r>
              <a:rPr lang="en-US" sz="4800" dirty="0" smtClean="0">
                <a:cs typeface="Arial"/>
              </a:rPr>
              <a:t>Security Policies for Instances and Databases</a:t>
            </a:r>
            <a:endParaRPr lang="en-US" sz="4800" dirty="0" smtClean="0">
              <a:cs typeface="Arial" charset="0"/>
            </a:endParaRPr>
          </a:p>
        </p:txBody>
      </p:sp>
      <p:sp>
        <p:nvSpPr>
          <p:cNvPr id="307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9938" y="3276600"/>
            <a:ext cx="7620000" cy="1219200"/>
          </a:xfrm>
        </p:spPr>
        <p:txBody>
          <a:bodyPr/>
          <a:lstStyle/>
          <a:p>
            <a:r>
              <a:rPr lang="en-US" sz="3200" dirty="0" smtClean="0"/>
              <a:t>CIS 483 – Database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356" y="1143000"/>
            <a:ext cx="3031671" cy="567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 flipH="1" flipV="1">
            <a:off x="4471852" y="1918064"/>
            <a:ext cx="1755953" cy="3802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4480559" y="5180894"/>
            <a:ext cx="1615441" cy="3055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807673" y="2323071"/>
            <a:ext cx="187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owner - login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7647" y="5501844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schema name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user (</a:t>
            </a:r>
            <a:r>
              <a:rPr lang="en-US" dirty="0" err="1" smtClean="0"/>
              <a:t>TestUserJohn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new database under the new user login (</a:t>
            </a:r>
            <a:r>
              <a:rPr lang="en-US" dirty="0" err="1" smtClean="0"/>
              <a:t>TestUserJohnDB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new schema (Sales)</a:t>
            </a:r>
          </a:p>
          <a:p>
            <a:r>
              <a:rPr lang="en-US" dirty="0" smtClean="0"/>
              <a:t>Create a new table (Customer)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User, Database, Schema Creation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TestUserJohnDB</a:t>
            </a:r>
            <a:endParaRPr lang="en-US" dirty="0" smtClean="0"/>
          </a:p>
          <a:p>
            <a:pPr lvl="1"/>
            <a:r>
              <a:rPr lang="en-US" dirty="0" smtClean="0"/>
              <a:t>Owner: </a:t>
            </a:r>
            <a:r>
              <a:rPr lang="en-US" dirty="0" err="1" smtClean="0"/>
              <a:t>TestUserJohn</a:t>
            </a:r>
            <a:endParaRPr lang="en-US" dirty="0" smtClean="0"/>
          </a:p>
          <a:p>
            <a:pPr lvl="1"/>
            <a:r>
              <a:rPr lang="en-US" dirty="0" smtClean="0"/>
              <a:t>Database Users</a:t>
            </a:r>
          </a:p>
          <a:p>
            <a:pPr lvl="2"/>
            <a:r>
              <a:rPr lang="en-US" dirty="0" err="1" smtClean="0"/>
              <a:t>dbo</a:t>
            </a:r>
            <a:r>
              <a:rPr lang="en-US" dirty="0" smtClean="0"/>
              <a:t> (default schema=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Schemas</a:t>
            </a:r>
          </a:p>
          <a:p>
            <a:pPr lvl="2"/>
            <a:r>
              <a:rPr lang="en-US" dirty="0" err="1" smtClean="0"/>
              <a:t>dbo</a:t>
            </a:r>
            <a:r>
              <a:rPr lang="en-US" dirty="0" smtClean="0"/>
              <a:t> (schema owner=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Sales (schema owner=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TestUserJohnDB</a:t>
            </a:r>
            <a:r>
              <a:rPr lang="en-US" dirty="0" smtClean="0"/>
              <a:t> Ownership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ownership</a:t>
            </a:r>
          </a:p>
          <a:p>
            <a:pPr lvl="1"/>
            <a:r>
              <a:rPr lang="en-US" dirty="0" smtClean="0"/>
              <a:t>Who owns a database? </a:t>
            </a:r>
          </a:p>
          <a:p>
            <a:pPr lvl="2"/>
            <a:r>
              <a:rPr lang="en-US" dirty="0" smtClean="0"/>
              <a:t>=&gt; a </a:t>
            </a:r>
            <a:r>
              <a:rPr lang="en-US" u="sng" dirty="0" smtClean="0"/>
              <a:t>login</a:t>
            </a:r>
            <a:endParaRPr lang="en-US" b="1" i="1" u="sng" dirty="0" smtClean="0"/>
          </a:p>
          <a:p>
            <a:pPr lvl="1"/>
            <a:r>
              <a:rPr lang="en-US" dirty="0" smtClean="0"/>
              <a:t>Who is the </a:t>
            </a:r>
            <a:r>
              <a:rPr lang="en-US" u="sng" dirty="0" err="1" smtClean="0"/>
              <a:t>dbo</a:t>
            </a:r>
            <a:r>
              <a:rPr lang="en-US" dirty="0" smtClean="0"/>
              <a:t> user?</a:t>
            </a:r>
          </a:p>
          <a:p>
            <a:pPr lvl="2"/>
            <a:r>
              <a:rPr lang="en-US" dirty="0" smtClean="0"/>
              <a:t>=&gt; the database owner, </a:t>
            </a:r>
            <a:r>
              <a:rPr lang="en-US" dirty="0" err="1" smtClean="0"/>
              <a:t>sysadmin</a:t>
            </a:r>
            <a:endParaRPr lang="en-US" dirty="0" smtClean="0"/>
          </a:p>
          <a:p>
            <a:r>
              <a:rPr lang="en-US" dirty="0" smtClean="0"/>
              <a:t>Alternatively, you can assign </a:t>
            </a:r>
            <a:r>
              <a:rPr lang="en-US" u="sng" dirty="0" err="1" smtClean="0"/>
              <a:t>db_owner</a:t>
            </a:r>
            <a:r>
              <a:rPr lang="en-US" dirty="0" smtClean="0"/>
              <a:t> role to </a:t>
            </a:r>
            <a:r>
              <a:rPr lang="en-US" u="sng" dirty="0" smtClean="0"/>
              <a:t>users</a:t>
            </a:r>
            <a:r>
              <a:rPr lang="en-US" dirty="0" smtClean="0"/>
              <a:t> to give similar permissions</a:t>
            </a:r>
          </a:p>
          <a:p>
            <a:pPr lvl="1"/>
            <a:r>
              <a:rPr lang="en-US" dirty="0" smtClean="0"/>
              <a:t>But, the privileges of the members in </a:t>
            </a:r>
            <a:r>
              <a:rPr lang="en-US" dirty="0" err="1" smtClean="0"/>
              <a:t>db_ownerrole</a:t>
            </a:r>
            <a:r>
              <a:rPr lang="en-US" dirty="0" smtClean="0"/>
              <a:t> can be denied by the </a:t>
            </a:r>
            <a:r>
              <a:rPr lang="en-US" dirty="0" err="1" smtClean="0"/>
              <a:t>dbo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Ownership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Schema ownership</a:t>
            </a:r>
          </a:p>
          <a:p>
            <a:pPr lvl="1"/>
            <a:r>
              <a:rPr lang="en-US" sz="2100" dirty="0" smtClean="0"/>
              <a:t>Ownership of schemas and schema-scoped </a:t>
            </a:r>
            <a:r>
              <a:rPr lang="en-US" sz="2100" dirty="0" err="1" smtClean="0"/>
              <a:t>securables</a:t>
            </a:r>
            <a:r>
              <a:rPr lang="en-US" sz="2100" dirty="0" smtClean="0"/>
              <a:t> is transferable</a:t>
            </a:r>
          </a:p>
          <a:p>
            <a:pPr lvl="1"/>
            <a:r>
              <a:rPr lang="en-US" sz="2100" dirty="0" smtClean="0"/>
              <a:t>The schema owner has full control on all objects in the schema</a:t>
            </a:r>
          </a:p>
          <a:p>
            <a:pPr lvl="1"/>
            <a:r>
              <a:rPr lang="en-US" sz="2100" dirty="0" smtClean="0"/>
              <a:t>Schemas can be owned by any database principal, including roles and applications roles</a:t>
            </a:r>
          </a:p>
          <a:p>
            <a:pPr lvl="1"/>
            <a:r>
              <a:rPr lang="en-US" sz="2100" dirty="0" smtClean="0"/>
              <a:t>A single principal can own multiple schemas</a:t>
            </a:r>
          </a:p>
          <a:p>
            <a:pPr lvl="1"/>
            <a:r>
              <a:rPr lang="en-US" sz="2100" dirty="0" smtClean="0"/>
              <a:t>Multiple database users can share a single default schema</a:t>
            </a:r>
          </a:p>
          <a:p>
            <a:pPr lvl="1"/>
            <a:r>
              <a:rPr lang="en-US" sz="2100" dirty="0" smtClean="0"/>
              <a:t>Permissions on schemas and schema-contained </a:t>
            </a:r>
            <a:r>
              <a:rPr lang="en-US" sz="2100" dirty="0" err="1" smtClean="0"/>
              <a:t>securables</a:t>
            </a:r>
            <a:r>
              <a:rPr lang="en-US" sz="2100" dirty="0" smtClean="0"/>
              <a:t> can be managed with greater precision than in earlier releases</a:t>
            </a:r>
          </a:p>
          <a:p>
            <a:pPr lvl="1"/>
            <a:r>
              <a:rPr lang="en-US" sz="2100" dirty="0" smtClean="0"/>
              <a:t>Each user has a default schema from 2005</a:t>
            </a:r>
          </a:p>
          <a:p>
            <a:r>
              <a:rPr lang="en-US" sz="2400" dirty="0" smtClean="0"/>
              <a:t>Object ownership</a:t>
            </a:r>
          </a:p>
          <a:p>
            <a:pPr lvl="1"/>
            <a:r>
              <a:rPr lang="en-US" sz="2100" dirty="0" smtClean="0"/>
              <a:t>Permission can be granted on certain objects, not on the entire schema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Schema, Object Ownership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3114292"/>
            <a:ext cx="8193087" cy="1498283"/>
          </a:xfrm>
        </p:spPr>
        <p:txBody>
          <a:bodyPr/>
          <a:lstStyle/>
          <a:p>
            <a:pPr algn="l">
              <a:spcBef>
                <a:spcPct val="10000"/>
              </a:spcBef>
              <a:spcAft>
                <a:spcPct val="10000"/>
              </a:spcAft>
            </a:pPr>
            <a:r>
              <a:rPr lang="en-US" sz="2400" dirty="0" smtClean="0"/>
              <a:t>Guidelines for Determining Authentication Modes and Logon Security </a:t>
            </a:r>
            <a:br>
              <a:rPr lang="en-US" sz="2400" dirty="0" smtClean="0"/>
            </a:br>
            <a:r>
              <a:rPr lang="en-US" sz="2400" dirty="0" smtClean="0"/>
              <a:t>Considerations for Designing a Secure Endpoint Strategy </a:t>
            </a:r>
            <a:br>
              <a:rPr lang="en-US" sz="2400" dirty="0" smtClean="0"/>
            </a:br>
            <a:r>
              <a:rPr lang="en-US" sz="2400" dirty="0" smtClean="0"/>
              <a:t>Determining the Appropriate Endpoint Authentication Type </a:t>
            </a:r>
            <a:br>
              <a:rPr lang="en-US" sz="2400" dirty="0" smtClean="0"/>
            </a:br>
            <a:r>
              <a:rPr lang="en-US" sz="2400" dirty="0" smtClean="0"/>
              <a:t>Guidelines for Securing the SQL Server Agent Service</a:t>
            </a:r>
            <a:br>
              <a:rPr lang="en-US" sz="2400" dirty="0" smtClean="0"/>
            </a:br>
            <a:r>
              <a:rPr lang="en-US" sz="2400" dirty="0" smtClean="0"/>
              <a:t>Guidelines for Securing Instance-Level DDL Events </a:t>
            </a:r>
            <a:br>
              <a:rPr lang="en-US" sz="2400" dirty="0" smtClean="0"/>
            </a:br>
            <a:r>
              <a:rPr lang="en-US" sz="2400" dirty="0" smtClean="0"/>
              <a:t>Guidelines for Maintaining Updated Hot Fixes or Service Packs </a:t>
            </a:r>
            <a:br>
              <a:rPr lang="en-US" sz="2400" dirty="0" smtClean="0"/>
            </a:br>
            <a:r>
              <a:rPr lang="en-US" sz="2400" dirty="0" smtClean="0"/>
              <a:t>Self Test 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00200"/>
            <a:ext cx="7772400" cy="1500187"/>
          </a:xfrm>
        </p:spPr>
        <p:txBody>
          <a:bodyPr/>
          <a:lstStyle/>
          <a:p>
            <a:r>
              <a:rPr lang="en-US" dirty="0" smtClean="0"/>
              <a:t>Designing an Instance-Level Security Policy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authentication modes to be one of the security options</a:t>
            </a:r>
          </a:p>
          <a:p>
            <a:r>
              <a:rPr lang="en-US" dirty="0" smtClean="0"/>
              <a:t>1. Use Windows authentication</a:t>
            </a:r>
          </a:p>
          <a:p>
            <a:pPr lvl="1"/>
            <a:r>
              <a:rPr lang="en-US" dirty="0" smtClean="0"/>
              <a:t>Windows NT LAN Manager (NTLM) or Kerberos authentication used</a:t>
            </a:r>
          </a:p>
          <a:p>
            <a:pPr lvl="1"/>
            <a:r>
              <a:rPr lang="en-US" dirty="0" smtClean="0"/>
              <a:t>More secure than SQL Server authentication</a:t>
            </a:r>
          </a:p>
          <a:p>
            <a:pPr lvl="1"/>
            <a:r>
              <a:rPr lang="en-US" dirty="0" smtClean="0"/>
              <a:t>Can apply Windows authentication policies (e.g., password length, password complexity, and account locks)</a:t>
            </a:r>
          </a:p>
          <a:p>
            <a:r>
              <a:rPr lang="en-US" dirty="0" smtClean="0"/>
              <a:t>2. Encrypt communications for the logon process</a:t>
            </a:r>
          </a:p>
          <a:p>
            <a:pPr lvl="1"/>
            <a:r>
              <a:rPr lang="en-US" dirty="0" smtClean="0"/>
              <a:t>The login via SQL Server authentication is encrypted by default</a:t>
            </a:r>
          </a:p>
          <a:p>
            <a:pPr lvl="1"/>
            <a:r>
              <a:rPr lang="en-US" dirty="0" smtClean="0"/>
              <a:t>Can enforce Windows password policy to SQL Server logons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Determining Authentication Modes and Logon Security (1/2)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772400" cy="5181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Kerberos Explained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4E113C-477E-430A-B3F0-ED89566735D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565235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Source: microsoft.com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5776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Implement password aging</a:t>
            </a:r>
          </a:p>
          <a:p>
            <a:pPr lvl="1"/>
            <a:r>
              <a:rPr lang="en-US" dirty="0" smtClean="0"/>
              <a:t>If a password change request in the next logon is made on Windows, the password aging is also enabled on SQL Server</a:t>
            </a:r>
          </a:p>
          <a:p>
            <a:r>
              <a:rPr lang="en-US" dirty="0" smtClean="0"/>
              <a:t>4. Apply the principle of least privilege</a:t>
            </a:r>
          </a:p>
          <a:p>
            <a:pPr lvl="1"/>
            <a:r>
              <a:rPr lang="en-US" dirty="0" smtClean="0"/>
              <a:t>Apply this principle when you create a new login to SQL 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Determining Authentication Modes and Logon Security (2/2)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endpoint: </a:t>
            </a:r>
            <a:r>
              <a:rPr lang="en-US" b="1" dirty="0" smtClean="0"/>
              <a:t>CREATE HTTP ENDPOINT</a:t>
            </a:r>
          </a:p>
          <a:p>
            <a:r>
              <a:rPr lang="en-US" dirty="0" smtClean="0"/>
              <a:t>After the creation of an endpoint, only </a:t>
            </a:r>
            <a:r>
              <a:rPr lang="en-US" i="1" dirty="0" err="1" smtClean="0"/>
              <a:t>sysadmin</a:t>
            </a:r>
            <a:r>
              <a:rPr lang="en-US" i="1" dirty="0" smtClean="0"/>
              <a:t> </a:t>
            </a:r>
            <a:r>
              <a:rPr lang="en-US" dirty="0" smtClean="0"/>
              <a:t>role and the endpoint owner can connect to the endpoint</a:t>
            </a:r>
          </a:p>
          <a:p>
            <a:r>
              <a:rPr lang="en-US" dirty="0" smtClean="0"/>
              <a:t>For other users, </a:t>
            </a:r>
            <a:r>
              <a:rPr lang="en-US" b="1" dirty="0" smtClean="0"/>
              <a:t>GRANT CONNECT ON HTTP ENDPOINT</a:t>
            </a:r>
          </a:p>
          <a:p>
            <a:r>
              <a:rPr lang="en-US" dirty="0" smtClean="0"/>
              <a:t>Apply security checks to objects</a:t>
            </a:r>
          </a:p>
          <a:p>
            <a:pPr lvl="1"/>
            <a:r>
              <a:rPr lang="en-US" dirty="0" smtClean="0"/>
              <a:t>Execution of a stored procedure should require </a:t>
            </a:r>
            <a:r>
              <a:rPr lang="en-US" b="1" dirty="0" smtClean="0"/>
              <a:t>connect </a:t>
            </a:r>
            <a:r>
              <a:rPr lang="en-US" dirty="0" smtClean="0"/>
              <a:t>permissions on the endpoint and </a:t>
            </a:r>
            <a:r>
              <a:rPr lang="en-US" b="1" dirty="0" smtClean="0"/>
              <a:t>execute </a:t>
            </a:r>
            <a:r>
              <a:rPr lang="en-US" dirty="0" smtClean="0"/>
              <a:t>permissions on the stored procedure</a:t>
            </a:r>
          </a:p>
          <a:p>
            <a:r>
              <a:rPr lang="en-US" dirty="0" smtClean="0"/>
              <a:t>Authenticate all requests</a:t>
            </a:r>
          </a:p>
          <a:p>
            <a:pPr lvl="1"/>
            <a:r>
              <a:rPr lang="en-US" dirty="0" smtClean="0"/>
              <a:t>Supported authentication mechanisms on HTTP endpoints: Basic, Digest, NTLM, Kerberos, and Integrated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Designing a Secure Endpoint Strategy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2" name="Rectangle 8"/>
          <p:cNvSpPr>
            <a:spLocks noGrp="1" noChangeArrowheads="1"/>
          </p:cNvSpPr>
          <p:nvPr>
            <p:ph type="title"/>
          </p:nvPr>
        </p:nvSpPr>
        <p:spPr>
          <a:xfrm>
            <a:off x="312738" y="76200"/>
            <a:ext cx="8497887" cy="10668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2365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completing this module, you will be able to:</a:t>
            </a:r>
          </a:p>
          <a:p>
            <a:pPr lvl="1"/>
            <a:r>
              <a:rPr lang="en-US" dirty="0" smtClean="0"/>
              <a:t>Design an instance-level security policy</a:t>
            </a:r>
          </a:p>
          <a:p>
            <a:pPr lvl="1"/>
            <a:r>
              <a:rPr lang="en-US" dirty="0" smtClean="0"/>
              <a:t>Design a database-level security policy</a:t>
            </a:r>
          </a:p>
          <a:p>
            <a:pPr lvl="1"/>
            <a:r>
              <a:rPr lang="en-US" dirty="0" smtClean="0"/>
              <a:t>Design an object-level security policy</a:t>
            </a:r>
          </a:p>
          <a:p>
            <a:pPr lvl="1"/>
            <a:r>
              <a:rPr lang="en-US" dirty="0" smtClean="0"/>
              <a:t>Define security monitoring standards for instances and databases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authentication</a:t>
            </a:r>
          </a:p>
          <a:p>
            <a:pPr lvl="1"/>
            <a:r>
              <a:rPr lang="en-US" dirty="0" smtClean="0"/>
              <a:t>Uses base64-encoded id and password</a:t>
            </a:r>
          </a:p>
          <a:p>
            <a:pPr lvl="1"/>
            <a:r>
              <a:rPr lang="en-US" dirty="0" smtClean="0"/>
              <a:t>Credentials must map to a valid Windows login</a:t>
            </a:r>
          </a:p>
          <a:p>
            <a:r>
              <a:rPr lang="en-US" dirty="0" smtClean="0"/>
              <a:t>Digest authentication</a:t>
            </a:r>
          </a:p>
          <a:p>
            <a:pPr lvl="1"/>
            <a:r>
              <a:rPr lang="en-US" dirty="0" smtClean="0"/>
              <a:t>Uses MD5-hashed</a:t>
            </a:r>
          </a:p>
          <a:p>
            <a:r>
              <a:rPr lang="en-US" dirty="0" smtClean="0"/>
              <a:t>Integrated authentication</a:t>
            </a:r>
          </a:p>
          <a:p>
            <a:pPr lvl="1"/>
            <a:r>
              <a:rPr lang="en-US" dirty="0" smtClean="0"/>
              <a:t>Uses NTLM or Kerberos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Appropriate Endpoint Authentication Type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SELECT * FROM </a:t>
            </a:r>
            <a:r>
              <a:rPr lang="en-US" sz="2400" dirty="0" err="1" smtClean="0"/>
              <a:t>sys.endpoints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CREATE ENDPOINT </a:t>
            </a:r>
            <a:r>
              <a:rPr lang="en-US" sz="2400" dirty="0" err="1" smtClean="0"/>
              <a:t>endpoint_mirroring</a:t>
            </a:r>
            <a:endParaRPr lang="en-US" sz="2400" dirty="0" smtClean="0"/>
          </a:p>
          <a:p>
            <a:r>
              <a:rPr lang="en-US" sz="2400" dirty="0" smtClean="0"/>
              <a:t>    STATE = STARTED</a:t>
            </a:r>
          </a:p>
          <a:p>
            <a:r>
              <a:rPr lang="en-US" sz="2400" dirty="0" smtClean="0"/>
              <a:t>    AS TCP ( LISTENER_PORT = 7022 )</a:t>
            </a:r>
          </a:p>
          <a:p>
            <a:r>
              <a:rPr lang="en-US" sz="2400" dirty="0" smtClean="0"/>
              <a:t>    FOR DATABASE_MIRRORING (</a:t>
            </a:r>
          </a:p>
          <a:p>
            <a:r>
              <a:rPr lang="en-US" sz="2400" dirty="0" smtClean="0"/>
              <a:t>       AUTHENTICATION = WINDOWS KERBEROS,</a:t>
            </a:r>
          </a:p>
          <a:p>
            <a:r>
              <a:rPr lang="en-US" sz="2400" dirty="0" smtClean="0"/>
              <a:t>       ENCRYPTION = SUPPORTED,</a:t>
            </a:r>
          </a:p>
          <a:p>
            <a:r>
              <a:rPr lang="en-US" sz="2400" dirty="0" smtClean="0"/>
              <a:t>       ROLE=ALL);</a:t>
            </a:r>
          </a:p>
          <a:p>
            <a:r>
              <a:rPr lang="en-US" sz="2400" dirty="0" smtClean="0"/>
              <a:t>GO</a:t>
            </a:r>
          </a:p>
          <a:p>
            <a:endParaRPr lang="en-US" sz="2400" dirty="0" smtClean="0"/>
          </a:p>
          <a:p>
            <a:r>
              <a:rPr lang="en-US" sz="2400" dirty="0" smtClean="0"/>
              <a:t>DROP ENDPOINT </a:t>
            </a:r>
            <a:r>
              <a:rPr lang="en-US" sz="2400" dirty="0" err="1" smtClean="0"/>
              <a:t>endpoint_mirroring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HTTP endpoints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Windows service that performs scheduled jobs, monitors SQL Server, and fires alerts</a:t>
            </a:r>
          </a:p>
          <a:p>
            <a:pPr lvl="1"/>
            <a:r>
              <a:rPr lang="en-US" dirty="0" smtClean="0"/>
              <a:t>Anything related to scheduled, recurring</a:t>
            </a:r>
          </a:p>
          <a:p>
            <a:r>
              <a:rPr lang="en-US" dirty="0" smtClean="0"/>
              <a:t>What kinds of scheduled (automated) jobs do you want to do with SQL Server?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Agent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i="1" dirty="0" err="1" smtClean="0"/>
              <a:t>msdb</a:t>
            </a:r>
            <a:endParaRPr lang="en-US" i="1" dirty="0" smtClean="0"/>
          </a:p>
          <a:p>
            <a:r>
              <a:rPr lang="en-US" i="1" dirty="0" err="1" smtClean="0"/>
              <a:t>sysadmin</a:t>
            </a:r>
            <a:r>
              <a:rPr lang="en-US" dirty="0" smtClean="0"/>
              <a:t> access is required</a:t>
            </a:r>
          </a:p>
          <a:p>
            <a:r>
              <a:rPr lang="en-US" dirty="0" smtClean="0"/>
              <a:t>Go to Configuration Manager -&gt; run SQL Server Agent</a:t>
            </a:r>
          </a:p>
          <a:p>
            <a:r>
              <a:rPr lang="en-US" dirty="0" smtClean="0"/>
              <a:t>Need to setup Database Mail first for SQL Agent</a:t>
            </a:r>
          </a:p>
          <a:p>
            <a:pPr lvl="1"/>
            <a:r>
              <a:rPr lang="en-US" dirty="0" smtClean="0"/>
              <a:t>a) Enable Database Mail</a:t>
            </a:r>
          </a:p>
          <a:p>
            <a:pPr lvl="1"/>
            <a:r>
              <a:rPr lang="en-US" dirty="0" smtClean="0"/>
              <a:t>b) Create the Database Mail profile for SQL Agent</a:t>
            </a:r>
          </a:p>
          <a:p>
            <a:pPr lvl="1"/>
            <a:r>
              <a:rPr lang="en-US" dirty="0" smtClean="0"/>
              <a:t>c) Configure SQL Agent to use the profile</a:t>
            </a:r>
          </a:p>
          <a:p>
            <a:pPr lvl="1"/>
            <a:r>
              <a:rPr lang="en-US" dirty="0" smtClean="0"/>
              <a:t>d) Restart SQL Server Agent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Agent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Agent makes you create alerts for the following situations: </a:t>
            </a:r>
          </a:p>
          <a:p>
            <a:pPr lvl="1"/>
            <a:r>
              <a:rPr lang="en-US" dirty="0" smtClean="0"/>
              <a:t>Errors, events, performance conditions</a:t>
            </a:r>
          </a:p>
          <a:p>
            <a:r>
              <a:rPr lang="en-US" dirty="0" smtClean="0"/>
              <a:t>There are three types of alerts</a:t>
            </a:r>
          </a:p>
          <a:p>
            <a:pPr lvl="1"/>
            <a:r>
              <a:rPr lang="en-US" dirty="0" smtClean="0"/>
              <a:t>SQL Server event alert (SQL Server errors, events)</a:t>
            </a:r>
          </a:p>
          <a:p>
            <a:pPr lvl="1"/>
            <a:r>
              <a:rPr lang="en-US" dirty="0" smtClean="0"/>
              <a:t>SQL Server performance condition alert</a:t>
            </a:r>
          </a:p>
          <a:p>
            <a:pPr lvl="1"/>
            <a:r>
              <a:rPr lang="en-US" kern="1200" dirty="0" smtClean="0">
                <a:cs typeface="Calibri" pitchFamily="34" charset="0"/>
              </a:rPr>
              <a:t>Windows Management Instrumentation (</a:t>
            </a:r>
            <a:r>
              <a:rPr lang="en-US" dirty="0" smtClean="0"/>
              <a:t>WMI) event alert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Agent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Mail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5303" y="1371600"/>
            <a:ext cx="529749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Agent – Create Alerts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438275"/>
            <a:ext cx="80962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Agent – Create Operators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7800"/>
            <a:ext cx="7772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non-Transact-SQL job step, you must define the security context of the job on Windows</a:t>
            </a:r>
          </a:p>
          <a:p>
            <a:pPr lvl="1"/>
            <a:r>
              <a:rPr lang="en-US" dirty="0" smtClean="0"/>
              <a:t>Example: SQL Server Integration Services (SSIS), bulk import running on a Windows account</a:t>
            </a:r>
          </a:p>
          <a:p>
            <a:r>
              <a:rPr lang="en-US" dirty="0" smtClean="0"/>
              <a:t>1. Execute the SQL Server Agent service under a Windows security context</a:t>
            </a:r>
          </a:p>
          <a:p>
            <a:pPr lvl="1"/>
            <a:r>
              <a:rPr lang="en-US" dirty="0" smtClean="0"/>
              <a:t>Security (execution) context determined by the principal that is connected to the service</a:t>
            </a:r>
          </a:p>
          <a:p>
            <a:r>
              <a:rPr lang="en-US" dirty="0" smtClean="0"/>
              <a:t>2. Create a local or domain Windows low-privilege account</a:t>
            </a:r>
          </a:p>
          <a:p>
            <a:r>
              <a:rPr lang="en-US" dirty="0" smtClean="0"/>
              <a:t>3. Use subsystems to restrict access</a:t>
            </a:r>
          </a:p>
          <a:p>
            <a:r>
              <a:rPr lang="en-US" dirty="0" smtClean="0"/>
              <a:t>4. Define a proxy account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Securing the SQL Server Agent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DDL: Data Definition Language (Create, Alter, Drop)</a:t>
            </a:r>
          </a:p>
          <a:p>
            <a:r>
              <a:rPr lang="en-US" dirty="0" smtClean="0"/>
              <a:t>DDL trigger activated when a DDL event is created</a:t>
            </a:r>
          </a:p>
          <a:p>
            <a:r>
              <a:rPr lang="en-US" dirty="0" smtClean="0"/>
              <a:t>Can be used for rollback operations for security</a:t>
            </a:r>
          </a:p>
          <a:p>
            <a:r>
              <a:rPr lang="en-US" i="1" dirty="0" smtClean="0"/>
              <a:t>1. Use DDL triggers to prevent DDL events</a:t>
            </a:r>
            <a:endParaRPr lang="en-US" dirty="0" smtClean="0"/>
          </a:p>
          <a:p>
            <a:pPr lvl="1"/>
            <a:r>
              <a:rPr lang="en-US" dirty="0" smtClean="0"/>
              <a:t>Can rollback or cancel the operation</a:t>
            </a:r>
          </a:p>
          <a:p>
            <a:r>
              <a:rPr lang="en-US" i="1" dirty="0" smtClean="0"/>
              <a:t>2. Use DDL triggers for auditing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sz="2000" dirty="0" smtClean="0"/>
              <a:t>ALTER_AUTHORIZATION_SERVER</a:t>
            </a:r>
          </a:p>
          <a:p>
            <a:pPr lvl="1"/>
            <a:r>
              <a:rPr lang="en-US" sz="2000" dirty="0" smtClean="0"/>
              <a:t>CREATE_DATABASE; ALTER_DATABASE; DROP_DATABASE</a:t>
            </a:r>
          </a:p>
          <a:p>
            <a:pPr lvl="1"/>
            <a:r>
              <a:rPr lang="en-US" sz="2000" dirty="0" smtClean="0"/>
              <a:t>CREATE_ENDPOINT; DROP_ENDPOINT; CREATE_LOGIN</a:t>
            </a:r>
          </a:p>
          <a:p>
            <a:pPr lvl="1"/>
            <a:r>
              <a:rPr lang="en-US" sz="2000" dirty="0" smtClean="0"/>
              <a:t>ALTER_LOGIN; DROP_LOGIN; GRANT_SERVER</a:t>
            </a:r>
          </a:p>
          <a:p>
            <a:pPr lvl="1"/>
            <a:r>
              <a:rPr lang="en-US" sz="2000" dirty="0" smtClean="0"/>
              <a:t>DENY_SERVER; REVOKE_SERVER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Securing Instance-Level DDL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Principals</a:t>
            </a:r>
            <a:br>
              <a:rPr lang="en-US" dirty="0" smtClean="0"/>
            </a:br>
            <a:r>
              <a:rPr lang="en-US" dirty="0" err="1" smtClean="0"/>
              <a:t>Securables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-- Display database log </a:t>
            </a:r>
          </a:p>
          <a:p>
            <a:r>
              <a:rPr lang="en-US" sz="2000" dirty="0" smtClean="0"/>
              <a:t>select * from </a:t>
            </a:r>
            <a:r>
              <a:rPr lang="en-US" sz="2000" dirty="0" err="1" smtClean="0"/>
              <a:t>databaselog</a:t>
            </a:r>
            <a:r>
              <a:rPr lang="en-US" sz="2000" dirty="0" smtClean="0"/>
              <a:t> order by </a:t>
            </a:r>
            <a:r>
              <a:rPr lang="en-US" sz="2000" dirty="0" err="1" smtClean="0"/>
              <a:t>databaselogid</a:t>
            </a:r>
            <a:r>
              <a:rPr lang="en-US" sz="2000" dirty="0" smtClean="0"/>
              <a:t> </a:t>
            </a:r>
            <a:r>
              <a:rPr lang="en-US" sz="2000" dirty="0" err="1" smtClean="0"/>
              <a:t>desc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-- Create a table to see a change in the log</a:t>
            </a:r>
          </a:p>
          <a:p>
            <a:r>
              <a:rPr lang="en-US" sz="2000" dirty="0" smtClean="0"/>
              <a:t>create table TestTable1</a:t>
            </a:r>
          </a:p>
          <a:p>
            <a:r>
              <a:rPr lang="en-US" sz="2000" dirty="0" smtClean="0"/>
              <a:t>( </a:t>
            </a:r>
            <a:r>
              <a:rPr lang="en-US" sz="2000" dirty="0" err="1" smtClean="0"/>
              <a:t>colA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)</a:t>
            </a:r>
          </a:p>
          <a:p>
            <a:endParaRPr lang="en-US" sz="2000" dirty="0" smtClean="0"/>
          </a:p>
          <a:p>
            <a:r>
              <a:rPr lang="en-US" sz="2000" dirty="0" smtClean="0"/>
              <a:t>Go to Database Triggers / enable TRIGGER</a:t>
            </a:r>
          </a:p>
          <a:p>
            <a:r>
              <a:rPr lang="en-US" sz="2000" dirty="0" smtClean="0"/>
              <a:t>create table TestTable2</a:t>
            </a:r>
          </a:p>
          <a:p>
            <a:r>
              <a:rPr lang="en-US" sz="2000" dirty="0" smtClean="0"/>
              <a:t>( </a:t>
            </a:r>
            <a:r>
              <a:rPr lang="en-US" sz="2000" dirty="0" err="1" smtClean="0"/>
              <a:t>colA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)</a:t>
            </a:r>
          </a:p>
          <a:p>
            <a:endParaRPr lang="en-US" sz="2000" dirty="0" smtClean="0"/>
          </a:p>
          <a:p>
            <a:r>
              <a:rPr lang="en-US" sz="2000" dirty="0" smtClean="0"/>
              <a:t>-- For cleanup</a:t>
            </a:r>
          </a:p>
          <a:p>
            <a:r>
              <a:rPr lang="en-US" sz="2000" dirty="0" smtClean="0"/>
              <a:t>drop table TestTable1</a:t>
            </a:r>
          </a:p>
          <a:p>
            <a:r>
              <a:rPr lang="en-US" sz="2000" dirty="0" smtClean="0"/>
              <a:t>drop table TestTable2</a:t>
            </a:r>
          </a:p>
          <a:p>
            <a:r>
              <a:rPr lang="en-US" sz="2000" dirty="0" smtClean="0"/>
              <a:t>disable TRIGGER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Triggers Demo – Database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Triggers Demo – Display log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962" y="1524000"/>
            <a:ext cx="7637038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Triggers Demo – enable TRIGGER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1913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You should understand the changes involved with Hot Fixes or Service Packs</a:t>
            </a:r>
          </a:p>
          <a:p>
            <a:r>
              <a:rPr lang="en-US" dirty="0" smtClean="0"/>
              <a:t>2. You should test the update in a development environment and assess the impact</a:t>
            </a:r>
          </a:p>
          <a:p>
            <a:r>
              <a:rPr lang="en-US" dirty="0" smtClean="0"/>
              <a:t>3. You should test the update in the test environment</a:t>
            </a:r>
          </a:p>
          <a:p>
            <a:r>
              <a:rPr lang="en-US" dirty="0" smtClean="0"/>
              <a:t>4. Notify users of anticipated server downtime after the deployment of the update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Maintain Updated Hot Fixes or Service Packs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Self-Test 1-3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85692"/>
            <a:ext cx="7772400" cy="1498283"/>
          </a:xfrm>
        </p:spPr>
        <p:txBody>
          <a:bodyPr/>
          <a:lstStyle/>
          <a:p>
            <a:pPr algn="l"/>
            <a:r>
              <a:rPr lang="en-US" dirty="0" smtClean="0"/>
              <a:t>Guidelines for Designing Database Roles </a:t>
            </a:r>
            <a:br>
              <a:rPr lang="en-US" dirty="0" smtClean="0"/>
            </a:br>
            <a:r>
              <a:rPr lang="en-US" dirty="0" smtClean="0"/>
              <a:t>Considerations for Designing Database Schemas </a:t>
            </a:r>
            <a:br>
              <a:rPr lang="en-US" dirty="0" smtClean="0"/>
            </a:br>
            <a:r>
              <a:rPr lang="en-US" dirty="0" smtClean="0"/>
              <a:t>Guidelines for Designing Database Users’ Privileges </a:t>
            </a:r>
            <a:br>
              <a:rPr lang="en-US" dirty="0" smtClean="0"/>
            </a:br>
            <a:r>
              <a:rPr lang="en-US" dirty="0" smtClean="0"/>
              <a:t>Guidelines for Securing Database-Level DDL Events </a:t>
            </a:r>
            <a:br>
              <a:rPr lang="en-US" dirty="0" smtClean="0"/>
            </a:br>
            <a:r>
              <a:rPr lang="en-US" dirty="0" smtClean="0"/>
              <a:t>Identifying the Considerations for Database-Level Security </a:t>
            </a:r>
            <a:br>
              <a:rPr lang="en-US" dirty="0" smtClean="0"/>
            </a:br>
            <a:r>
              <a:rPr lang="en-US" dirty="0" smtClean="0"/>
              <a:t>Self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/>
          <a:lstStyle/>
          <a:p>
            <a:r>
              <a:rPr lang="en-US" dirty="0" smtClean="0"/>
              <a:t>Designing a Database-Level Security Policy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granular permissions framework</a:t>
            </a:r>
          </a:p>
          <a:p>
            <a:r>
              <a:rPr lang="en-US" dirty="0" smtClean="0"/>
              <a:t>Uses grant, deny, and revoke permission states</a:t>
            </a:r>
          </a:p>
          <a:p>
            <a:r>
              <a:rPr lang="en-US" dirty="0" smtClean="0"/>
              <a:t>SQL Server 2005 provides new permission types</a:t>
            </a:r>
          </a:p>
          <a:p>
            <a:pPr lvl="1"/>
            <a:r>
              <a:rPr lang="en-US" dirty="0" smtClean="0"/>
              <a:t>CONTROL, ALTER, ALTER ANY, IMPERSONATE, and TAKE OWNERSHIP</a:t>
            </a:r>
          </a:p>
          <a:p>
            <a:r>
              <a:rPr lang="en-US" dirty="0" smtClean="0"/>
              <a:t>VIEW DEFINITION</a:t>
            </a:r>
          </a:p>
          <a:p>
            <a:pPr lvl="1"/>
            <a:r>
              <a:rPr lang="en-US" dirty="0" smtClean="0"/>
              <a:t>Grant permission to view metadata even without other permissions on the object</a:t>
            </a:r>
          </a:p>
          <a:p>
            <a:pPr lvl="1"/>
            <a:r>
              <a:rPr lang="en-US" dirty="0" smtClean="0"/>
              <a:t>However, the user needs permissions (e.g., SELECT, CONTROL) to read data from the table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Designing Database Roles (1/3)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2005 supports fixed database roles, and user-defined database, application roles</a:t>
            </a:r>
          </a:p>
          <a:p>
            <a:r>
              <a:rPr lang="en-US" dirty="0" smtClean="0"/>
              <a:t>Fixed database roles</a:t>
            </a:r>
          </a:p>
          <a:p>
            <a:pPr lvl="1"/>
            <a:r>
              <a:rPr lang="en-US" sz="2200" dirty="0" smtClean="0"/>
              <a:t>Exist at the database level</a:t>
            </a:r>
          </a:p>
          <a:p>
            <a:pPr lvl="1"/>
            <a:r>
              <a:rPr lang="en-US" sz="2200" dirty="0" smtClean="0"/>
              <a:t>Applicable in all databases and used to commonly used permissions quickly</a:t>
            </a:r>
          </a:p>
          <a:p>
            <a:pPr lvl="1"/>
            <a:r>
              <a:rPr lang="en-US" sz="2200" dirty="0" smtClean="0"/>
              <a:t>Example: </a:t>
            </a:r>
            <a:r>
              <a:rPr lang="en-US" sz="2200" dirty="0" err="1" smtClean="0"/>
              <a:t>db_datareader</a:t>
            </a:r>
            <a:r>
              <a:rPr lang="en-US" sz="2200" dirty="0" smtClean="0"/>
              <a:t> and </a:t>
            </a:r>
            <a:r>
              <a:rPr lang="en-US" sz="2200" dirty="0" err="1" smtClean="0"/>
              <a:t>db_datawriter</a:t>
            </a:r>
            <a:endParaRPr lang="en-US" sz="2200" dirty="0" smtClean="0"/>
          </a:p>
          <a:p>
            <a:r>
              <a:rPr lang="en-US" dirty="0" smtClean="0"/>
              <a:t>User-defined database roles </a:t>
            </a:r>
          </a:p>
          <a:p>
            <a:pPr lvl="1"/>
            <a:r>
              <a:rPr lang="en-US" sz="2200" dirty="0" smtClean="0"/>
              <a:t>Group users with the same security privileges within the database</a:t>
            </a:r>
          </a:p>
          <a:p>
            <a:pPr lvl="1"/>
            <a:r>
              <a:rPr lang="en-US" sz="2200" dirty="0" smtClean="0"/>
              <a:t>Can assign Windows user or group accounts to user database roles </a:t>
            </a:r>
          </a:p>
          <a:p>
            <a:pPr lvl="1"/>
            <a:r>
              <a:rPr lang="en-US" sz="2200" dirty="0" smtClean="0"/>
              <a:t>Can assign a SQL account or a Windows account to database user roles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Designing Database Roles (2/3)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roles</a:t>
            </a:r>
          </a:p>
          <a:p>
            <a:pPr lvl="1"/>
            <a:r>
              <a:rPr lang="en-US" dirty="0" smtClean="0"/>
              <a:t>Do not contain members; inactive by default</a:t>
            </a:r>
          </a:p>
          <a:p>
            <a:pPr lvl="1"/>
            <a:r>
              <a:rPr lang="en-US" dirty="0" smtClean="0"/>
              <a:t>Activated by a built-in stored procedure: </a:t>
            </a:r>
            <a:r>
              <a:rPr lang="en-US" b="1" dirty="0" err="1" smtClean="0"/>
              <a:t>sp_setapprole</a:t>
            </a:r>
            <a:endParaRPr lang="en-US" dirty="0" smtClean="0"/>
          </a:p>
          <a:p>
            <a:pPr lvl="1"/>
            <a:r>
              <a:rPr lang="en-US" dirty="0" smtClean="0"/>
              <a:t>Active until the connection ends</a:t>
            </a:r>
          </a:p>
          <a:p>
            <a:pPr lvl="1"/>
            <a:r>
              <a:rPr lang="en-US" dirty="0" smtClean="0"/>
              <a:t>The application role credentials passed to the database in clear text format: need to secure the network by using </a:t>
            </a:r>
            <a:r>
              <a:rPr lang="en-US" dirty="0" err="1" smtClean="0"/>
              <a:t>IPsec</a:t>
            </a:r>
            <a:r>
              <a:rPr lang="en-US" dirty="0" smtClean="0"/>
              <a:t> or SSL</a:t>
            </a:r>
          </a:p>
          <a:p>
            <a:pPr lvl="1"/>
            <a:r>
              <a:rPr lang="en-US" dirty="0" smtClean="0"/>
              <a:t>Application roles can use EXECUTE AS to connect to other databases</a:t>
            </a:r>
          </a:p>
          <a:p>
            <a:pPr lvl="1"/>
            <a:r>
              <a:rPr lang="en-US" dirty="0" smtClean="0"/>
              <a:t>Can access other databases through the guest user account in those databases</a:t>
            </a:r>
          </a:p>
          <a:p>
            <a:pPr lvl="1"/>
            <a:r>
              <a:rPr lang="en-US" dirty="0" smtClean="0"/>
              <a:t>The user assumes the application role permissions, losing its own permissions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Designing Database Roles (3/3)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Container of objects</a:t>
            </a:r>
          </a:p>
          <a:p>
            <a:pPr lvl="1"/>
            <a:r>
              <a:rPr lang="en-US" dirty="0" smtClean="0"/>
              <a:t>In 2000, objects owned by a user</a:t>
            </a:r>
          </a:p>
          <a:p>
            <a:r>
              <a:rPr lang="en-US" dirty="0" smtClean="0"/>
              <a:t>1. Object qualification</a:t>
            </a:r>
          </a:p>
          <a:p>
            <a:pPr lvl="1"/>
            <a:r>
              <a:rPr lang="en-US" dirty="0" smtClean="0"/>
              <a:t>2000: </a:t>
            </a:r>
          </a:p>
          <a:p>
            <a:pPr lvl="2"/>
            <a:r>
              <a:rPr lang="en-US" dirty="0" smtClean="0"/>
              <a:t>SQL Server objects: server name, database name, object owner, and object name. For example, For example, in SQL Server 2000, a table named Products that is created by user A in the Sales database, in an instance named Server1, would have Server1.Sales.</a:t>
            </a:r>
            <a:r>
              <a:rPr lang="en-US" u="sng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.Products (Server1=instance; Sales=database; </a:t>
            </a:r>
            <a:r>
              <a:rPr lang="en-US" u="sng" dirty="0" smtClean="0">
                <a:solidFill>
                  <a:srgbClr val="FF0000"/>
                </a:solidFill>
              </a:rPr>
              <a:t>A=user</a:t>
            </a:r>
            <a:r>
              <a:rPr lang="en-US" dirty="0" smtClean="0"/>
              <a:t>; Products=table)</a:t>
            </a:r>
          </a:p>
          <a:p>
            <a:pPr lvl="1"/>
            <a:r>
              <a:rPr lang="en-US" dirty="0" smtClean="0"/>
              <a:t>2005</a:t>
            </a:r>
          </a:p>
          <a:p>
            <a:pPr lvl="2"/>
            <a:r>
              <a:rPr lang="en-US" dirty="0" smtClean="0"/>
              <a:t>SQL Server Objects: Server1.Sales.</a:t>
            </a:r>
            <a:r>
              <a:rPr lang="en-US" u="sng" dirty="0" smtClean="0">
                <a:solidFill>
                  <a:srgbClr val="FF0000"/>
                </a:solidFill>
              </a:rPr>
              <a:t>Stores</a:t>
            </a:r>
            <a:r>
              <a:rPr lang="en-US" dirty="0" smtClean="0"/>
              <a:t>.Products (Stores=schema)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Designing Database Schemas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Principals request SQL Server resources (e.g., databases, schemas, tables)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12738" y="2499360"/>
          <a:ext cx="8497888" cy="3291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9062"/>
                <a:gridCol w="5838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Principals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Windows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Level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Windows Domain Login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Windows Local Login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SQL Server</a:t>
                      </a:r>
                      <a:r>
                        <a:rPr lang="en-US" sz="2400" baseline="0" dirty="0" smtClean="0"/>
                        <a:t> L</a:t>
                      </a:r>
                      <a:r>
                        <a:rPr lang="en-US" sz="2400" dirty="0" smtClean="0"/>
                        <a:t>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SQL Server Login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Server Role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Database Level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Database User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Database Role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 smtClean="0"/>
                        <a:t>Application Role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Permissions</a:t>
            </a:r>
          </a:p>
          <a:p>
            <a:pPr lvl="1"/>
            <a:r>
              <a:rPr lang="en-US" dirty="0" smtClean="0"/>
              <a:t>Schemas are database-level </a:t>
            </a:r>
            <a:r>
              <a:rPr lang="en-US" dirty="0" err="1" smtClean="0"/>
              <a:t>securables</a:t>
            </a:r>
            <a:endParaRPr lang="en-US" dirty="0" smtClean="0"/>
          </a:p>
          <a:p>
            <a:pPr lvl="1"/>
            <a:r>
              <a:rPr lang="en-US" dirty="0" smtClean="0"/>
              <a:t>Applicable permissions: </a:t>
            </a:r>
          </a:p>
          <a:p>
            <a:pPr lvl="2"/>
            <a:r>
              <a:rPr lang="en-US" dirty="0" smtClean="0"/>
              <a:t>TAKE OWNERSHIP; ALTER; EXECUTE; INSERT; DELETE; UPDATE; SELECT; REFERENCES; VIEW DEFINITION</a:t>
            </a:r>
          </a:p>
          <a:p>
            <a:pPr lvl="1"/>
            <a:r>
              <a:rPr lang="en-US" dirty="0" smtClean="0"/>
              <a:t>SELECT permissions to a schema =&gt; allows SELECT to the objects within the schema</a:t>
            </a:r>
          </a:p>
          <a:p>
            <a:pPr lvl="1"/>
            <a:r>
              <a:rPr lang="en-US" dirty="0" smtClean="0"/>
              <a:t>The most restrictive permission takes precedence</a:t>
            </a:r>
          </a:p>
          <a:p>
            <a:pPr lvl="2"/>
            <a:r>
              <a:rPr lang="en-US" dirty="0" smtClean="0"/>
              <a:t>Example: A schema has three tables. SELECT permission granted on the schema. Table 1 has explicit DENY on it. </a:t>
            </a:r>
          </a:p>
          <a:p>
            <a:pPr lvl="2"/>
            <a:r>
              <a:rPr lang="en-US" dirty="0" smtClean="0"/>
              <a:t>Table 2 &amp; Table 3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=&gt; Can access</a:t>
            </a:r>
          </a:p>
          <a:p>
            <a:pPr lvl="2"/>
            <a:r>
              <a:rPr lang="en-US" dirty="0" smtClean="0"/>
              <a:t>Table 1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=&gt; Can’t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Designing Database Schemas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Multiple ownership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u="sng" dirty="0" smtClean="0"/>
              <a:t>Owner of a schema</a:t>
            </a:r>
            <a:r>
              <a:rPr lang="en-US" dirty="0" smtClean="0"/>
              <a:t>: must be a database-level principal </a:t>
            </a:r>
          </a:p>
          <a:p>
            <a:pPr lvl="1"/>
            <a:r>
              <a:rPr lang="en-US" dirty="0" smtClean="0"/>
              <a:t>Schema can be owned by a role </a:t>
            </a:r>
          </a:p>
          <a:p>
            <a:pPr lvl="2"/>
            <a:r>
              <a:rPr lang="en-US" dirty="0" smtClean="0"/>
              <a:t>Multiple users can have ownership permission</a:t>
            </a:r>
          </a:p>
          <a:p>
            <a:pPr lvl="2"/>
            <a:r>
              <a:rPr lang="en-US" dirty="0" smtClean="0"/>
              <a:t>Can add or remove database users without changing the ownership</a:t>
            </a:r>
          </a:p>
          <a:p>
            <a:r>
              <a:rPr lang="en-US" dirty="0" smtClean="0"/>
              <a:t>4. Grouping objects and ownership chains</a:t>
            </a:r>
          </a:p>
          <a:p>
            <a:pPr lvl="1"/>
            <a:r>
              <a:rPr lang="en-US" dirty="0" smtClean="0"/>
              <a:t>Schemas used to group objects based on the nature of the objects.  </a:t>
            </a:r>
          </a:p>
          <a:p>
            <a:pPr lvl="1"/>
            <a:r>
              <a:rPr lang="en-US" dirty="0" smtClean="0"/>
              <a:t>Example: Person schema in </a:t>
            </a:r>
            <a:r>
              <a:rPr lang="en-US" dirty="0" err="1" smtClean="0"/>
              <a:t>AdventureWorks</a:t>
            </a:r>
            <a:r>
              <a:rPr lang="en-US" dirty="0" smtClean="0"/>
              <a:t> has Address, </a:t>
            </a:r>
            <a:r>
              <a:rPr lang="en-US" dirty="0" err="1" smtClean="0"/>
              <a:t>AddressType</a:t>
            </a:r>
            <a:r>
              <a:rPr lang="en-US" dirty="0" smtClean="0"/>
              <a:t>, Contact, </a:t>
            </a:r>
            <a:r>
              <a:rPr lang="en-US" dirty="0" err="1" smtClean="0"/>
              <a:t>ContactType</a:t>
            </a:r>
            <a:r>
              <a:rPr lang="en-US" dirty="0" smtClean="0"/>
              <a:t>, </a:t>
            </a:r>
            <a:r>
              <a:rPr lang="en-US" dirty="0" err="1" smtClean="0"/>
              <a:t>Countryregion</a:t>
            </a:r>
            <a:r>
              <a:rPr lang="en-US" dirty="0" smtClean="0"/>
              <a:t>, </a:t>
            </a:r>
            <a:r>
              <a:rPr lang="en-US" dirty="0" err="1" smtClean="0"/>
              <a:t>StateProvince</a:t>
            </a:r>
            <a:r>
              <a:rPr lang="en-US" dirty="0" smtClean="0"/>
              <a:t> tables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Designing Database Schemas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the principle of least privilege</a:t>
            </a:r>
          </a:p>
          <a:p>
            <a:pPr lvl="1"/>
            <a:r>
              <a:rPr lang="en-US" dirty="0" smtClean="0"/>
              <a:t>Use schemas to grant permissions</a:t>
            </a:r>
          </a:p>
          <a:p>
            <a:r>
              <a:rPr lang="en-US" dirty="0" smtClean="0"/>
              <a:t>Remove users when access to a database is not required. Don’t add users again to the database once removed</a:t>
            </a:r>
          </a:p>
          <a:p>
            <a:r>
              <a:rPr lang="en-US" dirty="0" smtClean="0"/>
              <a:t>If possible, utilize the predefined database roles</a:t>
            </a:r>
          </a:p>
          <a:p>
            <a:r>
              <a:rPr lang="en-US" dirty="0" smtClean="0"/>
              <a:t>Monitor memberships to highly privileged groups closely (e.g., users in </a:t>
            </a:r>
            <a:r>
              <a:rPr lang="en-US" dirty="0" err="1" smtClean="0"/>
              <a:t>db_owner</a:t>
            </a:r>
            <a:r>
              <a:rPr lang="en-US" dirty="0" smtClean="0"/>
              <a:t> role)</a:t>
            </a:r>
          </a:p>
          <a:p>
            <a:r>
              <a:rPr lang="en-US" dirty="0" smtClean="0"/>
              <a:t>Define a default schema for users. A user can be the owner of schemas, and needs a schema for the work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Designing Database Users’ Privileges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DDL triggers at the database level</a:t>
            </a:r>
          </a:p>
          <a:p>
            <a:pPr lvl="1"/>
            <a:r>
              <a:rPr lang="en-US" dirty="0" smtClean="0"/>
              <a:t>Manage modification, creation, or deletion of objects inside a database</a:t>
            </a:r>
          </a:p>
          <a:p>
            <a:r>
              <a:rPr lang="en-US" dirty="0" smtClean="0"/>
              <a:t>1. Use DDL triggers</a:t>
            </a:r>
          </a:p>
          <a:p>
            <a:pPr lvl="1"/>
            <a:r>
              <a:rPr lang="en-US" dirty="0" smtClean="0"/>
              <a:t>Use to audit database and instance related events </a:t>
            </a:r>
          </a:p>
          <a:p>
            <a:pPr lvl="1"/>
            <a:r>
              <a:rPr lang="en-US" dirty="0" smtClean="0"/>
              <a:t>Use EVENTDATA function to get information about server or database events</a:t>
            </a:r>
          </a:p>
          <a:p>
            <a:r>
              <a:rPr lang="en-US" dirty="0" smtClean="0"/>
              <a:t>2. Audit DDL events with SQL Trace or Profiler</a:t>
            </a:r>
          </a:p>
          <a:p>
            <a:pPr lvl="1"/>
            <a:r>
              <a:rPr lang="en-US" dirty="0" smtClean="0"/>
              <a:t>Use </a:t>
            </a:r>
            <a:r>
              <a:rPr lang="en-US" u="sng" dirty="0" smtClean="0"/>
              <a:t>Objects</a:t>
            </a:r>
            <a:r>
              <a:rPr lang="en-US" dirty="0" smtClean="0"/>
              <a:t> event classes to trace who modified, what object modified, and when object modified (3 events: </a:t>
            </a:r>
            <a:r>
              <a:rPr lang="en-US" dirty="0" err="1" smtClean="0"/>
              <a:t>Object:Altered</a:t>
            </a:r>
            <a:r>
              <a:rPr lang="en-US" dirty="0" smtClean="0"/>
              <a:t>, </a:t>
            </a:r>
            <a:r>
              <a:rPr lang="en-US" dirty="0" err="1" smtClean="0"/>
              <a:t>Object:Created</a:t>
            </a:r>
            <a:r>
              <a:rPr lang="en-US" dirty="0" smtClean="0"/>
              <a:t>, and </a:t>
            </a:r>
            <a:r>
              <a:rPr lang="en-US" dirty="0" err="1" smtClean="0"/>
              <a:t>Object:Deleted</a:t>
            </a:r>
            <a:r>
              <a:rPr lang="en-US" dirty="0" smtClean="0"/>
              <a:t> event classes)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Securing Database-Level DDL 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DDL triggers at the database level</a:t>
            </a:r>
          </a:p>
          <a:p>
            <a:pPr lvl="1"/>
            <a:r>
              <a:rPr lang="en-US" dirty="0" smtClean="0"/>
              <a:t>Manage modification, creation, or deletion of objects inside a database</a:t>
            </a:r>
          </a:p>
          <a:p>
            <a:r>
              <a:rPr lang="en-US" dirty="0" smtClean="0"/>
              <a:t>1. Use DDL triggers</a:t>
            </a:r>
          </a:p>
          <a:p>
            <a:pPr lvl="1"/>
            <a:r>
              <a:rPr lang="en-US" dirty="0" smtClean="0"/>
              <a:t>Use to audit database and instance related events </a:t>
            </a:r>
          </a:p>
          <a:p>
            <a:pPr lvl="1"/>
            <a:r>
              <a:rPr lang="en-US" dirty="0" smtClean="0"/>
              <a:t>Use EVENTDATA function to get information about server or database events</a:t>
            </a:r>
          </a:p>
          <a:p>
            <a:r>
              <a:rPr lang="en-US" dirty="0" smtClean="0"/>
              <a:t>2. Audit DDL events with SQL Trace or Profiler</a:t>
            </a:r>
          </a:p>
          <a:p>
            <a:pPr lvl="1"/>
            <a:r>
              <a:rPr lang="en-US" dirty="0" smtClean="0"/>
              <a:t>Use Objects event classes to trace who modified, what object modified, and when object modified</a:t>
            </a:r>
          </a:p>
          <a:p>
            <a:pPr lvl="1"/>
            <a:r>
              <a:rPr lang="en-US" dirty="0" err="1" smtClean="0"/>
              <a:t>Object:Altered</a:t>
            </a:r>
            <a:r>
              <a:rPr lang="en-US" dirty="0" smtClean="0"/>
              <a:t>, </a:t>
            </a:r>
            <a:r>
              <a:rPr lang="en-US" dirty="0" err="1" smtClean="0"/>
              <a:t>Object:Created</a:t>
            </a:r>
            <a:r>
              <a:rPr lang="en-US" dirty="0" smtClean="0"/>
              <a:t>, and </a:t>
            </a:r>
            <a:r>
              <a:rPr lang="en-US" dirty="0" err="1" smtClean="0"/>
              <a:t>Object:Deleted</a:t>
            </a:r>
            <a:r>
              <a:rPr lang="en-US" dirty="0" smtClean="0"/>
              <a:t> event classes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Securing Database-Level DDL Events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</a:t>
            </a:r>
            <a:r>
              <a:rPr lang="en-US" smtClean="0"/>
              <a:t>the </a:t>
            </a:r>
            <a:r>
              <a:rPr lang="en-US" smtClean="0"/>
              <a:t>following </a:t>
            </a:r>
            <a:r>
              <a:rPr lang="en-US" dirty="0" smtClean="0"/>
              <a:t>with True or False:</a:t>
            </a:r>
          </a:p>
          <a:p>
            <a:pPr lvl="1"/>
            <a:r>
              <a:rPr lang="en-US" dirty="0" smtClean="0"/>
              <a:t>Use TAKE OWNERSHIP to change ownership of an object</a:t>
            </a:r>
          </a:p>
          <a:p>
            <a:pPr lvl="1"/>
            <a:r>
              <a:rPr lang="en-US" dirty="0" smtClean="0"/>
              <a:t>Fixed database roles are defined at the DATABASE level</a:t>
            </a:r>
          </a:p>
          <a:p>
            <a:pPr lvl="1"/>
            <a:r>
              <a:rPr lang="en-US" dirty="0" smtClean="0"/>
              <a:t>Application roles are ACTIVE by default</a:t>
            </a:r>
          </a:p>
          <a:p>
            <a:pPr lvl="1"/>
            <a:r>
              <a:rPr lang="en-US" dirty="0" smtClean="0"/>
              <a:t>The user who created the object IS the default owner of the object</a:t>
            </a:r>
          </a:p>
          <a:p>
            <a:pPr lvl="1"/>
            <a:r>
              <a:rPr lang="en-US" dirty="0" smtClean="0"/>
              <a:t>The LEAST restrictive permission takes precedence</a:t>
            </a:r>
          </a:p>
          <a:p>
            <a:pPr lvl="1"/>
            <a:r>
              <a:rPr lang="en-US" dirty="0" smtClean="0"/>
              <a:t>Application roles contain NO members</a:t>
            </a:r>
          </a:p>
          <a:p>
            <a:pPr lvl="1"/>
            <a:r>
              <a:rPr lang="en-US" dirty="0" smtClean="0"/>
              <a:t>Object grouping AFFECTS ownership chaining </a:t>
            </a:r>
          </a:p>
          <a:p>
            <a:pPr lvl="1"/>
            <a:r>
              <a:rPr lang="en-US" dirty="0" smtClean="0"/>
              <a:t>You CAN audit users within an application role</a:t>
            </a:r>
          </a:p>
          <a:p>
            <a:pPr lvl="1"/>
            <a:r>
              <a:rPr lang="en-US" dirty="0" smtClean="0"/>
              <a:t>Database WITH a guest user account are inaccessible to applications roles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Considerations for Database-Level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Self-Test 4-7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97517"/>
            <a:ext cx="7772400" cy="1498283"/>
          </a:xfrm>
        </p:spPr>
        <p:txBody>
          <a:bodyPr/>
          <a:lstStyle/>
          <a:p>
            <a:pPr algn="l"/>
            <a:r>
              <a:rPr lang="en-US" dirty="0" smtClean="0"/>
              <a:t>Guidelines for Designing a Permissions and Data Access Strategy </a:t>
            </a:r>
            <a:br>
              <a:rPr lang="en-US" dirty="0" smtClean="0"/>
            </a:br>
            <a:r>
              <a:rPr lang="en-US" dirty="0" smtClean="0"/>
              <a:t>Considerations for Designing the Execution Context </a:t>
            </a:r>
            <a:br>
              <a:rPr lang="en-US" dirty="0" smtClean="0"/>
            </a:br>
            <a:r>
              <a:rPr lang="en-US" dirty="0" smtClean="0"/>
              <a:t>Considerations for Securing Module Execution </a:t>
            </a:r>
            <a:br>
              <a:rPr lang="en-US" dirty="0" smtClean="0"/>
            </a:br>
            <a:r>
              <a:rPr lang="en-US" dirty="0" smtClean="0"/>
              <a:t>Guidelines for Designing a Security Policy for CLR Objects </a:t>
            </a:r>
            <a:br>
              <a:rPr lang="en-US" dirty="0" smtClean="0"/>
            </a:br>
            <a:r>
              <a:rPr lang="en-US" dirty="0" smtClean="0"/>
              <a:t>Identifying Code Access Permission Sets </a:t>
            </a:r>
            <a:br>
              <a:rPr lang="en-US" dirty="0" smtClean="0"/>
            </a:br>
            <a:r>
              <a:rPr lang="en-US" dirty="0" smtClean="0"/>
              <a:t>Self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83425"/>
            <a:ext cx="7772400" cy="1500187"/>
          </a:xfrm>
        </p:spPr>
        <p:txBody>
          <a:bodyPr/>
          <a:lstStyle/>
          <a:p>
            <a:r>
              <a:rPr lang="en-US" dirty="0" smtClean="0"/>
              <a:t>Designing an Object-Level Security Policy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73717"/>
            <a:ext cx="7772400" cy="1498283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Guidelines for Identifying What to Monitor </a:t>
            </a:r>
            <a:br>
              <a:rPr lang="en-US" dirty="0" smtClean="0"/>
            </a:br>
            <a:r>
              <a:rPr lang="en-US" dirty="0" smtClean="0"/>
              <a:t>Guidelines for Determining the Classification System for Alerts </a:t>
            </a:r>
            <a:br>
              <a:rPr lang="en-US" dirty="0" smtClean="0"/>
            </a:br>
            <a:r>
              <a:rPr lang="en-US" dirty="0" smtClean="0"/>
              <a:t>Guidelines for Determining the Notification Policy </a:t>
            </a:r>
            <a:br>
              <a:rPr lang="en-US" dirty="0" smtClean="0"/>
            </a:br>
            <a:r>
              <a:rPr lang="en-US" dirty="0" smtClean="0"/>
              <a:t>Determining the Classification System and Notification Policy </a:t>
            </a:r>
            <a:br>
              <a:rPr lang="en-US" dirty="0" smtClean="0"/>
            </a:br>
            <a:r>
              <a:rPr lang="en-US" dirty="0" smtClean="0"/>
              <a:t>Self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9625"/>
            <a:ext cx="7772400" cy="1500187"/>
          </a:xfrm>
        </p:spPr>
        <p:txBody>
          <a:bodyPr/>
          <a:lstStyle/>
          <a:p>
            <a:r>
              <a:rPr lang="en-US" dirty="0" smtClean="0"/>
              <a:t>Defining Security Monitoring Standards for Instances and Databases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498283"/>
          </a:xfrm>
        </p:spPr>
        <p:txBody>
          <a:bodyPr/>
          <a:lstStyle/>
          <a:p>
            <a:pPr algn="l"/>
            <a:r>
              <a:rPr lang="en-US" sz="2400" dirty="0" smtClean="0"/>
              <a:t>Scenario </a:t>
            </a:r>
            <a:br>
              <a:rPr lang="en-US" sz="2400" dirty="0" smtClean="0"/>
            </a:br>
            <a:r>
              <a:rPr lang="en-US" sz="2400" dirty="0" smtClean="0"/>
              <a:t>Exercise: Designing an Instance-Level Security Policy </a:t>
            </a:r>
            <a:br>
              <a:rPr lang="en-US" sz="2400" dirty="0" smtClean="0"/>
            </a:br>
            <a:r>
              <a:rPr lang="en-US" sz="2400" dirty="0" smtClean="0"/>
              <a:t>Exercise: Designing a Database-Level Security Policy </a:t>
            </a:r>
            <a:br>
              <a:rPr lang="en-US" sz="2400" dirty="0" smtClean="0"/>
            </a:br>
            <a:r>
              <a:rPr lang="en-US" sz="2400" dirty="0" smtClean="0"/>
              <a:t>Exercise: Designing an Object-Level Security Policy </a:t>
            </a:r>
            <a:br>
              <a:rPr lang="en-US" sz="2400" dirty="0" smtClean="0"/>
            </a:br>
            <a:r>
              <a:rPr lang="en-US" sz="2400" dirty="0" smtClean="0"/>
              <a:t>Lab Review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00200"/>
            <a:ext cx="7772400" cy="1500187"/>
          </a:xfrm>
        </p:spPr>
        <p:txBody>
          <a:bodyPr/>
          <a:lstStyle/>
          <a:p>
            <a:r>
              <a:rPr lang="en-US" dirty="0" smtClean="0"/>
              <a:t>Lab A: Designing Security Policies for Instances and Databases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213940"/>
          <a:ext cx="6096000" cy="53949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Securables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Server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Logins </a:t>
                      </a:r>
                    </a:p>
                    <a:p>
                      <a:r>
                        <a:rPr lang="en-US" sz="2200" u="sng" kern="1200" dirty="0" smtClean="0"/>
                        <a:t>Databases</a:t>
                      </a:r>
                      <a:r>
                        <a:rPr lang="en-US" sz="2200" kern="1200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Database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User </a:t>
                      </a:r>
                    </a:p>
                    <a:p>
                      <a:r>
                        <a:rPr lang="en-US" sz="2200" kern="1200" dirty="0" smtClean="0"/>
                        <a:t>Role </a:t>
                      </a:r>
                    </a:p>
                    <a:p>
                      <a:r>
                        <a:rPr lang="en-US" sz="2200" kern="1200" dirty="0" smtClean="0"/>
                        <a:t>Application role </a:t>
                      </a:r>
                    </a:p>
                    <a:p>
                      <a:r>
                        <a:rPr lang="en-US" sz="2200" u="sng" kern="1200" dirty="0" smtClean="0"/>
                        <a:t>Schemas</a:t>
                      </a:r>
                      <a:endParaRPr lang="en-US" sz="220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Schema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u="sng" kern="1200" dirty="0" smtClean="0"/>
                        <a:t>Table</a:t>
                      </a:r>
                    </a:p>
                    <a:p>
                      <a:r>
                        <a:rPr lang="en-US" sz="2200" u="sng" kern="1200" dirty="0" smtClean="0"/>
                        <a:t>View</a:t>
                      </a:r>
                    </a:p>
                    <a:p>
                      <a:r>
                        <a:rPr lang="en-US" sz="2200" kern="1200" dirty="0" smtClean="0"/>
                        <a:t>Function</a:t>
                      </a:r>
                    </a:p>
                    <a:p>
                      <a:r>
                        <a:rPr lang="en-US" sz="2200" u="sng" kern="1200" dirty="0" smtClean="0"/>
                        <a:t>Procedure</a:t>
                      </a:r>
                    </a:p>
                    <a:p>
                      <a:r>
                        <a:rPr lang="en-US" sz="2200" kern="1200" dirty="0" smtClean="0"/>
                        <a:t>Queue</a:t>
                      </a:r>
                    </a:p>
                    <a:p>
                      <a:r>
                        <a:rPr lang="en-US" sz="2200" kern="1200" dirty="0" smtClean="0"/>
                        <a:t>Type</a:t>
                      </a:r>
                    </a:p>
                    <a:p>
                      <a:r>
                        <a:rPr lang="en-US" sz="2200" kern="1200" dirty="0" smtClean="0"/>
                        <a:t>Synonym</a:t>
                      </a:r>
                    </a:p>
                    <a:p>
                      <a:r>
                        <a:rPr lang="en-US" sz="2200" kern="1200" dirty="0" smtClean="0"/>
                        <a:t>Aggregate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826721"/>
            <a:ext cx="4648200" cy="60312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User-Schema Separation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2000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server.db.</a:t>
            </a:r>
            <a:r>
              <a:rPr lang="en-US" u="sng" dirty="0" err="1" smtClean="0"/>
              <a:t>owner</a:t>
            </a:r>
            <a:r>
              <a:rPr lang="en-US" dirty="0" err="1" smtClean="0"/>
              <a:t>.object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john.customer</a:t>
            </a:r>
            <a:r>
              <a:rPr lang="en-US" dirty="0" smtClean="0"/>
              <a:t> =&gt; </a:t>
            </a:r>
            <a:r>
              <a:rPr lang="en-US" dirty="0" err="1" smtClean="0"/>
              <a:t>adam.customer</a:t>
            </a:r>
            <a:r>
              <a:rPr lang="en-US" dirty="0" smtClean="0"/>
              <a:t> (if John leaves the company. Need to change the codes)</a:t>
            </a:r>
          </a:p>
          <a:p>
            <a:r>
              <a:rPr lang="en-US" dirty="0" smtClean="0"/>
              <a:t>SQL Server 2005</a:t>
            </a:r>
          </a:p>
          <a:p>
            <a:pPr lvl="1"/>
            <a:r>
              <a:rPr lang="en-US" dirty="0" smtClean="0"/>
              <a:t>Select * from </a:t>
            </a:r>
            <a:r>
              <a:rPr lang="en-US" dirty="0" err="1" smtClean="0"/>
              <a:t>server.db.</a:t>
            </a:r>
            <a:r>
              <a:rPr lang="en-US" u="sng" dirty="0" err="1" smtClean="0"/>
              <a:t>schema</a:t>
            </a:r>
            <a:r>
              <a:rPr lang="en-US" dirty="0" err="1" smtClean="0"/>
              <a:t>.object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sales.customer</a:t>
            </a:r>
            <a:r>
              <a:rPr lang="en-US" dirty="0" smtClean="0"/>
              <a:t> (John is the owner of the Sales schema. If John leaves the company, transfer the ownership to Adam)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User-Schema Separation in 2005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AdventureWorks</a:t>
            </a:r>
            <a:endParaRPr lang="en-US" dirty="0" smtClean="0"/>
          </a:p>
          <a:p>
            <a:pPr lvl="1"/>
            <a:r>
              <a:rPr lang="en-US" dirty="0" smtClean="0"/>
              <a:t>Owner: </a:t>
            </a:r>
            <a:r>
              <a:rPr lang="en-US" dirty="0" err="1" smtClean="0"/>
              <a:t>ghiyoung</a:t>
            </a:r>
            <a:endParaRPr lang="en-US" dirty="0" smtClean="0"/>
          </a:p>
          <a:p>
            <a:pPr lvl="1"/>
            <a:r>
              <a:rPr lang="en-US" dirty="0" smtClean="0"/>
              <a:t>Database Users</a:t>
            </a:r>
          </a:p>
          <a:p>
            <a:pPr lvl="2"/>
            <a:r>
              <a:rPr lang="en-US" dirty="0" err="1" smtClean="0"/>
              <a:t>dbo</a:t>
            </a:r>
            <a:r>
              <a:rPr lang="en-US" dirty="0" smtClean="0"/>
              <a:t> (default schema=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TestUser1  (default schema=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TestUser2  (default schema=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TestUser3  (default schema=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Schemas</a:t>
            </a:r>
          </a:p>
          <a:p>
            <a:pPr lvl="2"/>
            <a:r>
              <a:rPr lang="en-US" dirty="0" err="1" smtClean="0"/>
              <a:t>dbo</a:t>
            </a:r>
            <a:r>
              <a:rPr lang="en-US" dirty="0" smtClean="0"/>
              <a:t> (schema owner=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HumanResources</a:t>
            </a:r>
            <a:r>
              <a:rPr lang="en-US" dirty="0" smtClean="0"/>
              <a:t>  (schema owner=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Person (schema owner=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Production (schema owner=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Purchasing (schema owner=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Sales (schema owner=</a:t>
            </a:r>
            <a:r>
              <a:rPr lang="en-US" dirty="0" err="1" smtClean="0"/>
              <a:t>dbo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AdventureWorks</a:t>
            </a:r>
            <a:r>
              <a:rPr lang="en-US" dirty="0" smtClean="0"/>
              <a:t> Ownership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hi's Theme">
  <a:themeElements>
    <a:clrScheme name="Gartner Fall Sym 2003 PPT- one templat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rtner Fall Sym 2003 PPT- one templat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tner Fall Sym 2003 PPT- one templat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16154</TotalTime>
  <Pages>22</Pages>
  <Words>2280</Words>
  <Application>Microsoft Office PowerPoint</Application>
  <PresentationFormat>On-screen Show (4:3)</PresentationFormat>
  <Paragraphs>358</Paragraphs>
  <Slides>49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Ghi's Theme</vt:lpstr>
      <vt:lpstr>Security Policies for Instances and Databases</vt:lpstr>
      <vt:lpstr>Learning Objectives</vt:lpstr>
      <vt:lpstr>Principals Securables Permissions</vt:lpstr>
      <vt:lpstr>Principals</vt:lpstr>
      <vt:lpstr>Securables</vt:lpstr>
      <vt:lpstr>Permissions</vt:lpstr>
      <vt:lpstr>Slide 6</vt:lpstr>
      <vt:lpstr>User-Schema Separation in 2005</vt:lpstr>
      <vt:lpstr>AdventureWorks Ownership</vt:lpstr>
      <vt:lpstr>dbo</vt:lpstr>
      <vt:lpstr>User, Database, Schema Creation</vt:lpstr>
      <vt:lpstr>TestUserJohnDB Ownership</vt:lpstr>
      <vt:lpstr>Database Ownership</vt:lpstr>
      <vt:lpstr>Schema, Object Ownership</vt:lpstr>
      <vt:lpstr>Guidelines for Determining Authentication Modes and Logon Security  Considerations for Designing a Secure Endpoint Strategy  Determining the Appropriate Endpoint Authentication Type  Guidelines for Securing the SQL Server Agent Service Guidelines for Securing Instance-Level DDL Events  Guidelines for Maintaining Updated Hot Fixes or Service Packs  Self Test  </vt:lpstr>
      <vt:lpstr>Guidelines for Determining Authentication Modes and Logon Security (1/2)</vt:lpstr>
      <vt:lpstr>Kerberos Explained</vt:lpstr>
      <vt:lpstr>Guidelines for Determining Authentication Modes and Logon Security (2/2)</vt:lpstr>
      <vt:lpstr>Considerations for Designing a Secure Endpoint Strategy</vt:lpstr>
      <vt:lpstr>Determining the Appropriate Endpoint Authentication Type</vt:lpstr>
      <vt:lpstr>Creating HTTP endpoints</vt:lpstr>
      <vt:lpstr>SQL Server Agent</vt:lpstr>
      <vt:lpstr>SQL Server Agent</vt:lpstr>
      <vt:lpstr>SQL Server Agent</vt:lpstr>
      <vt:lpstr>Database Mail Demo</vt:lpstr>
      <vt:lpstr>SQL Server Agent – Create Alerts</vt:lpstr>
      <vt:lpstr>SQL Server Agent – Create Operators</vt:lpstr>
      <vt:lpstr>Guidelines for Securing the SQL Server Agent Service</vt:lpstr>
      <vt:lpstr>Guidelines for Securing Instance-Level DDL Events</vt:lpstr>
      <vt:lpstr>DDL Triggers Demo – Database Level</vt:lpstr>
      <vt:lpstr>DDL Triggers Demo – Display log</vt:lpstr>
      <vt:lpstr>DDL Triggers Demo – enable TRIGGER</vt:lpstr>
      <vt:lpstr>How to Maintain Updated Hot Fixes or Service Packs</vt:lpstr>
      <vt:lpstr>Self-Test 1-3</vt:lpstr>
      <vt:lpstr>Guidelines for Designing Database Roles  Considerations for Designing Database Schemas  Guidelines for Designing Database Users’ Privileges  Guidelines for Securing Database-Level DDL Events  Identifying the Considerations for Database-Level Security  Self Test</vt:lpstr>
      <vt:lpstr>Guidelines for Designing Database Roles (1/3)</vt:lpstr>
      <vt:lpstr>Guidelines for Designing Database Roles (2/3)</vt:lpstr>
      <vt:lpstr>Guidelines for Designing Database Roles (3/3)</vt:lpstr>
      <vt:lpstr>Considerations for Designing Database Schemas</vt:lpstr>
      <vt:lpstr>Considerations for Designing Database Schemas</vt:lpstr>
      <vt:lpstr>Considerations for Designing Database Schemas</vt:lpstr>
      <vt:lpstr>Guidelines for Designing Database Users’ Privileges</vt:lpstr>
      <vt:lpstr>Guidelines for Securing Database-Level DDL Events</vt:lpstr>
      <vt:lpstr>Guidelines for Securing Database-Level DDL Events</vt:lpstr>
      <vt:lpstr>Identifying the Considerations for Database-Level Security</vt:lpstr>
      <vt:lpstr>Self-Test 4-7</vt:lpstr>
      <vt:lpstr>Guidelines for Designing a Permissions and Data Access Strategy  Considerations for Designing the Execution Context  Considerations for Securing Module Execution  Guidelines for Designing a Security Policy for CLR Objects  Identifying Code Access Permission Sets  Self Test</vt:lpstr>
      <vt:lpstr> Guidelines for Identifying What to Monitor  Guidelines for Determining the Classification System for Alerts  Guidelines for Determining the Notification Policy  Determining the Classification System and Notification Policy  Self Test</vt:lpstr>
      <vt:lpstr>Scenario  Exercise: Designing an Instance-Level Security Policy  Exercise: Designing a Database-Level Security Policy  Exercise: Designing an Object-Level Security Policy  Lab Review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Security</dc:title>
  <dc:subject/>
  <dc:creator/>
  <cp:keywords/>
  <dc:description/>
  <cp:lastModifiedBy>Ghiyoung</cp:lastModifiedBy>
  <cp:revision>2633</cp:revision>
  <cp:lastPrinted>2011-09-12T12:40:58Z</cp:lastPrinted>
  <dcterms:created xsi:type="dcterms:W3CDTF">2003-08-13T19:50:43Z</dcterms:created>
  <dcterms:modified xsi:type="dcterms:W3CDTF">2012-02-27T14:35:40Z</dcterms:modified>
</cp:coreProperties>
</file>