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73" r:id="rId1"/>
  </p:sldMasterIdLst>
  <p:sldIdLst>
    <p:sldId id="256" r:id="rId2"/>
    <p:sldId id="257" r:id="rId3"/>
    <p:sldId id="258" r:id="rId4"/>
    <p:sldId id="259" r:id="rId5"/>
    <p:sldId id="262" r:id="rId6"/>
    <p:sldId id="260" r:id="rId7"/>
    <p:sldId id="261"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407" autoAdjust="0"/>
    <p:restoredTop sz="95407" autoAdjust="0"/>
  </p:normalViewPr>
  <p:slideViewPr>
    <p:cSldViewPr snapToGrid="0" snapToObjects="1">
      <p:cViewPr>
        <p:scale>
          <a:sx n="90" d="100"/>
          <a:sy n="90" d="100"/>
        </p:scale>
        <p:origin x="-880" y="-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503D3B9E-FC89-674F-A0B4-83411D9F6EB3}" type="datetimeFigureOut">
              <a:rPr lang="en-US" smtClean="0"/>
              <a:pPr/>
              <a:t>4/23/12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503D3B9E-FC89-674F-A0B4-83411D9F6EB3}" type="datetimeFigureOut">
              <a:rPr lang="en-US" smtClean="0"/>
              <a:pPr/>
              <a:t>4/23/12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FFE68E-ABA5-644A-89B7-C6AA061EB4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D3B9E-FC89-674F-A0B4-83411D9F6EB3}" type="datetimeFigureOut">
              <a:rPr lang="en-US" smtClean="0"/>
              <a:pPr/>
              <a:t>4/23/12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503D3B9E-FC89-674F-A0B4-83411D9F6EB3}" type="datetimeFigureOut">
              <a:rPr lang="en-US" smtClean="0"/>
              <a:pPr/>
              <a:t>4/23/12</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55FFE68E-ABA5-644A-89B7-C6AA061EB443}" type="slidenum">
              <a:rPr lang="en-US" smtClean="0"/>
              <a:pPr/>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503D3B9E-FC89-674F-A0B4-83411D9F6EB3}" type="datetimeFigureOut">
              <a:rPr lang="en-US" smtClean="0"/>
              <a:pPr/>
              <a:t>4/23/12</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55FFE68E-ABA5-644A-89B7-C6AA061EB44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503D3B9E-FC89-674F-A0B4-83411D9F6EB3}" type="datetimeFigureOut">
              <a:rPr lang="en-US" smtClean="0"/>
              <a:pPr/>
              <a:t>4/23/12</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55FFE68E-ABA5-644A-89B7-C6AA061EB44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03D3B9E-FC89-674F-A0B4-83411D9F6EB3}" type="datetimeFigureOut">
              <a:rPr lang="en-US" smtClean="0"/>
              <a:pPr/>
              <a:t>4/23/12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FE68E-ABA5-644A-89B7-C6AA061EB44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03D3B9E-FC89-674F-A0B4-83411D9F6EB3}" type="datetimeFigureOut">
              <a:rPr lang="en-US" smtClean="0"/>
              <a:pPr/>
              <a:t>4/23/12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FE68E-ABA5-644A-89B7-C6AA061EB4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03D3B9E-FC89-674F-A0B4-83411D9F6EB3}" type="datetimeFigureOut">
              <a:rPr lang="en-US" smtClean="0"/>
              <a:pPr/>
              <a:t>4/23/12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FE68E-ABA5-644A-89B7-C6AA061EB4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3D3B9E-FC89-674F-A0B4-83411D9F6EB3}" type="datetimeFigureOut">
              <a:rPr lang="en-US" smtClean="0"/>
              <a:pPr/>
              <a:t>4/23/12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03D3B9E-FC89-674F-A0B4-83411D9F6EB3}" type="datetimeFigureOut">
              <a:rPr lang="en-US" smtClean="0"/>
              <a:pPr/>
              <a:t>4/23/12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FFE68E-ABA5-644A-89B7-C6AA061EB4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503D3B9E-FC89-674F-A0B4-83411D9F6EB3}" type="datetimeFigureOut">
              <a:rPr lang="en-US" smtClean="0"/>
              <a:pPr/>
              <a:t>4/23/12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FFE68E-ABA5-644A-89B7-C6AA061EB443}" type="slidenum">
              <a:rPr lang="en-US" smtClean="0"/>
              <a:pPr/>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03D3B9E-FC89-674F-A0B4-83411D9F6EB3}" type="datetimeFigureOut">
              <a:rPr lang="en-US" smtClean="0"/>
              <a:pPr/>
              <a:t>4/23/12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FFE68E-ABA5-644A-89B7-C6AA061EB443}" type="slidenum">
              <a:rPr lang="en-US" smtClean="0"/>
              <a:pPr/>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03D3B9E-FC89-674F-A0B4-83411D9F6EB3}" type="datetimeFigureOut">
              <a:rPr lang="en-US" smtClean="0"/>
              <a:pPr/>
              <a:t>4/23/12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FFE68E-ABA5-644A-89B7-C6AA061EB443}" type="slidenum">
              <a:rPr lang="en-US" smtClean="0"/>
              <a:pPr/>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503D3B9E-FC89-674F-A0B4-83411D9F6EB3}" type="datetimeFigureOut">
              <a:rPr lang="en-US" smtClean="0"/>
              <a:pPr/>
              <a:t>4/23/12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FFE68E-ABA5-644A-89B7-C6AA061EB443}" type="slidenum">
              <a:rPr lang="en-US" smtClean="0"/>
              <a:pPr/>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03D3B9E-FC89-674F-A0B4-83411D9F6EB3}" type="datetimeFigureOut">
              <a:rPr lang="en-US" smtClean="0"/>
              <a:pPr/>
              <a:t>4/23/12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FFE68E-ABA5-644A-89B7-C6AA061EB4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503D3B9E-FC89-674F-A0B4-83411D9F6EB3}" type="datetimeFigureOut">
              <a:rPr lang="en-US" smtClean="0"/>
              <a:pPr/>
              <a:t>4/23/12</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55FFE68E-ABA5-644A-89B7-C6AA061EB4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Threat prevention and Detection</a:t>
            </a:r>
            <a:endParaRPr lang="en-US" dirty="0"/>
          </a:p>
        </p:txBody>
      </p:sp>
      <p:sp>
        <p:nvSpPr>
          <p:cNvPr id="3" name="Subtitle 2"/>
          <p:cNvSpPr>
            <a:spLocks noGrp="1"/>
          </p:cNvSpPr>
          <p:nvPr>
            <p:ph type="subTitle" idx="1"/>
          </p:nvPr>
        </p:nvSpPr>
        <p:spPr/>
        <p:txBody>
          <a:bodyPr/>
          <a:lstStyle/>
          <a:p>
            <a:r>
              <a:rPr lang="en-US" dirty="0" smtClean="0"/>
              <a:t>Jake Ellis &amp; Michael </a:t>
            </a:r>
            <a:r>
              <a:rPr lang="en-US" dirty="0" err="1" smtClean="0"/>
              <a:t>Colliver</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According to Webster’s dictionary the definition of a threat is “An expression of intention to inflict evil, injury, or damage”. </a:t>
            </a:r>
          </a:p>
          <a:p>
            <a:r>
              <a:rPr lang="en-US" dirty="0" smtClean="0"/>
              <a:t>As the complexity of databases grow, so do the aspects related to threats</a:t>
            </a:r>
          </a:p>
          <a:p>
            <a:r>
              <a:rPr lang="en-US" dirty="0" smtClean="0"/>
              <a:t>Threats can be both internal and external to an organization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database Threats</a:t>
            </a:r>
            <a:endParaRPr lang="en-US" dirty="0"/>
          </a:p>
        </p:txBody>
      </p:sp>
      <p:pic>
        <p:nvPicPr>
          <p:cNvPr id="4" name="Content Placeholder 3" descr="Picture 1.png"/>
          <p:cNvPicPr>
            <a:picLocks noGrp="1"/>
          </p:cNvPicPr>
          <p:nvPr>
            <p:ph idx="1"/>
          </p:nvPr>
        </p:nvPicPr>
        <p:blipFill>
          <a:blip r:embed="rId2"/>
          <a:srcRect l="-14804" r="-14804"/>
          <a:stretch>
            <a:fillRect/>
          </a:stretch>
        </p:blipFill>
        <p:spPr>
          <a:xfrm>
            <a:off x="3755252" y="2038808"/>
            <a:ext cx="5388748" cy="3437671"/>
          </a:xfrm>
          <a:prstGeom prst="rect">
            <a:avLst/>
          </a:prstGeom>
        </p:spPr>
      </p:pic>
      <p:sp>
        <p:nvSpPr>
          <p:cNvPr id="5" name="TextBox 4"/>
          <p:cNvSpPr txBox="1"/>
          <p:nvPr/>
        </p:nvSpPr>
        <p:spPr>
          <a:xfrm>
            <a:off x="779463" y="2038808"/>
            <a:ext cx="2528919" cy="3139321"/>
          </a:xfrm>
          <a:prstGeom prst="rect">
            <a:avLst/>
          </a:prstGeom>
          <a:noFill/>
        </p:spPr>
        <p:txBody>
          <a:bodyPr wrap="square" rtlCol="0">
            <a:spAutoFit/>
          </a:bodyPr>
          <a:lstStyle/>
          <a:p>
            <a:r>
              <a:rPr lang="en-US" dirty="0" smtClean="0">
                <a:solidFill>
                  <a:schemeClr val="bg1"/>
                </a:solidFill>
              </a:rPr>
              <a:t>These are the top ten threats according </a:t>
            </a:r>
            <a:r>
              <a:rPr lang="en-US" dirty="0">
                <a:solidFill>
                  <a:schemeClr val="bg1"/>
                </a:solidFill>
              </a:rPr>
              <a:t>to </a:t>
            </a:r>
            <a:r>
              <a:rPr lang="en-US" dirty="0" err="1">
                <a:solidFill>
                  <a:schemeClr val="bg1"/>
                </a:solidFill>
              </a:rPr>
              <a:t>Imperva’s</a:t>
            </a:r>
            <a:r>
              <a:rPr lang="en-US" dirty="0">
                <a:solidFill>
                  <a:schemeClr val="bg1"/>
                </a:solidFill>
              </a:rPr>
              <a:t> Application Defense Center. </a:t>
            </a:r>
            <a:r>
              <a:rPr lang="en-US" dirty="0" err="1">
                <a:solidFill>
                  <a:schemeClr val="bg1"/>
                </a:solidFill>
              </a:rPr>
              <a:t>Imperva</a:t>
            </a:r>
            <a:r>
              <a:rPr lang="en-US" dirty="0">
                <a:solidFill>
                  <a:schemeClr val="bg1"/>
                </a:solidFill>
              </a:rPr>
              <a:t> is one of the leaders in data security which offers several of its solutions to top US commercial banks and global oil &amp; gas </a:t>
            </a:r>
            <a:r>
              <a:rPr lang="en-US" dirty="0" smtClean="0">
                <a:solidFill>
                  <a:schemeClr val="bg1"/>
                </a:solidFill>
              </a:rPr>
              <a:t>companies</a:t>
            </a:r>
            <a:r>
              <a:rPr lang="en-US" dirty="0">
                <a:solidFill>
                  <a:schemeClr val="bg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779463" y="2836333"/>
            <a:ext cx="7583487" cy="1362075"/>
          </a:xfrm>
        </p:spPr>
        <p:txBody>
          <a:bodyPr anchor="t" anchorCtr="0"/>
          <a:lstStyle/>
          <a:p>
            <a:pPr lvl="0"/>
            <a:r>
              <a:rPr lang="en-US" sz="1400" b="0" u="sng" dirty="0" smtClean="0"/>
              <a:t>Legitimate Privilege Abuse</a:t>
            </a:r>
            <a:r>
              <a:rPr lang="en-US" sz="1400" b="0" dirty="0" smtClean="0"/>
              <a:t/>
            </a:r>
            <a:br>
              <a:rPr lang="en-US" sz="1400" b="0" dirty="0" smtClean="0"/>
            </a:br>
            <a:r>
              <a:rPr lang="en-US" sz="1400" b="0" dirty="0" smtClean="0"/>
              <a:t>This is a threat posed from the user acting within the privileges he/she was given. This is often a threat that is unintentional where the user means no harm but can still produce harm because it causes the system to act in a way that was unintended.</a:t>
            </a:r>
            <a:br>
              <a:rPr lang="en-US" sz="1400" b="0" dirty="0" smtClean="0"/>
            </a:br>
            <a:r>
              <a:rPr lang="en-US" sz="1400" b="0" dirty="0" smtClean="0"/>
              <a:t/>
            </a:r>
            <a:br>
              <a:rPr lang="en-US" sz="1400" b="0" dirty="0" smtClean="0"/>
            </a:br>
            <a:r>
              <a:rPr lang="en-US" sz="1400" b="0" dirty="0" smtClean="0"/>
              <a:t>Prevention: Monitoring users that may be using legitimate privileges in a harmful manor</a:t>
            </a:r>
            <a:endParaRPr lang="en-US" sz="1400" b="0" dirty="0"/>
          </a:p>
        </p:txBody>
      </p:sp>
      <p:sp>
        <p:nvSpPr>
          <p:cNvPr id="5" name="Text Placeholder 4"/>
          <p:cNvSpPr>
            <a:spLocks noGrp="1"/>
          </p:cNvSpPr>
          <p:nvPr>
            <p:ph type="body" idx="1"/>
          </p:nvPr>
        </p:nvSpPr>
        <p:spPr>
          <a:xfrm>
            <a:off x="779463" y="646113"/>
            <a:ext cx="7583487" cy="1964443"/>
          </a:xfrm>
        </p:spPr>
        <p:txBody>
          <a:bodyPr>
            <a:noAutofit/>
          </a:bodyPr>
          <a:lstStyle/>
          <a:p>
            <a:pPr lvl="0"/>
            <a:r>
              <a:rPr lang="en-US" sz="1400" u="sng" dirty="0" smtClean="0"/>
              <a:t>Excessive Privilege Abuse</a:t>
            </a:r>
            <a:endParaRPr lang="en-US" sz="1400" dirty="0" smtClean="0"/>
          </a:p>
          <a:p>
            <a:pPr lvl="0"/>
            <a:r>
              <a:rPr lang="en-US" sz="1400" dirty="0" smtClean="0"/>
              <a:t>This threat is defined directly by its title. It occurs, “when users (or applicants) are granted database access privileges that exceed the requirements of their job functions, these privileges may be abused for malicious purposes”.</a:t>
            </a:r>
          </a:p>
          <a:p>
            <a:pPr lvl="0"/>
            <a:endParaRPr lang="en-US" sz="1400" dirty="0" smtClean="0"/>
          </a:p>
          <a:p>
            <a:r>
              <a:rPr lang="en-US" sz="1400" dirty="0" smtClean="0"/>
              <a:t>Prevention: In order to counter this threat, oppose it by setting the bar low. Give users minimum rights as possible. </a:t>
            </a:r>
            <a:endParaRPr lang="en-US" sz="1400" dirty="0"/>
          </a:p>
        </p:txBody>
      </p:sp>
      <p:sp>
        <p:nvSpPr>
          <p:cNvPr id="6" name="Title 3"/>
          <p:cNvSpPr txBox="1">
            <a:spLocks/>
          </p:cNvSpPr>
          <p:nvPr/>
        </p:nvSpPr>
        <p:spPr>
          <a:xfrm>
            <a:off x="779463" y="4628444"/>
            <a:ext cx="7583487" cy="1362075"/>
          </a:xfrm>
          <a:prstGeom prst="rect">
            <a:avLst/>
          </a:prstGeom>
        </p:spPr>
        <p:txBody>
          <a:bodyPr vert="horz" lIns="91440" tIns="45720" rIns="91440" bIns="45720" rtlCol="0" anchor="t" anchorCtr="0">
            <a:noAutofit/>
          </a:bodyPr>
          <a:lstStyle/>
          <a:p>
            <a:pPr lvl="0"/>
            <a:r>
              <a:rPr lang="en-US" sz="1400" u="sng" dirty="0">
                <a:solidFill>
                  <a:schemeClr val="bg1"/>
                </a:solidFill>
              </a:rPr>
              <a:t>Privilege Elevation</a:t>
            </a:r>
            <a:endParaRPr lang="en-US" sz="1400" dirty="0">
              <a:solidFill>
                <a:schemeClr val="bg1"/>
              </a:solidFill>
            </a:endParaRPr>
          </a:p>
          <a:p>
            <a:r>
              <a:rPr lang="en-US" sz="1400" dirty="0">
                <a:solidFill>
                  <a:schemeClr val="bg1"/>
                </a:solidFill>
              </a:rPr>
              <a:t>In simplest terms this is converting from a user to a superuser. “Attackers may take advantage of database platform software vulnerabilities to convert access privileges from those of an ordinary user to those of an administrator.</a:t>
            </a:r>
          </a:p>
          <a:p>
            <a:endParaRPr kumimoji="0" lang="en-US" sz="1400" b="1" i="0" u="none" strike="noStrike" kern="1200" cap="none" spc="0" normalizeH="0" baseline="0" noProof="0" dirty="0" smtClean="0">
              <a:ln>
                <a:noFill/>
              </a:ln>
              <a:solidFill>
                <a:schemeClr val="bg1"/>
              </a:solidFill>
              <a:effectLst/>
              <a:uLnTx/>
              <a:uFillTx/>
              <a:latin typeface="+mj-lt"/>
              <a:ea typeface="+mj-ea"/>
              <a:cs typeface="+mj-cs"/>
            </a:endParaRPr>
          </a:p>
          <a:p>
            <a:r>
              <a:rPr lang="en-US" sz="1400" b="1" dirty="0" smtClean="0">
                <a:solidFill>
                  <a:schemeClr val="bg1"/>
                </a:solidFill>
                <a:latin typeface="+mj-lt"/>
                <a:ea typeface="+mj-ea"/>
                <a:cs typeface="+mj-cs"/>
              </a:rPr>
              <a:t>Prevention:  </a:t>
            </a:r>
            <a:r>
              <a:rPr lang="en-US" sz="1400" dirty="0" smtClean="0">
                <a:solidFill>
                  <a:schemeClr val="bg1"/>
                </a:solidFill>
              </a:rPr>
              <a:t>intrusion prevention systems (IPS) and query-level access controls </a:t>
            </a:r>
            <a:endParaRPr kumimoji="0" lang="en-US" sz="14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txBox="1">
            <a:spLocks/>
          </p:cNvSpPr>
          <p:nvPr/>
        </p:nvSpPr>
        <p:spPr>
          <a:xfrm>
            <a:off x="779463" y="677333"/>
            <a:ext cx="7583487" cy="1362075"/>
          </a:xfrm>
          <a:prstGeom prst="rect">
            <a:avLst/>
          </a:prstGeom>
        </p:spPr>
        <p:txBody>
          <a:bodyPr vert="horz" lIns="91440" tIns="45720" rIns="91440" bIns="45720" rtlCol="0" anchor="t" anchorCtr="0">
            <a:noAutofit/>
          </a:bodyPr>
          <a:lstStyle/>
          <a:p>
            <a:pPr lvl="0"/>
            <a:r>
              <a:rPr lang="en-US" sz="1400" u="sng" dirty="0">
                <a:solidFill>
                  <a:schemeClr val="bg1"/>
                </a:solidFill>
              </a:rPr>
              <a:t>Platform Vulnerabilities</a:t>
            </a:r>
            <a:endParaRPr lang="en-US" sz="1400" dirty="0">
              <a:solidFill>
                <a:schemeClr val="bg1"/>
              </a:solidFill>
            </a:endParaRPr>
          </a:p>
          <a:p>
            <a:r>
              <a:rPr lang="en-US" sz="1400" dirty="0">
                <a:solidFill>
                  <a:schemeClr val="bg1"/>
                </a:solidFill>
              </a:rPr>
              <a:t>This stems from weaknesses in the base operating system. One famous example is the Blaster Worm. It created a denial of service, but did so by taking advantage of vulnerabilities in the Windows 2000 operating system</a:t>
            </a:r>
            <a:r>
              <a:rPr lang="en-US" sz="1400" dirty="0" smtClean="0">
                <a:solidFill>
                  <a:schemeClr val="bg1"/>
                </a:solidFill>
              </a:rPr>
              <a:t>.</a:t>
            </a:r>
          </a:p>
          <a:p>
            <a:endParaRPr lang="en-US" sz="1400" dirty="0" smtClean="0">
              <a:solidFill>
                <a:schemeClr val="bg1"/>
              </a:solidFill>
            </a:endParaRPr>
          </a:p>
          <a:p>
            <a:r>
              <a:rPr lang="en-US" sz="1400" dirty="0" smtClean="0">
                <a:solidFill>
                  <a:schemeClr val="bg1"/>
                </a:solidFill>
              </a:rPr>
              <a:t>Prevention: implement suggested patches </a:t>
            </a:r>
          </a:p>
          <a:p>
            <a:pPr lvl="0"/>
            <a:endParaRPr lang="en-US" sz="1400" dirty="0">
              <a:solidFill>
                <a:schemeClr val="bg1"/>
              </a:solidFill>
            </a:endParaRPr>
          </a:p>
        </p:txBody>
      </p:sp>
      <p:sp>
        <p:nvSpPr>
          <p:cNvPr id="5" name="Title 1"/>
          <p:cNvSpPr>
            <a:spLocks noGrp="1"/>
          </p:cNvSpPr>
          <p:nvPr>
            <p:ph type="title"/>
          </p:nvPr>
        </p:nvSpPr>
        <p:spPr>
          <a:xfrm>
            <a:off x="779463" y="2638778"/>
            <a:ext cx="7583487" cy="1524000"/>
          </a:xfrm>
        </p:spPr>
        <p:txBody>
          <a:bodyPr/>
          <a:lstStyle/>
          <a:p>
            <a:pPr lvl="0"/>
            <a:r>
              <a:rPr lang="en-US" sz="1400" b="0" u="sng" dirty="0" smtClean="0"/>
              <a:t>SQL Injection</a:t>
            </a:r>
            <a:r>
              <a:rPr lang="en-US" sz="1400" b="0" dirty="0" smtClean="0"/>
              <a:t/>
            </a:r>
            <a:br>
              <a:rPr lang="en-US" sz="1400" b="0" dirty="0" smtClean="0"/>
            </a:br>
            <a:r>
              <a:rPr lang="en-US" sz="1400" b="0" dirty="0" smtClean="0"/>
              <a:t>This is probably the most commonly noted database threat. In this situation an attacker inserts characters forming a statement into the vulnerability. Depending on the injected statement and the vulnerability the whole database could potentially be uncovered.</a:t>
            </a:r>
            <a:br>
              <a:rPr lang="en-US" sz="1400" b="0" dirty="0" smtClean="0"/>
            </a:br>
            <a:r>
              <a:rPr lang="en-US" sz="1400" b="0" dirty="0" smtClean="0"/>
              <a:t/>
            </a:r>
            <a:br>
              <a:rPr lang="en-US" sz="1400" b="0" dirty="0" smtClean="0"/>
            </a:br>
            <a:r>
              <a:rPr lang="en-US" sz="1400" b="0" dirty="0" smtClean="0"/>
              <a:t>Prevention: Intrusion Prevention Systems, query-level access control, and event correlation. One of these alone will not protect from SQL injection. </a:t>
            </a:r>
            <a:br>
              <a:rPr lang="en-US" sz="1400" b="0" dirty="0" smtClean="0"/>
            </a:br>
            <a:endParaRPr lang="en-US" sz="1400" b="0" dirty="0"/>
          </a:p>
        </p:txBody>
      </p:sp>
      <p:sp>
        <p:nvSpPr>
          <p:cNvPr id="6" name="Title 1"/>
          <p:cNvSpPr txBox="1">
            <a:spLocks/>
          </p:cNvSpPr>
          <p:nvPr/>
        </p:nvSpPr>
        <p:spPr>
          <a:xfrm>
            <a:off x="779463" y="5009527"/>
            <a:ext cx="7583487" cy="1044388"/>
          </a:xfrm>
          <a:prstGeom prst="rect">
            <a:avLst/>
          </a:prstGeom>
        </p:spPr>
        <p:txBody>
          <a:bodyPr vert="horz" lIns="91440" tIns="45720" rIns="91440" bIns="45720" rtlCol="0" anchor="b" anchorCtr="0">
            <a:noAutofit/>
          </a:bodyPr>
          <a:lstStyle/>
          <a:p>
            <a:pPr lvl="0"/>
            <a:r>
              <a:rPr lang="en-US" sz="1400" u="sng" dirty="0">
                <a:solidFill>
                  <a:schemeClr val="bg1"/>
                </a:solidFill>
              </a:rPr>
              <a:t>Weak Audit Trail</a:t>
            </a:r>
            <a:endParaRPr lang="en-US" sz="1400" dirty="0">
              <a:solidFill>
                <a:schemeClr val="bg1"/>
              </a:solidFill>
            </a:endParaRPr>
          </a:p>
          <a:p>
            <a:r>
              <a:rPr lang="en-US" sz="1400" dirty="0">
                <a:solidFill>
                  <a:schemeClr val="bg1"/>
                </a:solidFill>
              </a:rPr>
              <a:t>Comparatively to those threats mentioned previously, this threat may seem curious but it is still a threat nevertheless. The threat of a weak audit trail implies that of a poor recording or tracking system.</a:t>
            </a:r>
          </a:p>
          <a:p>
            <a:endParaRPr kumimoji="0" lang="en-US" sz="1400" u="none" strike="noStrike" kern="1200" cap="none" spc="0" normalizeH="0" baseline="0" noProof="0" dirty="0" smtClean="0">
              <a:ln>
                <a:noFill/>
              </a:ln>
              <a:solidFill>
                <a:schemeClr val="bg1"/>
              </a:solidFill>
              <a:effectLst/>
              <a:uLnTx/>
              <a:uFillTx/>
              <a:latin typeface="+mj-lt"/>
              <a:ea typeface="+mj-ea"/>
              <a:cs typeface="+mj-cs"/>
            </a:endParaRPr>
          </a:p>
          <a:p>
            <a:r>
              <a:rPr lang="en-US" sz="1400" dirty="0" smtClean="0">
                <a:solidFill>
                  <a:schemeClr val="bg1"/>
                </a:solidFill>
                <a:latin typeface="+mj-lt"/>
                <a:ea typeface="+mj-ea"/>
                <a:cs typeface="+mj-cs"/>
              </a:rPr>
              <a:t>Prevention: </a:t>
            </a:r>
            <a:r>
              <a:rPr lang="en-US" sz="1400" dirty="0" smtClean="0">
                <a:solidFill>
                  <a:schemeClr val="bg1"/>
                </a:solidFill>
              </a:rPr>
              <a:t>To thwart this threat you may have to import other applications into your system until an appropriate level of transaction recording to meet your needs can be established </a:t>
            </a:r>
            <a:endParaRPr kumimoji="0" lang="en-US" sz="140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a:xfrm>
            <a:off x="779463" y="409222"/>
            <a:ext cx="7583487" cy="1044388"/>
          </a:xfrm>
          <a:prstGeom prst="rect">
            <a:avLst/>
          </a:prstGeom>
        </p:spPr>
        <p:txBody>
          <a:bodyPr vert="horz" lIns="91440" tIns="45720" rIns="91440" bIns="45720" rtlCol="0" anchor="b" anchorCtr="0">
            <a:noAutofit/>
          </a:bodyPr>
          <a:lstStyle/>
          <a:p>
            <a:pPr lvl="0"/>
            <a:r>
              <a:rPr lang="en-US" sz="1400" u="sng" dirty="0">
                <a:solidFill>
                  <a:schemeClr val="bg1"/>
                </a:solidFill>
              </a:rPr>
              <a:t>Denial of Service</a:t>
            </a:r>
            <a:endParaRPr lang="en-US" sz="1400" dirty="0">
              <a:solidFill>
                <a:schemeClr val="bg1"/>
              </a:solidFill>
            </a:endParaRPr>
          </a:p>
          <a:p>
            <a:r>
              <a:rPr lang="en-US" sz="1400" dirty="0">
                <a:solidFill>
                  <a:schemeClr val="bg1"/>
                </a:solidFill>
              </a:rPr>
              <a:t>“Denial of Service (</a:t>
            </a:r>
            <a:r>
              <a:rPr lang="en-US" sz="1400" dirty="0" err="1">
                <a:solidFill>
                  <a:schemeClr val="bg1"/>
                </a:solidFill>
              </a:rPr>
              <a:t>DoS</a:t>
            </a:r>
            <a:r>
              <a:rPr lang="en-US" sz="1400" dirty="0">
                <a:solidFill>
                  <a:schemeClr val="bg1"/>
                </a:solidFill>
              </a:rPr>
              <a:t>) is a general attack category in which access to network applications or data is denied to intended users</a:t>
            </a:r>
          </a:p>
          <a:p>
            <a:endParaRPr kumimoji="0" lang="en-US" sz="1400" u="none" strike="noStrike" kern="1200" cap="none" spc="0" normalizeH="0" baseline="0" noProof="0" dirty="0" smtClean="0">
              <a:ln>
                <a:noFill/>
              </a:ln>
              <a:solidFill>
                <a:schemeClr val="bg1"/>
              </a:solidFill>
              <a:effectLst/>
              <a:uLnTx/>
              <a:uFillTx/>
              <a:latin typeface="+mj-lt"/>
              <a:ea typeface="+mj-ea"/>
              <a:cs typeface="+mj-cs"/>
            </a:endParaRPr>
          </a:p>
          <a:p>
            <a:r>
              <a:rPr lang="en-US" sz="1400" dirty="0" smtClean="0">
                <a:solidFill>
                  <a:schemeClr val="bg1"/>
                </a:solidFill>
                <a:latin typeface="+mj-lt"/>
                <a:ea typeface="+mj-ea"/>
                <a:cs typeface="+mj-cs"/>
              </a:rPr>
              <a:t>Prevention: </a:t>
            </a:r>
            <a:r>
              <a:rPr lang="en-US" sz="1400" dirty="0" smtClean="0">
                <a:solidFill>
                  <a:schemeClr val="bg1"/>
                </a:solidFill>
              </a:rPr>
              <a:t>Network, application, and database level protections are all necessary </a:t>
            </a:r>
            <a:endParaRPr kumimoji="0" lang="en-US" sz="1400" u="none" strike="noStrike" kern="1200" cap="none" spc="0" normalizeH="0" baseline="0" noProof="0" dirty="0">
              <a:ln>
                <a:noFill/>
              </a:ln>
              <a:solidFill>
                <a:schemeClr val="bg1"/>
              </a:solidFill>
              <a:effectLst/>
              <a:uLnTx/>
              <a:uFillTx/>
              <a:latin typeface="+mj-lt"/>
              <a:ea typeface="+mj-ea"/>
              <a:cs typeface="+mj-cs"/>
            </a:endParaRPr>
          </a:p>
        </p:txBody>
      </p:sp>
      <p:sp>
        <p:nvSpPr>
          <p:cNvPr id="6" name="Title 1"/>
          <p:cNvSpPr txBox="1">
            <a:spLocks/>
          </p:cNvSpPr>
          <p:nvPr/>
        </p:nvSpPr>
        <p:spPr>
          <a:xfrm>
            <a:off x="779463" y="2144806"/>
            <a:ext cx="7583487" cy="1735750"/>
          </a:xfrm>
          <a:prstGeom prst="rect">
            <a:avLst/>
          </a:prstGeom>
        </p:spPr>
        <p:txBody>
          <a:bodyPr vert="horz" lIns="91440" tIns="45720" rIns="91440" bIns="45720" rtlCol="0" anchor="b" anchorCtr="0">
            <a:noAutofit/>
          </a:bodyPr>
          <a:lstStyle/>
          <a:p>
            <a:pPr lvl="0"/>
            <a:r>
              <a:rPr lang="en-US" sz="1400" u="sng" dirty="0">
                <a:solidFill>
                  <a:schemeClr val="bg1"/>
                </a:solidFill>
              </a:rPr>
              <a:t>Database Communication Protocol Vulnerabilities</a:t>
            </a:r>
            <a:endParaRPr lang="en-US" sz="1400" dirty="0">
              <a:solidFill>
                <a:schemeClr val="bg1"/>
              </a:solidFill>
            </a:endParaRPr>
          </a:p>
          <a:p>
            <a:r>
              <a:rPr lang="en-US" sz="1400" dirty="0">
                <a:solidFill>
                  <a:schemeClr val="bg1"/>
                </a:solidFill>
              </a:rPr>
              <a:t>This is a threat that is getting a lot of recognition. “Four out of seven fixes in the two most recent IBM DB2 </a:t>
            </a:r>
            <a:r>
              <a:rPr lang="en-US" sz="1400" dirty="0" err="1">
                <a:solidFill>
                  <a:schemeClr val="bg1"/>
                </a:solidFill>
              </a:rPr>
              <a:t>FixPacks</a:t>
            </a:r>
            <a:r>
              <a:rPr lang="en-US" sz="1400" dirty="0">
                <a:solidFill>
                  <a:schemeClr val="bg1"/>
                </a:solidFill>
              </a:rPr>
              <a:t> address protocol vulnerabilities.” What this threat refers to is the conventions for the conveyance of data. (</a:t>
            </a:r>
            <a:r>
              <a:rPr lang="en-US" sz="1400" dirty="0" err="1">
                <a:solidFill>
                  <a:schemeClr val="bg1"/>
                </a:solidFill>
              </a:rPr>
              <a:t>Shulman</a:t>
            </a:r>
            <a:r>
              <a:rPr lang="en-US" sz="1400" dirty="0" smtClean="0">
                <a:solidFill>
                  <a:schemeClr val="bg1"/>
                </a:solidFill>
              </a:rPr>
              <a:t>)</a:t>
            </a:r>
          </a:p>
          <a:p>
            <a:endParaRPr lang="en-US" sz="1400" dirty="0" smtClean="0">
              <a:solidFill>
                <a:schemeClr val="bg1"/>
              </a:solidFill>
            </a:endParaRPr>
          </a:p>
          <a:p>
            <a:r>
              <a:rPr lang="en-US" sz="1400" dirty="0" smtClean="0">
                <a:solidFill>
                  <a:schemeClr val="bg1"/>
                </a:solidFill>
              </a:rPr>
              <a:t>Prevention: protocol validation takes apart the traffic of the database and then it tries to match it to what it believes is expected within the system </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Title 1"/>
          <p:cNvSpPr>
            <a:spLocks noGrp="1"/>
          </p:cNvSpPr>
          <p:nvPr>
            <p:ph type="title"/>
          </p:nvPr>
        </p:nvSpPr>
        <p:spPr>
          <a:xfrm>
            <a:off x="779463" y="4416611"/>
            <a:ext cx="7583487" cy="1721721"/>
          </a:xfrm>
        </p:spPr>
        <p:txBody>
          <a:bodyPr/>
          <a:lstStyle/>
          <a:p>
            <a:r>
              <a:rPr lang="en-US" sz="1400" u="sng" dirty="0" smtClean="0"/>
              <a:t>Weak Authentication</a:t>
            </a:r>
            <a:r>
              <a:rPr lang="en-US" sz="1400" dirty="0" smtClean="0"/>
              <a:t/>
            </a:r>
            <a:br>
              <a:rPr lang="en-US" sz="1400" dirty="0" smtClean="0"/>
            </a:br>
            <a:r>
              <a:rPr lang="en-US" sz="1400" dirty="0" smtClean="0"/>
              <a:t>This is exactly as the title implies. An unauthorized user is granted access into the database because of the fact that the standards for authentication to access the database were inadequate.</a:t>
            </a:r>
            <a:br>
              <a:rPr lang="en-US" sz="1400" dirty="0" smtClean="0"/>
            </a:br>
            <a:r>
              <a:rPr lang="en-US" sz="1400" dirty="0" smtClean="0"/>
              <a:t/>
            </a:r>
            <a:br>
              <a:rPr lang="en-US" sz="1400" dirty="0" smtClean="0"/>
            </a:br>
            <a:r>
              <a:rPr lang="en-US" sz="1400" dirty="0" smtClean="0"/>
              <a:t>Prevention: When possible, use two-factor authentication. Good password policy will advise you to implement a minimum length, character diversity, and etc. </a:t>
            </a:r>
            <a:br>
              <a:rPr lang="en-US" sz="1400" dirty="0" smtClean="0"/>
            </a:b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779463" y="1749611"/>
            <a:ext cx="7583487" cy="1637055"/>
          </a:xfrm>
          <a:prstGeom prst="rect">
            <a:avLst/>
          </a:prstGeom>
        </p:spPr>
        <p:txBody>
          <a:bodyPr vert="horz" lIns="91440" tIns="45720" rIns="91440" bIns="45720" rtlCol="0" anchor="b" anchorCtr="0">
            <a:noAutofit/>
          </a:bodyPr>
          <a:lstStyle/>
          <a:p>
            <a:pPr lvl="0"/>
            <a:r>
              <a:rPr lang="en-US" sz="1400" u="sng" dirty="0">
                <a:solidFill>
                  <a:schemeClr val="bg1"/>
                </a:solidFill>
              </a:rPr>
              <a:t>Backup Data Exposure</a:t>
            </a:r>
            <a:endParaRPr lang="en-US" sz="1400" dirty="0">
              <a:solidFill>
                <a:schemeClr val="bg1"/>
              </a:solidFill>
            </a:endParaRPr>
          </a:p>
          <a:p>
            <a:r>
              <a:rPr lang="en-US" sz="1400" dirty="0">
                <a:solidFill>
                  <a:schemeClr val="bg1"/>
                </a:solidFill>
              </a:rPr>
              <a:t>In many cases backups can become the afterthoughts of a project. Because of this they may become completely unprotected- either digitally or physically. Digitally in that they can be directly accessed without any authentication such as login or physically such as they can easily be stolen without immediate notice of their absence.</a:t>
            </a:r>
          </a:p>
          <a:p>
            <a:endParaRPr kumimoji="0" lang="en-US" sz="1400" u="none" strike="noStrike" kern="1200" cap="none" spc="0" normalizeH="0" baseline="0" noProof="0" dirty="0" smtClean="0">
              <a:ln>
                <a:noFill/>
              </a:ln>
              <a:solidFill>
                <a:schemeClr val="bg1"/>
              </a:solidFill>
              <a:effectLst/>
              <a:uLnTx/>
              <a:uFillTx/>
              <a:latin typeface="+mj-lt"/>
              <a:ea typeface="+mj-ea"/>
              <a:cs typeface="+mj-cs"/>
            </a:endParaRPr>
          </a:p>
          <a:p>
            <a:r>
              <a:rPr lang="en-US" sz="1400" dirty="0" smtClean="0">
                <a:solidFill>
                  <a:schemeClr val="bg1"/>
                </a:solidFill>
                <a:latin typeface="+mj-lt"/>
                <a:ea typeface="+mj-ea"/>
                <a:cs typeface="+mj-cs"/>
              </a:rPr>
              <a:t>Prevention: </a:t>
            </a:r>
            <a:r>
              <a:rPr lang="en-US" sz="1400" dirty="0" smtClean="0">
                <a:solidFill>
                  <a:schemeClr val="bg1"/>
                </a:solidFill>
              </a:rPr>
              <a:t>encrypt backup data.</a:t>
            </a:r>
            <a:endParaRPr kumimoji="0" lang="en-US" sz="140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TextBox 3"/>
          <p:cNvSpPr txBox="1"/>
          <p:nvPr/>
        </p:nvSpPr>
        <p:spPr>
          <a:xfrm>
            <a:off x="779463" y="2271889"/>
            <a:ext cx="7826728" cy="1815882"/>
          </a:xfrm>
          <a:prstGeom prst="rect">
            <a:avLst/>
          </a:prstGeom>
          <a:noFill/>
        </p:spPr>
        <p:txBody>
          <a:bodyPr wrap="square" rtlCol="0">
            <a:spAutoFit/>
          </a:bodyPr>
          <a:lstStyle/>
          <a:p>
            <a:r>
              <a:rPr lang="en-US" sz="1400" dirty="0" smtClean="0">
                <a:solidFill>
                  <a:schemeClr val="bg1"/>
                </a:solidFill>
              </a:rPr>
              <a:t>Once a threat has been determined it is appropriate to identify where exactly the particular threat is coming from. Breaking down the point of origin to simplest form the threat can either be internal or external. Assuming an organizational setting this means that the attacker is either a member of the company, an employee, or simply an average person outside the bounds of the company.</a:t>
            </a:r>
          </a:p>
          <a:p>
            <a:endParaRPr lang="en-US" sz="1400" dirty="0" smtClean="0">
              <a:solidFill>
                <a:schemeClr val="bg1"/>
              </a:solidFill>
            </a:endParaRPr>
          </a:p>
          <a:p>
            <a:r>
              <a:rPr lang="en-US" sz="1400" dirty="0" smtClean="0">
                <a:solidFill>
                  <a:schemeClr val="bg1"/>
                </a:solidFill>
              </a:rPr>
              <a:t>Prevention measures need to be set in place well before hand and there is an inherent need for detection devices to become more and more automated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Imperva</a:t>
            </a:r>
            <a:r>
              <a:rPr lang="en-US" dirty="0" smtClean="0"/>
              <a:t>. </a:t>
            </a:r>
            <a:r>
              <a:rPr lang="en-US" i="1" dirty="0" smtClean="0"/>
              <a:t>Company Overview</a:t>
            </a:r>
            <a:r>
              <a:rPr lang="en-US" dirty="0" smtClean="0"/>
              <a:t>. 2012. </a:t>
            </a:r>
            <a:r>
              <a:rPr lang="en-US" dirty="0" err="1" smtClean="0"/>
              <a:t>Imperva</a:t>
            </a:r>
            <a:r>
              <a:rPr lang="en-US" dirty="0" smtClean="0"/>
              <a:t>. Retrieved from http://www.imperva.com/company/company.html</a:t>
            </a:r>
          </a:p>
          <a:p>
            <a:pPr>
              <a:buNone/>
            </a:pPr>
            <a:endParaRPr lang="en-US" dirty="0" smtClean="0"/>
          </a:p>
          <a:p>
            <a:r>
              <a:rPr lang="en-US" dirty="0" smtClean="0"/>
              <a:t>Intuit. </a:t>
            </a:r>
            <a:r>
              <a:rPr lang="en-US" i="1" dirty="0" smtClean="0"/>
              <a:t>A Timeline of Database </a:t>
            </a:r>
            <a:r>
              <a:rPr lang="en-US" dirty="0" smtClean="0"/>
              <a:t>History. Intuit </a:t>
            </a:r>
            <a:r>
              <a:rPr lang="en-US" dirty="0" err="1" smtClean="0"/>
              <a:t>QuickBase</a:t>
            </a:r>
            <a:r>
              <a:rPr lang="en-US" dirty="0" smtClean="0"/>
              <a:t>. 2012. Retrieved from http://quickbase.intuit.com/articles/timeline-of-database-history</a:t>
            </a:r>
          </a:p>
          <a:p>
            <a:pPr>
              <a:buNone/>
            </a:pPr>
            <a:endParaRPr lang="en-US" dirty="0" smtClean="0"/>
          </a:p>
          <a:p>
            <a:r>
              <a:rPr lang="en-US" dirty="0" err="1" smtClean="0"/>
              <a:t>Shulman</a:t>
            </a:r>
            <a:r>
              <a:rPr lang="en-US" dirty="0" smtClean="0"/>
              <a:t>, </a:t>
            </a:r>
            <a:r>
              <a:rPr lang="en-US" dirty="0" err="1" smtClean="0"/>
              <a:t>Amichai</a:t>
            </a:r>
            <a:r>
              <a:rPr lang="en-US" dirty="0" smtClean="0"/>
              <a:t>. </a:t>
            </a:r>
            <a:r>
              <a:rPr lang="en-US" i="1" dirty="0" smtClean="0"/>
              <a:t>Top Ten Database Security Threats</a:t>
            </a:r>
            <a:r>
              <a:rPr lang="en-US" dirty="0" smtClean="0"/>
              <a:t>. </a:t>
            </a:r>
            <a:r>
              <a:rPr lang="en-US" dirty="0" err="1" smtClean="0"/>
              <a:t>Imperva</a:t>
            </a:r>
            <a:r>
              <a:rPr lang="en-US" dirty="0" smtClean="0"/>
              <a:t>. 2006. Retrieved from http://www.schell.com/Top_Ten_Database_Threats.pdf</a:t>
            </a:r>
          </a:p>
          <a:p>
            <a:pPr>
              <a:buNone/>
            </a:pPr>
            <a:endParaRPr lang="en-US" dirty="0" smtClean="0"/>
          </a:p>
          <a:p>
            <a:r>
              <a:rPr lang="en-US" dirty="0" smtClean="0"/>
              <a:t>"Threat". </a:t>
            </a:r>
            <a:r>
              <a:rPr lang="en-US" i="1" dirty="0" smtClean="0"/>
              <a:t>Merriam-Webster.com</a:t>
            </a:r>
            <a:r>
              <a:rPr lang="en-US" dirty="0" smtClean="0"/>
              <a:t>. 2012. Retrieved from http://www.merriam-webster.com</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87</TotalTime>
  <Words>931</Words>
  <Application>Microsoft Macintosh PowerPoint</Application>
  <PresentationFormat>On-screen Show (4:3)</PresentationFormat>
  <Paragraphs>51</Paragraphs>
  <Slides>9</Slides>
  <Notes>0</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Revolution</vt:lpstr>
      <vt:lpstr>Threat prevention and Detection</vt:lpstr>
      <vt:lpstr>Introduction</vt:lpstr>
      <vt:lpstr>Top database Threats</vt:lpstr>
      <vt:lpstr>Legitimate Privilege Abuse This is a threat posed from the user acting within the privileges he/she was given. This is often a threat that is unintentional where the user means no harm but can still produce harm because it causes the system to act in a way that was unintended.  Prevention: Monitoring users that may be using legitimate privileges in a harmful manor</vt:lpstr>
      <vt:lpstr>SQL Injection This is probably the most commonly noted database threat. In this situation an attacker inserts characters forming a statement into the vulnerability. Depending on the injected statement and the vulnerability the whole database could potentially be uncovered.  Prevention: Intrusion Prevention Systems, query-level access control, and event correlation. One of these alone will not protect from SQL injection.  </vt:lpstr>
      <vt:lpstr>Weak Authentication This is exactly as the title implies. An unauthorized user is granted access into the database because of the fact that the standards for authentication to access the database were inadequate.  Prevention: When possible, use two-factor authentication. Good password policy will advise you to implement a minimum length, character diversity, and etc.  </vt:lpstr>
      <vt:lpstr>Slide 7</vt:lpstr>
      <vt:lpstr>Conclusion</vt:lpstr>
      <vt:lpstr>References</vt:lpstr>
    </vt:vector>
  </TitlesOfParts>
  <Company>University of Louisville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prevention and Detection</dc:title>
  <dc:creator>Jake  Ellis</dc:creator>
  <cp:lastModifiedBy>Jake  Ellis</cp:lastModifiedBy>
  <cp:revision>15</cp:revision>
  <dcterms:created xsi:type="dcterms:W3CDTF">2012-04-23T21:20:51Z</dcterms:created>
  <dcterms:modified xsi:type="dcterms:W3CDTF">2012-04-23T21:23:10Z</dcterms:modified>
</cp:coreProperties>
</file>