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varScale="1">
        <p:scale>
          <a:sx n="83" d="100"/>
          <a:sy n="83" d="100"/>
        </p:scale>
        <p:origin x="-137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C48ADA-A570-4A19-AF6A-85F6BBD1AEBF}" type="datetimeFigureOut">
              <a:rPr lang="en-US" smtClean="0"/>
              <a:pPr/>
              <a:t>1/18/2010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40D3E-88DA-4BA1-B78E-D4DABD99AC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B6B66D8-102D-4B23-9C32-EEE64FB15C28}" type="slidenum">
              <a:rPr lang="en-US" smtClean="0"/>
              <a:pPr/>
              <a:t>1</a:t>
            </a:fld>
            <a:endParaRPr lang="en-US" smtClean="0"/>
          </a:p>
        </p:txBody>
      </p:sp>
      <p:sp>
        <p:nvSpPr>
          <p:cNvPr id="53251" name="Rectangle 2"/>
          <p:cNvSpPr>
            <a:spLocks noGrp="1" noRot="1" noChangeAspect="1" noChangeArrowheads="1" noTextEdit="1"/>
          </p:cNvSpPr>
          <p:nvPr>
            <p:ph type="sldImg"/>
          </p:nvPr>
        </p:nvSpPr>
        <p:spPr>
          <a:xfrm>
            <a:off x="1152525" y="690563"/>
            <a:ext cx="4552950" cy="3416300"/>
          </a:xfrm>
          <a:ln cap="flat"/>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6156DE8-CBEC-4D02-9020-CFBB4E1A9933}" type="slidenum">
              <a:rPr lang="en-US" smtClean="0"/>
              <a:pPr/>
              <a:t>2</a:t>
            </a:fld>
            <a:endParaRPr lang="en-US" smtClean="0"/>
          </a:p>
        </p:txBody>
      </p:sp>
      <p:sp>
        <p:nvSpPr>
          <p:cNvPr id="54275" name="Rectangle 2"/>
          <p:cNvSpPr>
            <a:spLocks noGrp="1" noRot="1" noChangeAspect="1" noChangeArrowheads="1" noTextEdit="1"/>
          </p:cNvSpPr>
          <p:nvPr>
            <p:ph type="sldImg"/>
          </p:nvPr>
        </p:nvSpPr>
        <p:spPr>
          <a:xfrm>
            <a:off x="1144588" y="685800"/>
            <a:ext cx="4570412" cy="3429000"/>
          </a:xfrm>
          <a:ln/>
        </p:spPr>
      </p:sp>
      <p:sp>
        <p:nvSpPr>
          <p:cNvPr id="542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6680A62-26E1-461B-8BE3-81AB8B082CA7}" type="slidenum">
              <a:rPr lang="en-US" smtClean="0"/>
              <a:pPr/>
              <a:t>3</a:t>
            </a:fld>
            <a:endParaRPr lang="en-US" smtClean="0"/>
          </a:p>
        </p:txBody>
      </p:sp>
      <p:sp>
        <p:nvSpPr>
          <p:cNvPr id="55299" name="Rectangle 2"/>
          <p:cNvSpPr>
            <a:spLocks noGrp="1" noRot="1" noChangeAspect="1" noChangeArrowheads="1" noTextEdit="1"/>
          </p:cNvSpPr>
          <p:nvPr>
            <p:ph type="sldImg"/>
          </p:nvPr>
        </p:nvSpPr>
        <p:spPr>
          <a:xfrm>
            <a:off x="1144588" y="685800"/>
            <a:ext cx="4570412" cy="3429000"/>
          </a:xfrm>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2E5470-4B10-4183-A405-B22402EB6658}" type="slidenum">
              <a:rPr lang="en-US" smtClean="0"/>
              <a:pPr/>
              <a:t>5</a:t>
            </a:fld>
            <a:endParaRPr lang="en-US" smtClean="0"/>
          </a:p>
        </p:txBody>
      </p:sp>
      <p:sp>
        <p:nvSpPr>
          <p:cNvPr id="56323" name="Rectangle 2"/>
          <p:cNvSpPr>
            <a:spLocks noGrp="1" noRot="1" noChangeAspect="1" noChangeArrowheads="1" noTextEdit="1"/>
          </p:cNvSpPr>
          <p:nvPr>
            <p:ph type="sldImg"/>
          </p:nvPr>
        </p:nvSpPr>
        <p:spPr>
          <a:xfrm>
            <a:off x="1144588" y="685800"/>
            <a:ext cx="4570412" cy="3429000"/>
          </a:xfrm>
          <a:ln/>
        </p:spPr>
      </p:sp>
      <p:sp>
        <p:nvSpPr>
          <p:cNvPr id="56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8AB0B4D-C411-4A69-921B-FD503C5AA8DB}" type="slidenum">
              <a:rPr lang="en-US" smtClean="0"/>
              <a:pPr/>
              <a:t>6</a:t>
            </a:fld>
            <a:endParaRPr lang="en-US" smtClean="0"/>
          </a:p>
        </p:txBody>
      </p:sp>
      <p:sp>
        <p:nvSpPr>
          <p:cNvPr id="57347" name="Rectangle 2"/>
          <p:cNvSpPr>
            <a:spLocks noGrp="1" noRot="1" noChangeAspect="1" noChangeArrowheads="1" noTextEdit="1"/>
          </p:cNvSpPr>
          <p:nvPr>
            <p:ph type="sldImg"/>
          </p:nvPr>
        </p:nvSpPr>
        <p:spPr>
          <a:xfrm>
            <a:off x="1152525" y="690563"/>
            <a:ext cx="4552950" cy="3416300"/>
          </a:xfrm>
          <a:ln/>
        </p:spPr>
      </p:sp>
      <p:sp>
        <p:nvSpPr>
          <p:cNvPr id="57348" name="Rectangle 3"/>
          <p:cNvSpPr>
            <a:spLocks noGrp="1" noChangeArrowheads="1"/>
          </p:cNvSpPr>
          <p:nvPr>
            <p:ph type="body" idx="1"/>
          </p:nvPr>
        </p:nvSpPr>
        <p:spPr>
          <a:noFill/>
          <a:ln/>
        </p:spPr>
        <p:txBody>
          <a:bodyPr/>
          <a:lstStyle/>
          <a:p>
            <a:pPr marL="227904" indent="-227904"/>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6A1FE-5356-4557-930B-E0386DD5F219}"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6A1FE-5356-4557-930B-E0386DD5F219}"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6A1FE-5356-4557-930B-E0386DD5F219}"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6A1FE-5356-4557-930B-E0386DD5F219}"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6A1FE-5356-4557-930B-E0386DD5F219}" type="datetimeFigureOut">
              <a:rPr lang="en-US" smtClean="0"/>
              <a:pPr/>
              <a:t>1/18/2010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6A1FE-5356-4557-930B-E0386DD5F219}"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6A1FE-5356-4557-930B-E0386DD5F219}" type="datetimeFigureOut">
              <a:rPr lang="en-US" smtClean="0"/>
              <a:pPr/>
              <a:t>1/18/2010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6A1FE-5356-4557-930B-E0386DD5F219}" type="datetimeFigureOut">
              <a:rPr lang="en-US" smtClean="0"/>
              <a:pPr/>
              <a:t>1/18/2010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6A1FE-5356-4557-930B-E0386DD5F219}" type="datetimeFigureOut">
              <a:rPr lang="en-US" smtClean="0"/>
              <a:pPr/>
              <a:t>1/18/2010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6A1FE-5356-4557-930B-E0386DD5F219}"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6A1FE-5356-4557-930B-E0386DD5F219}" type="datetimeFigureOut">
              <a:rPr lang="en-US" smtClean="0"/>
              <a:pPr/>
              <a:t>1/18/2010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2EED1-D95C-4F9F-9B70-C0DDD3AF75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6A1FE-5356-4557-930B-E0386DD5F219}" type="datetimeFigureOut">
              <a:rPr lang="en-US" smtClean="0"/>
              <a:pPr/>
              <a:t>1/18/2010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2EED1-D95C-4F9F-9B70-C0DDD3AF75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noFill/>
          <a:ln>
            <a:noFill/>
          </a:ln>
        </p:spPr>
        <p:txBody>
          <a:bodyPr/>
          <a:lstStyle/>
          <a:p>
            <a:r>
              <a:rPr lang="en-US" sz="3600" dirty="0" smtClean="0"/>
              <a:t>Frameworks for</a:t>
            </a:r>
            <a:r>
              <a:rPr lang="en-US" sz="3600" dirty="0" smtClean="0"/>
              <a:t/>
            </a:r>
            <a:br>
              <a:rPr lang="en-US" sz="3600" dirty="0" smtClean="0"/>
            </a:br>
            <a:r>
              <a:rPr lang="en-US" sz="3600" dirty="0" smtClean="0"/>
              <a:t>Ethical and Policy Analysis</a:t>
            </a:r>
            <a:endParaRPr lang="en-US" sz="3600" dirty="0" smtClean="0"/>
          </a:p>
        </p:txBody>
      </p:sp>
      <p:sp>
        <p:nvSpPr>
          <p:cNvPr id="3" name="Rectangle 3"/>
          <p:cNvSpPr>
            <a:spLocks noGrp="1" noChangeArrowheads="1"/>
          </p:cNvSpPr>
          <p:nvPr>
            <p:ph type="subTitle" idx="1"/>
          </p:nvPr>
        </p:nvSpPr>
        <p:spPr>
          <a:xfrm>
            <a:off x="685800" y="3886200"/>
            <a:ext cx="7696200" cy="1752600"/>
          </a:xfrm>
          <a:noFill/>
        </p:spPr>
        <p:txBody>
          <a:bodyPr/>
          <a:lstStyle/>
          <a:p>
            <a:pPr>
              <a:spcBef>
                <a:spcPct val="20000"/>
              </a:spcBef>
            </a:pPr>
            <a:r>
              <a:rPr lang="en-US" sz="3000" dirty="0" smtClean="0">
                <a:solidFill>
                  <a:schemeClr val="tx1"/>
                </a:solidFill>
              </a:rPr>
              <a:t>CIS 150: Fundamentals of Information </a:t>
            </a:r>
            <a:r>
              <a:rPr lang="en-US" sz="3000" dirty="0" smtClean="0">
                <a:solidFill>
                  <a:schemeClr val="tx1"/>
                </a:solidFill>
              </a:rPr>
              <a:t>Systems</a:t>
            </a:r>
            <a:endParaRPr lang="en-US" sz="3000" dirty="0" smtClean="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111E671-7AA5-4BB0-B42D-9A8D92978CC2}" type="slidenum">
              <a:rPr lang="en-US"/>
              <a:pPr>
                <a:defRPr/>
              </a:pPr>
              <a:t>2</a:t>
            </a:fld>
            <a:endParaRPr lang="en-US"/>
          </a:p>
        </p:txBody>
      </p:sp>
      <p:sp>
        <p:nvSpPr>
          <p:cNvPr id="31747" name="Rectangle 2"/>
          <p:cNvSpPr>
            <a:spLocks noGrp="1" noChangeArrowheads="1"/>
          </p:cNvSpPr>
          <p:nvPr>
            <p:ph type="title"/>
          </p:nvPr>
        </p:nvSpPr>
        <p:spPr/>
        <p:txBody>
          <a:bodyPr/>
          <a:lstStyle/>
          <a:p>
            <a:r>
              <a:rPr lang="en-US" smtClean="0"/>
              <a:t>Ethical Frameworks</a:t>
            </a:r>
          </a:p>
        </p:txBody>
      </p:sp>
      <p:sp>
        <p:nvSpPr>
          <p:cNvPr id="31748" name="Rectangle 3"/>
          <p:cNvSpPr>
            <a:spLocks noGrp="1" noChangeArrowheads="1"/>
          </p:cNvSpPr>
          <p:nvPr>
            <p:ph type="body" idx="1"/>
          </p:nvPr>
        </p:nvSpPr>
        <p:spPr>
          <a:xfrm>
            <a:off x="304800" y="1524000"/>
            <a:ext cx="8458200" cy="5105400"/>
          </a:xfrm>
        </p:spPr>
        <p:txBody>
          <a:bodyPr>
            <a:normAutofit lnSpcReduction="10000"/>
          </a:bodyPr>
          <a:lstStyle/>
          <a:p>
            <a:r>
              <a:rPr lang="en-US" sz="2400" dirty="0" smtClean="0"/>
              <a:t>Teleological</a:t>
            </a:r>
          </a:p>
          <a:p>
            <a:pPr lvl="1"/>
            <a:r>
              <a:rPr lang="en-US" sz="2000" dirty="0" smtClean="0"/>
              <a:t>Ends/outcome</a:t>
            </a:r>
            <a:endParaRPr lang="en-US" sz="2000" dirty="0" smtClean="0"/>
          </a:p>
          <a:p>
            <a:pPr lvl="1"/>
            <a:r>
              <a:rPr lang="en-US" sz="2000" dirty="0" smtClean="0"/>
              <a:t>Gives </a:t>
            </a:r>
            <a:r>
              <a:rPr lang="en-US" sz="2000" dirty="0" smtClean="0"/>
              <a:t>priority to the good of society in general over the rights of individuals</a:t>
            </a:r>
          </a:p>
          <a:p>
            <a:pPr lvl="1"/>
            <a:r>
              <a:rPr lang="en-US" sz="2000" dirty="0" smtClean="0"/>
              <a:t>The </a:t>
            </a:r>
            <a:r>
              <a:rPr lang="en-US" sz="2000" u="sng" dirty="0" smtClean="0"/>
              <a:t>right action</a:t>
            </a:r>
            <a:r>
              <a:rPr lang="en-US" sz="2000" dirty="0" smtClean="0"/>
              <a:t> is that which produces the most net benefit to society (or optimizes social welfare)</a:t>
            </a:r>
          </a:p>
          <a:p>
            <a:pPr lvl="1"/>
            <a:r>
              <a:rPr lang="en-US" sz="2000" dirty="0" smtClean="0"/>
              <a:t>The </a:t>
            </a:r>
            <a:r>
              <a:rPr lang="en-US" sz="2000" u="sng" dirty="0" smtClean="0"/>
              <a:t>right action</a:t>
            </a:r>
            <a:r>
              <a:rPr lang="en-US" sz="2000" dirty="0" smtClean="0"/>
              <a:t> depends on the outcome or consequence of the actions</a:t>
            </a:r>
          </a:p>
          <a:p>
            <a:pPr lvl="1"/>
            <a:r>
              <a:rPr lang="en-US" sz="2000" dirty="0" smtClean="0"/>
              <a:t>No </a:t>
            </a:r>
            <a:r>
              <a:rPr lang="en-US" sz="2000" dirty="0" smtClean="0"/>
              <a:t>intrinsically evil acts </a:t>
            </a:r>
            <a:r>
              <a:rPr lang="en-US" sz="2000" dirty="0" smtClean="0">
                <a:sym typeface="Wingdings" pitchFamily="2" charset="2"/>
              </a:rPr>
              <a:t> “the ends justify the means”</a:t>
            </a:r>
            <a:endParaRPr lang="en-US" sz="2000" dirty="0" smtClean="0"/>
          </a:p>
          <a:p>
            <a:r>
              <a:rPr lang="en-US" sz="2400" dirty="0" smtClean="0"/>
              <a:t>Deontological</a:t>
            </a:r>
          </a:p>
          <a:p>
            <a:pPr lvl="1"/>
            <a:r>
              <a:rPr lang="en-US" sz="2000" dirty="0" smtClean="0"/>
              <a:t>Rights/duties</a:t>
            </a:r>
          </a:p>
          <a:p>
            <a:pPr lvl="1"/>
            <a:r>
              <a:rPr lang="en-US" sz="2000" dirty="0" smtClean="0"/>
              <a:t>Gives </a:t>
            </a:r>
            <a:r>
              <a:rPr lang="en-US" sz="2000" dirty="0" smtClean="0"/>
              <a:t>priority to the rights of individuals or obligation of duty over the good of society in general</a:t>
            </a:r>
          </a:p>
          <a:p>
            <a:pPr lvl="1"/>
            <a:r>
              <a:rPr lang="en-US" sz="2000" dirty="0" smtClean="0"/>
              <a:t>The </a:t>
            </a:r>
            <a:r>
              <a:rPr lang="en-US" sz="2000" u="sng" dirty="0" smtClean="0"/>
              <a:t>right action</a:t>
            </a:r>
            <a:r>
              <a:rPr lang="en-US" sz="2000" dirty="0" smtClean="0"/>
              <a:t> is independent of the outcome or consequence</a:t>
            </a:r>
          </a:p>
          <a:p>
            <a:pPr lvl="1"/>
            <a:r>
              <a:rPr lang="en-US" sz="2000" dirty="0" smtClean="0"/>
              <a:t>Actions </a:t>
            </a:r>
            <a:r>
              <a:rPr lang="en-US" sz="2000" dirty="0" smtClean="0"/>
              <a:t>are intrinsically wrong or right based on duty or rights</a:t>
            </a:r>
          </a:p>
          <a:p>
            <a:pPr lvl="1"/>
            <a:r>
              <a:rPr lang="en-US" sz="2000" dirty="0" smtClean="0"/>
              <a:t>You </a:t>
            </a:r>
            <a:r>
              <a:rPr lang="en-US" sz="2000" dirty="0" smtClean="0"/>
              <a:t>should take actions that preserve people’s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F98CC6A-5E37-4DF8-8EA0-CDE882AA8E51}" type="slidenum">
              <a:rPr lang="en-US"/>
              <a:pPr>
                <a:defRPr/>
              </a:pPr>
              <a:t>3</a:t>
            </a:fld>
            <a:endParaRPr lang="en-US"/>
          </a:p>
        </p:txBody>
      </p:sp>
      <p:sp>
        <p:nvSpPr>
          <p:cNvPr id="32771" name="Rectangle 2"/>
          <p:cNvSpPr>
            <a:spLocks noGrp="1" noChangeArrowheads="1"/>
          </p:cNvSpPr>
          <p:nvPr>
            <p:ph type="title"/>
          </p:nvPr>
        </p:nvSpPr>
        <p:spPr/>
        <p:txBody>
          <a:bodyPr/>
          <a:lstStyle/>
          <a:p>
            <a:r>
              <a:rPr lang="en-US" smtClean="0"/>
              <a:t>Teleology</a:t>
            </a:r>
          </a:p>
        </p:txBody>
      </p:sp>
      <p:sp>
        <p:nvSpPr>
          <p:cNvPr id="32772" name="Rectangle 3"/>
          <p:cNvSpPr>
            <a:spLocks noGrp="1" noChangeArrowheads="1"/>
          </p:cNvSpPr>
          <p:nvPr>
            <p:ph type="body" idx="1"/>
          </p:nvPr>
        </p:nvSpPr>
        <p:spPr>
          <a:xfrm>
            <a:off x="457200" y="1600200"/>
            <a:ext cx="8229600" cy="4953000"/>
          </a:xfrm>
        </p:spPr>
        <p:txBody>
          <a:bodyPr>
            <a:normAutofit fontScale="85000" lnSpcReduction="20000"/>
          </a:bodyPr>
          <a:lstStyle/>
          <a:p>
            <a:pPr>
              <a:lnSpc>
                <a:spcPct val="120000"/>
              </a:lnSpc>
            </a:pPr>
            <a:r>
              <a:rPr lang="en-US" dirty="0" smtClean="0"/>
              <a:t>Teleological</a:t>
            </a:r>
          </a:p>
          <a:p>
            <a:pPr lvl="1">
              <a:lnSpc>
                <a:spcPct val="120000"/>
              </a:lnSpc>
            </a:pPr>
            <a:r>
              <a:rPr lang="en-US" dirty="0" smtClean="0"/>
              <a:t>End </a:t>
            </a:r>
            <a:r>
              <a:rPr lang="en-US" dirty="0" smtClean="0"/>
              <a:t>(utility, happiness,…..)</a:t>
            </a:r>
          </a:p>
          <a:p>
            <a:pPr lvl="1">
              <a:lnSpc>
                <a:spcPct val="120000"/>
              </a:lnSpc>
            </a:pPr>
            <a:r>
              <a:rPr lang="en-US" dirty="0" smtClean="0"/>
              <a:t>Utilitarianism </a:t>
            </a:r>
            <a:endParaRPr lang="en-US" dirty="0" smtClean="0"/>
          </a:p>
          <a:p>
            <a:pPr lvl="2">
              <a:lnSpc>
                <a:spcPct val="120000"/>
              </a:lnSpc>
            </a:pPr>
            <a:r>
              <a:rPr lang="en-US" dirty="0" smtClean="0"/>
              <a:t>Maximize </a:t>
            </a:r>
            <a:r>
              <a:rPr lang="en-US" dirty="0" smtClean="0"/>
              <a:t>social utility (not just individual utility)</a:t>
            </a:r>
          </a:p>
          <a:p>
            <a:pPr lvl="3">
              <a:lnSpc>
                <a:spcPct val="120000"/>
              </a:lnSpc>
            </a:pPr>
            <a:r>
              <a:rPr lang="en-US" dirty="0" smtClean="0"/>
              <a:t>Not </a:t>
            </a:r>
            <a:r>
              <a:rPr lang="en-US" dirty="0" smtClean="0"/>
              <a:t>concerned with the </a:t>
            </a:r>
            <a:r>
              <a:rPr lang="en-US" u="sng" dirty="0" smtClean="0"/>
              <a:t>distribution</a:t>
            </a:r>
            <a:r>
              <a:rPr lang="en-US" dirty="0" smtClean="0"/>
              <a:t> of welfare or “fairness”</a:t>
            </a:r>
          </a:p>
          <a:p>
            <a:pPr lvl="2">
              <a:lnSpc>
                <a:spcPct val="120000"/>
              </a:lnSpc>
            </a:pPr>
            <a:r>
              <a:rPr lang="en-US" dirty="0" smtClean="0"/>
              <a:t>Moral </a:t>
            </a:r>
            <a:r>
              <a:rPr lang="en-US" dirty="0" smtClean="0"/>
              <a:t>calculus</a:t>
            </a:r>
          </a:p>
          <a:p>
            <a:pPr lvl="2">
              <a:lnSpc>
                <a:spcPct val="120000"/>
              </a:lnSpc>
            </a:pPr>
            <a:r>
              <a:rPr lang="en-US" dirty="0" smtClean="0"/>
              <a:t>How </a:t>
            </a:r>
            <a:r>
              <a:rPr lang="en-US" dirty="0" smtClean="0"/>
              <a:t>do you measure happiness, benefits, costs?</a:t>
            </a:r>
          </a:p>
          <a:p>
            <a:pPr lvl="3">
              <a:lnSpc>
                <a:spcPct val="120000"/>
              </a:lnSpc>
            </a:pPr>
            <a:r>
              <a:rPr lang="en-US" dirty="0" smtClean="0"/>
              <a:t>Automobile </a:t>
            </a:r>
            <a:r>
              <a:rPr lang="en-US" dirty="0" smtClean="0"/>
              <a:t>example (profit vs. saved lives)</a:t>
            </a:r>
          </a:p>
          <a:p>
            <a:pPr lvl="3">
              <a:lnSpc>
                <a:spcPct val="120000"/>
              </a:lnSpc>
            </a:pPr>
            <a:r>
              <a:rPr lang="en-US" dirty="0" smtClean="0"/>
              <a:t>Can </a:t>
            </a:r>
            <a:r>
              <a:rPr lang="en-US" dirty="0" smtClean="0"/>
              <a:t>you measure these according to a common scale?</a:t>
            </a:r>
          </a:p>
          <a:p>
            <a:pPr lvl="2">
              <a:lnSpc>
                <a:spcPct val="120000"/>
              </a:lnSpc>
            </a:pPr>
            <a:r>
              <a:rPr lang="en-US" dirty="0" smtClean="0"/>
              <a:t>How </a:t>
            </a:r>
            <a:r>
              <a:rPr lang="en-US" dirty="0" smtClean="0"/>
              <a:t>do you avoid self-serving assumptions and biases?</a:t>
            </a:r>
          </a:p>
          <a:p>
            <a:pPr lvl="3">
              <a:lnSpc>
                <a:spcPct val="120000"/>
              </a:lnSpc>
            </a:pPr>
            <a:r>
              <a:rPr lang="en-US" dirty="0" smtClean="0"/>
              <a:t>Lockheed (American aerospace company)</a:t>
            </a:r>
          </a:p>
          <a:p>
            <a:pPr lvl="2">
              <a:lnSpc>
                <a:spcPct val="120000"/>
              </a:lnSpc>
            </a:pPr>
            <a:r>
              <a:rPr lang="en-US" dirty="0" smtClean="0"/>
              <a:t>Short-term vs. long-term implications</a:t>
            </a:r>
            <a:r>
              <a:rPr lang="en-US" dirty="0" smtClean="0"/>
              <a:t>	</a:t>
            </a:r>
          </a:p>
          <a:p>
            <a:pPr lvl="1">
              <a:lnSpc>
                <a:spcPct val="120000"/>
              </a:lnSpc>
            </a:pPr>
            <a:r>
              <a:rPr lang="en-US" dirty="0" smtClean="0"/>
              <a:t>How </a:t>
            </a:r>
            <a:r>
              <a:rPr lang="en-US" dirty="0" smtClean="0"/>
              <a:t>can it go wrong?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Teleology</a:t>
            </a:r>
          </a:p>
        </p:txBody>
      </p:sp>
      <p:sp>
        <p:nvSpPr>
          <p:cNvPr id="33795" name="Content Placeholder 2"/>
          <p:cNvSpPr>
            <a:spLocks noGrp="1"/>
          </p:cNvSpPr>
          <p:nvPr>
            <p:ph idx="1"/>
          </p:nvPr>
        </p:nvSpPr>
        <p:spPr>
          <a:xfrm>
            <a:off x="457200" y="1600200"/>
            <a:ext cx="8229600" cy="4876800"/>
          </a:xfrm>
        </p:spPr>
        <p:txBody>
          <a:bodyPr>
            <a:normAutofit fontScale="92500" lnSpcReduction="20000"/>
          </a:bodyPr>
          <a:lstStyle/>
          <a:p>
            <a:pPr>
              <a:lnSpc>
                <a:spcPct val="120000"/>
              </a:lnSpc>
            </a:pPr>
            <a:r>
              <a:rPr lang="en-US" dirty="0" err="1" smtClean="0"/>
              <a:t>Spinello</a:t>
            </a:r>
            <a:r>
              <a:rPr lang="en-US" dirty="0" smtClean="0"/>
              <a:t> notes:</a:t>
            </a:r>
          </a:p>
          <a:p>
            <a:pPr lvl="1">
              <a:lnSpc>
                <a:spcPct val="120000"/>
              </a:lnSpc>
            </a:pPr>
            <a:r>
              <a:rPr lang="en-US" dirty="0" smtClean="0"/>
              <a:t>“presumably, then, even human or moral rights are not absolute, since a person’s or group’s rights could be taken away for the sake of maximizing utility. But are there not rights that transcend utilitarian calculations such as rights to life and liberty? If we could somehow maximize happiness for a society by enslaving a small segment of that society, would that action be justified morally?” </a:t>
            </a:r>
            <a:r>
              <a:rPr lang="en-US" dirty="0" smtClean="0"/>
              <a:t>(C</a:t>
            </a:r>
            <a:r>
              <a:rPr lang="en-US" i="1" dirty="0" smtClean="0"/>
              <a:t>ase </a:t>
            </a:r>
            <a:r>
              <a:rPr lang="en-US" i="1" dirty="0" smtClean="0"/>
              <a:t>Studies in IT </a:t>
            </a:r>
            <a:r>
              <a:rPr lang="en-US" i="1" dirty="0" smtClean="0"/>
              <a:t>Ethics</a:t>
            </a:r>
            <a:r>
              <a:rPr lang="en-US" dirty="0" smtClean="0"/>
              <a:t>)</a:t>
            </a:r>
            <a:endParaRPr lang="en-US" i="1" dirty="0" smtClean="0"/>
          </a:p>
          <a:p>
            <a:pPr>
              <a:lnSpc>
                <a:spcPct val="120000"/>
              </a:lnSpc>
            </a:pPr>
            <a:r>
              <a:rPr lang="en-US" dirty="0" smtClean="0"/>
              <a:t>From a </a:t>
            </a:r>
            <a:r>
              <a:rPr lang="en-US" u="sng" dirty="0" smtClean="0"/>
              <a:t>purely</a:t>
            </a:r>
            <a:r>
              <a:rPr lang="en-US" dirty="0" smtClean="0"/>
              <a:t> teleological perspective </a:t>
            </a:r>
            <a:r>
              <a:rPr lang="en-US" dirty="0" smtClean="0">
                <a:sym typeface="Wingdings" pitchFamily="2" charset="2"/>
              </a:rPr>
              <a:t> yes! (if that is how the moral calculus works out)</a:t>
            </a:r>
            <a:endParaRPr lang="en-US" dirty="0" smtClean="0"/>
          </a:p>
        </p:txBody>
      </p:sp>
      <p:sp>
        <p:nvSpPr>
          <p:cNvPr id="4" name="Slide Number Placeholder 3"/>
          <p:cNvSpPr>
            <a:spLocks noGrp="1"/>
          </p:cNvSpPr>
          <p:nvPr>
            <p:ph type="sldNum" sz="quarter" idx="12"/>
          </p:nvPr>
        </p:nvSpPr>
        <p:spPr/>
        <p:txBody>
          <a:bodyPr/>
          <a:lstStyle/>
          <a:p>
            <a:pPr>
              <a:defRPr/>
            </a:pPr>
            <a:fld id="{7C8C5ACD-67BE-4DF8-80FB-4F22AF2766F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66C9F4D-310D-4165-87D7-3A81CBE3FE9C}" type="slidenum">
              <a:rPr lang="en-US"/>
              <a:pPr>
                <a:defRPr/>
              </a:pPr>
              <a:t>5</a:t>
            </a:fld>
            <a:endParaRPr lang="en-US"/>
          </a:p>
        </p:txBody>
      </p:sp>
      <p:sp>
        <p:nvSpPr>
          <p:cNvPr id="34819" name="Rectangle 2"/>
          <p:cNvSpPr>
            <a:spLocks noGrp="1" noChangeArrowheads="1"/>
          </p:cNvSpPr>
          <p:nvPr>
            <p:ph type="title"/>
          </p:nvPr>
        </p:nvSpPr>
        <p:spPr/>
        <p:txBody>
          <a:bodyPr/>
          <a:lstStyle/>
          <a:p>
            <a:r>
              <a:rPr lang="en-US" smtClean="0"/>
              <a:t>Deontology</a:t>
            </a:r>
          </a:p>
        </p:txBody>
      </p:sp>
      <p:sp>
        <p:nvSpPr>
          <p:cNvPr id="70660" name="Rectangle 3"/>
          <p:cNvSpPr>
            <a:spLocks noGrp="1" noChangeArrowheads="1"/>
          </p:cNvSpPr>
          <p:nvPr>
            <p:ph type="body" idx="1"/>
          </p:nvPr>
        </p:nvSpPr>
        <p:spPr>
          <a:xfrm>
            <a:off x="304800" y="1524000"/>
            <a:ext cx="8337550" cy="4953000"/>
          </a:xfrm>
        </p:spPr>
        <p:txBody>
          <a:bodyPr>
            <a:normAutofit lnSpcReduction="10000"/>
          </a:bodyPr>
          <a:lstStyle/>
          <a:p>
            <a:pPr>
              <a:lnSpc>
                <a:spcPct val="105000"/>
              </a:lnSpc>
              <a:defRPr/>
            </a:pPr>
            <a:r>
              <a:rPr lang="en-US" sz="2400" dirty="0" smtClean="0"/>
              <a:t>Deontological</a:t>
            </a:r>
          </a:p>
          <a:p>
            <a:pPr lvl="1">
              <a:lnSpc>
                <a:spcPct val="105000"/>
              </a:lnSpc>
              <a:defRPr/>
            </a:pPr>
            <a:r>
              <a:rPr lang="en-US" sz="2000" dirty="0" smtClean="0"/>
              <a:t>Duty-based </a:t>
            </a:r>
            <a:endParaRPr lang="en-US" sz="2000" dirty="0" smtClean="0"/>
          </a:p>
          <a:p>
            <a:pPr marL="1085850" lvl="2">
              <a:lnSpc>
                <a:spcPct val="105000"/>
              </a:lnSpc>
              <a:defRPr/>
            </a:pPr>
            <a:r>
              <a:rPr lang="en-US" sz="1800" dirty="0" smtClean="0"/>
              <a:t>Moral </a:t>
            </a:r>
            <a:r>
              <a:rPr lang="en-US" sz="1800" dirty="0" smtClean="0"/>
              <a:t>law = respect for other human beings</a:t>
            </a:r>
          </a:p>
          <a:p>
            <a:pPr marL="1085850" lvl="2">
              <a:lnSpc>
                <a:spcPct val="105000"/>
              </a:lnSpc>
              <a:defRPr/>
            </a:pPr>
            <a:r>
              <a:rPr lang="en-US" sz="1800" dirty="0" smtClean="0"/>
              <a:t>Personal duties (according to philosopher D. Ross)</a:t>
            </a:r>
          </a:p>
          <a:p>
            <a:pPr lvl="3">
              <a:lnSpc>
                <a:spcPct val="105000"/>
              </a:lnSpc>
              <a:defRPr/>
            </a:pPr>
            <a:r>
              <a:rPr lang="en-US" sz="1500" dirty="0" smtClean="0"/>
              <a:t>Keep your promises and tell the truth</a:t>
            </a:r>
          </a:p>
          <a:p>
            <a:pPr lvl="3">
              <a:lnSpc>
                <a:spcPct val="105000"/>
              </a:lnSpc>
              <a:defRPr/>
            </a:pPr>
            <a:r>
              <a:rPr lang="en-US" sz="1500" dirty="0" smtClean="0"/>
              <a:t>Right the wrongs you have done to others</a:t>
            </a:r>
          </a:p>
          <a:p>
            <a:pPr lvl="3">
              <a:lnSpc>
                <a:spcPct val="105000"/>
              </a:lnSpc>
              <a:defRPr/>
            </a:pPr>
            <a:r>
              <a:rPr lang="en-US" sz="1500" dirty="0" smtClean="0"/>
              <a:t>Distribute goods justly</a:t>
            </a:r>
          </a:p>
          <a:p>
            <a:pPr lvl="3">
              <a:lnSpc>
                <a:spcPct val="105000"/>
              </a:lnSpc>
              <a:defRPr/>
            </a:pPr>
            <a:r>
              <a:rPr lang="en-US" sz="1500" dirty="0" smtClean="0"/>
              <a:t>Improve the lot of others with respect to virtue, intelligence, and happiness</a:t>
            </a:r>
          </a:p>
          <a:p>
            <a:pPr lvl="3">
              <a:lnSpc>
                <a:spcPct val="105000"/>
              </a:lnSpc>
              <a:defRPr/>
            </a:pPr>
            <a:r>
              <a:rPr lang="en-US" sz="1500" dirty="0" smtClean="0"/>
              <a:t>Improve yourself with respect to virtue and intelligence</a:t>
            </a:r>
          </a:p>
          <a:p>
            <a:pPr lvl="3">
              <a:lnSpc>
                <a:spcPct val="105000"/>
              </a:lnSpc>
              <a:defRPr/>
            </a:pPr>
            <a:r>
              <a:rPr lang="en-US" sz="1500" dirty="0" smtClean="0"/>
              <a:t>Exhibit gratitude when appropriate</a:t>
            </a:r>
          </a:p>
          <a:p>
            <a:pPr lvl="3">
              <a:lnSpc>
                <a:spcPct val="105000"/>
              </a:lnSpc>
              <a:defRPr/>
            </a:pPr>
            <a:r>
              <a:rPr lang="en-US" sz="1500" dirty="0" smtClean="0"/>
              <a:t>Avoid injury to others</a:t>
            </a:r>
          </a:p>
          <a:p>
            <a:pPr lvl="2">
              <a:lnSpc>
                <a:spcPct val="105000"/>
              </a:lnSpc>
              <a:defRPr/>
            </a:pPr>
            <a:r>
              <a:rPr lang="en-US" sz="1600" dirty="0" smtClean="0"/>
              <a:t>Professional duties (or responsibilities)?</a:t>
            </a:r>
          </a:p>
          <a:p>
            <a:pPr lvl="1">
              <a:lnSpc>
                <a:spcPct val="105000"/>
              </a:lnSpc>
              <a:defRPr/>
            </a:pPr>
            <a:r>
              <a:rPr lang="en-US" sz="2000" dirty="0" smtClean="0"/>
              <a:t>Rights-based</a:t>
            </a:r>
            <a:endParaRPr lang="en-US" sz="2000" dirty="0" smtClean="0"/>
          </a:p>
          <a:p>
            <a:pPr marL="1085850" lvl="2">
              <a:lnSpc>
                <a:spcPct val="105000"/>
              </a:lnSpc>
              <a:defRPr/>
            </a:pPr>
            <a:r>
              <a:rPr lang="en-US" sz="1800" dirty="0" smtClean="0"/>
              <a:t>Human </a:t>
            </a:r>
            <a:r>
              <a:rPr lang="en-US" sz="1800" dirty="0" smtClean="0"/>
              <a:t>or legal rights (free speech, privacy, property rights, right to know)</a:t>
            </a:r>
          </a:p>
          <a:p>
            <a:pPr marL="1085850" lvl="2">
              <a:lnSpc>
                <a:spcPct val="105000"/>
              </a:lnSpc>
              <a:defRPr/>
            </a:pPr>
            <a:r>
              <a:rPr lang="en-US" sz="1800" dirty="0" smtClean="0"/>
              <a:t>Right </a:t>
            </a:r>
            <a:r>
              <a:rPr lang="en-US" sz="1800" dirty="0" smtClean="0"/>
              <a:t>(or duty) or organization to earn a profit</a:t>
            </a:r>
          </a:p>
          <a:p>
            <a:pPr lvl="1">
              <a:lnSpc>
                <a:spcPct val="105000"/>
              </a:lnSpc>
              <a:defRPr/>
            </a:pPr>
            <a:r>
              <a:rPr lang="en-US" sz="2000" dirty="0" smtClean="0"/>
              <a:t>What </a:t>
            </a:r>
            <a:r>
              <a:rPr lang="en-US" sz="2000" dirty="0" smtClean="0"/>
              <a:t>are moral rights or duties?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1600200"/>
            <a:ext cx="8229600" cy="4953000"/>
          </a:xfrm>
        </p:spPr>
        <p:txBody>
          <a:bodyPr>
            <a:normAutofit fontScale="92500" lnSpcReduction="10000"/>
          </a:bodyPr>
          <a:lstStyle/>
          <a:p>
            <a:r>
              <a:rPr lang="en-US" dirty="0" smtClean="0"/>
              <a:t>What do you do when two moral </a:t>
            </a:r>
            <a:r>
              <a:rPr lang="en-US" dirty="0" smtClean="0"/>
              <a:t>duties/rights </a:t>
            </a:r>
            <a:r>
              <a:rPr lang="en-US" dirty="0" smtClean="0"/>
              <a:t>conflict?</a:t>
            </a:r>
          </a:p>
          <a:p>
            <a:pPr lvl="1"/>
            <a:r>
              <a:rPr lang="en-US" dirty="0" err="1" smtClean="0"/>
              <a:t>Spinello</a:t>
            </a:r>
            <a:r>
              <a:rPr lang="en-US" dirty="0" smtClean="0"/>
              <a:t> offers: “Consider the overwrought but helpful example of telling a lie to save someone from a ruthless murderer. In this case there is a conflict of universal laws: the law to tell the truth and the law to save a life in jeopardy. We must, of course, admit an exception to one of these laws.” </a:t>
            </a:r>
            <a:r>
              <a:rPr lang="en-US" dirty="0" smtClean="0"/>
              <a:t>– (</a:t>
            </a:r>
            <a:r>
              <a:rPr lang="en-US" i="1" dirty="0" smtClean="0"/>
              <a:t>Case </a:t>
            </a:r>
            <a:r>
              <a:rPr lang="en-US" i="1" dirty="0" smtClean="0"/>
              <a:t>Studies in IT </a:t>
            </a:r>
            <a:r>
              <a:rPr lang="en-US" i="1" dirty="0" smtClean="0"/>
              <a:t>Ethics</a:t>
            </a:r>
            <a:r>
              <a:rPr lang="en-US" dirty="0" smtClean="0"/>
              <a:t>)</a:t>
            </a:r>
            <a:endParaRPr lang="en-US" dirty="0" smtClean="0"/>
          </a:p>
          <a:p>
            <a:pPr lvl="2"/>
            <a:r>
              <a:rPr lang="en-US" dirty="0" smtClean="0"/>
              <a:t>But which one? Which has better consequences? Whoops! That leads back to teleology…</a:t>
            </a:r>
          </a:p>
          <a:p>
            <a:pPr lvl="2"/>
            <a:r>
              <a:rPr lang="en-US" dirty="0" smtClean="0"/>
              <a:t>How would you prioritize rights/duties that are in conflict with each other?</a:t>
            </a:r>
          </a:p>
        </p:txBody>
      </p:sp>
      <p:sp>
        <p:nvSpPr>
          <p:cNvPr id="35843" name="Rectangle 2"/>
          <p:cNvSpPr>
            <a:spLocks noGrp="1" noChangeArrowheads="1"/>
          </p:cNvSpPr>
          <p:nvPr>
            <p:ph type="title"/>
          </p:nvPr>
        </p:nvSpPr>
        <p:spPr/>
        <p:txBody>
          <a:bodyPr/>
          <a:lstStyle/>
          <a:p>
            <a:r>
              <a:rPr lang="en-US" smtClean="0"/>
              <a:t>Deontology</a:t>
            </a:r>
          </a:p>
        </p:txBody>
      </p:sp>
      <p:sp>
        <p:nvSpPr>
          <p:cNvPr id="4" name="Slide Number Placeholder 3"/>
          <p:cNvSpPr>
            <a:spLocks noGrp="1"/>
          </p:cNvSpPr>
          <p:nvPr>
            <p:ph type="sldNum" sz="quarter" idx="12"/>
          </p:nvPr>
        </p:nvSpPr>
        <p:spPr/>
        <p:txBody>
          <a:bodyPr/>
          <a:lstStyle/>
          <a:p>
            <a:pPr>
              <a:defRPr/>
            </a:pPr>
            <a:fld id="{67494091-DDB9-44B7-9D1B-DC463967A01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A7508A3-5A28-40D9-9EE8-6907846B5280}" type="slidenum">
              <a:rPr lang="en-US"/>
              <a:pPr>
                <a:defRPr/>
              </a:pPr>
              <a:t>7</a:t>
            </a:fld>
            <a:endParaRPr lang="en-US"/>
          </a:p>
        </p:txBody>
      </p:sp>
      <p:sp>
        <p:nvSpPr>
          <p:cNvPr id="37891" name="Rectangle 2"/>
          <p:cNvSpPr>
            <a:spLocks noGrp="1" noChangeArrowheads="1"/>
          </p:cNvSpPr>
          <p:nvPr>
            <p:ph type="title"/>
          </p:nvPr>
        </p:nvSpPr>
        <p:spPr/>
        <p:txBody>
          <a:bodyPr/>
          <a:lstStyle/>
          <a:p>
            <a:r>
              <a:rPr lang="en-US" smtClean="0"/>
              <a:t>Types of Solutions to Consider</a:t>
            </a:r>
          </a:p>
        </p:txBody>
      </p:sp>
      <p:sp>
        <p:nvSpPr>
          <p:cNvPr id="37892" name="Rectangle 3"/>
          <p:cNvSpPr>
            <a:spLocks noGrp="1" noChangeArrowheads="1"/>
          </p:cNvSpPr>
          <p:nvPr>
            <p:ph type="body" idx="1"/>
          </p:nvPr>
        </p:nvSpPr>
        <p:spPr>
          <a:xfrm>
            <a:off x="304800" y="1524000"/>
            <a:ext cx="8337550" cy="5105400"/>
          </a:xfrm>
        </p:spPr>
        <p:txBody>
          <a:bodyPr/>
          <a:lstStyle/>
          <a:p>
            <a:r>
              <a:rPr lang="en-US" sz="2800" dirty="0" smtClean="0"/>
              <a:t>Legal and Regulatory</a:t>
            </a:r>
            <a:endParaRPr lang="en-US" sz="2800" dirty="0" smtClean="0"/>
          </a:p>
          <a:p>
            <a:pPr lvl="1"/>
            <a:r>
              <a:rPr lang="en-US" sz="2200" dirty="0" smtClean="0"/>
              <a:t>Copyrights, patents, trademarks, privacy laws</a:t>
            </a:r>
          </a:p>
          <a:p>
            <a:r>
              <a:rPr lang="en-US" sz="2800" dirty="0" smtClean="0"/>
              <a:t>Industry norms (self-regulation)</a:t>
            </a:r>
          </a:p>
          <a:p>
            <a:pPr lvl="1"/>
            <a:r>
              <a:rPr lang="en-US" sz="2200" dirty="0" smtClean="0"/>
              <a:t>Common Industry Formats (CIFs)</a:t>
            </a:r>
          </a:p>
          <a:p>
            <a:pPr lvl="1"/>
            <a:r>
              <a:rPr lang="en-US" sz="2200" dirty="0" smtClean="0"/>
              <a:t>Third-party enforcement programs such as privacy seal programs</a:t>
            </a:r>
          </a:p>
          <a:p>
            <a:r>
              <a:rPr lang="en-US" sz="2800" dirty="0" smtClean="0"/>
              <a:t>Market forces</a:t>
            </a:r>
          </a:p>
          <a:p>
            <a:pPr lvl="1"/>
            <a:r>
              <a:rPr lang="en-US" sz="2200" dirty="0" smtClean="0"/>
              <a:t>Consumer awareness and action and competition</a:t>
            </a:r>
          </a:p>
          <a:p>
            <a:pPr lvl="1"/>
            <a:r>
              <a:rPr lang="en-US" sz="2200" dirty="0" smtClean="0"/>
              <a:t>Management solutions (corporate privacy policies)</a:t>
            </a:r>
          </a:p>
          <a:p>
            <a:r>
              <a:rPr lang="en-US" sz="2800" dirty="0" smtClean="0"/>
              <a:t>Technology solutions</a:t>
            </a:r>
          </a:p>
          <a:p>
            <a:pPr lvl="1"/>
            <a:r>
              <a:rPr lang="en-US" sz="2200" dirty="0" smtClean="0"/>
              <a:t>C</a:t>
            </a:r>
            <a:r>
              <a:rPr lang="en-US" sz="2200" dirty="0" smtClean="0"/>
              <a:t>ookies</a:t>
            </a:r>
            <a:r>
              <a:rPr lang="en-US" sz="2200" dirty="0" smtClean="0"/>
              <a:t>, </a:t>
            </a:r>
            <a:r>
              <a:rPr lang="en-US" sz="2200" dirty="0" err="1" smtClean="0"/>
              <a:t>anonymizers</a:t>
            </a:r>
            <a:r>
              <a:rPr lang="en-US" sz="2200" dirty="0" smtClean="0"/>
              <a:t>, filtering software, encryption, digital rights management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602</Words>
  <Application>Microsoft Office PowerPoint</Application>
  <PresentationFormat>On-screen Show (4:3)</PresentationFormat>
  <Paragraphs>77</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Frameworks for Ethical and Policy Analysis</vt:lpstr>
      <vt:lpstr>Ethical Frameworks</vt:lpstr>
      <vt:lpstr>Teleology</vt:lpstr>
      <vt:lpstr>Teleology</vt:lpstr>
      <vt:lpstr>Deontology</vt:lpstr>
      <vt:lpstr>Deontology</vt:lpstr>
      <vt:lpstr>Types of Solutions to Consider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Frameworks for Ethical Analysis</dc:title>
  <dc:creator>sjkend01</dc:creator>
  <cp:lastModifiedBy>sjkend01</cp:lastModifiedBy>
  <cp:revision>8</cp:revision>
  <dcterms:created xsi:type="dcterms:W3CDTF">2010-01-18T04:04:25Z</dcterms:created>
  <dcterms:modified xsi:type="dcterms:W3CDTF">2010-01-18T19:24:18Z</dcterms:modified>
</cp:coreProperties>
</file>