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7"/>
  </p:notesMasterIdLst>
  <p:handoutMasterIdLst>
    <p:handoutMasterId r:id="rId58"/>
  </p:handoutMasterIdLst>
  <p:sldIdLst>
    <p:sldId id="281" r:id="rId2"/>
    <p:sldId id="648" r:id="rId3"/>
    <p:sldId id="650" r:id="rId4"/>
    <p:sldId id="651" r:id="rId5"/>
    <p:sldId id="652" r:id="rId6"/>
    <p:sldId id="709" r:id="rId7"/>
    <p:sldId id="653" r:id="rId8"/>
    <p:sldId id="715" r:id="rId9"/>
    <p:sldId id="654" r:id="rId10"/>
    <p:sldId id="681" r:id="rId11"/>
    <p:sldId id="713" r:id="rId12"/>
    <p:sldId id="714" r:id="rId13"/>
    <p:sldId id="655" r:id="rId14"/>
    <p:sldId id="683" r:id="rId15"/>
    <p:sldId id="742" r:id="rId16"/>
    <p:sldId id="716" r:id="rId17"/>
    <p:sldId id="688" r:id="rId18"/>
    <p:sldId id="717" r:id="rId19"/>
    <p:sldId id="743" r:id="rId20"/>
    <p:sldId id="718" r:id="rId21"/>
    <p:sldId id="722" r:id="rId22"/>
    <p:sldId id="723" r:id="rId23"/>
    <p:sldId id="719" r:id="rId24"/>
    <p:sldId id="724" r:id="rId25"/>
    <p:sldId id="725" r:id="rId26"/>
    <p:sldId id="726" r:id="rId27"/>
    <p:sldId id="720" r:id="rId28"/>
    <p:sldId id="698" r:id="rId29"/>
    <p:sldId id="668" r:id="rId30"/>
    <p:sldId id="699" r:id="rId31"/>
    <p:sldId id="700" r:id="rId32"/>
    <p:sldId id="662" r:id="rId33"/>
    <p:sldId id="731" r:id="rId34"/>
    <p:sldId id="663" r:id="rId35"/>
    <p:sldId id="702" r:id="rId36"/>
    <p:sldId id="727" r:id="rId37"/>
    <p:sldId id="729" r:id="rId38"/>
    <p:sldId id="664" r:id="rId39"/>
    <p:sldId id="730" r:id="rId40"/>
    <p:sldId id="732" r:id="rId41"/>
    <p:sldId id="733" r:id="rId42"/>
    <p:sldId id="734" r:id="rId43"/>
    <p:sldId id="669" r:id="rId44"/>
    <p:sldId id="735" r:id="rId45"/>
    <p:sldId id="738" r:id="rId46"/>
    <p:sldId id="736" r:id="rId47"/>
    <p:sldId id="737" r:id="rId48"/>
    <p:sldId id="739" r:id="rId49"/>
    <p:sldId id="740" r:id="rId50"/>
    <p:sldId id="741" r:id="rId51"/>
    <p:sldId id="665" r:id="rId52"/>
    <p:sldId id="666" r:id="rId53"/>
    <p:sldId id="667" r:id="rId54"/>
    <p:sldId id="706" r:id="rId55"/>
    <p:sldId id="707" r:id="rId56"/>
  </p:sldIdLst>
  <p:sldSz cx="9144000" cy="6858000" type="screen4x3"/>
  <p:notesSz cx="6991350" cy="9282113"/>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66CC"/>
    <a:srgbClr val="808080"/>
    <a:srgbClr val="FFFFFF"/>
    <a:srgbClr val="FFFFCC"/>
    <a:srgbClr val="FFCC99"/>
    <a:srgbClr val="993300"/>
    <a:srgbClr val="0033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p:restoredTop sz="77954" autoAdjust="0"/>
  </p:normalViewPr>
  <p:slideViewPr>
    <p:cSldViewPr>
      <p:cViewPr varScale="1">
        <p:scale>
          <a:sx n="83" d="100"/>
          <a:sy n="83" d="100"/>
        </p:scale>
        <p:origin x="-1374" y="-84"/>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1728" y="-96"/>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28950"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949325">
              <a:defRPr sz="1000" i="1">
                <a:latin typeface="Comic Sans MS" pitchFamily="66" charset="0"/>
              </a:defRPr>
            </a:lvl1pPr>
          </a:lstStyle>
          <a:p>
            <a:pPr>
              <a:defRPr/>
            </a:pPr>
            <a:endParaRPr lang="en-US"/>
          </a:p>
        </p:txBody>
      </p:sp>
      <p:sp>
        <p:nvSpPr>
          <p:cNvPr id="2051" name="Rectangle 3"/>
          <p:cNvSpPr>
            <a:spLocks noGrp="1" noChangeArrowheads="1"/>
          </p:cNvSpPr>
          <p:nvPr>
            <p:ph type="dt" idx="1"/>
          </p:nvPr>
        </p:nvSpPr>
        <p:spPr bwMode="auto">
          <a:xfrm>
            <a:off x="3962400" y="-1588"/>
            <a:ext cx="3028950" cy="4651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949325">
              <a:defRPr sz="1000" i="1">
                <a:latin typeface="Comic Sans MS" pitchFamily="66"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1182688" y="701675"/>
            <a:ext cx="4625975" cy="34671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31863" y="4408488"/>
            <a:ext cx="5127625" cy="4176712"/>
          </a:xfrm>
          <a:prstGeom prst="rect">
            <a:avLst/>
          </a:prstGeom>
          <a:noFill/>
          <a:ln w="9525">
            <a:noFill/>
            <a:miter lim="800000"/>
            <a:headEnd/>
            <a:tailEnd/>
          </a:ln>
          <a:effectLst/>
        </p:spPr>
        <p:txBody>
          <a:bodyPr vert="horz" wrap="square" lIns="93662" tIns="47625" rIns="93662" bIns="4762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816975"/>
            <a:ext cx="3028950"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949325">
              <a:defRPr sz="1000" i="1">
                <a:latin typeface="Comic Sans MS" pitchFamily="66" charset="0"/>
              </a:defRPr>
            </a:lvl1pPr>
          </a:lstStyle>
          <a:p>
            <a:pPr>
              <a:defRPr/>
            </a:pPr>
            <a:endParaRPr lang="en-US"/>
          </a:p>
        </p:txBody>
      </p:sp>
      <p:sp>
        <p:nvSpPr>
          <p:cNvPr id="2055" name="Rectangle 7"/>
          <p:cNvSpPr>
            <a:spLocks noGrp="1" noChangeArrowheads="1"/>
          </p:cNvSpPr>
          <p:nvPr>
            <p:ph type="sldNum" sz="quarter" idx="5"/>
          </p:nvPr>
        </p:nvSpPr>
        <p:spPr bwMode="auto">
          <a:xfrm>
            <a:off x="3962400" y="8816975"/>
            <a:ext cx="3028950" cy="4651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949325">
              <a:defRPr sz="1000" i="1">
                <a:latin typeface="Comic Sans MS" pitchFamily="66" charset="0"/>
              </a:defRPr>
            </a:lvl1pPr>
          </a:lstStyle>
          <a:p>
            <a:pPr>
              <a:defRPr/>
            </a:pPr>
            <a:fld id="{2A46FD32-52F6-4216-9C57-F473E998AF1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Comic Sans MS" pitchFamily="66" charset="0"/>
        <a:ea typeface="+mn-ea"/>
        <a:cs typeface="+mn-cs"/>
      </a:defRPr>
    </a:lvl1pPr>
    <a:lvl2pPr marL="466725" algn="l" defTabSz="949325" rtl="0" eaLnBrk="0" fontAlgn="base" hangingPunct="0">
      <a:spcBef>
        <a:spcPct val="30000"/>
      </a:spcBef>
      <a:spcAft>
        <a:spcPct val="0"/>
      </a:spcAft>
      <a:defRPr sz="1200" kern="1200">
        <a:solidFill>
          <a:schemeClr val="tx1"/>
        </a:solidFill>
        <a:latin typeface="Comic Sans MS" pitchFamily="66" charset="0"/>
        <a:ea typeface="+mn-ea"/>
        <a:cs typeface="+mn-cs"/>
      </a:defRPr>
    </a:lvl2pPr>
    <a:lvl3pPr marL="931863" algn="l" defTabSz="949325" rtl="0" eaLnBrk="0" fontAlgn="base" hangingPunct="0">
      <a:spcBef>
        <a:spcPct val="30000"/>
      </a:spcBef>
      <a:spcAft>
        <a:spcPct val="0"/>
      </a:spcAft>
      <a:defRPr sz="1200" kern="1200">
        <a:solidFill>
          <a:schemeClr val="tx1"/>
        </a:solidFill>
        <a:latin typeface="Comic Sans MS" pitchFamily="66" charset="0"/>
        <a:ea typeface="+mn-ea"/>
        <a:cs typeface="+mn-cs"/>
      </a:defRPr>
    </a:lvl3pPr>
    <a:lvl4pPr marL="1398588" algn="l" defTabSz="949325" rtl="0" eaLnBrk="0" fontAlgn="base" hangingPunct="0">
      <a:spcBef>
        <a:spcPct val="30000"/>
      </a:spcBef>
      <a:spcAft>
        <a:spcPct val="0"/>
      </a:spcAft>
      <a:defRPr sz="1200" kern="1200">
        <a:solidFill>
          <a:schemeClr val="tx1"/>
        </a:solidFill>
        <a:latin typeface="Comic Sans MS" pitchFamily="66" charset="0"/>
        <a:ea typeface="+mn-ea"/>
        <a:cs typeface="+mn-cs"/>
      </a:defRPr>
    </a:lvl4pPr>
    <a:lvl5pPr marL="1863725" algn="l" defTabSz="949325" rtl="0" eaLnBrk="0" fontAlgn="base" hangingPunct="0">
      <a:spcBef>
        <a:spcPct val="3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4ABC3B8-8869-4B63-8846-7E8619EAC20A}" type="slidenum">
              <a:rPr lang="en-US" smtClean="0"/>
              <a:pPr/>
              <a:t>1</a:t>
            </a:fld>
            <a:endParaRPr lang="en-US" smtClean="0"/>
          </a:p>
        </p:txBody>
      </p:sp>
      <p:sp>
        <p:nvSpPr>
          <p:cNvPr id="58371" name="Rectangle 2"/>
          <p:cNvSpPr>
            <a:spLocks noGrp="1" noRot="1" noChangeAspect="1" noChangeArrowheads="1" noTextEdit="1"/>
          </p:cNvSpPr>
          <p:nvPr>
            <p:ph type="sldImg"/>
          </p:nvPr>
        </p:nvSpPr>
        <p:spPr>
          <a:xfrm>
            <a:off x="1184275" y="701675"/>
            <a:ext cx="4622800" cy="3467100"/>
          </a:xfrm>
          <a:ln cap="flat"/>
        </p:spPr>
      </p:sp>
      <p:sp>
        <p:nvSpPr>
          <p:cNvPr id="58372" name="Rectangle 4"/>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C99AAEC-B5C6-4668-A589-70D87D700F20}" type="slidenum">
              <a:rPr lang="en-US" smtClean="0"/>
              <a:pPr/>
              <a:t>20</a:t>
            </a:fld>
            <a:endParaRPr lang="en-US" smtClean="0"/>
          </a:p>
        </p:txBody>
      </p:sp>
      <p:sp>
        <p:nvSpPr>
          <p:cNvPr id="67587" name="Rectangle 2"/>
          <p:cNvSpPr>
            <a:spLocks noGrp="1" noRot="1" noChangeAspect="1" noChangeArrowheads="1" noTextEdit="1"/>
          </p:cNvSpPr>
          <p:nvPr>
            <p:ph type="sldImg"/>
          </p:nvPr>
        </p:nvSpPr>
        <p:spPr>
          <a:xfrm>
            <a:off x="1184275" y="701675"/>
            <a:ext cx="4622800" cy="3467100"/>
          </a:xfrm>
          <a:ln/>
        </p:spPr>
      </p:sp>
      <p:sp>
        <p:nvSpPr>
          <p:cNvPr id="675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2E7EBA6-847C-40E5-B1E9-198428369C90}" type="slidenum">
              <a:rPr lang="en-US" smtClean="0"/>
              <a:pPr/>
              <a:t>23</a:t>
            </a:fld>
            <a:endParaRPr lang="en-US" smtClean="0"/>
          </a:p>
        </p:txBody>
      </p:sp>
      <p:sp>
        <p:nvSpPr>
          <p:cNvPr id="68611" name="Rectangle 2"/>
          <p:cNvSpPr>
            <a:spLocks noGrp="1" noRot="1" noChangeAspect="1" noChangeArrowheads="1" noTextEdit="1"/>
          </p:cNvSpPr>
          <p:nvPr>
            <p:ph type="sldImg"/>
          </p:nvPr>
        </p:nvSpPr>
        <p:spPr>
          <a:xfrm>
            <a:off x="1184275" y="701675"/>
            <a:ext cx="4622800" cy="3467100"/>
          </a:xfrm>
          <a:ln/>
        </p:spPr>
      </p:sp>
      <p:sp>
        <p:nvSpPr>
          <p:cNvPr id="686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CF84C58-E9EC-4B9A-8370-6151776FFCA7}" type="slidenum">
              <a:rPr lang="en-US" smtClean="0"/>
              <a:pPr/>
              <a:t>25</a:t>
            </a:fld>
            <a:endParaRPr lang="en-US" smtClean="0"/>
          </a:p>
        </p:txBody>
      </p:sp>
      <p:sp>
        <p:nvSpPr>
          <p:cNvPr id="69635" name="Rectangle 2"/>
          <p:cNvSpPr>
            <a:spLocks noGrp="1" noRot="1" noChangeAspect="1" noChangeArrowheads="1" noTextEdit="1"/>
          </p:cNvSpPr>
          <p:nvPr>
            <p:ph type="sldImg"/>
          </p:nvPr>
        </p:nvSpPr>
        <p:spPr>
          <a:xfrm>
            <a:off x="1184275" y="701675"/>
            <a:ext cx="4622800" cy="3467100"/>
          </a:xfrm>
          <a:ln/>
        </p:spPr>
      </p:sp>
      <p:sp>
        <p:nvSpPr>
          <p:cNvPr id="696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EC6B9EA-D5D1-498E-B8C8-9B86D3CB9153}" type="slidenum">
              <a:rPr lang="en-US" smtClean="0"/>
              <a:pPr/>
              <a:t>27</a:t>
            </a:fld>
            <a:endParaRPr lang="en-US" smtClean="0"/>
          </a:p>
        </p:txBody>
      </p:sp>
      <p:sp>
        <p:nvSpPr>
          <p:cNvPr id="70659" name="Rectangle 2"/>
          <p:cNvSpPr>
            <a:spLocks noGrp="1" noRot="1" noChangeAspect="1" noChangeArrowheads="1" noTextEdit="1"/>
          </p:cNvSpPr>
          <p:nvPr>
            <p:ph type="sldImg"/>
          </p:nvPr>
        </p:nvSpPr>
        <p:spPr>
          <a:xfrm>
            <a:off x="1184275" y="701675"/>
            <a:ext cx="4622800" cy="3467100"/>
          </a:xfrm>
          <a:ln/>
        </p:spPr>
      </p:sp>
      <p:sp>
        <p:nvSpPr>
          <p:cNvPr id="706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84275" y="701675"/>
            <a:ext cx="4622800" cy="3467100"/>
          </a:xfrm>
          <a:ln/>
        </p:spPr>
      </p:sp>
      <p:sp>
        <p:nvSpPr>
          <p:cNvPr id="71683" name="Notes Placeholder 2"/>
          <p:cNvSpPr>
            <a:spLocks noGrp="1"/>
          </p:cNvSpPr>
          <p:nvPr>
            <p:ph type="body" idx="1"/>
          </p:nvPr>
        </p:nvSpPr>
        <p:spPr>
          <a:noFill/>
          <a:ln/>
        </p:spPr>
        <p:txBody>
          <a:bodyPr/>
          <a:lstStyle/>
          <a:p>
            <a:endParaRPr lang="en-US" smtClean="0"/>
          </a:p>
        </p:txBody>
      </p:sp>
      <p:sp>
        <p:nvSpPr>
          <p:cNvPr id="71684" name="Slide Number Placeholder 3"/>
          <p:cNvSpPr>
            <a:spLocks noGrp="1"/>
          </p:cNvSpPr>
          <p:nvPr>
            <p:ph type="sldNum" sz="quarter" idx="5"/>
          </p:nvPr>
        </p:nvSpPr>
        <p:spPr>
          <a:noFill/>
        </p:spPr>
        <p:txBody>
          <a:bodyPr/>
          <a:lstStyle/>
          <a:p>
            <a:fld id="{F52A76B3-F106-4314-8D05-C70548AAE04D}" type="slidenum">
              <a:rPr lang="en-US" smtClean="0"/>
              <a:pPr/>
              <a:t>30</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84275" y="701675"/>
            <a:ext cx="4622800" cy="3467100"/>
          </a:xfrm>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3F5603DC-94B0-44FD-B5D1-3B7070019B5A}" type="slidenum">
              <a:rPr lang="en-US" smtClean="0"/>
              <a:pPr/>
              <a:t>31</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A83F503-4F3C-4EF6-8C1D-CA0CAA022AEF}" type="slidenum">
              <a:rPr lang="en-US" smtClean="0"/>
              <a:pPr/>
              <a:t>32</a:t>
            </a:fld>
            <a:endParaRPr lang="en-US" smtClean="0"/>
          </a:p>
        </p:txBody>
      </p:sp>
      <p:sp>
        <p:nvSpPr>
          <p:cNvPr id="73731" name="Rectangle 2"/>
          <p:cNvSpPr>
            <a:spLocks noGrp="1" noRot="1" noChangeAspect="1" noChangeArrowheads="1" noTextEdit="1"/>
          </p:cNvSpPr>
          <p:nvPr>
            <p:ph type="sldImg"/>
          </p:nvPr>
        </p:nvSpPr>
        <p:spPr>
          <a:xfrm>
            <a:off x="1184275" y="701675"/>
            <a:ext cx="4622800" cy="3467100"/>
          </a:xfrm>
          <a:ln/>
        </p:spPr>
      </p:sp>
      <p:sp>
        <p:nvSpPr>
          <p:cNvPr id="737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91BB48E7-0726-441F-80E0-968F5B8DE998}" type="slidenum">
              <a:rPr lang="en-US" smtClean="0"/>
              <a:pPr/>
              <a:t>34</a:t>
            </a:fld>
            <a:endParaRPr lang="en-US" smtClean="0"/>
          </a:p>
        </p:txBody>
      </p:sp>
      <p:sp>
        <p:nvSpPr>
          <p:cNvPr id="74755" name="Rectangle 2"/>
          <p:cNvSpPr>
            <a:spLocks noGrp="1" noRot="1" noChangeAspect="1" noChangeArrowheads="1" noTextEdit="1"/>
          </p:cNvSpPr>
          <p:nvPr>
            <p:ph type="sldImg"/>
          </p:nvPr>
        </p:nvSpPr>
        <p:spPr>
          <a:xfrm>
            <a:off x="1184275" y="701675"/>
            <a:ext cx="4622800" cy="3467100"/>
          </a:xfrm>
          <a:ln/>
        </p:spPr>
      </p:sp>
      <p:sp>
        <p:nvSpPr>
          <p:cNvPr id="747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84275" y="701675"/>
            <a:ext cx="4622800" cy="3467100"/>
          </a:xfrm>
          <a:ln/>
        </p:spPr>
      </p:sp>
      <p:sp>
        <p:nvSpPr>
          <p:cNvPr id="75779" name="Notes Placeholder 2"/>
          <p:cNvSpPr>
            <a:spLocks noGrp="1"/>
          </p:cNvSpPr>
          <p:nvPr>
            <p:ph type="body" idx="1"/>
          </p:nvPr>
        </p:nvSpPr>
        <p:spPr>
          <a:noFill/>
          <a:ln/>
        </p:spPr>
        <p:txBody>
          <a:bodyPr/>
          <a:lstStyle/>
          <a:p>
            <a:endParaRPr lang="en-US" smtClean="0"/>
          </a:p>
        </p:txBody>
      </p:sp>
      <p:sp>
        <p:nvSpPr>
          <p:cNvPr id="75780" name="Slide Number Placeholder 3"/>
          <p:cNvSpPr>
            <a:spLocks noGrp="1"/>
          </p:cNvSpPr>
          <p:nvPr>
            <p:ph type="sldNum" sz="quarter" idx="5"/>
          </p:nvPr>
        </p:nvSpPr>
        <p:spPr>
          <a:noFill/>
        </p:spPr>
        <p:txBody>
          <a:bodyPr/>
          <a:lstStyle/>
          <a:p>
            <a:fld id="{6C3B38C7-17C6-4288-8D7F-8132E515ED4C}" type="slidenum">
              <a:rPr lang="en-US" smtClean="0"/>
              <a:pPr/>
              <a:t>35</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E1FA1540-3591-4750-A496-9A037EA275A4}" type="slidenum">
              <a:rPr lang="en-US" smtClean="0"/>
              <a:pPr/>
              <a:t>38</a:t>
            </a:fld>
            <a:endParaRPr lang="en-US" smtClean="0"/>
          </a:p>
        </p:txBody>
      </p:sp>
      <p:sp>
        <p:nvSpPr>
          <p:cNvPr id="76803" name="Rectangle 2"/>
          <p:cNvSpPr>
            <a:spLocks noGrp="1" noRot="1" noChangeAspect="1" noChangeArrowheads="1" noTextEdit="1"/>
          </p:cNvSpPr>
          <p:nvPr>
            <p:ph type="sldImg"/>
          </p:nvPr>
        </p:nvSpPr>
        <p:spPr>
          <a:xfrm>
            <a:off x="1184275" y="701675"/>
            <a:ext cx="4622800" cy="3467100"/>
          </a:xfrm>
          <a:ln/>
        </p:spPr>
      </p:sp>
      <p:sp>
        <p:nvSpPr>
          <p:cNvPr id="768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00EE382-6D45-434F-866F-9874F6EBB0D4}" type="slidenum">
              <a:rPr lang="en-US" smtClean="0"/>
              <a:pPr/>
              <a:t>2</a:t>
            </a:fld>
            <a:endParaRPr lang="en-US" smtClean="0"/>
          </a:p>
        </p:txBody>
      </p:sp>
      <p:sp>
        <p:nvSpPr>
          <p:cNvPr id="59395" name="Rectangle 2"/>
          <p:cNvSpPr>
            <a:spLocks noGrp="1" noRot="1" noChangeAspect="1" noChangeArrowheads="1" noTextEdit="1"/>
          </p:cNvSpPr>
          <p:nvPr>
            <p:ph type="sldImg"/>
          </p:nvPr>
        </p:nvSpPr>
        <p:spPr>
          <a:xfrm>
            <a:off x="1184275" y="701675"/>
            <a:ext cx="4622800" cy="3467100"/>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F846A2A-E031-47D1-B18E-F995E59517D5}" type="slidenum">
              <a:rPr lang="en-US" smtClean="0"/>
              <a:pPr/>
              <a:t>51</a:t>
            </a:fld>
            <a:endParaRPr lang="en-US" smtClean="0"/>
          </a:p>
        </p:txBody>
      </p:sp>
      <p:sp>
        <p:nvSpPr>
          <p:cNvPr id="77827" name="Rectangle 2"/>
          <p:cNvSpPr>
            <a:spLocks noGrp="1" noRot="1" noChangeAspect="1" noChangeArrowheads="1" noTextEdit="1"/>
          </p:cNvSpPr>
          <p:nvPr>
            <p:ph type="sldImg"/>
          </p:nvPr>
        </p:nvSpPr>
        <p:spPr>
          <a:xfrm>
            <a:off x="1184275" y="701675"/>
            <a:ext cx="4622800" cy="3467100"/>
          </a:xfrm>
          <a:ln/>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952C479-A972-4F67-AD90-96EAD61815D1}" type="slidenum">
              <a:rPr lang="en-US" smtClean="0"/>
              <a:pPr/>
              <a:t>52</a:t>
            </a:fld>
            <a:endParaRPr lang="en-US" smtClean="0"/>
          </a:p>
        </p:txBody>
      </p:sp>
      <p:sp>
        <p:nvSpPr>
          <p:cNvPr id="78851" name="Rectangle 2"/>
          <p:cNvSpPr>
            <a:spLocks noGrp="1" noRot="1" noChangeAspect="1" noChangeArrowheads="1" noTextEdit="1"/>
          </p:cNvSpPr>
          <p:nvPr>
            <p:ph type="sldImg"/>
          </p:nvPr>
        </p:nvSpPr>
        <p:spPr>
          <a:xfrm>
            <a:off x="1184275" y="701675"/>
            <a:ext cx="4622800" cy="3467100"/>
          </a:xfrm>
          <a:ln/>
        </p:spPr>
      </p:sp>
      <p:sp>
        <p:nvSpPr>
          <p:cNvPr id="788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F876383-3852-4C30-AA1B-6D2511C36BD0}" type="slidenum">
              <a:rPr lang="en-US" smtClean="0"/>
              <a:pPr/>
              <a:t>53</a:t>
            </a:fld>
            <a:endParaRPr lang="en-US" smtClean="0"/>
          </a:p>
        </p:txBody>
      </p:sp>
      <p:sp>
        <p:nvSpPr>
          <p:cNvPr id="79875" name="Rectangle 2"/>
          <p:cNvSpPr>
            <a:spLocks noGrp="1" noRot="1" noChangeAspect="1" noChangeArrowheads="1" noTextEdit="1"/>
          </p:cNvSpPr>
          <p:nvPr>
            <p:ph type="sldImg"/>
          </p:nvPr>
        </p:nvSpPr>
        <p:spPr>
          <a:xfrm>
            <a:off x="1184275" y="701675"/>
            <a:ext cx="4622800" cy="3467100"/>
          </a:xfrm>
          <a:ln/>
        </p:spPr>
      </p:sp>
      <p:sp>
        <p:nvSpPr>
          <p:cNvPr id="798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84275" y="701675"/>
            <a:ext cx="4622800" cy="3467100"/>
          </a:xfrm>
          <a:ln/>
        </p:spPr>
      </p:sp>
      <p:sp>
        <p:nvSpPr>
          <p:cNvPr id="80899" name="Notes Placeholder 2"/>
          <p:cNvSpPr>
            <a:spLocks noGrp="1"/>
          </p:cNvSpPr>
          <p:nvPr>
            <p:ph type="body" idx="1"/>
          </p:nvPr>
        </p:nvSpPr>
        <p:spPr>
          <a:noFill/>
          <a:ln/>
        </p:spPr>
        <p:txBody>
          <a:bodyPr/>
          <a:lstStyle/>
          <a:p>
            <a:endParaRPr lang="en-US" smtClean="0"/>
          </a:p>
        </p:txBody>
      </p:sp>
      <p:sp>
        <p:nvSpPr>
          <p:cNvPr id="80900" name="Slide Number Placeholder 3"/>
          <p:cNvSpPr>
            <a:spLocks noGrp="1"/>
          </p:cNvSpPr>
          <p:nvPr>
            <p:ph type="sldNum" sz="quarter" idx="5"/>
          </p:nvPr>
        </p:nvSpPr>
        <p:spPr>
          <a:noFill/>
        </p:spPr>
        <p:txBody>
          <a:bodyPr/>
          <a:lstStyle/>
          <a:p>
            <a:fld id="{5F87EAA5-6ED7-485E-B2F1-2B051C22C645}" type="slidenum">
              <a:rPr lang="en-US" smtClean="0"/>
              <a:pPr/>
              <a:t>54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B142FE53-3DCE-49E8-A16B-EA1411B2A3B7}" type="slidenum">
              <a:rPr lang="en-US" smtClean="0"/>
              <a:pPr/>
              <a:t>3</a:t>
            </a:fld>
            <a:endParaRPr lang="en-US" smtClean="0"/>
          </a:p>
        </p:txBody>
      </p:sp>
      <p:sp>
        <p:nvSpPr>
          <p:cNvPr id="60419" name="Rectangle 2"/>
          <p:cNvSpPr>
            <a:spLocks noGrp="1" noRot="1" noChangeAspect="1" noChangeArrowheads="1" noTextEdit="1"/>
          </p:cNvSpPr>
          <p:nvPr>
            <p:ph type="sldImg"/>
          </p:nvPr>
        </p:nvSpPr>
        <p:spPr>
          <a:xfrm>
            <a:off x="1184275" y="701675"/>
            <a:ext cx="4622800" cy="3467100"/>
          </a:xfrm>
          <a:ln/>
        </p:spPr>
      </p:sp>
      <p:sp>
        <p:nvSpPr>
          <p:cNvPr id="604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B4F4497-A19D-4D9A-820C-023B9A1DA225}" type="slidenum">
              <a:rPr lang="en-US" smtClean="0"/>
              <a:pPr/>
              <a:t>4</a:t>
            </a:fld>
            <a:endParaRPr lang="en-US" smtClean="0"/>
          </a:p>
        </p:txBody>
      </p:sp>
      <p:sp>
        <p:nvSpPr>
          <p:cNvPr id="61443" name="Rectangle 2"/>
          <p:cNvSpPr>
            <a:spLocks noGrp="1" noRot="1" noChangeAspect="1" noChangeArrowheads="1" noTextEdit="1"/>
          </p:cNvSpPr>
          <p:nvPr>
            <p:ph type="sldImg"/>
          </p:nvPr>
        </p:nvSpPr>
        <p:spPr>
          <a:xfrm>
            <a:off x="1184275" y="701675"/>
            <a:ext cx="4622800" cy="3467100"/>
          </a:xfrm>
          <a:ln/>
        </p:spPr>
      </p:sp>
      <p:sp>
        <p:nvSpPr>
          <p:cNvPr id="614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02C8C92-816E-485E-82CA-A358E167FD24}" type="slidenum">
              <a:rPr lang="en-US" smtClean="0"/>
              <a:pPr/>
              <a:t>5</a:t>
            </a:fld>
            <a:endParaRPr lang="en-US" smtClean="0"/>
          </a:p>
        </p:txBody>
      </p:sp>
      <p:sp>
        <p:nvSpPr>
          <p:cNvPr id="62467" name="Rectangle 2"/>
          <p:cNvSpPr>
            <a:spLocks noGrp="1" noRot="1" noChangeAspect="1" noChangeArrowheads="1" noTextEdit="1"/>
          </p:cNvSpPr>
          <p:nvPr>
            <p:ph type="sldImg"/>
          </p:nvPr>
        </p:nvSpPr>
        <p:spPr>
          <a:xfrm>
            <a:off x="1184275" y="701675"/>
            <a:ext cx="4622800" cy="3467100"/>
          </a:xfrm>
          <a:ln/>
        </p:spPr>
      </p:sp>
      <p:sp>
        <p:nvSpPr>
          <p:cNvPr id="624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D159318-5169-41D9-8766-A570F973C13A}" type="slidenum">
              <a:rPr lang="en-US" smtClean="0"/>
              <a:pPr/>
              <a:t>7</a:t>
            </a:fld>
            <a:endParaRPr lang="en-US" smtClean="0"/>
          </a:p>
        </p:txBody>
      </p:sp>
      <p:sp>
        <p:nvSpPr>
          <p:cNvPr id="63491" name="Rectangle 2"/>
          <p:cNvSpPr>
            <a:spLocks noGrp="1" noRot="1" noChangeAspect="1" noChangeArrowheads="1" noTextEdit="1"/>
          </p:cNvSpPr>
          <p:nvPr>
            <p:ph type="sldImg"/>
          </p:nvPr>
        </p:nvSpPr>
        <p:spPr>
          <a:xfrm>
            <a:off x="1184275" y="701675"/>
            <a:ext cx="4622800" cy="3467100"/>
          </a:xfrm>
          <a:ln/>
        </p:spPr>
      </p:sp>
      <p:sp>
        <p:nvSpPr>
          <p:cNvPr id="634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A88C457-AC12-4025-8581-606942713390}" type="slidenum">
              <a:rPr lang="en-US" smtClean="0"/>
              <a:pPr/>
              <a:t>9</a:t>
            </a:fld>
            <a:endParaRPr lang="en-US" smtClean="0"/>
          </a:p>
        </p:txBody>
      </p:sp>
      <p:sp>
        <p:nvSpPr>
          <p:cNvPr id="64515" name="Rectangle 2"/>
          <p:cNvSpPr>
            <a:spLocks noGrp="1" noRot="1" noChangeAspect="1" noChangeArrowheads="1" noTextEdit="1"/>
          </p:cNvSpPr>
          <p:nvPr>
            <p:ph type="sldImg"/>
          </p:nvPr>
        </p:nvSpPr>
        <p:spPr>
          <a:xfrm>
            <a:off x="1184275" y="701675"/>
            <a:ext cx="4622800" cy="3467100"/>
          </a:xfrm>
          <a:ln/>
        </p:spPr>
      </p:sp>
      <p:sp>
        <p:nvSpPr>
          <p:cNvPr id="645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1660FA5-4C68-4DC1-BC43-F5A2457196D3}" type="slidenum">
              <a:rPr lang="en-US" smtClean="0"/>
              <a:pPr/>
              <a:t>10</a:t>
            </a:fld>
            <a:endParaRPr lang="en-US" smtClean="0"/>
          </a:p>
        </p:txBody>
      </p:sp>
      <p:sp>
        <p:nvSpPr>
          <p:cNvPr id="65539" name="Rectangle 2"/>
          <p:cNvSpPr>
            <a:spLocks noGrp="1" noRot="1" noChangeAspect="1" noChangeArrowheads="1" noTextEdit="1"/>
          </p:cNvSpPr>
          <p:nvPr>
            <p:ph type="sldImg"/>
          </p:nvPr>
        </p:nvSpPr>
        <p:spPr>
          <a:xfrm>
            <a:off x="1184275" y="701675"/>
            <a:ext cx="4622800" cy="3467100"/>
          </a:xfrm>
          <a:ln/>
        </p:spPr>
      </p:sp>
      <p:sp>
        <p:nvSpPr>
          <p:cNvPr id="655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DF3F75D-6A73-44BF-850F-F3465B6D08E1}" type="slidenum">
              <a:rPr lang="en-US" smtClean="0"/>
              <a:pPr/>
              <a:t>13</a:t>
            </a:fld>
            <a:endParaRPr lang="en-US" smtClean="0"/>
          </a:p>
        </p:txBody>
      </p:sp>
      <p:sp>
        <p:nvSpPr>
          <p:cNvPr id="66563" name="Rectangle 2"/>
          <p:cNvSpPr>
            <a:spLocks noGrp="1" noRot="1" noChangeAspect="1" noChangeArrowheads="1" noTextEdit="1"/>
          </p:cNvSpPr>
          <p:nvPr>
            <p:ph type="sldImg"/>
          </p:nvPr>
        </p:nvSpPr>
        <p:spPr>
          <a:xfrm>
            <a:off x="1184275" y="701675"/>
            <a:ext cx="4622800" cy="3467100"/>
          </a:xfrm>
          <a:ln/>
        </p:spPr>
      </p:sp>
      <p:sp>
        <p:nvSpPr>
          <p:cNvPr id="665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5" name="Rectangle 3"/>
          <p:cNvSpPr>
            <a:spLocks noGrp="1" noChangeArrowheads="1"/>
          </p:cNvSpPr>
          <p:nvPr>
            <p:ph type="ctrTitle" sz="quarter"/>
          </p:nvPr>
        </p:nvSpPr>
        <p:spPr>
          <a:xfrm>
            <a:off x="609600" y="2286000"/>
            <a:ext cx="7772400" cy="1143000"/>
          </a:xfrm>
          <a:ln>
            <a:solidFill>
              <a:schemeClr val="bg1"/>
            </a:solidFill>
          </a:ln>
        </p:spPr>
        <p:txBody>
          <a:bodyPr/>
          <a:lstStyle>
            <a:lvl1pPr>
              <a:defRPr/>
            </a:lvl1pPr>
          </a:lstStyle>
          <a:p>
            <a:r>
              <a:rPr lang="en-US"/>
              <a:t>Click to edit Master title style</a:t>
            </a:r>
          </a:p>
        </p:txBody>
      </p:sp>
      <p:sp>
        <p:nvSpPr>
          <p:cNvPr id="3076"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4" name="Rectangle 5"/>
          <p:cNvSpPr>
            <a:spLocks noGrp="1" noChangeArrowheads="1"/>
          </p:cNvSpPr>
          <p:nvPr>
            <p:ph type="dt" sz="quarter" idx="10"/>
          </p:nvPr>
        </p:nvSpPr>
        <p:spPr>
          <a:xfrm>
            <a:off x="381000" y="6248400"/>
            <a:ext cx="1905000" cy="457200"/>
          </a:xfrm>
        </p:spPr>
        <p:txBody>
          <a:bodyPr/>
          <a:lstStyle>
            <a:lvl1pPr>
              <a:defRPr>
                <a:latin typeface="Comic Sans MS" pitchFamily="66" charset="0"/>
              </a:defRPr>
            </a:lvl1pPr>
          </a:lstStyle>
          <a:p>
            <a:pPr>
              <a:defRPr/>
            </a:pPr>
            <a:r>
              <a:rPr lang="en-US"/>
              <a:t>January 15, 2004</a:t>
            </a:r>
          </a:p>
        </p:txBody>
      </p:sp>
      <p:sp>
        <p:nvSpPr>
          <p:cNvPr id="5" name="Rectangle 6"/>
          <p:cNvSpPr>
            <a:spLocks noGrp="1" noChangeArrowheads="1"/>
          </p:cNvSpPr>
          <p:nvPr>
            <p:ph type="ftr" sz="quarter" idx="11"/>
          </p:nvPr>
        </p:nvSpPr>
        <p:spPr>
          <a:xfrm>
            <a:off x="3124200" y="6248400"/>
            <a:ext cx="2895600" cy="457200"/>
          </a:xfrm>
        </p:spPr>
        <p:txBody>
          <a:bodyPr/>
          <a:lstStyle>
            <a:lvl1pPr>
              <a:defRPr>
                <a:latin typeface="Comic Sans MS" pitchFamily="66" charset="0"/>
              </a:defRPr>
            </a:lvl1pPr>
          </a:lstStyle>
          <a:p>
            <a:pPr>
              <a:defRPr/>
            </a:pPr>
            <a:endParaRPr lang="en-US"/>
          </a:p>
        </p:txBody>
      </p:sp>
      <p:sp>
        <p:nvSpPr>
          <p:cNvPr id="6" name="Rectangle 7"/>
          <p:cNvSpPr>
            <a:spLocks noGrp="1" noChangeArrowheads="1"/>
          </p:cNvSpPr>
          <p:nvPr>
            <p:ph type="sldNum" sz="quarter" idx="12"/>
          </p:nvPr>
        </p:nvSpPr>
        <p:spPr>
          <a:xfrm>
            <a:off x="6858000" y="6248400"/>
            <a:ext cx="1905000" cy="457200"/>
          </a:xfrm>
        </p:spPr>
        <p:txBody>
          <a:bodyPr/>
          <a:lstStyle>
            <a:lvl1pPr>
              <a:defRPr>
                <a:solidFill>
                  <a:schemeClr val="tx1"/>
                </a:solidFill>
                <a:latin typeface="Comic Sans MS" pitchFamily="66" charset="0"/>
              </a:defRPr>
            </a:lvl1pPr>
          </a:lstStyle>
          <a:p>
            <a:pPr>
              <a:defRPr/>
            </a:pPr>
            <a:fld id="{5B39EE8D-9023-46F6-B81E-68F6EAC710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January 15, 2004</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466934A0-CF14-4B43-ADDA-82F7A4007C5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228600"/>
            <a:ext cx="21145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1912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January 15, 2004</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B94C755F-E609-4DAA-AA3C-FC4CFB59249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a:t>January 15, 2004</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66D18FBD-E03B-4F53-AF59-DFC5E241B19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January 15, 2004</a:t>
            </a:r>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AB3DA50E-6109-45FC-81FE-E8274D5D5E1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4000"/>
            <a:ext cx="409257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9775" y="1524000"/>
            <a:ext cx="4092575"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a:t>January 15, 2004</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2D33E0C-AD8D-4A93-B018-B68CAE6ECA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a:t>January 15, 2004</a:t>
            </a:r>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172CE467-4229-44BC-B6F3-0118D3B931D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r>
              <a:rPr lang="en-US"/>
              <a:t>January 15, 2004</a:t>
            </a:r>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7B03CC10-ECA8-4C83-AE69-1B599AA1726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January 15, 2004</a:t>
            </a:r>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94FBD748-BEC4-4C65-B96C-C658062C328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January 15, 2004</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98DE5D0A-1C13-4E55-858D-E996B408060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January 15, 2004</a:t>
            </a:r>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73D5E06-CA62-4C3C-B339-85D0DCCFAE4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228600" y="1371600"/>
            <a:ext cx="8610600" cy="0"/>
          </a:xfrm>
          <a:prstGeom prst="line">
            <a:avLst/>
          </a:prstGeom>
          <a:noFill/>
          <a:ln w="6350">
            <a:solidFill>
              <a:schemeClr val="bg2"/>
            </a:solidFill>
            <a:round/>
            <a:headEnd type="none" w="sm" len="sm"/>
            <a:tailEnd type="none" w="sm" len="sm"/>
          </a:ln>
          <a:effectLst/>
        </p:spPr>
        <p:txBody>
          <a:bodyPr wrap="none" anchor="ctr"/>
          <a:lstStyle/>
          <a:p>
            <a:pPr>
              <a:defRPr/>
            </a:pPr>
            <a:endParaRPr lang="en-US"/>
          </a:p>
        </p:txBody>
      </p:sp>
      <p:sp>
        <p:nvSpPr>
          <p:cNvPr id="1027" name="Rectangle 3"/>
          <p:cNvSpPr>
            <a:spLocks noGrp="1" noChangeArrowheads="1"/>
          </p:cNvSpPr>
          <p:nvPr>
            <p:ph type="title"/>
          </p:nvPr>
        </p:nvSpPr>
        <p:spPr bwMode="auto">
          <a:xfrm>
            <a:off x="304800" y="228600"/>
            <a:ext cx="8458200" cy="11049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304800" y="1524000"/>
            <a:ext cx="833755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dt" sz="half" idx="2"/>
          </p:nvPr>
        </p:nvSpPr>
        <p:spPr bwMode="auto">
          <a:xfrm>
            <a:off x="3810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mn-lt"/>
              </a:defRPr>
            </a:lvl1pPr>
          </a:lstStyle>
          <a:p>
            <a:pPr>
              <a:defRPr/>
            </a:pPr>
            <a:r>
              <a:rPr lang="en-US"/>
              <a:t>January 15, 2004</a:t>
            </a:r>
          </a:p>
        </p:txBody>
      </p:sp>
      <p:sp>
        <p:nvSpPr>
          <p:cNvPr id="1030" name="Rectangle 6"/>
          <p:cNvSpPr>
            <a:spLocks noGrp="1" noChangeArrowheads="1"/>
          </p:cNvSpPr>
          <p:nvPr>
            <p:ph type="ftr" sz="quarter" idx="3"/>
          </p:nvPr>
        </p:nvSpPr>
        <p:spPr bwMode="auto">
          <a:xfrm>
            <a:off x="3124200" y="61722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atin typeface="+mn-lt"/>
              </a:defRPr>
            </a:lvl1pPr>
          </a:lstStyle>
          <a:p>
            <a:pPr>
              <a:defRPr/>
            </a:pPr>
            <a:endParaRPr lang="en-US"/>
          </a:p>
        </p:txBody>
      </p:sp>
      <p:sp>
        <p:nvSpPr>
          <p:cNvPr id="1031" name="Rectangle 7"/>
          <p:cNvSpPr>
            <a:spLocks noGrp="1" noChangeArrowheads="1"/>
          </p:cNvSpPr>
          <p:nvPr>
            <p:ph type="sldNum" sz="quarter" idx="4"/>
          </p:nvPr>
        </p:nvSpPr>
        <p:spPr bwMode="auto">
          <a:xfrm>
            <a:off x="68580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bg2"/>
                </a:solidFill>
                <a:latin typeface="+mn-lt"/>
              </a:defRPr>
            </a:lvl1pPr>
          </a:lstStyle>
          <a:p>
            <a:pPr>
              <a:defRPr/>
            </a:pPr>
            <a:fld id="{BD03380F-ACBA-4326-93E9-AE09F3A5EAF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95"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hf hdr="0" ftr="0" dt="0"/>
  <p:txStyles>
    <p:titleStyle>
      <a:lvl1pPr algn="ctr" rtl="0" eaLnBrk="0" fontAlgn="base" hangingPunct="0">
        <a:spcBef>
          <a:spcPct val="0"/>
        </a:spcBef>
        <a:spcAft>
          <a:spcPct val="0"/>
        </a:spcAft>
        <a:defRPr sz="4000">
          <a:solidFill>
            <a:schemeClr val="bg2"/>
          </a:solidFill>
          <a:latin typeface="+mj-lt"/>
          <a:ea typeface="+mj-ea"/>
          <a:cs typeface="+mj-cs"/>
        </a:defRPr>
      </a:lvl1pPr>
      <a:lvl2pPr algn="ctr" rtl="0" eaLnBrk="0" fontAlgn="base" hangingPunct="0">
        <a:spcBef>
          <a:spcPct val="0"/>
        </a:spcBef>
        <a:spcAft>
          <a:spcPct val="0"/>
        </a:spcAft>
        <a:defRPr sz="4000">
          <a:solidFill>
            <a:schemeClr val="bg2"/>
          </a:solidFill>
          <a:latin typeface="Calibri" pitchFamily="34" charset="0"/>
        </a:defRPr>
      </a:lvl2pPr>
      <a:lvl3pPr algn="ctr" rtl="0" eaLnBrk="0" fontAlgn="base" hangingPunct="0">
        <a:spcBef>
          <a:spcPct val="0"/>
        </a:spcBef>
        <a:spcAft>
          <a:spcPct val="0"/>
        </a:spcAft>
        <a:defRPr sz="4000">
          <a:solidFill>
            <a:schemeClr val="bg2"/>
          </a:solidFill>
          <a:latin typeface="Calibri" pitchFamily="34" charset="0"/>
        </a:defRPr>
      </a:lvl3pPr>
      <a:lvl4pPr algn="ctr" rtl="0" eaLnBrk="0" fontAlgn="base" hangingPunct="0">
        <a:spcBef>
          <a:spcPct val="0"/>
        </a:spcBef>
        <a:spcAft>
          <a:spcPct val="0"/>
        </a:spcAft>
        <a:defRPr sz="4000">
          <a:solidFill>
            <a:schemeClr val="bg2"/>
          </a:solidFill>
          <a:latin typeface="Calibri" pitchFamily="34" charset="0"/>
        </a:defRPr>
      </a:lvl4pPr>
      <a:lvl5pPr algn="ctr" rtl="0" eaLnBrk="0" fontAlgn="base" hangingPunct="0">
        <a:spcBef>
          <a:spcPct val="0"/>
        </a:spcBef>
        <a:spcAft>
          <a:spcPct val="0"/>
        </a:spcAft>
        <a:defRPr sz="4000">
          <a:solidFill>
            <a:schemeClr val="bg2"/>
          </a:solidFill>
          <a:latin typeface="Calibri" pitchFamily="34" charset="0"/>
        </a:defRPr>
      </a:lvl5pPr>
      <a:lvl6pPr marL="457200" algn="ctr" rtl="0" eaLnBrk="0" fontAlgn="base" hangingPunct="0">
        <a:spcBef>
          <a:spcPct val="0"/>
        </a:spcBef>
        <a:spcAft>
          <a:spcPct val="0"/>
        </a:spcAft>
        <a:defRPr sz="4000">
          <a:solidFill>
            <a:schemeClr val="bg2"/>
          </a:solidFill>
          <a:latin typeface="Calibri" pitchFamily="34" charset="0"/>
        </a:defRPr>
      </a:lvl6pPr>
      <a:lvl7pPr marL="914400" algn="ctr" rtl="0" eaLnBrk="0" fontAlgn="base" hangingPunct="0">
        <a:spcBef>
          <a:spcPct val="0"/>
        </a:spcBef>
        <a:spcAft>
          <a:spcPct val="0"/>
        </a:spcAft>
        <a:defRPr sz="4000">
          <a:solidFill>
            <a:schemeClr val="bg2"/>
          </a:solidFill>
          <a:latin typeface="Calibri" pitchFamily="34" charset="0"/>
        </a:defRPr>
      </a:lvl7pPr>
      <a:lvl8pPr marL="1371600" algn="ctr" rtl="0" eaLnBrk="0" fontAlgn="base" hangingPunct="0">
        <a:spcBef>
          <a:spcPct val="0"/>
        </a:spcBef>
        <a:spcAft>
          <a:spcPct val="0"/>
        </a:spcAft>
        <a:defRPr sz="4000">
          <a:solidFill>
            <a:schemeClr val="bg2"/>
          </a:solidFill>
          <a:latin typeface="Calibri" pitchFamily="34" charset="0"/>
        </a:defRPr>
      </a:lvl8pPr>
      <a:lvl9pPr marL="1828800" algn="ctr" rtl="0" eaLnBrk="0" fontAlgn="base" hangingPunct="0">
        <a:spcBef>
          <a:spcPct val="0"/>
        </a:spcBef>
        <a:spcAft>
          <a:spcPct val="0"/>
        </a:spcAft>
        <a:defRPr sz="4000">
          <a:solidFill>
            <a:schemeClr val="bg2"/>
          </a:solidFill>
          <a:latin typeface="Calibri" pitchFamily="34" charset="0"/>
        </a:defRPr>
      </a:lvl9pPr>
    </p:titleStyle>
    <p:bodyStyle>
      <a:lvl1pPr marL="342900" indent="-342900" algn="l" rtl="0" eaLnBrk="0" fontAlgn="base" hangingPunct="0">
        <a:spcBef>
          <a:spcPct val="25000"/>
        </a:spcBef>
        <a:spcAft>
          <a:spcPct val="0"/>
        </a:spcAft>
        <a:buClr>
          <a:schemeClr val="bg1"/>
        </a:buClr>
        <a:buSzPct val="45000"/>
        <a:buFont typeface="Monotype Sorts" pitchFamily="2" charset="2"/>
        <a:buChar char="l"/>
        <a:defRPr sz="3200">
          <a:solidFill>
            <a:schemeClr val="bg2"/>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400">
          <a:solidFill>
            <a:schemeClr val="bg2"/>
          </a:solidFill>
          <a:latin typeface="+mn-lt"/>
        </a:defRPr>
      </a:lvl2pPr>
      <a:lvl3pPr marL="1143000" indent="-228600" algn="l" rtl="0" eaLnBrk="0" fontAlgn="base" hangingPunct="0">
        <a:spcBef>
          <a:spcPct val="20000"/>
        </a:spcBef>
        <a:spcAft>
          <a:spcPct val="0"/>
        </a:spcAft>
        <a:buClr>
          <a:schemeClr val="tx1"/>
        </a:buClr>
        <a:buChar char="»"/>
        <a:defRPr sz="2000">
          <a:solidFill>
            <a:schemeClr val="bg2"/>
          </a:solidFill>
          <a:latin typeface="+mn-lt"/>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a:solidFill>
            <a:schemeClr val="bg2"/>
          </a:solidFill>
          <a:latin typeface="+mn-lt"/>
        </a:defRPr>
      </a:lvl4pPr>
      <a:lvl5pPr marL="2057400" indent="-228600" algn="l" rtl="0" eaLnBrk="0" fontAlgn="base" hangingPunct="0">
        <a:spcBef>
          <a:spcPct val="20000"/>
        </a:spcBef>
        <a:spcAft>
          <a:spcPct val="0"/>
        </a:spcAft>
        <a:buClr>
          <a:schemeClr val="tx1"/>
        </a:buClr>
        <a:buChar char="–"/>
        <a:defRPr sz="2000">
          <a:solidFill>
            <a:schemeClr val="bg2"/>
          </a:solidFill>
          <a:latin typeface="+mn-lt"/>
        </a:defRPr>
      </a:lvl5pPr>
      <a:lvl6pPr marL="2514600" indent="-228600" algn="l" rtl="0" eaLnBrk="0" fontAlgn="base" hangingPunct="0">
        <a:spcBef>
          <a:spcPct val="20000"/>
        </a:spcBef>
        <a:spcAft>
          <a:spcPct val="0"/>
        </a:spcAft>
        <a:buClr>
          <a:schemeClr val="tx1"/>
        </a:buClr>
        <a:buChar char="–"/>
        <a:defRPr sz="2000">
          <a:solidFill>
            <a:schemeClr val="bg2"/>
          </a:solidFill>
          <a:latin typeface="+mn-lt"/>
        </a:defRPr>
      </a:lvl6pPr>
      <a:lvl7pPr marL="2971800" indent="-228600" algn="l" rtl="0" eaLnBrk="0" fontAlgn="base" hangingPunct="0">
        <a:spcBef>
          <a:spcPct val="20000"/>
        </a:spcBef>
        <a:spcAft>
          <a:spcPct val="0"/>
        </a:spcAft>
        <a:buClr>
          <a:schemeClr val="tx1"/>
        </a:buClr>
        <a:buChar char="–"/>
        <a:defRPr sz="2000">
          <a:solidFill>
            <a:schemeClr val="bg2"/>
          </a:solidFill>
          <a:latin typeface="+mn-lt"/>
        </a:defRPr>
      </a:lvl7pPr>
      <a:lvl8pPr marL="3429000" indent="-228600" algn="l" rtl="0" eaLnBrk="0" fontAlgn="base" hangingPunct="0">
        <a:spcBef>
          <a:spcPct val="20000"/>
        </a:spcBef>
        <a:spcAft>
          <a:spcPct val="0"/>
        </a:spcAft>
        <a:buClr>
          <a:schemeClr val="tx1"/>
        </a:buClr>
        <a:buChar char="–"/>
        <a:defRPr sz="2000">
          <a:solidFill>
            <a:schemeClr val="bg2"/>
          </a:solidFill>
          <a:latin typeface="+mn-lt"/>
        </a:defRPr>
      </a:lvl8pPr>
      <a:lvl9pPr marL="3886200" indent="-228600" algn="l" rtl="0" eaLnBrk="0" fontAlgn="base" hangingPunct="0">
        <a:spcBef>
          <a:spcPct val="20000"/>
        </a:spcBef>
        <a:spcAft>
          <a:spcPct val="0"/>
        </a:spcAft>
        <a:buClr>
          <a:schemeClr val="tx1"/>
        </a:buClr>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tate.gov/secretary/rm/2010/01/135519.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caselaw.lp.findlaw.com/scripts/getcase.pl?court=us&amp;vol=390&amp;invol=629"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nbc.com/id/299607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firstamendmentcenter.org/faclibrary/casesummary.aspx?case=Reno_v_ACLU"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yberpatrol.com/" TargetMode="External"/><Relationship Id="rId2" Type="http://schemas.openxmlformats.org/officeDocument/2006/relationships/hyperlink" Target="http://www.netnanny.com/" TargetMode="External"/><Relationship Id="rId1" Type="http://schemas.openxmlformats.org/officeDocument/2006/relationships/slideLayout" Target="../slideLayouts/slideLayout2.xml"/><Relationship Id="rId6" Type="http://schemas.openxmlformats.org/officeDocument/2006/relationships/hyperlink" Target="http://www.clearsail.net/" TargetMode="External"/><Relationship Id="rId5" Type="http://schemas.openxmlformats.org/officeDocument/2006/relationships/hyperlink" Target="http://www.mcafee.com/us/enterprise/products/email_and_web_security/web/smartfilter.html" TargetMode="External"/><Relationship Id="rId4" Type="http://schemas.openxmlformats.org/officeDocument/2006/relationships/hyperlink" Target="http://www.websense.com/content/WebFilter.aspx"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w3.org/PIC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craigslist.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louisville.edu/it/information/topics/spam-filtering-overview"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2286000"/>
            <a:ext cx="8534400" cy="1143000"/>
          </a:xfrm>
          <a:noFill/>
          <a:ln>
            <a:noFill/>
          </a:ln>
        </p:spPr>
        <p:txBody>
          <a:bodyPr/>
          <a:lstStyle/>
          <a:p>
            <a:r>
              <a:rPr lang="en-US" smtClean="0"/>
              <a:t>Free Expression in Cyberspace</a:t>
            </a:r>
          </a:p>
        </p:txBody>
      </p:sp>
      <p:sp>
        <p:nvSpPr>
          <p:cNvPr id="3075" name="Rectangle 3"/>
          <p:cNvSpPr>
            <a:spLocks noGrp="1" noChangeArrowheads="1"/>
          </p:cNvSpPr>
          <p:nvPr>
            <p:ph type="subTitle" idx="1"/>
          </p:nvPr>
        </p:nvSpPr>
        <p:spPr>
          <a:xfrm>
            <a:off x="685800" y="3886200"/>
            <a:ext cx="7696200" cy="1752600"/>
          </a:xfrm>
          <a:noFill/>
        </p:spPr>
        <p:txBody>
          <a:bodyPr/>
          <a:lstStyle/>
          <a:p>
            <a:pPr>
              <a:spcBef>
                <a:spcPct val="20000"/>
              </a:spcBef>
            </a:pPr>
            <a:r>
              <a:rPr lang="en-US" sz="3000" smtClean="0"/>
              <a:t>CIS 150: Fundamentals of Information Systems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en-US" altLang="en-US" smtClean="0"/>
              <a:t>The First Amendment</a:t>
            </a:r>
            <a:br>
              <a:rPr lang="en-US" altLang="en-US" smtClean="0"/>
            </a:br>
            <a:r>
              <a:rPr lang="en-US" altLang="en-US" sz="2400" smtClean="0"/>
              <a:t>(Changing Communications Paradigms)</a:t>
            </a:r>
          </a:p>
        </p:txBody>
      </p:sp>
      <p:sp>
        <p:nvSpPr>
          <p:cNvPr id="12291" name="Rectangle 5"/>
          <p:cNvSpPr>
            <a:spLocks noGrp="1" noChangeArrowheads="1"/>
          </p:cNvSpPr>
          <p:nvPr>
            <p:ph type="body" idx="1"/>
          </p:nvPr>
        </p:nvSpPr>
        <p:spPr/>
        <p:txBody>
          <a:bodyPr/>
          <a:lstStyle/>
          <a:p>
            <a:r>
              <a:rPr lang="en-US" altLang="en-US" sz="2800" smtClean="0"/>
              <a:t>Regulatory Paradigms </a:t>
            </a:r>
          </a:p>
          <a:p>
            <a:pPr lvl="1"/>
            <a:r>
              <a:rPr lang="en-US" altLang="en-US" smtClean="0"/>
              <a:t>Broadcast media (television, radio – public airways)</a:t>
            </a:r>
          </a:p>
          <a:p>
            <a:pPr lvl="2"/>
            <a:r>
              <a:rPr lang="en-US" altLang="en-US" smtClean="0"/>
              <a:t>Less First Amendment protection than print media</a:t>
            </a:r>
          </a:p>
          <a:p>
            <a:pPr lvl="2"/>
            <a:r>
              <a:rPr lang="en-US" altLang="en-US" smtClean="0"/>
              <a:t>Government regulates both the </a:t>
            </a:r>
            <a:r>
              <a:rPr lang="en-US" altLang="en-US" u="sng" smtClean="0"/>
              <a:t>structure</a:t>
            </a:r>
            <a:r>
              <a:rPr lang="en-US" altLang="en-US" smtClean="0"/>
              <a:t> of broadcasting and the </a:t>
            </a:r>
            <a:r>
              <a:rPr lang="en-US" altLang="en-US" u="sng" smtClean="0"/>
              <a:t>content</a:t>
            </a:r>
            <a:r>
              <a:rPr lang="en-US" altLang="en-US" smtClean="0"/>
              <a:t> of the programming</a:t>
            </a:r>
          </a:p>
          <a:p>
            <a:pPr lvl="3"/>
            <a:r>
              <a:rPr lang="en-US" altLang="en-US" smtClean="0"/>
              <a:t>Structure: the government grants broadcasting licenses; licenses must meet government standards of merit </a:t>
            </a:r>
          </a:p>
          <a:p>
            <a:pPr lvl="4"/>
            <a:r>
              <a:rPr lang="en-US" altLang="en-US" smtClean="0"/>
              <a:t>Government has threatened to revoke licenses to get stations to cancel/censor sexually oriented talk shows</a:t>
            </a:r>
          </a:p>
          <a:p>
            <a:pPr lvl="3"/>
            <a:r>
              <a:rPr lang="en-US" altLang="en-US" smtClean="0"/>
              <a:t>Content: </a:t>
            </a:r>
          </a:p>
          <a:p>
            <a:pPr lvl="4"/>
            <a:r>
              <a:rPr lang="en-US" altLang="en-US" smtClean="0"/>
              <a:t>cannot run cigarette ads on TV (but can in print media)</a:t>
            </a:r>
          </a:p>
          <a:p>
            <a:pPr lvl="4"/>
            <a:r>
              <a:rPr lang="en-US" altLang="en-US" smtClean="0"/>
              <a:t>FCC fines stations for violations of decency standards (e.g., the “seven dirty words”, Janet Jackson’s wardrobe malfunction, Howard Stern’s comedic skits)</a:t>
            </a:r>
            <a:endParaRPr lang="en-US" altLang="en-US" smtClean="0">
              <a:solidFill>
                <a:srgbClr val="FF0000"/>
              </a:solidFill>
            </a:endParaRPr>
          </a:p>
        </p:txBody>
      </p:sp>
      <p:sp>
        <p:nvSpPr>
          <p:cNvPr id="4" name="Slide Number Placeholder 5"/>
          <p:cNvSpPr>
            <a:spLocks noGrp="1"/>
          </p:cNvSpPr>
          <p:nvPr>
            <p:ph type="sldNum" sz="quarter" idx="12"/>
          </p:nvPr>
        </p:nvSpPr>
        <p:spPr/>
        <p:txBody>
          <a:bodyPr/>
          <a:lstStyle/>
          <a:p>
            <a:pPr>
              <a:defRPr/>
            </a:pPr>
            <a:fld id="{842E3E27-09EA-4615-9427-CC1D8F66EC7E}"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The First Amendment</a:t>
            </a:r>
            <a:br>
              <a:rPr lang="en-US" altLang="en-US" smtClean="0"/>
            </a:br>
            <a:r>
              <a:rPr lang="en-US" altLang="en-US" sz="2400" smtClean="0"/>
              <a:t>(Changing Communications Paradigms)</a:t>
            </a:r>
            <a:endParaRPr lang="en-US" sz="2400" smtClean="0"/>
          </a:p>
        </p:txBody>
      </p:sp>
      <p:sp>
        <p:nvSpPr>
          <p:cNvPr id="13315" name="Content Placeholder 2"/>
          <p:cNvSpPr>
            <a:spLocks noGrp="1"/>
          </p:cNvSpPr>
          <p:nvPr>
            <p:ph idx="1"/>
          </p:nvPr>
        </p:nvSpPr>
        <p:spPr/>
        <p:txBody>
          <a:bodyPr/>
          <a:lstStyle/>
          <a:p>
            <a:pPr>
              <a:lnSpc>
                <a:spcPct val="95000"/>
              </a:lnSpc>
            </a:pPr>
            <a:r>
              <a:rPr lang="en-US" altLang="en-US" sz="2800" smtClean="0"/>
              <a:t>Regulatory Paradigms </a:t>
            </a:r>
          </a:p>
          <a:p>
            <a:pPr lvl="1">
              <a:lnSpc>
                <a:spcPct val="95000"/>
              </a:lnSpc>
            </a:pPr>
            <a:r>
              <a:rPr lang="en-US" altLang="en-US" smtClean="0"/>
              <a:t>Broadcast media (television, radio – public airways)</a:t>
            </a:r>
          </a:p>
          <a:p>
            <a:pPr lvl="2">
              <a:lnSpc>
                <a:spcPct val="95000"/>
              </a:lnSpc>
            </a:pPr>
            <a:r>
              <a:rPr lang="en-US" altLang="en-US" smtClean="0"/>
              <a:t>Why  does the government regulate structure and content?</a:t>
            </a:r>
          </a:p>
          <a:p>
            <a:pPr lvl="3">
              <a:lnSpc>
                <a:spcPct val="95000"/>
              </a:lnSpc>
            </a:pPr>
            <a:r>
              <a:rPr lang="en-US" altLang="en-US" smtClean="0"/>
              <a:t>Historical artifact: In the early years there was a scarcity of broadcast frequencies which resulted in a small number of TV and radio channels </a:t>
            </a:r>
            <a:r>
              <a:rPr lang="en-US" altLang="en-US" smtClean="0">
                <a:sym typeface="Wingdings" pitchFamily="2" charset="2"/>
              </a:rPr>
              <a:t> </a:t>
            </a:r>
            <a:r>
              <a:rPr lang="en-US" altLang="en-US" smtClean="0"/>
              <a:t>broadcasters had a monopoly.  In exchange for monopoly use of scarce, publicly owned spectrum broadcasters were tightly regulated</a:t>
            </a:r>
          </a:p>
          <a:p>
            <a:pPr lvl="3">
              <a:lnSpc>
                <a:spcPct val="95000"/>
              </a:lnSpc>
            </a:pPr>
            <a:r>
              <a:rPr lang="en-US" altLang="en-US" smtClean="0"/>
              <a:t>Today: public airways have competition from cable, satellite TV/radio, and the Internet.  </a:t>
            </a:r>
          </a:p>
          <a:p>
            <a:pPr lvl="4">
              <a:lnSpc>
                <a:spcPct val="95000"/>
              </a:lnSpc>
            </a:pPr>
            <a:r>
              <a:rPr lang="en-US" altLang="en-US" smtClean="0"/>
              <a:t>Consumers have 100s, even 1000s, of channels from which to choose (i.e., no more monopoly)</a:t>
            </a:r>
          </a:p>
          <a:p>
            <a:pPr lvl="3">
              <a:lnSpc>
                <a:spcPct val="95000"/>
              </a:lnSpc>
            </a:pPr>
            <a:r>
              <a:rPr lang="en-US" altLang="en-US" smtClean="0"/>
              <a:t>So why does the government still regulate public airways?</a:t>
            </a:r>
          </a:p>
          <a:p>
            <a:pPr lvl="4">
              <a:lnSpc>
                <a:spcPct val="95000"/>
              </a:lnSpc>
            </a:pPr>
            <a:r>
              <a:rPr lang="en-US" altLang="en-US" smtClean="0"/>
              <a:t>Protect the children (TV is piped into the home and is difficult to keep from children)</a:t>
            </a:r>
            <a:endParaRPr lang="en-US" altLang="en-US" smtClean="0">
              <a:solidFill>
                <a:srgbClr val="FF0000"/>
              </a:solidFill>
            </a:endParaRPr>
          </a:p>
        </p:txBody>
      </p:sp>
      <p:sp>
        <p:nvSpPr>
          <p:cNvPr id="4" name="Slide Number Placeholder 3"/>
          <p:cNvSpPr>
            <a:spLocks noGrp="1"/>
          </p:cNvSpPr>
          <p:nvPr>
            <p:ph type="sldNum" sz="quarter" idx="12"/>
          </p:nvPr>
        </p:nvSpPr>
        <p:spPr/>
        <p:txBody>
          <a:bodyPr/>
          <a:lstStyle/>
          <a:p>
            <a:pPr>
              <a:defRPr/>
            </a:pPr>
            <a:fld id="{28DE757C-8286-4FFB-AB8F-8104DAA75CC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The First Amendment</a:t>
            </a:r>
            <a:br>
              <a:rPr lang="en-US" altLang="en-US" smtClean="0"/>
            </a:br>
            <a:r>
              <a:rPr lang="en-US" altLang="en-US" sz="2400" smtClean="0"/>
              <a:t>(Changing Communications Paradigms)</a:t>
            </a:r>
            <a:endParaRPr lang="en-US" sz="2400" smtClean="0"/>
          </a:p>
        </p:txBody>
      </p:sp>
      <p:sp>
        <p:nvSpPr>
          <p:cNvPr id="14339" name="Content Placeholder 2"/>
          <p:cNvSpPr>
            <a:spLocks noGrp="1"/>
          </p:cNvSpPr>
          <p:nvPr>
            <p:ph idx="1"/>
          </p:nvPr>
        </p:nvSpPr>
        <p:spPr/>
        <p:txBody>
          <a:bodyPr/>
          <a:lstStyle/>
          <a:p>
            <a:pPr>
              <a:lnSpc>
                <a:spcPct val="110000"/>
              </a:lnSpc>
            </a:pPr>
            <a:r>
              <a:rPr lang="en-US" altLang="en-US" smtClean="0"/>
              <a:t>Regulatory Paradigms </a:t>
            </a:r>
          </a:p>
          <a:p>
            <a:pPr lvl="1">
              <a:lnSpc>
                <a:spcPct val="110000"/>
              </a:lnSpc>
            </a:pPr>
            <a:r>
              <a:rPr lang="en-US" altLang="en-US" smtClean="0"/>
              <a:t>Print and Broadcast media</a:t>
            </a:r>
          </a:p>
          <a:p>
            <a:pPr lvl="2">
              <a:lnSpc>
                <a:spcPct val="110000"/>
              </a:lnSpc>
            </a:pPr>
            <a:r>
              <a:rPr lang="en-US" altLang="en-US" smtClean="0"/>
              <a:t>Print publishers and broadcasters are legally liable for content they publish or broadcast </a:t>
            </a:r>
          </a:p>
          <a:p>
            <a:pPr lvl="3">
              <a:lnSpc>
                <a:spcPct val="110000"/>
              </a:lnSpc>
            </a:pPr>
            <a:r>
              <a:rPr lang="en-US" altLang="en-US" smtClean="0"/>
              <a:t>Can be sued for libel, slander, copyright infringement</a:t>
            </a:r>
          </a:p>
          <a:p>
            <a:pPr lvl="1">
              <a:lnSpc>
                <a:spcPct val="110000"/>
              </a:lnSpc>
            </a:pPr>
            <a:r>
              <a:rPr lang="en-US" altLang="en-US" smtClean="0"/>
              <a:t>Common carrier (telephone, telegraph, postal system)</a:t>
            </a:r>
          </a:p>
          <a:p>
            <a:pPr lvl="2">
              <a:lnSpc>
                <a:spcPct val="110000"/>
              </a:lnSpc>
            </a:pPr>
            <a:r>
              <a:rPr lang="en-US" altLang="en-US" smtClean="0"/>
              <a:t>Provides the medium of communication, not content</a:t>
            </a:r>
          </a:p>
          <a:p>
            <a:pPr lvl="2">
              <a:lnSpc>
                <a:spcPct val="110000"/>
              </a:lnSpc>
            </a:pPr>
            <a:r>
              <a:rPr lang="en-US" altLang="en-US" smtClean="0"/>
              <a:t>Content is not controlled and the common carrier is not responsible for content	</a:t>
            </a:r>
          </a:p>
          <a:p>
            <a:pPr lvl="3">
              <a:lnSpc>
                <a:spcPct val="110000"/>
              </a:lnSpc>
            </a:pPr>
            <a:r>
              <a:rPr lang="en-US" altLang="en-US" smtClean="0"/>
              <a:t>Does not have responsibility for illegal content passing through</a:t>
            </a:r>
          </a:p>
          <a:p>
            <a:endParaRPr lang="en-US" smtClean="0"/>
          </a:p>
        </p:txBody>
      </p:sp>
      <p:sp>
        <p:nvSpPr>
          <p:cNvPr id="4" name="Slide Number Placeholder 3"/>
          <p:cNvSpPr>
            <a:spLocks noGrp="1"/>
          </p:cNvSpPr>
          <p:nvPr>
            <p:ph type="sldNum" sz="quarter" idx="12"/>
          </p:nvPr>
        </p:nvSpPr>
        <p:spPr/>
        <p:txBody>
          <a:bodyPr/>
          <a:lstStyle/>
          <a:p>
            <a:pPr>
              <a:defRPr/>
            </a:pPr>
            <a:fld id="{D7403796-FCCB-4318-9048-49A06A85D124}"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FEDF18C-801E-4960-8D91-3622F856BD56}" type="slidenum">
              <a:rPr lang="en-US"/>
              <a:pPr>
                <a:defRPr/>
              </a:pPr>
              <a:t>13</a:t>
            </a:fld>
            <a:endParaRPr lang="en-US"/>
          </a:p>
        </p:txBody>
      </p:sp>
      <p:sp>
        <p:nvSpPr>
          <p:cNvPr id="15363" name="Rectangle 2"/>
          <p:cNvSpPr>
            <a:spLocks noGrp="1" noChangeArrowheads="1"/>
          </p:cNvSpPr>
          <p:nvPr>
            <p:ph type="title"/>
          </p:nvPr>
        </p:nvSpPr>
        <p:spPr/>
        <p:txBody>
          <a:bodyPr/>
          <a:lstStyle/>
          <a:p>
            <a:r>
              <a:rPr lang="en-US" smtClean="0"/>
              <a:t>What About the Internet?</a:t>
            </a:r>
          </a:p>
        </p:txBody>
      </p:sp>
      <p:sp>
        <p:nvSpPr>
          <p:cNvPr id="15364" name="Rectangle 3"/>
          <p:cNvSpPr>
            <a:spLocks noGrp="1" noChangeArrowheads="1"/>
          </p:cNvSpPr>
          <p:nvPr>
            <p:ph type="body" idx="1"/>
          </p:nvPr>
        </p:nvSpPr>
        <p:spPr>
          <a:xfrm>
            <a:off x="304800" y="1524000"/>
            <a:ext cx="8610600" cy="4953000"/>
          </a:xfrm>
        </p:spPr>
        <p:txBody>
          <a:bodyPr/>
          <a:lstStyle/>
          <a:p>
            <a:pPr>
              <a:lnSpc>
                <a:spcPct val="90000"/>
              </a:lnSpc>
            </a:pPr>
            <a:r>
              <a:rPr lang="en-US" smtClean="0"/>
              <a:t>Internet infrastructure (remember the diagram)</a:t>
            </a:r>
          </a:p>
          <a:p>
            <a:pPr lvl="1">
              <a:lnSpc>
                <a:spcPct val="90000"/>
              </a:lnSpc>
            </a:pPr>
            <a:r>
              <a:rPr lang="en-US" smtClean="0"/>
              <a:t>Lacks content controls and censorship </a:t>
            </a:r>
          </a:p>
          <a:p>
            <a:pPr lvl="2">
              <a:lnSpc>
                <a:spcPct val="90000"/>
              </a:lnSpc>
            </a:pPr>
            <a:r>
              <a:rPr lang="en-US" smtClean="0"/>
              <a:t>Internet transmits packets of bits (0s and 1s) through a series of routers that don’t pay attention to content (thank you TCP/IP stack!)</a:t>
            </a:r>
          </a:p>
          <a:p>
            <a:pPr lvl="1">
              <a:lnSpc>
                <a:spcPct val="90000"/>
              </a:lnSpc>
            </a:pPr>
            <a:r>
              <a:rPr lang="en-US" smtClean="0"/>
              <a:t>Is oblivious to geographic boundaries (NSPs and NAPs)</a:t>
            </a:r>
          </a:p>
          <a:p>
            <a:pPr lvl="1">
              <a:lnSpc>
                <a:spcPct val="90000"/>
              </a:lnSpc>
            </a:pPr>
            <a:r>
              <a:rPr lang="en-US" smtClean="0"/>
              <a:t>Is about free speech on a very large scale</a:t>
            </a:r>
          </a:p>
          <a:p>
            <a:pPr lvl="2">
              <a:lnSpc>
                <a:spcPct val="90000"/>
              </a:lnSpc>
            </a:pPr>
            <a:r>
              <a:rPr lang="en-US" smtClean="0"/>
              <a:t>it empowers the individual to send anything anywhere</a:t>
            </a:r>
          </a:p>
          <a:p>
            <a:pPr>
              <a:lnSpc>
                <a:spcPct val="90000"/>
              </a:lnSpc>
            </a:pPr>
            <a:r>
              <a:rPr lang="en-US" smtClean="0"/>
              <a:t>The Internet has expanded people’s ability to express themselves</a:t>
            </a:r>
          </a:p>
          <a:p>
            <a:pPr lvl="1">
              <a:lnSpc>
                <a:spcPct val="90000"/>
              </a:lnSpc>
            </a:pPr>
            <a:r>
              <a:rPr lang="en-US" smtClean="0"/>
              <a:t>Whether through own web site or blog, one’s Facebook or Twitter account – the Internet has put the “full power of ‘freedom of the press’ into each individual’s hands” (Michael Godwin in Cyberethics text)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en-US" smtClean="0"/>
              <a:t>What About the Internet?</a:t>
            </a:r>
          </a:p>
        </p:txBody>
      </p:sp>
      <p:sp>
        <p:nvSpPr>
          <p:cNvPr id="16387" name="Content Placeholder 2"/>
          <p:cNvSpPr>
            <a:spLocks noGrp="1"/>
          </p:cNvSpPr>
          <p:nvPr>
            <p:ph sz="quarter" idx="1"/>
          </p:nvPr>
        </p:nvSpPr>
        <p:spPr/>
        <p:txBody>
          <a:bodyPr/>
          <a:lstStyle/>
          <a:p>
            <a:pPr>
              <a:lnSpc>
                <a:spcPct val="90000"/>
              </a:lnSpc>
            </a:pPr>
            <a:r>
              <a:rPr lang="en-US" sz="2800" smtClean="0"/>
              <a:t>Courts have suggested that:</a:t>
            </a:r>
          </a:p>
          <a:p>
            <a:pPr lvl="1">
              <a:lnSpc>
                <a:spcPct val="90000"/>
              </a:lnSpc>
            </a:pPr>
            <a:r>
              <a:rPr lang="en-US" sz="2000" smtClean="0"/>
              <a:t>“As the most participatory form of mass communication yet developed, the Internet deserves the highest protection from government intrusion.” [ACLU v. Reno]</a:t>
            </a:r>
          </a:p>
          <a:p>
            <a:pPr lvl="1">
              <a:lnSpc>
                <a:spcPct val="90000"/>
              </a:lnSpc>
            </a:pPr>
            <a:r>
              <a:rPr lang="en-US" sz="2000" smtClean="0"/>
              <a:t>Historically provided protections similar to print media</a:t>
            </a:r>
          </a:p>
          <a:p>
            <a:pPr>
              <a:lnSpc>
                <a:spcPct val="90000"/>
              </a:lnSpc>
            </a:pPr>
            <a:r>
              <a:rPr lang="en-US" sz="2800" smtClean="0"/>
              <a:t>However, some types of expression challenge our sensibilities as members of society</a:t>
            </a:r>
          </a:p>
          <a:p>
            <a:pPr lvl="1">
              <a:lnSpc>
                <a:spcPct val="90000"/>
              </a:lnSpc>
            </a:pPr>
            <a:r>
              <a:rPr lang="en-US" sz="2000" smtClean="0"/>
              <a:t>Pornography, hate speech, virtual threats, cyber-bullying, nuisance speech (SPAM)</a:t>
            </a:r>
          </a:p>
          <a:p>
            <a:pPr>
              <a:lnSpc>
                <a:spcPct val="90000"/>
              </a:lnSpc>
            </a:pPr>
            <a:r>
              <a:rPr lang="en-US" sz="2800" smtClean="0"/>
              <a:t>Efforts to censor speech on the Internet continue</a:t>
            </a:r>
          </a:p>
          <a:p>
            <a:pPr>
              <a:lnSpc>
                <a:spcPct val="90000"/>
              </a:lnSpc>
            </a:pPr>
            <a:r>
              <a:rPr lang="en-US" sz="2800" smtClean="0"/>
              <a:t>Should we implement content controls to restrict speech on the Internet that offends?</a:t>
            </a:r>
          </a:p>
          <a:p>
            <a:pPr lvl="1">
              <a:lnSpc>
                <a:spcPct val="90000"/>
              </a:lnSpc>
            </a:pPr>
            <a:r>
              <a:rPr lang="en-US" sz="2000" smtClean="0"/>
              <a:t>If so, how and under what circumstances?</a:t>
            </a:r>
          </a:p>
        </p:txBody>
      </p:sp>
      <p:sp>
        <p:nvSpPr>
          <p:cNvPr id="2" name="Slide Number Placeholder 1"/>
          <p:cNvSpPr>
            <a:spLocks noGrp="1"/>
          </p:cNvSpPr>
          <p:nvPr>
            <p:ph type="sldNum" sz="quarter" idx="12"/>
          </p:nvPr>
        </p:nvSpPr>
        <p:spPr/>
        <p:txBody>
          <a:bodyPr/>
          <a:lstStyle/>
          <a:p>
            <a:pPr>
              <a:defRPr/>
            </a:pPr>
            <a:fld id="{92147F1C-B4B1-448E-BE86-6DAB83BD463C}"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en-US" dirty="0" smtClean="0"/>
              <a:t>Remarks on Internet Freedom</a:t>
            </a:r>
            <a:endParaRPr lang="en-US" dirty="0" smtClean="0"/>
          </a:p>
        </p:txBody>
      </p:sp>
      <p:sp>
        <p:nvSpPr>
          <p:cNvPr id="16387" name="Content Placeholder 2"/>
          <p:cNvSpPr>
            <a:spLocks noGrp="1"/>
          </p:cNvSpPr>
          <p:nvPr>
            <p:ph sz="quarter" idx="1"/>
          </p:nvPr>
        </p:nvSpPr>
        <p:spPr>
          <a:xfrm>
            <a:off x="304800" y="1524000"/>
            <a:ext cx="8610600" cy="4876800"/>
          </a:xfrm>
        </p:spPr>
        <p:txBody>
          <a:bodyPr/>
          <a:lstStyle/>
          <a:p>
            <a:pPr>
              <a:lnSpc>
                <a:spcPct val="80000"/>
              </a:lnSpc>
            </a:pPr>
            <a:r>
              <a:rPr lang="en-US" sz="2800" dirty="0" smtClean="0"/>
              <a:t>Speech given by Secretary of State Hillary Clinton at the </a:t>
            </a:r>
            <a:r>
              <a:rPr lang="en-US" sz="2800" i="1" dirty="0" err="1" smtClean="0"/>
              <a:t>Newseum</a:t>
            </a:r>
            <a:r>
              <a:rPr lang="en-US" sz="2800" dirty="0" smtClean="0"/>
              <a:t> (Washington D.C.) on January 21, 2010</a:t>
            </a:r>
          </a:p>
          <a:p>
            <a:pPr>
              <a:lnSpc>
                <a:spcPct val="80000"/>
              </a:lnSpc>
            </a:pPr>
            <a:r>
              <a:rPr lang="en-US" sz="2800" dirty="0" smtClean="0"/>
              <a:t>The spread </a:t>
            </a:r>
            <a:r>
              <a:rPr lang="en-US" sz="2800" dirty="0" smtClean="0"/>
              <a:t>of information networks is forming a new nervous system for our </a:t>
            </a:r>
            <a:r>
              <a:rPr lang="en-US" sz="2800" dirty="0" smtClean="0"/>
              <a:t>planet</a:t>
            </a:r>
          </a:p>
          <a:p>
            <a:pPr>
              <a:lnSpc>
                <a:spcPct val="80000"/>
              </a:lnSpc>
            </a:pPr>
            <a:r>
              <a:rPr lang="en-US" sz="2800" dirty="0" smtClean="0"/>
              <a:t>Recent spike </a:t>
            </a:r>
            <a:r>
              <a:rPr lang="en-US" sz="2800" dirty="0" smtClean="0"/>
              <a:t>in threats to the free flow of </a:t>
            </a:r>
            <a:r>
              <a:rPr lang="en-US" sz="2800" dirty="0" smtClean="0"/>
              <a:t>information</a:t>
            </a:r>
          </a:p>
          <a:p>
            <a:pPr>
              <a:lnSpc>
                <a:spcPct val="80000"/>
              </a:lnSpc>
            </a:pPr>
            <a:r>
              <a:rPr lang="en-US" sz="2800" dirty="0" smtClean="0"/>
              <a:t>Censors in other countries work </a:t>
            </a:r>
            <a:r>
              <a:rPr lang="en-US" sz="2800" dirty="0" smtClean="0"/>
              <a:t>furiously to erase </a:t>
            </a:r>
            <a:r>
              <a:rPr lang="en-US" sz="2800" dirty="0" smtClean="0"/>
              <a:t>info</a:t>
            </a:r>
          </a:p>
          <a:p>
            <a:pPr>
              <a:lnSpc>
                <a:spcPct val="80000"/>
              </a:lnSpc>
            </a:pPr>
            <a:r>
              <a:rPr lang="en-US" sz="2800" dirty="0" smtClean="0"/>
              <a:t>Freedom </a:t>
            </a:r>
            <a:r>
              <a:rPr lang="en-US" sz="2800" dirty="0" smtClean="0"/>
              <a:t>of expression may be the most </a:t>
            </a:r>
            <a:r>
              <a:rPr lang="en-US" sz="2800" dirty="0" smtClean="0"/>
              <a:t>obvious of our freedoms </a:t>
            </a:r>
            <a:r>
              <a:rPr lang="en-US" sz="2800" dirty="0" smtClean="0"/>
              <a:t>to face </a:t>
            </a:r>
            <a:r>
              <a:rPr lang="en-US" sz="2800" dirty="0" smtClean="0"/>
              <a:t>challenges in the U.S. and abroad</a:t>
            </a:r>
          </a:p>
          <a:p>
            <a:pPr>
              <a:lnSpc>
                <a:spcPct val="80000"/>
              </a:lnSpc>
            </a:pPr>
            <a:r>
              <a:rPr lang="en-US" sz="2800" dirty="0" smtClean="0"/>
              <a:t>Networks </a:t>
            </a:r>
            <a:r>
              <a:rPr lang="en-US" sz="2800" dirty="0" smtClean="0"/>
              <a:t>at the core of </a:t>
            </a:r>
            <a:r>
              <a:rPr lang="en-US" sz="2800" dirty="0" smtClean="0"/>
              <a:t>national </a:t>
            </a:r>
            <a:r>
              <a:rPr lang="en-US" sz="2800" dirty="0" smtClean="0"/>
              <a:t>security and </a:t>
            </a:r>
            <a:r>
              <a:rPr lang="en-US" sz="2800" dirty="0" smtClean="0"/>
              <a:t>economic </a:t>
            </a:r>
            <a:r>
              <a:rPr lang="en-US" sz="2800" dirty="0" smtClean="0"/>
              <a:t>prosperity </a:t>
            </a:r>
            <a:r>
              <a:rPr lang="en-US" sz="2800" dirty="0" smtClean="0"/>
              <a:t>must be safe </a:t>
            </a:r>
            <a:r>
              <a:rPr lang="en-US" sz="2800" dirty="0" smtClean="0"/>
              <a:t>and </a:t>
            </a:r>
            <a:r>
              <a:rPr lang="en-US" sz="2800" dirty="0" smtClean="0"/>
              <a:t>resilient</a:t>
            </a:r>
          </a:p>
          <a:p>
            <a:pPr>
              <a:lnSpc>
                <a:spcPct val="80000"/>
              </a:lnSpc>
            </a:pPr>
            <a:r>
              <a:rPr lang="en-US" sz="2800" dirty="0" smtClean="0"/>
              <a:t>U.S. funding many freedom efforts around the globe</a:t>
            </a:r>
          </a:p>
          <a:p>
            <a:pPr>
              <a:lnSpc>
                <a:spcPct val="80000"/>
              </a:lnSpc>
            </a:pPr>
            <a:r>
              <a:rPr lang="en-US" sz="2800" dirty="0" smtClean="0"/>
              <a:t>Watch the video or read the full speech at </a:t>
            </a:r>
            <a:r>
              <a:rPr lang="en-US" sz="2800" i="1" dirty="0" smtClean="0">
                <a:hlinkClick r:id="rId2"/>
              </a:rPr>
              <a:t>State.gov</a:t>
            </a:r>
            <a:endParaRPr lang="en-US" sz="2800" i="1" dirty="0" smtClean="0"/>
          </a:p>
        </p:txBody>
      </p:sp>
      <p:sp>
        <p:nvSpPr>
          <p:cNvPr id="2" name="Slide Number Placeholder 1"/>
          <p:cNvSpPr>
            <a:spLocks noGrp="1"/>
          </p:cNvSpPr>
          <p:nvPr>
            <p:ph type="sldNum" sz="quarter" idx="12"/>
          </p:nvPr>
        </p:nvSpPr>
        <p:spPr/>
        <p:txBody>
          <a:bodyPr/>
          <a:lstStyle/>
          <a:p>
            <a:pPr>
              <a:defRPr/>
            </a:pPr>
            <a:fld id="{92147F1C-B4B1-448E-BE86-6DAB83BD463C}" type="slidenum">
              <a:rPr lang="en-US" smtClean="0"/>
              <a:pPr>
                <a:defRPr/>
              </a:pPr>
              <a:t>15</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001000" y="0"/>
            <a:ext cx="1143000" cy="1143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ln>
            <a:noFill/>
          </a:ln>
        </p:spPr>
        <p:txBody>
          <a:bodyPr/>
          <a:lstStyle/>
          <a:p>
            <a:r>
              <a:rPr lang="en-US" altLang="en-US" smtClean="0"/>
              <a:t>Offensive Speech and </a:t>
            </a:r>
            <a:br>
              <a:rPr lang="en-US" altLang="en-US" smtClean="0"/>
            </a:br>
            <a:r>
              <a:rPr lang="en-US" altLang="en-US" smtClean="0"/>
              <a:t>Censorship in Cyberspace</a:t>
            </a:r>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lang="en-US" smtClean="0"/>
              <a:t>Material Inappropriate for Children</a:t>
            </a:r>
            <a:br>
              <a:rPr lang="en-US" smtClean="0"/>
            </a:br>
            <a:r>
              <a:rPr lang="en-US" sz="2400" smtClean="0"/>
              <a:t>(Pornography and Ginsberg Speech)</a:t>
            </a:r>
          </a:p>
        </p:txBody>
      </p:sp>
      <p:sp>
        <p:nvSpPr>
          <p:cNvPr id="18435" name="Content Placeholder 2"/>
          <p:cNvSpPr>
            <a:spLocks noGrp="1"/>
          </p:cNvSpPr>
          <p:nvPr>
            <p:ph sz="quarter" idx="1"/>
          </p:nvPr>
        </p:nvSpPr>
        <p:spPr/>
        <p:txBody>
          <a:bodyPr/>
          <a:lstStyle/>
          <a:p>
            <a:r>
              <a:rPr lang="en-US" altLang="en-US" sz="2800" smtClean="0"/>
              <a:t>Regardless of the medium</a:t>
            </a:r>
          </a:p>
          <a:p>
            <a:pPr lvl="1"/>
            <a:r>
              <a:rPr lang="en-US" altLang="en-US" sz="2000" smtClean="0"/>
              <a:t>It is illegal to create, possess or distribute child pornography </a:t>
            </a:r>
          </a:p>
          <a:p>
            <a:pPr lvl="2"/>
            <a:r>
              <a:rPr lang="en-US" altLang="en-US" sz="1600" smtClean="0"/>
              <a:t>Depicts children (&lt; 18 years old) in sexual positions or engaged in sexual activity</a:t>
            </a:r>
          </a:p>
          <a:p>
            <a:pPr lvl="1"/>
            <a:r>
              <a:rPr lang="en-US" altLang="en-US" sz="2000" smtClean="0"/>
              <a:t>It is illegal to lure children into sexual activity </a:t>
            </a:r>
          </a:p>
          <a:p>
            <a:pPr lvl="2"/>
            <a:r>
              <a:rPr lang="en-US" altLang="en-US" sz="1600" smtClean="0"/>
              <a:t>NBC Dateline’s “To Catch a Predator”</a:t>
            </a:r>
          </a:p>
          <a:p>
            <a:r>
              <a:rPr lang="en-US" sz="2800" smtClean="0"/>
              <a:t>Other forms of pornography can be regulated and banned, but only for minors in U.S.</a:t>
            </a:r>
          </a:p>
          <a:p>
            <a:pPr lvl="1"/>
            <a:r>
              <a:rPr lang="en-US" sz="2000" smtClean="0"/>
              <a:t>Pornography is sexually explicit speech that is not deemed obscene (and not involving children) - often referred to as </a:t>
            </a:r>
            <a:r>
              <a:rPr lang="en-US" sz="2000" i="1" smtClean="0"/>
              <a:t>Ginsberg Speech</a:t>
            </a:r>
          </a:p>
          <a:p>
            <a:r>
              <a:rPr lang="en-US" altLang="en-US" sz="2800" smtClean="0"/>
              <a:t>Technology changes the context</a:t>
            </a:r>
          </a:p>
          <a:p>
            <a:pPr lvl="1"/>
            <a:r>
              <a:rPr lang="en-US" altLang="en-US" sz="2000" smtClean="0"/>
              <a:t>On the Web, children have access to the same ‘adult’ text, images, and videos as adults (pornography is ubiquitous online)</a:t>
            </a:r>
          </a:p>
          <a:p>
            <a:pPr lvl="1"/>
            <a:r>
              <a:rPr lang="en-US" altLang="en-US" sz="2000" smtClean="0"/>
              <a:t>Online proprietors may not know the customer is not an adult</a:t>
            </a:r>
          </a:p>
        </p:txBody>
      </p:sp>
      <p:sp>
        <p:nvSpPr>
          <p:cNvPr id="2" name="Slide Number Placeholder 1"/>
          <p:cNvSpPr>
            <a:spLocks noGrp="1"/>
          </p:cNvSpPr>
          <p:nvPr>
            <p:ph type="sldNum" sz="quarter" idx="12"/>
          </p:nvPr>
        </p:nvSpPr>
        <p:spPr/>
        <p:txBody>
          <a:bodyPr/>
          <a:lstStyle/>
          <a:p>
            <a:pPr>
              <a:defRPr/>
            </a:pPr>
            <a:fld id="{9E736A8E-E9E0-46AF-85E4-2F1C4AF0C0C8}"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Material Inappropriate for </a:t>
            </a:r>
            <a:r>
              <a:rPr lang="en-US" dirty="0" smtClean="0"/>
              <a:t>Minors</a:t>
            </a:r>
            <a:r>
              <a:rPr lang="en-US" dirty="0" smtClean="0"/>
              <a:t/>
            </a:r>
            <a:br>
              <a:rPr lang="en-US" dirty="0" smtClean="0"/>
            </a:br>
            <a:r>
              <a:rPr lang="en-US" sz="2400" dirty="0" smtClean="0"/>
              <a:t>(Pornography and Ginsberg Speech)</a:t>
            </a:r>
            <a:endParaRPr lang="en-US" dirty="0" smtClean="0"/>
          </a:p>
        </p:txBody>
      </p:sp>
      <p:sp>
        <p:nvSpPr>
          <p:cNvPr id="19459" name="Content Placeholder 2"/>
          <p:cNvSpPr>
            <a:spLocks noGrp="1"/>
          </p:cNvSpPr>
          <p:nvPr>
            <p:ph idx="1"/>
          </p:nvPr>
        </p:nvSpPr>
        <p:spPr/>
        <p:txBody>
          <a:bodyPr/>
          <a:lstStyle/>
          <a:p>
            <a:pPr>
              <a:lnSpc>
                <a:spcPct val="110000"/>
              </a:lnSpc>
            </a:pPr>
            <a:r>
              <a:rPr lang="en-US" sz="3000" smtClean="0">
                <a:hlinkClick r:id="rId2"/>
              </a:rPr>
              <a:t>Ginsberg v. New York</a:t>
            </a:r>
            <a:r>
              <a:rPr lang="en-US" sz="3000" smtClean="0"/>
              <a:t> (1968) </a:t>
            </a:r>
          </a:p>
          <a:p>
            <a:pPr lvl="1">
              <a:lnSpc>
                <a:spcPct val="110000"/>
              </a:lnSpc>
            </a:pPr>
            <a:r>
              <a:rPr lang="en-US" smtClean="0"/>
              <a:t>Upheld New York’s law banning the sale of materials considered harmful to minors to anyone under the age of 17. </a:t>
            </a:r>
          </a:p>
          <a:p>
            <a:pPr lvl="1">
              <a:lnSpc>
                <a:spcPct val="110000"/>
              </a:lnSpc>
            </a:pPr>
            <a:r>
              <a:rPr lang="en-US" smtClean="0"/>
              <a:t>States have the rights to pass laws that ban the sale or distribution of pornography to minors</a:t>
            </a:r>
          </a:p>
          <a:p>
            <a:pPr lvl="1">
              <a:lnSpc>
                <a:spcPct val="110000"/>
              </a:lnSpc>
            </a:pPr>
            <a:r>
              <a:rPr lang="en-US" smtClean="0"/>
              <a:t>Ginsberg Speech (pornography off-limits to minors)</a:t>
            </a:r>
          </a:p>
          <a:p>
            <a:pPr lvl="2">
              <a:lnSpc>
                <a:spcPct val="110000"/>
              </a:lnSpc>
            </a:pPr>
            <a:r>
              <a:rPr lang="en-US" smtClean="0"/>
              <a:t>Predominately appeals to the prurient interests of minors</a:t>
            </a:r>
          </a:p>
          <a:p>
            <a:pPr lvl="2">
              <a:lnSpc>
                <a:spcPct val="110000"/>
              </a:lnSpc>
            </a:pPr>
            <a:r>
              <a:rPr lang="en-US" smtClean="0"/>
              <a:t>Is offensive to prevailing standards of what adults consider suitable for minors</a:t>
            </a:r>
          </a:p>
          <a:p>
            <a:pPr lvl="2">
              <a:lnSpc>
                <a:spcPct val="110000"/>
              </a:lnSpc>
            </a:pPr>
            <a:r>
              <a:rPr lang="en-US" smtClean="0"/>
              <a:t>Is without redeeming social importance to minors</a:t>
            </a:r>
          </a:p>
        </p:txBody>
      </p:sp>
      <p:sp>
        <p:nvSpPr>
          <p:cNvPr id="4" name="Slide Number Placeholder 3"/>
          <p:cNvSpPr>
            <a:spLocks noGrp="1"/>
          </p:cNvSpPr>
          <p:nvPr>
            <p:ph type="sldNum" sz="quarter" idx="12"/>
          </p:nvPr>
        </p:nvSpPr>
        <p:spPr/>
        <p:txBody>
          <a:bodyPr/>
          <a:lstStyle/>
          <a:p>
            <a:pPr>
              <a:defRPr/>
            </a:pPr>
            <a:fld id="{B2921932-FDE5-48C5-8CBB-CE84B64E0514}"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r>
              <a:rPr lang="en-US" dirty="0" smtClean="0"/>
              <a:t>Porn: Business of Pleasure</a:t>
            </a:r>
            <a:endParaRPr lang="en-US" dirty="0" smtClean="0"/>
          </a:p>
        </p:txBody>
      </p:sp>
      <p:sp>
        <p:nvSpPr>
          <p:cNvPr id="16387" name="Content Placeholder 2"/>
          <p:cNvSpPr>
            <a:spLocks noGrp="1"/>
          </p:cNvSpPr>
          <p:nvPr>
            <p:ph sz="quarter" idx="1"/>
          </p:nvPr>
        </p:nvSpPr>
        <p:spPr>
          <a:xfrm>
            <a:off x="304800" y="1524000"/>
            <a:ext cx="8839200" cy="4876800"/>
          </a:xfrm>
        </p:spPr>
        <p:txBody>
          <a:bodyPr/>
          <a:lstStyle/>
          <a:p>
            <a:pPr>
              <a:lnSpc>
                <a:spcPct val="90000"/>
              </a:lnSpc>
            </a:pPr>
            <a:r>
              <a:rPr lang="en-US" sz="2800" dirty="0" smtClean="0"/>
              <a:t>Controversial, provocative, profitable, and under assault</a:t>
            </a:r>
          </a:p>
          <a:p>
            <a:pPr>
              <a:lnSpc>
                <a:spcPct val="90000"/>
              </a:lnSpc>
            </a:pPr>
            <a:r>
              <a:rPr lang="en-US" sz="2800" dirty="0" smtClean="0"/>
              <a:t>Porn is a $100 billion a year industry around the globe</a:t>
            </a:r>
          </a:p>
          <a:p>
            <a:pPr>
              <a:lnSpc>
                <a:spcPct val="90000"/>
              </a:lnSpc>
            </a:pPr>
            <a:r>
              <a:rPr lang="en-US" sz="2800" dirty="0" smtClean="0"/>
              <a:t>It was once too taboo to talk about, but not </a:t>
            </a:r>
            <a:r>
              <a:rPr lang="en-US" sz="2800" dirty="0" smtClean="0"/>
              <a:t>anymore…</a:t>
            </a:r>
          </a:p>
          <a:p>
            <a:pPr>
              <a:lnSpc>
                <a:spcPct val="90000"/>
              </a:lnSpc>
            </a:pPr>
            <a:r>
              <a:rPr lang="en-US" sz="2800" dirty="0" smtClean="0"/>
              <a:t>The </a:t>
            </a:r>
            <a:r>
              <a:rPr lang="en-US" sz="2800" dirty="0" smtClean="0"/>
              <a:t>porn industry has changed technology and can be found in millions of </a:t>
            </a:r>
            <a:r>
              <a:rPr lang="en-US" sz="2800" dirty="0" smtClean="0"/>
              <a:t>homes and hotels across the U.S.</a:t>
            </a:r>
          </a:p>
          <a:p>
            <a:pPr>
              <a:lnSpc>
                <a:spcPct val="90000"/>
              </a:lnSpc>
            </a:pPr>
            <a:r>
              <a:rPr lang="en-US" sz="2800" dirty="0" smtClean="0"/>
              <a:t>First Amendment defenders claim censorship interferes with the notion of a truly free society</a:t>
            </a:r>
          </a:p>
          <a:p>
            <a:pPr>
              <a:lnSpc>
                <a:spcPct val="90000"/>
              </a:lnSpc>
            </a:pPr>
            <a:r>
              <a:rPr lang="en-US" sz="2800" dirty="0" smtClean="0"/>
              <a:t>Regulation of obscenity: U.S. Supreme Court Case (1974) overturns Georgia, noting movie not “patently offensive” </a:t>
            </a:r>
          </a:p>
          <a:p>
            <a:pPr>
              <a:lnSpc>
                <a:spcPct val="90000"/>
              </a:lnSpc>
            </a:pPr>
            <a:r>
              <a:rPr lang="en-US" sz="2800" dirty="0" smtClean="0"/>
              <a:t>Internet porn is the “crack cocaine of sexual addiction”</a:t>
            </a:r>
          </a:p>
          <a:p>
            <a:pPr>
              <a:lnSpc>
                <a:spcPct val="90000"/>
              </a:lnSpc>
            </a:pPr>
            <a:r>
              <a:rPr lang="en-US" sz="2800" dirty="0" smtClean="0"/>
              <a:t>Go </a:t>
            </a:r>
            <a:r>
              <a:rPr lang="en-US" sz="2800" dirty="0" smtClean="0"/>
              <a:t>inside the $13-billion porn industry </a:t>
            </a:r>
            <a:r>
              <a:rPr lang="en-US" sz="2800" dirty="0" smtClean="0"/>
              <a:t>at </a:t>
            </a:r>
            <a:r>
              <a:rPr lang="en-US" sz="2800" i="1" dirty="0" smtClean="0">
                <a:hlinkClick r:id="rId2"/>
              </a:rPr>
              <a:t>CNBC.com</a:t>
            </a:r>
            <a:endParaRPr lang="en-US" sz="2800" i="1" dirty="0" smtClean="0"/>
          </a:p>
        </p:txBody>
      </p:sp>
      <p:sp>
        <p:nvSpPr>
          <p:cNvPr id="2" name="Slide Number Placeholder 1"/>
          <p:cNvSpPr>
            <a:spLocks noGrp="1"/>
          </p:cNvSpPr>
          <p:nvPr>
            <p:ph type="sldNum" sz="quarter" idx="12"/>
          </p:nvPr>
        </p:nvSpPr>
        <p:spPr/>
        <p:txBody>
          <a:bodyPr/>
          <a:lstStyle/>
          <a:p>
            <a:pPr>
              <a:defRPr/>
            </a:pPr>
            <a:fld id="{92147F1C-B4B1-448E-BE86-6DAB83BD463C}" type="slidenum">
              <a:rPr lang="en-US" smtClean="0"/>
              <a:pPr>
                <a:defRPr/>
              </a:pPr>
              <a:t>19</a:t>
            </a:fld>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7513503" y="0"/>
            <a:ext cx="1630497" cy="914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p:txBody>
          <a:bodyPr/>
          <a:lstStyle/>
          <a:p>
            <a:pPr>
              <a:defRPr/>
            </a:pPr>
            <a:fld id="{F73AB996-1160-4ABD-9B51-734D00EF2B0E}" type="slidenum">
              <a:rPr lang="en-US" smtClean="0"/>
              <a:pPr>
                <a:defRPr/>
              </a:pPr>
              <a:t>2</a:t>
            </a:fld>
            <a:endParaRPr lang="en-US" smtClean="0"/>
          </a:p>
        </p:txBody>
      </p:sp>
      <p:sp>
        <p:nvSpPr>
          <p:cNvPr id="4099" name="Rectangle 2"/>
          <p:cNvSpPr>
            <a:spLocks noGrp="1" noChangeArrowheads="1"/>
          </p:cNvSpPr>
          <p:nvPr>
            <p:ph type="title"/>
          </p:nvPr>
        </p:nvSpPr>
        <p:spPr/>
        <p:txBody>
          <a:bodyPr/>
          <a:lstStyle/>
          <a:p>
            <a:r>
              <a:rPr lang="en-US" smtClean="0"/>
              <a:t>Today’s Agenda</a:t>
            </a:r>
          </a:p>
        </p:txBody>
      </p:sp>
      <p:sp>
        <p:nvSpPr>
          <p:cNvPr id="4100" name="Rectangle 3"/>
          <p:cNvSpPr>
            <a:spLocks noGrp="1" noChangeArrowheads="1"/>
          </p:cNvSpPr>
          <p:nvPr>
            <p:ph type="body" idx="1"/>
          </p:nvPr>
        </p:nvSpPr>
        <p:spPr>
          <a:xfrm>
            <a:off x="304800" y="1524000"/>
            <a:ext cx="8229600" cy="4800600"/>
          </a:xfrm>
        </p:spPr>
        <p:txBody>
          <a:bodyPr/>
          <a:lstStyle/>
          <a:p>
            <a:r>
              <a:rPr lang="en-US" altLang="en-US" smtClean="0"/>
              <a:t>Freedom of Expression on the Internet</a:t>
            </a:r>
          </a:p>
          <a:p>
            <a:pPr lvl="1"/>
            <a:r>
              <a:rPr lang="en-US" altLang="en-US" smtClean="0"/>
              <a:t>What is the First Amendment?</a:t>
            </a:r>
          </a:p>
          <a:p>
            <a:pPr lvl="1"/>
            <a:r>
              <a:rPr lang="en-US" altLang="en-US" smtClean="0"/>
              <a:t>What types of speech are not protected?</a:t>
            </a:r>
          </a:p>
          <a:p>
            <a:pPr lvl="2"/>
            <a:r>
              <a:rPr lang="en-US" altLang="en-US" smtClean="0"/>
              <a:t>Obscene speech, defamation, incitement of crime (threats), incitement of panic, incitement of rebellion against government</a:t>
            </a:r>
          </a:p>
          <a:p>
            <a:pPr lvl="1"/>
            <a:r>
              <a:rPr lang="en-US" altLang="en-US" smtClean="0"/>
              <a:t>Offensive speech and censorship in cyberspace</a:t>
            </a:r>
          </a:p>
          <a:p>
            <a:pPr lvl="2"/>
            <a:r>
              <a:rPr lang="en-US" altLang="en-US" smtClean="0"/>
              <a:t>Pornography</a:t>
            </a:r>
          </a:p>
          <a:p>
            <a:pPr lvl="2"/>
            <a:r>
              <a:rPr lang="en-US" altLang="en-US" smtClean="0"/>
              <a:t>Hate speech</a:t>
            </a:r>
          </a:p>
          <a:p>
            <a:pPr lvl="2"/>
            <a:r>
              <a:rPr lang="en-US" altLang="en-US" smtClean="0"/>
              <a:t>Student off-campus websites</a:t>
            </a:r>
          </a:p>
          <a:p>
            <a:pPr lvl="2"/>
            <a:r>
              <a:rPr lang="en-US" altLang="en-US" smtClean="0"/>
              <a:t>Cyber-bullying and virtual threats</a:t>
            </a:r>
          </a:p>
          <a:p>
            <a:pPr lvl="2"/>
            <a:r>
              <a:rPr lang="en-US" altLang="en-US" smtClean="0"/>
              <a:t>Nuisance speech (SPAM)</a:t>
            </a:r>
          </a:p>
          <a:p>
            <a:pPr lvl="1"/>
            <a:r>
              <a:rPr lang="en-US" altLang="en-US" smtClean="0"/>
              <a:t>U.S. laws vs. technology solutions</a:t>
            </a:r>
          </a:p>
          <a:p>
            <a:pPr lvl="2"/>
            <a:r>
              <a:rPr lang="en-US" altLang="en-US" smtClean="0"/>
              <a:t>Is a top-down approach or a bottom-up approach more effective?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p:txBody>
          <a:bodyPr/>
          <a:lstStyle/>
          <a:p>
            <a:r>
              <a:rPr lang="en-US" altLang="en-US" smtClean="0"/>
              <a:t>Censorship Laws</a:t>
            </a:r>
            <a:br>
              <a:rPr lang="en-US" altLang="en-US" smtClean="0"/>
            </a:br>
            <a:r>
              <a:rPr lang="en-US" altLang="en-US" sz="2400" smtClean="0"/>
              <a:t>(CDA)</a:t>
            </a:r>
          </a:p>
        </p:txBody>
      </p:sp>
      <p:sp>
        <p:nvSpPr>
          <p:cNvPr id="20483" name="Rectangle 8"/>
          <p:cNvSpPr>
            <a:spLocks noGrp="1" noChangeArrowheads="1"/>
          </p:cNvSpPr>
          <p:nvPr>
            <p:ph sz="half" idx="1"/>
          </p:nvPr>
        </p:nvSpPr>
        <p:spPr>
          <a:xfrm>
            <a:off x="304800" y="1524000"/>
            <a:ext cx="4953000" cy="4876800"/>
          </a:xfrm>
        </p:spPr>
        <p:txBody>
          <a:bodyPr/>
          <a:lstStyle/>
          <a:p>
            <a:r>
              <a:rPr lang="en-US" altLang="en-US" smtClean="0"/>
              <a:t>Communications Decency Act (CDA, 1996)</a:t>
            </a:r>
          </a:p>
          <a:p>
            <a:pPr lvl="1"/>
            <a:r>
              <a:rPr lang="en-US" altLang="en-US" smtClean="0"/>
              <a:t>Publicity and public pressure lead Congress to pass this act</a:t>
            </a:r>
          </a:p>
          <a:p>
            <a:pPr lvl="2"/>
            <a:r>
              <a:rPr lang="en-US" smtClean="0"/>
              <a:t>A flawed 1995 study from CMU suggested that over 83% of all photos on the Internet were pornographic</a:t>
            </a:r>
          </a:p>
          <a:p>
            <a:pPr lvl="3"/>
            <a:r>
              <a:rPr lang="en-US" smtClean="0"/>
              <a:t>Strong evidence that many parts of the study were flawed</a:t>
            </a:r>
          </a:p>
          <a:p>
            <a:pPr lvl="3"/>
            <a:r>
              <a:rPr lang="en-US" smtClean="0"/>
              <a:t>Nevertheless, led to major press including a cover story in </a:t>
            </a:r>
            <a:r>
              <a:rPr lang="en-US" i="1" smtClean="0"/>
              <a:t>Time</a:t>
            </a:r>
            <a:r>
              <a:rPr lang="en-US" smtClean="0"/>
              <a:t> magazine which was cited by bill’s sponsor</a:t>
            </a:r>
          </a:p>
        </p:txBody>
      </p:sp>
      <p:sp>
        <p:nvSpPr>
          <p:cNvPr id="20484" name="Content Placeholder 5"/>
          <p:cNvSpPr>
            <a:spLocks noGrp="1"/>
          </p:cNvSpPr>
          <p:nvPr>
            <p:ph sz="half" idx="2"/>
          </p:nvPr>
        </p:nvSpPr>
        <p:spPr/>
        <p:txBody>
          <a:bodyPr/>
          <a:lstStyle/>
          <a:p>
            <a:endParaRPr lang="en-US" smtClean="0"/>
          </a:p>
          <a:p>
            <a:pPr>
              <a:buFont typeface="Monotype Sorts" pitchFamily="2" charset="2"/>
              <a:buNone/>
            </a:pPr>
            <a:endParaRPr lang="en-US" smtClean="0"/>
          </a:p>
        </p:txBody>
      </p:sp>
      <p:sp>
        <p:nvSpPr>
          <p:cNvPr id="4" name="Slide Number Placeholder 5"/>
          <p:cNvSpPr>
            <a:spLocks noGrp="1"/>
          </p:cNvSpPr>
          <p:nvPr>
            <p:ph type="sldNum" sz="quarter" idx="12"/>
          </p:nvPr>
        </p:nvSpPr>
        <p:spPr/>
        <p:txBody>
          <a:bodyPr/>
          <a:lstStyle/>
          <a:p>
            <a:pPr>
              <a:defRPr/>
            </a:pPr>
            <a:fld id="{E799051E-ECED-4F8E-A2A4-634860649578}" type="slidenum">
              <a:rPr lang="en-US"/>
              <a:pPr>
                <a:defRPr/>
              </a:pPr>
              <a:t>20</a:t>
            </a:fld>
            <a:endParaRPr lang="en-US"/>
          </a:p>
        </p:txBody>
      </p:sp>
      <p:pic>
        <p:nvPicPr>
          <p:cNvPr id="20486" name="Content Placeholder 4" descr="1101950703_400.jpg"/>
          <p:cNvPicPr>
            <a:picLocks noChangeAspect="1"/>
          </p:cNvPicPr>
          <p:nvPr/>
        </p:nvPicPr>
        <p:blipFill>
          <a:blip r:embed="rId3" cstate="print"/>
          <a:srcRect/>
          <a:stretch>
            <a:fillRect/>
          </a:stretch>
        </p:blipFill>
        <p:spPr bwMode="auto">
          <a:xfrm>
            <a:off x="5257800" y="1506354"/>
            <a:ext cx="3599755" cy="4742045"/>
          </a:xfrm>
          <a:prstGeom prst="rect">
            <a:avLst/>
          </a:prstGeom>
          <a:noFill/>
          <a:ln w="9525">
            <a:noFill/>
            <a:miter lim="800000"/>
            <a:headEnd/>
            <a:tailEnd/>
          </a:ln>
        </p:spPr>
      </p:pic>
      <p:sp>
        <p:nvSpPr>
          <p:cNvPr id="20487" name="TextBox 6"/>
          <p:cNvSpPr txBox="1">
            <a:spLocks noChangeArrowheads="1"/>
          </p:cNvSpPr>
          <p:nvPr/>
        </p:nvSpPr>
        <p:spPr bwMode="auto">
          <a:xfrm>
            <a:off x="6324600" y="6400800"/>
            <a:ext cx="1828800" cy="276225"/>
          </a:xfrm>
          <a:prstGeom prst="rect">
            <a:avLst/>
          </a:prstGeom>
          <a:noFill/>
          <a:ln w="9525">
            <a:noFill/>
            <a:miter lim="800000"/>
            <a:headEnd/>
            <a:tailEnd/>
          </a:ln>
        </p:spPr>
        <p:txBody>
          <a:bodyPr>
            <a:spAutoFit/>
          </a:bodyPr>
          <a:lstStyle/>
          <a:p>
            <a:pPr algn="ctr"/>
            <a:r>
              <a:rPr lang="en-US" sz="1200">
                <a:solidFill>
                  <a:schemeClr val="bg2"/>
                </a:solidFill>
              </a:rPr>
              <a:t>July 3, 1995</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Censorship Laws</a:t>
            </a:r>
            <a:br>
              <a:rPr lang="en-US" altLang="en-US" smtClean="0"/>
            </a:br>
            <a:r>
              <a:rPr lang="en-US" altLang="en-US" sz="2400" smtClean="0"/>
              <a:t>(CDA)</a:t>
            </a:r>
            <a:endParaRPr lang="en-US" smtClean="0"/>
          </a:p>
        </p:txBody>
      </p:sp>
      <p:sp>
        <p:nvSpPr>
          <p:cNvPr id="21507" name="Content Placeholder 2"/>
          <p:cNvSpPr>
            <a:spLocks noGrp="1"/>
          </p:cNvSpPr>
          <p:nvPr>
            <p:ph idx="1"/>
          </p:nvPr>
        </p:nvSpPr>
        <p:spPr>
          <a:xfrm>
            <a:off x="304800" y="1524000"/>
            <a:ext cx="8534400" cy="4876800"/>
          </a:xfrm>
        </p:spPr>
        <p:txBody>
          <a:bodyPr/>
          <a:lstStyle/>
          <a:p>
            <a:r>
              <a:rPr lang="en-US" altLang="en-US" sz="3000" smtClean="0"/>
              <a:t>Communications Decency Act (CDA, 1996)</a:t>
            </a:r>
          </a:p>
          <a:p>
            <a:pPr lvl="1"/>
            <a:r>
              <a:rPr lang="en-US" altLang="en-US" smtClean="0"/>
              <a:t>Goals</a:t>
            </a:r>
          </a:p>
          <a:p>
            <a:pPr lvl="2"/>
            <a:r>
              <a:rPr lang="en-US" altLang="en-US" smtClean="0"/>
              <a:t>Primary: Protect children from online pornography (Ginsberg Speech)</a:t>
            </a:r>
          </a:p>
          <a:p>
            <a:pPr lvl="2"/>
            <a:r>
              <a:rPr lang="en-US" smtClean="0"/>
              <a:t>Secondary: Reduce the availability of such materials (that might make parents less inclined to allow Internet usage in their homes, thus reducing the Internet’s utility)</a:t>
            </a:r>
          </a:p>
          <a:p>
            <a:pPr lvl="1"/>
            <a:r>
              <a:rPr lang="en-US" altLang="en-US" smtClean="0"/>
              <a:t>Method</a:t>
            </a:r>
          </a:p>
          <a:p>
            <a:pPr lvl="2"/>
            <a:r>
              <a:rPr lang="en-US" altLang="en-US" u="sng" smtClean="0"/>
              <a:t>Anyone</a:t>
            </a:r>
            <a:r>
              <a:rPr lang="en-US" altLang="en-US" smtClean="0"/>
              <a:t> who made available to anyone under 18 any communication that is obscene or </a:t>
            </a:r>
            <a:r>
              <a:rPr lang="en-US" altLang="en-US" u="sng" smtClean="0"/>
              <a:t>indecent</a:t>
            </a:r>
            <a:r>
              <a:rPr lang="en-US" altLang="en-US" smtClean="0"/>
              <a:t> would be subject to a $250,000 fine and two years in prison</a:t>
            </a:r>
          </a:p>
          <a:p>
            <a:pPr lvl="2"/>
            <a:r>
              <a:rPr lang="en-US" smtClean="0"/>
              <a:t>Described as a “zoning ordinance for the Internet”</a:t>
            </a:r>
          </a:p>
          <a:p>
            <a:pPr lvl="2"/>
            <a:r>
              <a:rPr lang="en-US" smtClean="0"/>
              <a:t>Did not seek to ban adults from viewing such materials</a:t>
            </a:r>
          </a:p>
          <a:p>
            <a:pPr lvl="2"/>
            <a:r>
              <a:rPr lang="en-US" smtClean="0"/>
              <a:t>Granted categorical defense if a producer/distributor took </a:t>
            </a:r>
            <a:r>
              <a:rPr lang="en-US" u="sng" smtClean="0"/>
              <a:t>reasonably effective measures</a:t>
            </a:r>
            <a:r>
              <a:rPr lang="en-US" smtClean="0"/>
              <a:t> to screen out minors</a:t>
            </a:r>
          </a:p>
        </p:txBody>
      </p:sp>
      <p:sp>
        <p:nvSpPr>
          <p:cNvPr id="4" name="Slide Number Placeholder 3"/>
          <p:cNvSpPr>
            <a:spLocks noGrp="1"/>
          </p:cNvSpPr>
          <p:nvPr>
            <p:ph type="sldNum" sz="quarter" idx="12"/>
          </p:nvPr>
        </p:nvSpPr>
        <p:spPr/>
        <p:txBody>
          <a:bodyPr/>
          <a:lstStyle/>
          <a:p>
            <a:pPr>
              <a:defRPr/>
            </a:pPr>
            <a:fld id="{510BA12C-B4BE-44A8-91B5-F7DDB9A4500C}"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Censorship Laws</a:t>
            </a:r>
            <a:br>
              <a:rPr lang="en-US" altLang="en-US" smtClean="0"/>
            </a:br>
            <a:r>
              <a:rPr lang="en-US" altLang="en-US" sz="2400" smtClean="0"/>
              <a:t>(CDA)</a:t>
            </a:r>
            <a:endParaRPr lang="en-US" smtClean="0"/>
          </a:p>
        </p:txBody>
      </p:sp>
      <p:sp>
        <p:nvSpPr>
          <p:cNvPr id="22531" name="Content Placeholder 2"/>
          <p:cNvSpPr>
            <a:spLocks noGrp="1"/>
          </p:cNvSpPr>
          <p:nvPr>
            <p:ph idx="1"/>
          </p:nvPr>
        </p:nvSpPr>
        <p:spPr>
          <a:xfrm>
            <a:off x="304800" y="1524000"/>
            <a:ext cx="8610600" cy="4876800"/>
          </a:xfrm>
        </p:spPr>
        <p:txBody>
          <a:bodyPr/>
          <a:lstStyle/>
          <a:p>
            <a:pPr>
              <a:lnSpc>
                <a:spcPct val="90000"/>
              </a:lnSpc>
            </a:pPr>
            <a:r>
              <a:rPr lang="en-US" altLang="en-US" sz="3000" smtClean="0"/>
              <a:t>Communications Decency Act (CDA, 1996)</a:t>
            </a:r>
          </a:p>
          <a:p>
            <a:pPr lvl="1">
              <a:lnSpc>
                <a:spcPct val="90000"/>
              </a:lnSpc>
            </a:pPr>
            <a:r>
              <a:rPr lang="en-US" sz="2200" smtClean="0"/>
              <a:t>Alliance of users, ISPs, and civil liberties groups challenged the CDA as a violation of the First Amendment in a case known as </a:t>
            </a:r>
            <a:r>
              <a:rPr lang="en-US" sz="2200" i="1" smtClean="0">
                <a:hlinkClick r:id="rId2"/>
              </a:rPr>
              <a:t>Reno v. ACLU</a:t>
            </a:r>
            <a:r>
              <a:rPr lang="en-US" sz="2200" i="1" smtClean="0"/>
              <a:t> </a:t>
            </a:r>
          </a:p>
          <a:p>
            <a:pPr lvl="1">
              <a:lnSpc>
                <a:spcPct val="90000"/>
              </a:lnSpc>
            </a:pPr>
            <a:r>
              <a:rPr lang="en-US" sz="2200" smtClean="0"/>
              <a:t>Problems with the CDA	</a:t>
            </a:r>
            <a:r>
              <a:rPr lang="en-US" altLang="en-US" sz="2200" smtClean="0"/>
              <a:t> [ACLU v. Reno (1997)]</a:t>
            </a:r>
            <a:endParaRPr lang="en-US" sz="2200" smtClean="0"/>
          </a:p>
          <a:p>
            <a:pPr lvl="2">
              <a:lnSpc>
                <a:spcPct val="90000"/>
              </a:lnSpc>
            </a:pPr>
            <a:r>
              <a:rPr lang="en-US" altLang="en-US" smtClean="0"/>
              <a:t>Definition of “indecent material” was too vague/broad</a:t>
            </a:r>
          </a:p>
          <a:p>
            <a:pPr lvl="3">
              <a:lnSpc>
                <a:spcPct val="90000"/>
              </a:lnSpc>
            </a:pPr>
            <a:r>
              <a:rPr lang="en-US" altLang="en-US" smtClean="0"/>
              <a:t>Could include art, literature, health/sex education info</a:t>
            </a:r>
          </a:p>
          <a:p>
            <a:pPr lvl="2">
              <a:lnSpc>
                <a:spcPct val="90000"/>
              </a:lnSpc>
            </a:pPr>
            <a:r>
              <a:rPr lang="en-US" altLang="en-US" smtClean="0"/>
              <a:t>Definition of “reasonably effective measures” was vague</a:t>
            </a:r>
          </a:p>
          <a:p>
            <a:pPr lvl="3">
              <a:lnSpc>
                <a:spcPct val="90000"/>
              </a:lnSpc>
            </a:pPr>
            <a:r>
              <a:rPr lang="en-US" altLang="en-US" smtClean="0"/>
              <a:t>What are reasonable safeguards?</a:t>
            </a:r>
          </a:p>
          <a:p>
            <a:pPr lvl="2">
              <a:lnSpc>
                <a:spcPct val="90000"/>
              </a:lnSpc>
            </a:pPr>
            <a:r>
              <a:rPr lang="en-US" altLang="en-US" smtClean="0"/>
              <a:t>Law cannot control Internet sexual content originating outside the US</a:t>
            </a:r>
          </a:p>
          <a:p>
            <a:pPr lvl="3">
              <a:lnSpc>
                <a:spcPct val="90000"/>
              </a:lnSpc>
            </a:pPr>
            <a:r>
              <a:rPr lang="en-US" altLang="en-US" smtClean="0"/>
              <a:t>i.e., CDA violates 1</a:t>
            </a:r>
            <a:r>
              <a:rPr lang="en-US" altLang="en-US" baseline="30000" smtClean="0"/>
              <a:t>st</a:t>
            </a:r>
            <a:r>
              <a:rPr lang="en-US" altLang="en-US" smtClean="0"/>
              <a:t> Amendment rights w/o protecting children </a:t>
            </a:r>
          </a:p>
          <a:p>
            <a:pPr lvl="2">
              <a:lnSpc>
                <a:spcPct val="90000"/>
              </a:lnSpc>
            </a:pPr>
            <a:r>
              <a:rPr lang="en-US" altLang="en-US" smtClean="0"/>
              <a:t>Less restrictive means are available to protect children online</a:t>
            </a:r>
          </a:p>
          <a:p>
            <a:pPr lvl="3">
              <a:lnSpc>
                <a:spcPct val="90000"/>
              </a:lnSpc>
            </a:pPr>
            <a:r>
              <a:rPr lang="en-US" altLang="en-US" smtClean="0"/>
              <a:t>Content filtering technologies</a:t>
            </a:r>
          </a:p>
          <a:p>
            <a:pPr lvl="1">
              <a:lnSpc>
                <a:spcPct val="90000"/>
              </a:lnSpc>
            </a:pPr>
            <a:r>
              <a:rPr lang="en-US" altLang="en-US" sz="2200" smtClean="0"/>
              <a:t>ACLU v. Reno (1997) rule the CDA unconstitutional</a:t>
            </a:r>
            <a:endParaRPr lang="en-US" smtClean="0"/>
          </a:p>
        </p:txBody>
      </p:sp>
      <p:sp>
        <p:nvSpPr>
          <p:cNvPr id="4" name="Slide Number Placeholder 3"/>
          <p:cNvSpPr>
            <a:spLocks noGrp="1"/>
          </p:cNvSpPr>
          <p:nvPr>
            <p:ph type="sldNum" sz="quarter" idx="12"/>
          </p:nvPr>
        </p:nvSpPr>
        <p:spPr/>
        <p:txBody>
          <a:bodyPr/>
          <a:lstStyle/>
          <a:p>
            <a:pPr>
              <a:defRPr/>
            </a:pPr>
            <a:fld id="{8D253C72-B4C4-4883-9300-F88A6E024757}"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EA72C5AD-DE65-415B-93B4-5FD6FDF6C7F2}" type="slidenum">
              <a:rPr lang="en-US"/>
              <a:pPr>
                <a:defRPr/>
              </a:pPr>
              <a:t>23</a:t>
            </a:fld>
            <a:endParaRPr lang="en-US"/>
          </a:p>
        </p:txBody>
      </p:sp>
      <p:sp>
        <p:nvSpPr>
          <p:cNvPr id="23555" name="Rectangle 5"/>
          <p:cNvSpPr>
            <a:spLocks noGrp="1" noChangeArrowheads="1"/>
          </p:cNvSpPr>
          <p:nvPr>
            <p:ph type="title"/>
          </p:nvPr>
        </p:nvSpPr>
        <p:spPr/>
        <p:txBody>
          <a:bodyPr/>
          <a:lstStyle/>
          <a:p>
            <a:r>
              <a:rPr lang="en-US" altLang="en-US" smtClean="0"/>
              <a:t>Censorship Laws</a:t>
            </a:r>
            <a:br>
              <a:rPr lang="en-US" altLang="en-US" smtClean="0"/>
            </a:br>
            <a:r>
              <a:rPr lang="en-US" altLang="en-US" sz="2400" smtClean="0"/>
              <a:t>(COPA)</a:t>
            </a:r>
            <a:endParaRPr lang="en-US" altLang="en-US" smtClean="0"/>
          </a:p>
        </p:txBody>
      </p:sp>
      <p:sp>
        <p:nvSpPr>
          <p:cNvPr id="23556" name="Rectangle 6"/>
          <p:cNvSpPr>
            <a:spLocks noGrp="1" noChangeArrowheads="1"/>
          </p:cNvSpPr>
          <p:nvPr>
            <p:ph type="body" idx="1"/>
          </p:nvPr>
        </p:nvSpPr>
        <p:spPr/>
        <p:txBody>
          <a:bodyPr/>
          <a:lstStyle/>
          <a:p>
            <a:pPr>
              <a:lnSpc>
                <a:spcPct val="110000"/>
              </a:lnSpc>
            </a:pPr>
            <a:r>
              <a:rPr lang="en-US" altLang="en-US" sz="2800" dirty="0" smtClean="0"/>
              <a:t>Child Online Protection Act (COPA, 1998)</a:t>
            </a:r>
          </a:p>
          <a:p>
            <a:pPr lvl="1">
              <a:lnSpc>
                <a:spcPct val="110000"/>
              </a:lnSpc>
            </a:pPr>
            <a:r>
              <a:rPr lang="en-US" altLang="en-US" dirty="0" smtClean="0"/>
              <a:t>Often </a:t>
            </a:r>
            <a:r>
              <a:rPr lang="en-US" altLang="en-US" dirty="0" smtClean="0"/>
              <a:t>referred to as </a:t>
            </a:r>
            <a:r>
              <a:rPr lang="en-US" altLang="en-US" dirty="0" smtClean="0"/>
              <a:t>“CDA II”</a:t>
            </a:r>
            <a:endParaRPr lang="en-US" altLang="en-US" dirty="0" smtClean="0"/>
          </a:p>
          <a:p>
            <a:pPr lvl="1">
              <a:lnSpc>
                <a:spcPct val="110000"/>
              </a:lnSpc>
            </a:pPr>
            <a:r>
              <a:rPr lang="en-US" altLang="en-US" dirty="0" smtClean="0"/>
              <a:t>Method</a:t>
            </a:r>
          </a:p>
          <a:p>
            <a:pPr lvl="2">
              <a:lnSpc>
                <a:spcPct val="110000"/>
              </a:lnSpc>
            </a:pPr>
            <a:r>
              <a:rPr lang="en-US" altLang="en-US" u="sng" dirty="0" smtClean="0"/>
              <a:t>commercial websites</a:t>
            </a:r>
            <a:r>
              <a:rPr lang="en-US" altLang="en-US" dirty="0" smtClean="0"/>
              <a:t> that make available to minors sexually explicit materials “</a:t>
            </a:r>
            <a:r>
              <a:rPr lang="en-US" altLang="en-US" u="sng" dirty="0" smtClean="0"/>
              <a:t>harmful to minors</a:t>
            </a:r>
            <a:r>
              <a:rPr lang="en-US" altLang="en-US" dirty="0" smtClean="0"/>
              <a:t>”, as judged by </a:t>
            </a:r>
            <a:r>
              <a:rPr lang="en-US" altLang="en-US" u="sng" dirty="0" smtClean="0"/>
              <a:t>community standards</a:t>
            </a:r>
            <a:r>
              <a:rPr lang="en-US" altLang="en-US" dirty="0" smtClean="0"/>
              <a:t>, would be subject to a $50,000 fine and six months in jail</a:t>
            </a:r>
          </a:p>
          <a:p>
            <a:pPr lvl="2">
              <a:lnSpc>
                <a:spcPct val="110000"/>
              </a:lnSpc>
            </a:pPr>
            <a:r>
              <a:rPr lang="en-US" altLang="en-US" dirty="0" smtClean="0"/>
              <a:t>e.g., commercial website operators must collect an identification code such as a credit card # as proof of age (&gt;17 years old) before allowing access to materials “harmful to minors”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Censorship Laws</a:t>
            </a:r>
            <a:br>
              <a:rPr lang="en-US" altLang="en-US" smtClean="0"/>
            </a:br>
            <a:r>
              <a:rPr lang="en-US" altLang="en-US" sz="2400" smtClean="0"/>
              <a:t>(COPA)</a:t>
            </a:r>
            <a:endParaRPr lang="en-US" smtClean="0"/>
          </a:p>
        </p:txBody>
      </p:sp>
      <p:sp>
        <p:nvSpPr>
          <p:cNvPr id="24579" name="Content Placeholder 2"/>
          <p:cNvSpPr>
            <a:spLocks noGrp="1"/>
          </p:cNvSpPr>
          <p:nvPr>
            <p:ph idx="1"/>
          </p:nvPr>
        </p:nvSpPr>
        <p:spPr>
          <a:xfrm>
            <a:off x="304800" y="1524000"/>
            <a:ext cx="8610600" cy="4876800"/>
          </a:xfrm>
        </p:spPr>
        <p:txBody>
          <a:bodyPr/>
          <a:lstStyle/>
          <a:p>
            <a:pPr>
              <a:lnSpc>
                <a:spcPct val="95000"/>
              </a:lnSpc>
            </a:pPr>
            <a:r>
              <a:rPr lang="en-US" altLang="en-US" sz="2800" smtClean="0"/>
              <a:t>Child Online Protection Act (COPA, 1998)</a:t>
            </a:r>
          </a:p>
          <a:p>
            <a:pPr lvl="1">
              <a:lnSpc>
                <a:spcPct val="95000"/>
              </a:lnSpc>
            </a:pPr>
            <a:r>
              <a:rPr lang="en-US" sz="2200" smtClean="0"/>
              <a:t>Same alliance challenged the COPA as a violation of the First Amendment in a case known as </a:t>
            </a:r>
            <a:r>
              <a:rPr lang="en-US" sz="2200" i="1" smtClean="0"/>
              <a:t>Ashcroft v. ACLU (1999)</a:t>
            </a:r>
          </a:p>
          <a:p>
            <a:pPr lvl="1">
              <a:lnSpc>
                <a:spcPct val="95000"/>
              </a:lnSpc>
            </a:pPr>
            <a:r>
              <a:rPr lang="en-US" sz="2200" smtClean="0"/>
              <a:t>Problems with the COPA</a:t>
            </a:r>
          </a:p>
          <a:p>
            <a:pPr lvl="2">
              <a:lnSpc>
                <a:spcPct val="95000"/>
              </a:lnSpc>
            </a:pPr>
            <a:r>
              <a:rPr lang="en-US" altLang="en-US" smtClean="0"/>
              <a:t>Definition of material “harmful to minors” was too vague/broad</a:t>
            </a:r>
          </a:p>
          <a:p>
            <a:pPr lvl="3">
              <a:lnSpc>
                <a:spcPct val="95000"/>
              </a:lnSpc>
            </a:pPr>
            <a:r>
              <a:rPr lang="en-US" altLang="en-US" smtClean="0"/>
              <a:t>sexual content that lacked serious literary, artistic, political, or scientific value for minors (what about sex education material?)</a:t>
            </a:r>
          </a:p>
          <a:p>
            <a:pPr lvl="2">
              <a:lnSpc>
                <a:spcPct val="95000"/>
              </a:lnSpc>
            </a:pPr>
            <a:r>
              <a:rPr lang="en-US" altLang="en-US" smtClean="0"/>
              <a:t>Definition of “reasonably effective measures” was problematic</a:t>
            </a:r>
          </a:p>
          <a:p>
            <a:pPr lvl="3">
              <a:lnSpc>
                <a:spcPct val="95000"/>
              </a:lnSpc>
            </a:pPr>
            <a:r>
              <a:rPr lang="en-US" altLang="en-US" smtClean="0"/>
              <a:t>So adults would need a credit card or an ID to exercise their constitutionally protected rights to free speech?</a:t>
            </a:r>
          </a:p>
          <a:p>
            <a:pPr lvl="2">
              <a:lnSpc>
                <a:spcPct val="95000"/>
              </a:lnSpc>
            </a:pPr>
            <a:r>
              <a:rPr lang="en-US" altLang="en-US" smtClean="0"/>
              <a:t>Law cannot control Internet sexual content originating outside the US</a:t>
            </a:r>
          </a:p>
          <a:p>
            <a:pPr lvl="2">
              <a:lnSpc>
                <a:spcPct val="95000"/>
              </a:lnSpc>
            </a:pPr>
            <a:r>
              <a:rPr lang="en-US" altLang="en-US" smtClean="0"/>
              <a:t>Less restrictive means are available to protect children online w/o violating 1</a:t>
            </a:r>
            <a:r>
              <a:rPr lang="en-US" altLang="en-US" baseline="30000" smtClean="0"/>
              <a:t>st</a:t>
            </a:r>
            <a:r>
              <a:rPr lang="en-US" altLang="en-US" smtClean="0"/>
              <a:t> Amendment rights of adults</a:t>
            </a:r>
          </a:p>
          <a:p>
            <a:pPr lvl="1">
              <a:lnSpc>
                <a:spcPct val="95000"/>
              </a:lnSpc>
            </a:pPr>
            <a:r>
              <a:rPr lang="en-US" altLang="en-US" sz="2200" smtClean="0"/>
              <a:t>COPA has been ruled unconstitutional by the courts (2008)</a:t>
            </a:r>
            <a:endParaRPr lang="en-US" sz="2200" smtClean="0"/>
          </a:p>
        </p:txBody>
      </p:sp>
      <p:sp>
        <p:nvSpPr>
          <p:cNvPr id="4" name="Slide Number Placeholder 3"/>
          <p:cNvSpPr>
            <a:spLocks noGrp="1"/>
          </p:cNvSpPr>
          <p:nvPr>
            <p:ph type="sldNum" sz="quarter" idx="12"/>
          </p:nvPr>
        </p:nvSpPr>
        <p:spPr/>
        <p:txBody>
          <a:bodyPr/>
          <a:lstStyle/>
          <a:p>
            <a:pPr>
              <a:defRPr/>
            </a:pPr>
            <a:fld id="{92C88570-77E0-46C0-BEC6-3D05A5DD6639}"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BEFAA20-C014-4A39-8812-F703D6D07A67}" type="slidenum">
              <a:rPr lang="en-US"/>
              <a:pPr>
                <a:defRPr/>
              </a:pPr>
              <a:t>25</a:t>
            </a:fld>
            <a:endParaRPr lang="en-US"/>
          </a:p>
        </p:txBody>
      </p:sp>
      <p:sp>
        <p:nvSpPr>
          <p:cNvPr id="25603" name="Rectangle 5"/>
          <p:cNvSpPr>
            <a:spLocks noGrp="1" noChangeArrowheads="1"/>
          </p:cNvSpPr>
          <p:nvPr>
            <p:ph type="title"/>
          </p:nvPr>
        </p:nvSpPr>
        <p:spPr/>
        <p:txBody>
          <a:bodyPr/>
          <a:lstStyle/>
          <a:p>
            <a:r>
              <a:rPr lang="en-US" altLang="en-US" smtClean="0"/>
              <a:t>Censorship Laws</a:t>
            </a:r>
            <a:br>
              <a:rPr lang="en-US" altLang="en-US" smtClean="0"/>
            </a:br>
            <a:r>
              <a:rPr lang="en-US" altLang="en-US" sz="2400" smtClean="0"/>
              <a:t>(CIPA)</a:t>
            </a:r>
            <a:endParaRPr lang="en-US" altLang="en-US" smtClean="0"/>
          </a:p>
        </p:txBody>
      </p:sp>
      <p:sp>
        <p:nvSpPr>
          <p:cNvPr id="25604" name="Rectangle 6"/>
          <p:cNvSpPr>
            <a:spLocks noGrp="1" noChangeArrowheads="1"/>
          </p:cNvSpPr>
          <p:nvPr>
            <p:ph type="body" idx="1"/>
          </p:nvPr>
        </p:nvSpPr>
        <p:spPr/>
        <p:txBody>
          <a:bodyPr/>
          <a:lstStyle/>
          <a:p>
            <a:r>
              <a:rPr lang="en-US" altLang="en-US" sz="2800" smtClean="0"/>
              <a:t>Children’s Internet Protection Act (CHIPA, 2000)</a:t>
            </a:r>
          </a:p>
          <a:p>
            <a:pPr lvl="1"/>
            <a:r>
              <a:rPr lang="en-US" altLang="en-US" smtClean="0"/>
              <a:t>Method (different approach – bottom-up, not top-down)</a:t>
            </a:r>
          </a:p>
          <a:p>
            <a:pPr lvl="2"/>
            <a:r>
              <a:rPr lang="en-US" altLang="en-US" smtClean="0"/>
              <a:t>Any school or library receiving federal e-rate program must install filtering software on all Internet terminals</a:t>
            </a:r>
          </a:p>
          <a:p>
            <a:pPr lvl="3"/>
            <a:r>
              <a:rPr lang="en-US" smtClean="0"/>
              <a:t>E-rate program provides subsidies to institutions for costs of connecting to Internet (basically a discount on telecom costs)</a:t>
            </a:r>
          </a:p>
          <a:p>
            <a:pPr lvl="2"/>
            <a:r>
              <a:rPr lang="en-US" altLang="en-US" smtClean="0"/>
              <a:t>Filters must block sites containing child pornography, obscene material, and any material deemed “harmful to minors”</a:t>
            </a:r>
          </a:p>
          <a:p>
            <a:pPr lvl="3"/>
            <a:r>
              <a:rPr lang="en-US" altLang="en-US" smtClean="0"/>
              <a:t>Benefits: prevent access to inappropriate material on the Internet by screening words or phrases, blocking sites according to rating system, or disallowing access to specific sites in a list</a:t>
            </a:r>
          </a:p>
          <a:p>
            <a:pPr lvl="2"/>
            <a:r>
              <a:rPr lang="en-US" altLang="en-US" smtClean="0"/>
              <a:t>Filtering mechanism may be over-ridden for adults at their request (for bona fide research purposes)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Censorship Laws</a:t>
            </a:r>
            <a:br>
              <a:rPr lang="en-US" altLang="en-US" smtClean="0"/>
            </a:br>
            <a:r>
              <a:rPr lang="en-US" altLang="en-US" sz="2400" smtClean="0"/>
              <a:t>(CIPA)</a:t>
            </a:r>
            <a:endParaRPr lang="en-US" smtClean="0"/>
          </a:p>
        </p:txBody>
      </p:sp>
      <p:sp>
        <p:nvSpPr>
          <p:cNvPr id="26627" name="Content Placeholder 2"/>
          <p:cNvSpPr>
            <a:spLocks noGrp="1"/>
          </p:cNvSpPr>
          <p:nvPr>
            <p:ph idx="1"/>
          </p:nvPr>
        </p:nvSpPr>
        <p:spPr>
          <a:xfrm>
            <a:off x="304800" y="1524000"/>
            <a:ext cx="8610600" cy="4876800"/>
          </a:xfrm>
        </p:spPr>
        <p:txBody>
          <a:bodyPr/>
          <a:lstStyle/>
          <a:p>
            <a:pPr>
              <a:lnSpc>
                <a:spcPct val="90000"/>
              </a:lnSpc>
            </a:pPr>
            <a:r>
              <a:rPr lang="en-US" altLang="en-US" sz="2800" smtClean="0"/>
              <a:t>Children’s Internet Protection Act (CHIPA, 2000)</a:t>
            </a:r>
          </a:p>
          <a:p>
            <a:pPr lvl="1">
              <a:lnSpc>
                <a:spcPct val="90000"/>
              </a:lnSpc>
            </a:pPr>
            <a:r>
              <a:rPr lang="en-US" sz="2200" smtClean="0"/>
              <a:t>Immediately challenged by libraries, education leaders, etc. as a violation of the First Amendment in a case know as </a:t>
            </a:r>
            <a:r>
              <a:rPr lang="en-US" sz="2200" i="1" smtClean="0"/>
              <a:t>Multnomah Public Library et al. v. U.S. (2001)</a:t>
            </a:r>
            <a:endParaRPr lang="en-US" sz="2200" smtClean="0"/>
          </a:p>
          <a:p>
            <a:pPr lvl="1">
              <a:lnSpc>
                <a:spcPct val="90000"/>
              </a:lnSpc>
            </a:pPr>
            <a:r>
              <a:rPr lang="en-US" sz="2200" smtClean="0"/>
              <a:t>Problems with the CIPA</a:t>
            </a:r>
          </a:p>
          <a:p>
            <a:pPr lvl="2">
              <a:lnSpc>
                <a:spcPct val="90000"/>
              </a:lnSpc>
            </a:pPr>
            <a:r>
              <a:rPr lang="en-US" altLang="en-US" smtClean="0"/>
              <a:t>Filtering technology is imperfect:</a:t>
            </a:r>
          </a:p>
          <a:p>
            <a:pPr lvl="3">
              <a:lnSpc>
                <a:spcPct val="90000"/>
              </a:lnSpc>
            </a:pPr>
            <a:r>
              <a:rPr lang="en-US" altLang="en-US" sz="1600" smtClean="0"/>
              <a:t>Can be ineffective—kids get around the filters; the words, phrases, rating systems, etc. are subjective; “banned” keywords can be overly restrictive for adult users and for legitimate use by minors, not transparent</a:t>
            </a:r>
          </a:p>
          <a:p>
            <a:pPr lvl="3">
              <a:lnSpc>
                <a:spcPct val="90000"/>
              </a:lnSpc>
            </a:pPr>
            <a:r>
              <a:rPr lang="en-US" altLang="en-US" sz="1600" smtClean="0"/>
              <a:t>Overblocking: blocks valid, protected speech</a:t>
            </a:r>
          </a:p>
          <a:p>
            <a:pPr lvl="3">
              <a:lnSpc>
                <a:spcPct val="90000"/>
              </a:lnSpc>
            </a:pPr>
            <a:r>
              <a:rPr lang="en-US" altLang="en-US" sz="1600" smtClean="0"/>
              <a:t>Underblocking: lots of bad stuff will get through anyway</a:t>
            </a:r>
          </a:p>
          <a:p>
            <a:pPr lvl="2">
              <a:lnSpc>
                <a:spcPct val="90000"/>
              </a:lnSpc>
            </a:pPr>
            <a:r>
              <a:rPr lang="en-US" altLang="en-US" smtClean="0"/>
              <a:t>Does this hand power of education to software companies who filter with a black box?</a:t>
            </a:r>
          </a:p>
          <a:p>
            <a:pPr lvl="2">
              <a:lnSpc>
                <a:spcPct val="90000"/>
              </a:lnSpc>
            </a:pPr>
            <a:r>
              <a:rPr lang="en-US" altLang="en-US" smtClean="0"/>
              <a:t>Filter company can track and sell web surfing data of children</a:t>
            </a:r>
          </a:p>
          <a:p>
            <a:pPr lvl="2">
              <a:lnSpc>
                <a:spcPct val="90000"/>
              </a:lnSpc>
            </a:pPr>
            <a:r>
              <a:rPr lang="en-US" altLang="en-US" smtClean="0"/>
              <a:t>Disproportionately hurts poor schools that need e-rate (or federal Internet) funds to offer Internet service to its patrons</a:t>
            </a:r>
          </a:p>
        </p:txBody>
      </p:sp>
      <p:sp>
        <p:nvSpPr>
          <p:cNvPr id="4" name="Slide Number Placeholder 3"/>
          <p:cNvSpPr>
            <a:spLocks noGrp="1"/>
          </p:cNvSpPr>
          <p:nvPr>
            <p:ph type="sldNum" sz="quarter" idx="12"/>
          </p:nvPr>
        </p:nvSpPr>
        <p:spPr/>
        <p:txBody>
          <a:bodyPr/>
          <a:lstStyle/>
          <a:p>
            <a:pPr>
              <a:defRPr/>
            </a:pPr>
            <a:fld id="{94589947-FB43-4FC4-9307-F89D088B26CB}"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D582E452-87B7-4F90-BF4E-92CE127C9061}" type="slidenum">
              <a:rPr lang="en-US"/>
              <a:pPr>
                <a:defRPr/>
              </a:pPr>
              <a:t>27</a:t>
            </a:fld>
            <a:endParaRPr lang="en-US"/>
          </a:p>
        </p:txBody>
      </p:sp>
      <p:sp>
        <p:nvSpPr>
          <p:cNvPr id="27651" name="Rectangle 5"/>
          <p:cNvSpPr>
            <a:spLocks noGrp="1" noChangeArrowheads="1"/>
          </p:cNvSpPr>
          <p:nvPr>
            <p:ph type="title"/>
          </p:nvPr>
        </p:nvSpPr>
        <p:spPr/>
        <p:txBody>
          <a:bodyPr/>
          <a:lstStyle/>
          <a:p>
            <a:r>
              <a:rPr lang="en-US" altLang="en-US" smtClean="0"/>
              <a:t>Censorship Laws</a:t>
            </a:r>
            <a:br>
              <a:rPr lang="en-US" altLang="en-US" smtClean="0"/>
            </a:br>
            <a:r>
              <a:rPr lang="en-US" altLang="en-US" sz="2400" smtClean="0"/>
              <a:t>(CIPA)</a:t>
            </a:r>
            <a:endParaRPr lang="en-US" altLang="en-US" smtClean="0"/>
          </a:p>
        </p:txBody>
      </p:sp>
      <p:sp>
        <p:nvSpPr>
          <p:cNvPr id="27652" name="Rectangle 6"/>
          <p:cNvSpPr>
            <a:spLocks noGrp="1" noChangeArrowheads="1"/>
          </p:cNvSpPr>
          <p:nvPr>
            <p:ph type="body" idx="1"/>
          </p:nvPr>
        </p:nvSpPr>
        <p:spPr>
          <a:xfrm>
            <a:off x="304800" y="1524000"/>
            <a:ext cx="8337550" cy="5105400"/>
          </a:xfrm>
        </p:spPr>
        <p:txBody>
          <a:bodyPr/>
          <a:lstStyle/>
          <a:p>
            <a:pPr>
              <a:lnSpc>
                <a:spcPct val="110000"/>
              </a:lnSpc>
            </a:pPr>
            <a:r>
              <a:rPr lang="en-US" altLang="en-US" sz="2800" smtClean="0"/>
              <a:t>Children’s Internet Protection Act (CHIPA, 2000)</a:t>
            </a:r>
          </a:p>
          <a:p>
            <a:pPr lvl="1">
              <a:lnSpc>
                <a:spcPct val="110000"/>
              </a:lnSpc>
            </a:pPr>
            <a:r>
              <a:rPr lang="en-US" altLang="en-US" smtClean="0"/>
              <a:t>CIPA has been upheld by the Supreme Court (2003)</a:t>
            </a:r>
          </a:p>
          <a:p>
            <a:pPr lvl="2">
              <a:lnSpc>
                <a:spcPct val="110000"/>
              </a:lnSpc>
            </a:pPr>
            <a:r>
              <a:rPr lang="en-US" smtClean="0"/>
              <a:t>Argued that CIPA’s limitations were equivalent to libraries acquisition decisions (generally don’t buy pornography to put on shelves)</a:t>
            </a:r>
          </a:p>
          <a:p>
            <a:pPr lvl="2">
              <a:lnSpc>
                <a:spcPct val="110000"/>
              </a:lnSpc>
            </a:pPr>
            <a:r>
              <a:rPr lang="en-US" altLang="en-US" smtClean="0"/>
              <a:t>1</a:t>
            </a:r>
            <a:r>
              <a:rPr lang="en-US" altLang="en-US" baseline="30000" smtClean="0"/>
              <a:t>st</a:t>
            </a:r>
            <a:r>
              <a:rPr lang="en-US" altLang="en-US" smtClean="0"/>
              <a:t> Amendment rights are not infringed as long as adults can request that filters be disabled without unnecessary delay</a:t>
            </a:r>
          </a:p>
          <a:p>
            <a:pPr lvl="1">
              <a:lnSpc>
                <a:spcPct val="110000"/>
              </a:lnSpc>
            </a:pPr>
            <a:r>
              <a:rPr lang="en-US" altLang="en-US" smtClean="0"/>
              <a:t>It is now the law of the land</a:t>
            </a:r>
          </a:p>
          <a:p>
            <a:pPr lvl="2">
              <a:lnSpc>
                <a:spcPct val="110000"/>
              </a:lnSpc>
            </a:pPr>
            <a:r>
              <a:rPr lang="en-US" smtClean="0"/>
              <a:t>So is this appropriate?</a:t>
            </a:r>
          </a:p>
          <a:p>
            <a:pPr lvl="1"/>
            <a:endParaRPr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p:txBody>
          <a:bodyPr/>
          <a:lstStyle/>
          <a:p>
            <a:r>
              <a:rPr lang="en-US" smtClean="0"/>
              <a:t>Automating Content Controls</a:t>
            </a:r>
          </a:p>
        </p:txBody>
      </p:sp>
      <p:sp>
        <p:nvSpPr>
          <p:cNvPr id="28675" name="Content Placeholder 2"/>
          <p:cNvSpPr>
            <a:spLocks noGrp="1"/>
          </p:cNvSpPr>
          <p:nvPr>
            <p:ph sz="quarter" idx="1"/>
          </p:nvPr>
        </p:nvSpPr>
        <p:spPr/>
        <p:txBody>
          <a:bodyPr/>
          <a:lstStyle/>
          <a:p>
            <a:pPr>
              <a:lnSpc>
                <a:spcPct val="90000"/>
              </a:lnSpc>
            </a:pPr>
            <a:r>
              <a:rPr lang="en-US" sz="2800" smtClean="0"/>
              <a:t>CIPA shifted responsibility for blocking access to objectionable materials to filtering software but does this work?</a:t>
            </a:r>
          </a:p>
          <a:p>
            <a:pPr>
              <a:lnSpc>
                <a:spcPct val="90000"/>
              </a:lnSpc>
            </a:pPr>
            <a:r>
              <a:rPr lang="en-US" sz="2800" smtClean="0"/>
              <a:t>Popular tools include products from:</a:t>
            </a:r>
          </a:p>
          <a:p>
            <a:pPr lvl="1">
              <a:lnSpc>
                <a:spcPct val="90000"/>
              </a:lnSpc>
            </a:pPr>
            <a:r>
              <a:rPr lang="en-US" sz="2000" smtClean="0">
                <a:hlinkClick r:id="rId2"/>
              </a:rPr>
              <a:t>Net Nanny</a:t>
            </a:r>
            <a:endParaRPr lang="en-US" sz="2000" smtClean="0"/>
          </a:p>
          <a:p>
            <a:pPr lvl="1">
              <a:lnSpc>
                <a:spcPct val="90000"/>
              </a:lnSpc>
            </a:pPr>
            <a:r>
              <a:rPr lang="en-US" sz="2000" smtClean="0">
                <a:hlinkClick r:id="rId3"/>
              </a:rPr>
              <a:t>CyberPatrol</a:t>
            </a:r>
            <a:endParaRPr lang="en-US" sz="2000" smtClean="0"/>
          </a:p>
          <a:p>
            <a:pPr lvl="1">
              <a:lnSpc>
                <a:spcPct val="90000"/>
              </a:lnSpc>
            </a:pPr>
            <a:r>
              <a:rPr lang="en-US" sz="2000" smtClean="0">
                <a:hlinkClick r:id="rId4"/>
              </a:rPr>
              <a:t>Websense</a:t>
            </a:r>
            <a:endParaRPr lang="en-US" sz="2000" smtClean="0"/>
          </a:p>
          <a:p>
            <a:pPr lvl="1">
              <a:lnSpc>
                <a:spcPct val="90000"/>
              </a:lnSpc>
            </a:pPr>
            <a:r>
              <a:rPr lang="en-US" sz="2000" smtClean="0">
                <a:hlinkClick r:id="rId5"/>
              </a:rPr>
              <a:t>SmartFilter</a:t>
            </a:r>
            <a:r>
              <a:rPr lang="en-US" sz="2000" smtClean="0"/>
              <a:t> (now part of McAfee)</a:t>
            </a:r>
          </a:p>
          <a:p>
            <a:pPr lvl="1">
              <a:lnSpc>
                <a:spcPct val="90000"/>
              </a:lnSpc>
            </a:pPr>
            <a:r>
              <a:rPr lang="en-US" sz="2000" smtClean="0">
                <a:hlinkClick r:id="rId6"/>
              </a:rPr>
              <a:t>Clearsail</a:t>
            </a:r>
            <a:r>
              <a:rPr lang="en-US" sz="2000" smtClean="0"/>
              <a:t> (filtering/blocking performed by ISP – let’s take a look)</a:t>
            </a:r>
          </a:p>
          <a:p>
            <a:pPr>
              <a:lnSpc>
                <a:spcPct val="90000"/>
              </a:lnSpc>
            </a:pPr>
            <a:r>
              <a:rPr lang="en-US" sz="2800" smtClean="0"/>
              <a:t>Most use categories of objectionable speech such as nudity, adult, or pornography</a:t>
            </a:r>
          </a:p>
          <a:p>
            <a:pPr lvl="1">
              <a:lnSpc>
                <a:spcPct val="90000"/>
              </a:lnSpc>
            </a:pPr>
            <a:r>
              <a:rPr lang="en-US" sz="2000" smtClean="0"/>
              <a:t>Bots (automated programs) visit sites and place into categories automatically, though human reviewers often refine later</a:t>
            </a:r>
          </a:p>
        </p:txBody>
      </p:sp>
      <p:sp>
        <p:nvSpPr>
          <p:cNvPr id="2" name="Slide Number Placeholder 1"/>
          <p:cNvSpPr>
            <a:spLocks noGrp="1"/>
          </p:cNvSpPr>
          <p:nvPr>
            <p:ph type="sldNum" sz="quarter" idx="12"/>
          </p:nvPr>
        </p:nvSpPr>
        <p:spPr/>
        <p:txBody>
          <a:bodyPr/>
          <a:lstStyle/>
          <a:p>
            <a:pPr>
              <a:defRPr/>
            </a:pPr>
            <a:fld id="{A8BCF8ED-41FC-4708-9627-D9D6FB9F85DF}"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smtClean="0"/>
          </a:p>
        </p:txBody>
      </p:sp>
      <p:sp>
        <p:nvSpPr>
          <p:cNvPr id="29699" name="Content Placeholder 2"/>
          <p:cNvSpPr>
            <a:spLocks noGrp="1"/>
          </p:cNvSpPr>
          <p:nvPr>
            <p:ph idx="1"/>
          </p:nvPr>
        </p:nvSpPr>
        <p:spPr/>
        <p:txBody>
          <a:bodyPr/>
          <a:lstStyle/>
          <a:p>
            <a:endParaRPr lang="en-US" smtClean="0"/>
          </a:p>
        </p:txBody>
      </p:sp>
      <p:sp>
        <p:nvSpPr>
          <p:cNvPr id="4" name="Slide Number Placeholder 3"/>
          <p:cNvSpPr>
            <a:spLocks noGrp="1"/>
          </p:cNvSpPr>
          <p:nvPr>
            <p:ph type="sldNum" sz="quarter" idx="12"/>
          </p:nvPr>
        </p:nvSpPr>
        <p:spPr/>
        <p:txBody>
          <a:bodyPr/>
          <a:lstStyle/>
          <a:p>
            <a:pPr>
              <a:defRPr/>
            </a:pPr>
            <a:fld id="{4BC7098A-BF90-4034-AE4F-F54F7281C29D}" type="slidenum">
              <a:rPr lang="en-US" smtClean="0"/>
              <a:pPr>
                <a:defRPr/>
              </a:pPr>
              <a:t>29</a:t>
            </a:fld>
            <a:endParaRPr lang="en-US"/>
          </a:p>
        </p:txBody>
      </p:sp>
      <p:pic>
        <p:nvPicPr>
          <p:cNvPr id="29701" name="Picture 2"/>
          <p:cNvPicPr>
            <a:picLocks noChangeAspect="1" noChangeArrowheads="1"/>
          </p:cNvPicPr>
          <p:nvPr/>
        </p:nvPicPr>
        <p:blipFill>
          <a:blip r:embed="rId2" cstate="print"/>
          <a:srcRect t="15111" r="45557" b="17332"/>
          <a:stretch>
            <a:fillRect/>
          </a:stretch>
        </p:blipFill>
        <p:spPr bwMode="auto">
          <a:xfrm>
            <a:off x="228600" y="3175"/>
            <a:ext cx="8839200" cy="6854825"/>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8792A74-5A42-4DF9-BC8D-E1120B36E817}" type="slidenum">
              <a:rPr lang="en-US"/>
              <a:pPr>
                <a:defRPr/>
              </a:pPr>
              <a:t>3</a:t>
            </a:fld>
            <a:endParaRPr lang="en-US"/>
          </a:p>
        </p:txBody>
      </p:sp>
      <p:sp>
        <p:nvSpPr>
          <p:cNvPr id="5123" name="Rectangle 5"/>
          <p:cNvSpPr>
            <a:spLocks noGrp="1" noChangeArrowheads="1"/>
          </p:cNvSpPr>
          <p:nvPr>
            <p:ph type="title"/>
          </p:nvPr>
        </p:nvSpPr>
        <p:spPr/>
        <p:txBody>
          <a:bodyPr/>
          <a:lstStyle/>
          <a:p>
            <a:r>
              <a:rPr lang="en-US" altLang="en-US" smtClean="0"/>
              <a:t>The First Amendment</a:t>
            </a:r>
          </a:p>
        </p:txBody>
      </p:sp>
      <p:sp>
        <p:nvSpPr>
          <p:cNvPr id="5124" name="Rectangle 6"/>
          <p:cNvSpPr>
            <a:spLocks noGrp="1" noChangeArrowheads="1"/>
          </p:cNvSpPr>
          <p:nvPr>
            <p:ph type="body" idx="1"/>
          </p:nvPr>
        </p:nvSpPr>
        <p:spPr/>
        <p:txBody>
          <a:bodyPr/>
          <a:lstStyle/>
          <a:p>
            <a:pPr>
              <a:lnSpc>
                <a:spcPct val="90000"/>
              </a:lnSpc>
            </a:pPr>
            <a:r>
              <a:rPr lang="en-US" altLang="en-US" sz="2800" smtClean="0"/>
              <a:t>Protects citizens from government</a:t>
            </a:r>
          </a:p>
          <a:p>
            <a:pPr lvl="1">
              <a:lnSpc>
                <a:spcPct val="90000"/>
              </a:lnSpc>
            </a:pPr>
            <a:r>
              <a:rPr lang="en-US" altLang="en-US" sz="2000" smtClean="0"/>
              <a:t>Prohibits restriction of speech, press, peaceful assembly, and religion by </a:t>
            </a:r>
            <a:r>
              <a:rPr lang="en-US" altLang="en-US" sz="2000" u="sng" smtClean="0"/>
              <a:t>government</a:t>
            </a:r>
          </a:p>
          <a:p>
            <a:pPr lvl="1">
              <a:lnSpc>
                <a:spcPct val="90000"/>
              </a:lnSpc>
            </a:pPr>
            <a:r>
              <a:rPr lang="en-US" altLang="en-US" sz="2000" smtClean="0"/>
              <a:t>1st Amendment is a restriction on the power of </a:t>
            </a:r>
            <a:r>
              <a:rPr lang="en-US" altLang="en-US" sz="2000" u="sng" smtClean="0"/>
              <a:t>government</a:t>
            </a:r>
            <a:r>
              <a:rPr lang="en-US" altLang="en-US" sz="2000" smtClean="0"/>
              <a:t>, not individuals or companies</a:t>
            </a:r>
          </a:p>
          <a:p>
            <a:pPr lvl="2">
              <a:lnSpc>
                <a:spcPct val="90000"/>
              </a:lnSpc>
            </a:pPr>
            <a:r>
              <a:rPr lang="en-US" altLang="en-US" sz="1800" smtClean="0"/>
              <a:t>A magazine’s decision to decline an advertisement is not a violation of the advertisers free speech rights</a:t>
            </a:r>
          </a:p>
          <a:p>
            <a:pPr lvl="2">
              <a:lnSpc>
                <a:spcPct val="90000"/>
              </a:lnSpc>
            </a:pPr>
            <a:r>
              <a:rPr lang="en-US" altLang="en-US" sz="1800" smtClean="0"/>
              <a:t>A publisher’s decision to reject (or require revisions to) an article is not a violation of the author’s free speech rights</a:t>
            </a:r>
          </a:p>
          <a:p>
            <a:pPr>
              <a:lnSpc>
                <a:spcPct val="90000"/>
              </a:lnSpc>
            </a:pPr>
            <a:r>
              <a:rPr lang="en-US" altLang="en-US" sz="2800" smtClean="0"/>
              <a:t>Subsequent interpretations address:</a:t>
            </a:r>
          </a:p>
          <a:p>
            <a:pPr lvl="1">
              <a:lnSpc>
                <a:spcPct val="90000"/>
              </a:lnSpc>
            </a:pPr>
            <a:r>
              <a:rPr lang="en-US" altLang="en-US" sz="2000" smtClean="0"/>
              <a:t>Offensive and/or controversial speech and ideas</a:t>
            </a:r>
          </a:p>
          <a:p>
            <a:pPr lvl="1">
              <a:lnSpc>
                <a:spcPct val="90000"/>
              </a:lnSpc>
            </a:pPr>
            <a:r>
              <a:rPr lang="en-US" altLang="en-US" sz="2000" smtClean="0"/>
              <a:t>Spoken and written words</a:t>
            </a:r>
          </a:p>
          <a:p>
            <a:pPr lvl="1">
              <a:lnSpc>
                <a:spcPct val="90000"/>
              </a:lnSpc>
            </a:pPr>
            <a:r>
              <a:rPr lang="en-US" altLang="en-US" sz="2000" smtClean="0"/>
              <a:t>Pictures, art, and other forms of expression and opinion (flag burning, hand gestures, dance movements)</a:t>
            </a:r>
          </a:p>
          <a:p>
            <a:pPr lvl="1">
              <a:lnSpc>
                <a:spcPct val="90000"/>
              </a:lnSpc>
            </a:pPr>
            <a:r>
              <a:rPr lang="en-US" altLang="en-US" sz="2000" smtClean="0"/>
              <a:t>Commercial speech (e.g. advertising)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227EF2A-2751-48C1-A405-4C3739A7E3F3}" type="slidenum">
              <a:rPr lang="en-US" smtClean="0"/>
              <a:pPr>
                <a:defRPr/>
              </a:pPr>
              <a:t>30</a:t>
            </a:fld>
            <a:endParaRPr lang="en-US" dirty="0"/>
          </a:p>
        </p:txBody>
      </p:sp>
      <p:sp>
        <p:nvSpPr>
          <p:cNvPr id="3" name="Content Placeholder 2"/>
          <p:cNvSpPr>
            <a:spLocks noGrp="1"/>
          </p:cNvSpPr>
          <p:nvPr>
            <p:ph sz="quarter" idx="1"/>
          </p:nvPr>
        </p:nvSpPr>
        <p:spPr>
          <a:xfrm>
            <a:off x="304800" y="1524000"/>
            <a:ext cx="8534400" cy="5029200"/>
          </a:xfrm>
        </p:spPr>
        <p:txBody>
          <a:bodyPr>
            <a:normAutofit fontScale="85000" lnSpcReduction="20000"/>
          </a:bodyPr>
          <a:lstStyle/>
          <a:p>
            <a:pPr>
              <a:lnSpc>
                <a:spcPct val="105000"/>
              </a:lnSpc>
              <a:defRPr/>
            </a:pPr>
            <a:r>
              <a:rPr lang="en-US" dirty="0" smtClean="0"/>
              <a:t>Problems with filtering software</a:t>
            </a:r>
          </a:p>
          <a:p>
            <a:pPr lvl="1">
              <a:lnSpc>
                <a:spcPct val="105000"/>
              </a:lnSpc>
              <a:defRPr/>
            </a:pPr>
            <a:r>
              <a:rPr lang="en-US" dirty="0" smtClean="0"/>
              <a:t>Biggest is lack of accuracy and precision</a:t>
            </a:r>
          </a:p>
          <a:p>
            <a:pPr lvl="2">
              <a:lnSpc>
                <a:spcPct val="105000"/>
              </a:lnSpc>
              <a:defRPr/>
            </a:pPr>
            <a:r>
              <a:rPr lang="en-US" dirty="0" smtClean="0"/>
              <a:t>Errors leading to over or under blocking</a:t>
            </a:r>
          </a:p>
          <a:p>
            <a:pPr lvl="2">
              <a:lnSpc>
                <a:spcPct val="105000"/>
              </a:lnSpc>
              <a:defRPr/>
            </a:pPr>
            <a:r>
              <a:rPr lang="en-US" dirty="0" smtClean="0"/>
              <a:t>Some suggestion that tools may also have unstated socio-political agendas based on some sites that get blocked (blocking methods are not transparent)</a:t>
            </a:r>
          </a:p>
          <a:p>
            <a:pPr lvl="3">
              <a:lnSpc>
                <a:spcPct val="105000"/>
              </a:lnSpc>
              <a:defRPr/>
            </a:pPr>
            <a:r>
              <a:rPr lang="en-US" dirty="0" smtClean="0"/>
              <a:t>Accident, problem with code, or on purpose?</a:t>
            </a:r>
          </a:p>
          <a:p>
            <a:pPr lvl="3">
              <a:lnSpc>
                <a:spcPct val="105000"/>
              </a:lnSpc>
              <a:defRPr/>
            </a:pPr>
            <a:r>
              <a:rPr lang="en-US" dirty="0" smtClean="0"/>
              <a:t>Several high profile examples involving sites related to controversial subjects like homosexuality and AIDS</a:t>
            </a:r>
          </a:p>
          <a:p>
            <a:pPr lvl="1">
              <a:lnSpc>
                <a:spcPct val="105000"/>
              </a:lnSpc>
              <a:defRPr/>
            </a:pPr>
            <a:r>
              <a:rPr lang="en-US" dirty="0" smtClean="0"/>
              <a:t>Can be placed at low level or high level</a:t>
            </a:r>
          </a:p>
          <a:p>
            <a:pPr lvl="2">
              <a:lnSpc>
                <a:spcPct val="105000"/>
              </a:lnSpc>
              <a:defRPr/>
            </a:pPr>
            <a:r>
              <a:rPr lang="en-US" dirty="0" smtClean="0"/>
              <a:t>Parent putting on own child’s computer vs. corporation vs. state ISP for entire nation</a:t>
            </a:r>
          </a:p>
          <a:p>
            <a:pPr lvl="3">
              <a:lnSpc>
                <a:spcPct val="105000"/>
              </a:lnSpc>
              <a:defRPr/>
            </a:pPr>
            <a:r>
              <a:rPr lang="en-US" dirty="0" smtClean="0"/>
              <a:t>Consider China and Saudi Arabia</a:t>
            </a:r>
          </a:p>
          <a:p>
            <a:pPr lvl="2">
              <a:lnSpc>
                <a:spcPct val="105000"/>
              </a:lnSpc>
              <a:defRPr/>
            </a:pPr>
            <a:r>
              <a:rPr lang="en-US" dirty="0" smtClean="0"/>
              <a:t>When placed at high level, can be used to shape/control news information and dissent</a:t>
            </a:r>
          </a:p>
          <a:p>
            <a:pPr>
              <a:lnSpc>
                <a:spcPct val="105000"/>
              </a:lnSpc>
              <a:defRPr/>
            </a:pPr>
            <a:r>
              <a:rPr lang="en-US" dirty="0" smtClean="0"/>
              <a:t>W3C offers </a:t>
            </a:r>
            <a:r>
              <a:rPr lang="en-US" dirty="0" smtClean="0">
                <a:hlinkClick r:id="rId3"/>
              </a:rPr>
              <a:t>Platform for Internet Content Selection</a:t>
            </a:r>
            <a:r>
              <a:rPr lang="en-US" dirty="0" smtClean="0"/>
              <a:t> (PICS)</a:t>
            </a:r>
          </a:p>
          <a:p>
            <a:pPr lvl="1">
              <a:lnSpc>
                <a:spcPct val="105000"/>
              </a:lnSpc>
              <a:defRPr/>
            </a:pPr>
            <a:r>
              <a:rPr lang="en-US" dirty="0" smtClean="0"/>
              <a:t>Separates labeling from filtering</a:t>
            </a:r>
          </a:p>
          <a:p>
            <a:pPr lvl="1">
              <a:lnSpc>
                <a:spcPct val="105000"/>
              </a:lnSpc>
              <a:defRPr/>
            </a:pPr>
            <a:r>
              <a:rPr lang="en-US" dirty="0" smtClean="0"/>
              <a:t>This  was discussed in your reading</a:t>
            </a:r>
          </a:p>
        </p:txBody>
      </p:sp>
      <p:sp>
        <p:nvSpPr>
          <p:cNvPr id="30724" name="Title 3"/>
          <p:cNvSpPr>
            <a:spLocks noGrp="1"/>
          </p:cNvSpPr>
          <p:nvPr>
            <p:ph type="title"/>
          </p:nvPr>
        </p:nvSpPr>
        <p:spPr/>
        <p:txBody>
          <a:bodyPr/>
          <a:lstStyle/>
          <a:p>
            <a:r>
              <a:rPr lang="en-US" smtClean="0"/>
              <a:t>Automating Content Controls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p:txBody>
          <a:bodyPr/>
          <a:lstStyle/>
          <a:p>
            <a:r>
              <a:rPr lang="en-US" smtClean="0"/>
              <a:t>Automating Content Controls</a:t>
            </a:r>
          </a:p>
        </p:txBody>
      </p:sp>
      <p:sp>
        <p:nvSpPr>
          <p:cNvPr id="31747" name="Content Placeholder 2"/>
          <p:cNvSpPr>
            <a:spLocks noGrp="1"/>
          </p:cNvSpPr>
          <p:nvPr>
            <p:ph sz="quarter" idx="1"/>
          </p:nvPr>
        </p:nvSpPr>
        <p:spPr/>
        <p:txBody>
          <a:bodyPr/>
          <a:lstStyle/>
          <a:p>
            <a:r>
              <a:rPr lang="en-US" sz="2800" smtClean="0"/>
              <a:t>Spinello offers criteria for responsible use of these automated content controls:</a:t>
            </a:r>
          </a:p>
          <a:p>
            <a:pPr lvl="1"/>
            <a:r>
              <a:rPr lang="en-US" smtClean="0"/>
              <a:t>Use of controls should be voluntary – parents or schools choose for themselves whether or not to use</a:t>
            </a:r>
          </a:p>
          <a:p>
            <a:pPr lvl="1"/>
            <a:r>
              <a:rPr lang="en-US" smtClean="0"/>
              <a:t>Needs to be adequate transparency in rating schemes and blocking criteria</a:t>
            </a:r>
          </a:p>
          <a:p>
            <a:pPr lvl="2"/>
            <a:r>
              <a:rPr lang="en-US" smtClean="0"/>
              <a:t>Some information may be proprietary but tool makers should be as open as possible about their methodology</a:t>
            </a:r>
          </a:p>
          <a:p>
            <a:pPr lvl="1"/>
            <a:r>
              <a:rPr lang="en-US" smtClean="0"/>
              <a:t>Should not be adopted as a high-level, centralized solution</a:t>
            </a:r>
          </a:p>
          <a:p>
            <a:pPr lvl="2"/>
            <a:r>
              <a:rPr lang="en-US" smtClean="0"/>
              <a:t>Strong moral presumption against state’s use for broad censorship</a:t>
            </a:r>
          </a:p>
          <a:p>
            <a:r>
              <a:rPr lang="en-US" sz="2800" smtClean="0"/>
              <a:t>Use in libraries presents special challenges given their traditional commitment to free exchange of ideas</a:t>
            </a:r>
          </a:p>
        </p:txBody>
      </p:sp>
      <p:sp>
        <p:nvSpPr>
          <p:cNvPr id="2" name="Slide Number Placeholder 1"/>
          <p:cNvSpPr>
            <a:spLocks noGrp="1"/>
          </p:cNvSpPr>
          <p:nvPr>
            <p:ph type="sldNum" sz="quarter" idx="12"/>
          </p:nvPr>
        </p:nvSpPr>
        <p:spPr/>
        <p:txBody>
          <a:bodyPr/>
          <a:lstStyle/>
          <a:p>
            <a:pPr>
              <a:defRPr/>
            </a:pPr>
            <a:fld id="{001F78C8-1F79-4BAB-9FF6-80E585FC3EF9}"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83194CDF-1BDA-4A0D-BFFC-F9F448142A13}" type="slidenum">
              <a:rPr lang="en-US"/>
              <a:pPr>
                <a:defRPr/>
              </a:pPr>
              <a:t>32</a:t>
            </a:fld>
            <a:endParaRPr lang="en-US"/>
          </a:p>
        </p:txBody>
      </p:sp>
      <p:sp>
        <p:nvSpPr>
          <p:cNvPr id="32771" name="Rectangle 2"/>
          <p:cNvSpPr>
            <a:spLocks noGrp="1" noChangeArrowheads="1"/>
          </p:cNvSpPr>
          <p:nvPr>
            <p:ph type="title"/>
          </p:nvPr>
        </p:nvSpPr>
        <p:spPr/>
        <p:txBody>
          <a:bodyPr/>
          <a:lstStyle/>
          <a:p>
            <a:r>
              <a:rPr lang="en-US" smtClean="0"/>
              <a:t>Spinello Cases</a:t>
            </a:r>
          </a:p>
        </p:txBody>
      </p:sp>
      <p:sp>
        <p:nvSpPr>
          <p:cNvPr id="32772" name="Rectangle 3"/>
          <p:cNvSpPr>
            <a:spLocks noGrp="1" noChangeArrowheads="1"/>
          </p:cNvSpPr>
          <p:nvPr>
            <p:ph type="body" idx="1"/>
          </p:nvPr>
        </p:nvSpPr>
        <p:spPr/>
        <p:txBody>
          <a:bodyPr/>
          <a:lstStyle/>
          <a:p>
            <a:r>
              <a:rPr lang="en-US" altLang="en-US" smtClean="0"/>
              <a:t>Multnomah Public Library et al. v. U.S.</a:t>
            </a:r>
          </a:p>
          <a:p>
            <a:r>
              <a:rPr lang="en-US" altLang="en-US" smtClean="0"/>
              <a:t>Censorship at New England University</a:t>
            </a:r>
          </a:p>
          <a:p>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z="3600" smtClean="0"/>
              <a:t>More Content Controls on Offensive Material in Cybespace</a:t>
            </a:r>
          </a:p>
        </p:txBody>
      </p:sp>
      <p:sp>
        <p:nvSpPr>
          <p:cNvPr id="33795" name="Content Placeholder 2"/>
          <p:cNvSpPr>
            <a:spLocks noGrp="1"/>
          </p:cNvSpPr>
          <p:nvPr>
            <p:ph idx="1"/>
          </p:nvPr>
        </p:nvSpPr>
        <p:spPr/>
        <p:txBody>
          <a:bodyPr/>
          <a:lstStyle/>
          <a:p>
            <a:pPr>
              <a:lnSpc>
                <a:spcPct val="90000"/>
              </a:lnSpc>
            </a:pPr>
            <a:r>
              <a:rPr lang="en-US" smtClean="0">
                <a:hlinkClick r:id="rId2"/>
              </a:rPr>
              <a:t>CRAIGSLIST</a:t>
            </a:r>
            <a:endParaRPr lang="en-US" smtClean="0"/>
          </a:p>
          <a:p>
            <a:pPr lvl="1">
              <a:lnSpc>
                <a:spcPct val="90000"/>
              </a:lnSpc>
            </a:pPr>
            <a:r>
              <a:rPr lang="en-US" smtClean="0"/>
              <a:t>Until this year craigslist allowed users to post, free of charge, advertisements to an “erotic services” category</a:t>
            </a:r>
          </a:p>
          <a:p>
            <a:pPr lvl="2">
              <a:lnSpc>
                <a:spcPct val="90000"/>
              </a:lnSpc>
            </a:pPr>
            <a:r>
              <a:rPr lang="en-US" smtClean="0"/>
              <a:t>Law enforcement saw this as front for illicit sexual offerings (i.e., prostitution)</a:t>
            </a:r>
          </a:p>
          <a:p>
            <a:pPr lvl="1">
              <a:lnSpc>
                <a:spcPct val="90000"/>
              </a:lnSpc>
            </a:pPr>
            <a:r>
              <a:rPr lang="en-US" smtClean="0"/>
              <a:t>Spring 2009</a:t>
            </a:r>
          </a:p>
          <a:p>
            <a:pPr lvl="2">
              <a:lnSpc>
                <a:spcPct val="90000"/>
              </a:lnSpc>
            </a:pPr>
            <a:r>
              <a:rPr lang="en-US" smtClean="0"/>
              <a:t>Boston medical student was arrested for killing a masseuse who he met through the “erotic services” category at craigslist</a:t>
            </a:r>
          </a:p>
          <a:p>
            <a:pPr lvl="2">
              <a:lnSpc>
                <a:spcPct val="90000"/>
              </a:lnSpc>
            </a:pPr>
            <a:r>
              <a:rPr lang="en-US" smtClean="0"/>
              <a:t>Public pressure prompted craigslist to change its policy</a:t>
            </a:r>
          </a:p>
          <a:p>
            <a:pPr lvl="3">
              <a:lnSpc>
                <a:spcPct val="90000"/>
              </a:lnSpc>
            </a:pPr>
            <a:r>
              <a:rPr lang="en-US" smtClean="0"/>
              <a:t>Eliminated it free “erotic services” category</a:t>
            </a:r>
          </a:p>
          <a:p>
            <a:pPr lvl="3">
              <a:lnSpc>
                <a:spcPct val="90000"/>
              </a:lnSpc>
            </a:pPr>
            <a:r>
              <a:rPr lang="en-US" smtClean="0"/>
              <a:t>Replaced it with an “adult services” category that customers must pay to advertise on (i.e., $10/first ad, $5/repost ad)</a:t>
            </a:r>
          </a:p>
          <a:p>
            <a:pPr lvl="4">
              <a:lnSpc>
                <a:spcPct val="90000"/>
              </a:lnSpc>
            </a:pPr>
            <a:r>
              <a:rPr lang="en-US" smtClean="0"/>
              <a:t>Claim to now monitor new ads before posting them (CRAIGSLIST has never pre-screened ads before)</a:t>
            </a:r>
          </a:p>
        </p:txBody>
      </p:sp>
      <p:sp>
        <p:nvSpPr>
          <p:cNvPr id="4" name="Slide Number Placeholder 3"/>
          <p:cNvSpPr>
            <a:spLocks noGrp="1"/>
          </p:cNvSpPr>
          <p:nvPr>
            <p:ph type="sldNum" sz="quarter" idx="12"/>
          </p:nvPr>
        </p:nvSpPr>
        <p:spPr/>
        <p:txBody>
          <a:bodyPr/>
          <a:lstStyle/>
          <a:p>
            <a:pPr>
              <a:defRPr/>
            </a:pPr>
            <a:fld id="{038E8D4C-9F3A-427D-97F4-C0AA5ECDD225}"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8B98A31-338D-4146-BD28-61FD9975C63F}" type="slidenum">
              <a:rPr lang="en-US"/>
              <a:pPr>
                <a:defRPr/>
              </a:pPr>
              <a:t>34</a:t>
            </a:fld>
            <a:endParaRPr lang="en-US"/>
          </a:p>
        </p:txBody>
      </p:sp>
      <p:sp>
        <p:nvSpPr>
          <p:cNvPr id="34819" name="Rectangle 4"/>
          <p:cNvSpPr>
            <a:spLocks noGrp="1" noChangeArrowheads="1"/>
          </p:cNvSpPr>
          <p:nvPr>
            <p:ph type="title"/>
          </p:nvPr>
        </p:nvSpPr>
        <p:spPr/>
        <p:txBody>
          <a:bodyPr/>
          <a:lstStyle/>
          <a:p>
            <a:r>
              <a:rPr lang="en-US" smtClean="0"/>
              <a:t>Hate Speech</a:t>
            </a:r>
          </a:p>
        </p:txBody>
      </p:sp>
      <p:sp>
        <p:nvSpPr>
          <p:cNvPr id="34820" name="Rectangle 5"/>
          <p:cNvSpPr>
            <a:spLocks noGrp="1" noChangeArrowheads="1"/>
          </p:cNvSpPr>
          <p:nvPr>
            <p:ph type="body" idx="1"/>
          </p:nvPr>
        </p:nvSpPr>
        <p:spPr>
          <a:xfrm>
            <a:off x="304800" y="1524000"/>
            <a:ext cx="8610600" cy="5105400"/>
          </a:xfrm>
        </p:spPr>
        <p:txBody>
          <a:bodyPr/>
          <a:lstStyle/>
          <a:p>
            <a:pPr>
              <a:lnSpc>
                <a:spcPct val="75000"/>
              </a:lnSpc>
            </a:pPr>
            <a:r>
              <a:rPr lang="en-US" sz="2400" smtClean="0"/>
              <a:t>Some web sites espouse white supremacy or anti-Semitic views often in virulent and outrageous ways</a:t>
            </a:r>
          </a:p>
          <a:p>
            <a:pPr>
              <a:lnSpc>
                <a:spcPct val="75000"/>
              </a:lnSpc>
            </a:pPr>
            <a:r>
              <a:rPr lang="en-US" sz="2400" smtClean="0"/>
              <a:t>U.S. perspective</a:t>
            </a:r>
          </a:p>
          <a:p>
            <a:pPr lvl="1">
              <a:lnSpc>
                <a:spcPct val="75000"/>
              </a:lnSpc>
            </a:pPr>
            <a:r>
              <a:rPr lang="en-US" sz="2000" smtClean="0"/>
              <a:t>Hate speech is completely protected (unless there is direct, specific threat that will result in “imminent lawless action”)</a:t>
            </a:r>
          </a:p>
          <a:p>
            <a:pPr lvl="1">
              <a:lnSpc>
                <a:spcPct val="75000"/>
              </a:lnSpc>
            </a:pPr>
            <a:r>
              <a:rPr lang="en-US" sz="2000" smtClean="0"/>
              <a:t>Jake Baker (Spinello), Nuremberg Files (Planned Parenthood v. ACLA)</a:t>
            </a:r>
          </a:p>
          <a:p>
            <a:pPr>
              <a:lnSpc>
                <a:spcPct val="75000"/>
              </a:lnSpc>
            </a:pPr>
            <a:r>
              <a:rPr lang="en-US" sz="2400" smtClean="0"/>
              <a:t>European perspective	</a:t>
            </a:r>
          </a:p>
          <a:p>
            <a:pPr lvl="1">
              <a:lnSpc>
                <a:spcPct val="75000"/>
              </a:lnSpc>
            </a:pPr>
            <a:r>
              <a:rPr lang="en-US" sz="2000" smtClean="0"/>
              <a:t>Stringent anti-hate laws (so where do you think most hate websites are hosted?)</a:t>
            </a:r>
          </a:p>
          <a:p>
            <a:pPr lvl="1">
              <a:lnSpc>
                <a:spcPct val="75000"/>
              </a:lnSpc>
            </a:pPr>
            <a:r>
              <a:rPr lang="en-US" sz="2000" smtClean="0"/>
              <a:t>Germany</a:t>
            </a:r>
          </a:p>
          <a:p>
            <a:pPr lvl="2">
              <a:lnSpc>
                <a:spcPct val="75000"/>
              </a:lnSpc>
            </a:pPr>
            <a:r>
              <a:rPr lang="en-US" sz="1800" smtClean="0"/>
              <a:t>ISPs must block hate sites or face prosecution</a:t>
            </a:r>
          </a:p>
          <a:p>
            <a:pPr lvl="2">
              <a:lnSpc>
                <a:spcPct val="75000"/>
              </a:lnSpc>
            </a:pPr>
            <a:r>
              <a:rPr lang="en-US" sz="1800" smtClean="0"/>
              <a:t>Illegal for firms in other countries to make hate speech available to Germans [Compuserv Deutschland (Spinello)]</a:t>
            </a:r>
          </a:p>
          <a:p>
            <a:pPr lvl="1">
              <a:lnSpc>
                <a:spcPct val="75000"/>
              </a:lnSpc>
            </a:pPr>
            <a:r>
              <a:rPr lang="en-US" sz="2000" smtClean="0"/>
              <a:t>France</a:t>
            </a:r>
          </a:p>
          <a:p>
            <a:pPr lvl="2">
              <a:lnSpc>
                <a:spcPct val="75000"/>
              </a:lnSpc>
            </a:pPr>
            <a:r>
              <a:rPr lang="en-US" sz="1800" smtClean="0"/>
              <a:t>Illegal to display or sell objects that represent racism or ethnic hatred (including WWII Nazi memorabilia)</a:t>
            </a:r>
          </a:p>
          <a:p>
            <a:pPr lvl="2">
              <a:lnSpc>
                <a:spcPct val="75000"/>
              </a:lnSpc>
            </a:pPr>
            <a:r>
              <a:rPr lang="en-US" sz="1800" smtClean="0"/>
              <a:t>e.g., Yahoo and the auction on the American Website</a:t>
            </a:r>
          </a:p>
          <a:p>
            <a:pPr lvl="1">
              <a:lnSpc>
                <a:spcPct val="75000"/>
              </a:lnSpc>
            </a:pPr>
            <a:r>
              <a:rPr lang="en-US" sz="2000" smtClean="0"/>
              <a:t>Saudi Arabia [Veil of Censorship (Spinello)]</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49A624B-2BFB-4FE1-9381-261A25314512}" type="slidenum">
              <a:rPr lang="en-US" smtClean="0"/>
              <a:pPr>
                <a:defRPr/>
              </a:pPr>
              <a:t>35</a:t>
            </a:fld>
            <a:endParaRPr lang="en-US" dirty="0"/>
          </a:p>
        </p:txBody>
      </p:sp>
      <p:sp>
        <p:nvSpPr>
          <p:cNvPr id="35843" name="Content Placeholder 2"/>
          <p:cNvSpPr>
            <a:spLocks noGrp="1"/>
          </p:cNvSpPr>
          <p:nvPr>
            <p:ph sz="quarter" idx="1"/>
          </p:nvPr>
        </p:nvSpPr>
        <p:spPr/>
        <p:txBody>
          <a:bodyPr/>
          <a:lstStyle/>
          <a:p>
            <a:r>
              <a:rPr lang="en-US" smtClean="0"/>
              <a:t>Spinello warns, however, that:</a:t>
            </a:r>
          </a:p>
          <a:p>
            <a:pPr lvl="1"/>
            <a:r>
              <a:rPr lang="en-US" smtClean="0"/>
              <a:t>“even more caution must be exercised in the use of a blocking mechanism for hate speech than is used for pornography because there is sometimes a fine distinction between hate speech and unpopular or unorthodox political opinion.”</a:t>
            </a:r>
          </a:p>
          <a:p>
            <a:pPr lvl="1"/>
            <a:r>
              <a:rPr lang="en-US" smtClean="0"/>
              <a:t>Hate speech sites generally attack or demean whole segments of the population such as Jews, blacks, gays, etc.</a:t>
            </a:r>
          </a:p>
          <a:p>
            <a:r>
              <a:rPr lang="en-US" smtClean="0"/>
              <a:t>Some hate speech incite threats of harm which are not generally protected under First Amendment</a:t>
            </a:r>
          </a:p>
        </p:txBody>
      </p:sp>
      <p:sp>
        <p:nvSpPr>
          <p:cNvPr id="35844" name="Title 3"/>
          <p:cNvSpPr>
            <a:spLocks noGrp="1"/>
          </p:cNvSpPr>
          <p:nvPr>
            <p:ph type="title"/>
          </p:nvPr>
        </p:nvSpPr>
        <p:spPr/>
        <p:txBody>
          <a:bodyPr/>
          <a:lstStyle/>
          <a:p>
            <a:r>
              <a:rPr lang="en-US" smtClean="0"/>
              <a:t>Hate Speech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Hate Speech</a:t>
            </a:r>
          </a:p>
        </p:txBody>
      </p:sp>
      <p:sp>
        <p:nvSpPr>
          <p:cNvPr id="36867" name="Content Placeholder 2"/>
          <p:cNvSpPr>
            <a:spLocks noGrp="1"/>
          </p:cNvSpPr>
          <p:nvPr>
            <p:ph idx="1"/>
          </p:nvPr>
        </p:nvSpPr>
        <p:spPr/>
        <p:txBody>
          <a:bodyPr/>
          <a:lstStyle/>
          <a:p>
            <a:r>
              <a:rPr lang="en-US" sz="2800" smtClean="0"/>
              <a:t>Hate speech or direct threats that will likely lead to “imminent lawless action”?</a:t>
            </a:r>
          </a:p>
          <a:p>
            <a:pPr lvl="1"/>
            <a:r>
              <a:rPr lang="en-US" smtClean="0"/>
              <a:t>Nuremberg Files (Planned Parenthood v. ACLA, 2001) </a:t>
            </a:r>
          </a:p>
          <a:p>
            <a:pPr lvl="2"/>
            <a:r>
              <a:rPr lang="en-US" smtClean="0"/>
              <a:t>American Coalition of Life Activists’ (anti-abortion group) Nuremberg web site listed names of doctors that performed abortions and declared guilty of crimes against humanity</a:t>
            </a:r>
          </a:p>
          <a:p>
            <a:pPr lvl="3"/>
            <a:r>
              <a:rPr lang="en-US" smtClean="0"/>
              <a:t>Names of murdered doctors were crossed out</a:t>
            </a:r>
          </a:p>
          <a:p>
            <a:pPr lvl="3"/>
            <a:r>
              <a:rPr lang="en-US" smtClean="0"/>
              <a:t>Names of wounded doctors were printed in gray</a:t>
            </a:r>
          </a:p>
          <a:p>
            <a:pPr lvl="2"/>
            <a:r>
              <a:rPr lang="en-US" smtClean="0"/>
              <a:t>Planned Parenthood sued saying that it was a threat and an explicit advocacy of violence</a:t>
            </a:r>
          </a:p>
          <a:p>
            <a:pPr lvl="2"/>
            <a:r>
              <a:rPr lang="en-US" smtClean="0"/>
              <a:t>Courts found that there was no direct (or explicit) threat of violence that would lead to “imminent lawless action”</a:t>
            </a:r>
          </a:p>
          <a:p>
            <a:pPr lvl="3"/>
            <a:r>
              <a:rPr lang="en-US" smtClean="0"/>
              <a:t>What may have risen this example to the level of illegal speech?</a:t>
            </a:r>
          </a:p>
        </p:txBody>
      </p:sp>
      <p:sp>
        <p:nvSpPr>
          <p:cNvPr id="4" name="Slide Number Placeholder 3"/>
          <p:cNvSpPr>
            <a:spLocks noGrp="1"/>
          </p:cNvSpPr>
          <p:nvPr>
            <p:ph type="sldNum" sz="quarter" idx="12"/>
          </p:nvPr>
        </p:nvSpPr>
        <p:spPr/>
        <p:txBody>
          <a:bodyPr/>
          <a:lstStyle/>
          <a:p>
            <a:pPr>
              <a:defRPr/>
            </a:pPr>
            <a:fld id="{E4A352B6-60B3-4E5D-A2E7-422F0CC8BD3A}"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Hate Speech</a:t>
            </a:r>
          </a:p>
        </p:txBody>
      </p:sp>
      <p:sp>
        <p:nvSpPr>
          <p:cNvPr id="37891" name="Content Placeholder 2"/>
          <p:cNvSpPr>
            <a:spLocks noGrp="1"/>
          </p:cNvSpPr>
          <p:nvPr>
            <p:ph idx="1"/>
          </p:nvPr>
        </p:nvSpPr>
        <p:spPr/>
        <p:txBody>
          <a:bodyPr/>
          <a:lstStyle/>
          <a:p>
            <a:r>
              <a:rPr lang="en-US" sz="2600" smtClean="0"/>
              <a:t>Hate speech or direct threats that will likely lead to “imminent lawless action”?</a:t>
            </a:r>
          </a:p>
          <a:p>
            <a:pPr lvl="1"/>
            <a:r>
              <a:rPr lang="en-US" smtClean="0"/>
              <a:t>Hal Turner (Internet radio host and blogger)</a:t>
            </a:r>
          </a:p>
          <a:p>
            <a:pPr lvl="2"/>
            <a:r>
              <a:rPr lang="en-US" sz="1800" smtClean="0"/>
              <a:t>Used his blog to complain about 3 federal judges who rejected the National Rifle Association’s (NRA) attempt to overturn two handgun laws</a:t>
            </a:r>
          </a:p>
          <a:p>
            <a:pPr lvl="2"/>
            <a:r>
              <a:rPr lang="en-US" sz="1800" smtClean="0"/>
              <a:t>He wrote on his blog:</a:t>
            </a:r>
          </a:p>
          <a:p>
            <a:pPr lvl="3"/>
            <a:r>
              <a:rPr lang="en-US" sz="1800" smtClean="0"/>
              <a:t>“Let me be the first to say this plainly: These judges deserve to be killed.  Their blood will replenish the tree of liberty. A small price to pay to assure freedom to millions.”</a:t>
            </a:r>
          </a:p>
          <a:p>
            <a:pPr lvl="3"/>
            <a:r>
              <a:rPr lang="en-US" sz="1800" smtClean="0"/>
              <a:t>Protected hate speech or a direct threat (illegal speech)?  Not illegal</a:t>
            </a:r>
          </a:p>
          <a:p>
            <a:pPr lvl="2"/>
            <a:r>
              <a:rPr lang="en-US" sz="1800" smtClean="0"/>
              <a:t>The next day he posted photographs of the judges, a map showing the Chicago courthouse where they work, and a note of the placement of the “anti-truck bombing barriers”</a:t>
            </a:r>
          </a:p>
          <a:p>
            <a:pPr lvl="3"/>
            <a:r>
              <a:rPr lang="en-US" sz="1800" smtClean="0"/>
              <a:t>Now it may be illegal – he was arrested in June 2009 and is still currently in jail, without bail awaiting trial</a:t>
            </a:r>
          </a:p>
        </p:txBody>
      </p:sp>
      <p:sp>
        <p:nvSpPr>
          <p:cNvPr id="4" name="Slide Number Placeholder 3"/>
          <p:cNvSpPr>
            <a:spLocks noGrp="1"/>
          </p:cNvSpPr>
          <p:nvPr>
            <p:ph type="sldNum" sz="quarter" idx="12"/>
          </p:nvPr>
        </p:nvSpPr>
        <p:spPr/>
        <p:txBody>
          <a:bodyPr/>
          <a:lstStyle/>
          <a:p>
            <a:pPr>
              <a:defRPr/>
            </a:pPr>
            <a:fld id="{E7033AE0-B444-4295-BD65-BB729A8B0483}"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86B42B31-1B11-45D5-9B1D-4A55E82D5B09}" type="slidenum">
              <a:rPr lang="en-US"/>
              <a:pPr>
                <a:defRPr/>
              </a:pPr>
              <a:t>38</a:t>
            </a:fld>
            <a:endParaRPr lang="en-US"/>
          </a:p>
        </p:txBody>
      </p:sp>
      <p:sp>
        <p:nvSpPr>
          <p:cNvPr id="38915" name="Rectangle 2"/>
          <p:cNvSpPr>
            <a:spLocks noGrp="1" noChangeArrowheads="1"/>
          </p:cNvSpPr>
          <p:nvPr>
            <p:ph type="title"/>
          </p:nvPr>
        </p:nvSpPr>
        <p:spPr/>
        <p:txBody>
          <a:bodyPr/>
          <a:lstStyle/>
          <a:p>
            <a:r>
              <a:rPr lang="en-US" smtClean="0"/>
              <a:t>Student Websites and Blogs</a:t>
            </a:r>
          </a:p>
        </p:txBody>
      </p:sp>
      <p:sp>
        <p:nvSpPr>
          <p:cNvPr id="38916" name="Rectangle 3"/>
          <p:cNvSpPr>
            <a:spLocks noGrp="1" noChangeArrowheads="1"/>
          </p:cNvSpPr>
          <p:nvPr>
            <p:ph type="body" idx="1"/>
          </p:nvPr>
        </p:nvSpPr>
        <p:spPr/>
        <p:txBody>
          <a:bodyPr/>
          <a:lstStyle/>
          <a:p>
            <a:r>
              <a:rPr lang="en-US" smtClean="0"/>
              <a:t>Schools can control</a:t>
            </a:r>
          </a:p>
          <a:p>
            <a:pPr lvl="1"/>
            <a:r>
              <a:rPr lang="en-US" smtClean="0"/>
              <a:t>school newspapers</a:t>
            </a:r>
          </a:p>
          <a:p>
            <a:pPr lvl="1"/>
            <a:r>
              <a:rPr lang="en-US" smtClean="0"/>
              <a:t>issues related to extracurricular activities</a:t>
            </a:r>
          </a:p>
          <a:p>
            <a:pPr lvl="1"/>
            <a:r>
              <a:rPr lang="en-US" smtClean="0"/>
              <a:t>profane speech within school</a:t>
            </a:r>
          </a:p>
          <a:p>
            <a:pPr lvl="1"/>
            <a:r>
              <a:rPr lang="en-US" smtClean="0"/>
              <a:t>can curtail off campus speech </a:t>
            </a:r>
            <a:r>
              <a:rPr lang="en-US" u="sng" smtClean="0"/>
              <a:t>if</a:t>
            </a:r>
            <a:r>
              <a:rPr lang="en-US" smtClean="0"/>
              <a:t> it causes a “material and substantial” disruption in the classroom</a:t>
            </a:r>
          </a:p>
          <a:p>
            <a:pPr lvl="2"/>
            <a:r>
              <a:rPr lang="en-US" smtClean="0"/>
              <a:t>school may restrict speech and expel students if a student has a site that threatens a teacher or student at the school</a:t>
            </a:r>
          </a:p>
          <a:p>
            <a:pPr lvl="2"/>
            <a:r>
              <a:rPr lang="en-US" smtClean="0"/>
              <a:t>The big issue is that technology and the Internet allow students to reach so many students, faculty, and administrators so quickly and can seriously disrupt the school environment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Student Websites and Blogs</a:t>
            </a:r>
            <a:endParaRPr lang="en-US" sz="2400" smtClean="0"/>
          </a:p>
        </p:txBody>
      </p:sp>
      <p:sp>
        <p:nvSpPr>
          <p:cNvPr id="39939" name="Content Placeholder 2"/>
          <p:cNvSpPr>
            <a:spLocks noGrp="1"/>
          </p:cNvSpPr>
          <p:nvPr>
            <p:ph idx="1"/>
          </p:nvPr>
        </p:nvSpPr>
        <p:spPr/>
        <p:txBody>
          <a:bodyPr/>
          <a:lstStyle/>
          <a:p>
            <a:r>
              <a:rPr lang="en-US" smtClean="0"/>
              <a:t>Violations of a student’s free speech rights?</a:t>
            </a:r>
          </a:p>
          <a:p>
            <a:pPr lvl="1"/>
            <a:r>
              <a:rPr lang="en-US" smtClean="0"/>
              <a:t>The case of Avery Doninger (2007)</a:t>
            </a:r>
          </a:p>
          <a:p>
            <a:pPr lvl="2"/>
            <a:r>
              <a:rPr lang="en-US" smtClean="0"/>
              <a:t>Avery was the Junior class Secretary at her high school who helped to plan a </a:t>
            </a:r>
            <a:r>
              <a:rPr lang="en-US" i="1" smtClean="0"/>
              <a:t>Jamfest</a:t>
            </a:r>
            <a:r>
              <a:rPr lang="en-US" smtClean="0"/>
              <a:t>, a battle-of-the-bands type of event</a:t>
            </a:r>
          </a:p>
          <a:p>
            <a:pPr lvl="2"/>
            <a:r>
              <a:rPr lang="en-US" smtClean="0"/>
              <a:t>The school administrators decided to postpone the event</a:t>
            </a:r>
          </a:p>
          <a:p>
            <a:pPr lvl="2"/>
            <a:r>
              <a:rPr lang="en-US" smtClean="0"/>
              <a:t>Avery responded by writing in her blog (from home)</a:t>
            </a:r>
          </a:p>
          <a:p>
            <a:pPr lvl="3"/>
            <a:r>
              <a:rPr lang="en-US" smtClean="0"/>
              <a:t>“Jamfest is canceled due to the douchebags in central office” and encouraged students to write or call the school superintendent to “piss her off more”</a:t>
            </a:r>
          </a:p>
          <a:p>
            <a:pPr lvl="2"/>
            <a:r>
              <a:rPr lang="en-US" smtClean="0"/>
              <a:t>2 weeks later the administrators found the blog and punished her</a:t>
            </a:r>
          </a:p>
          <a:p>
            <a:pPr lvl="3"/>
            <a:r>
              <a:rPr lang="en-US" smtClean="0"/>
              <a:t>Barred from serving as class secretary</a:t>
            </a:r>
          </a:p>
          <a:p>
            <a:pPr lvl="2"/>
            <a:r>
              <a:rPr lang="en-US" smtClean="0"/>
              <a:t>Avery sued the school saying that they violated here First Amendment rights</a:t>
            </a:r>
          </a:p>
        </p:txBody>
      </p:sp>
      <p:sp>
        <p:nvSpPr>
          <p:cNvPr id="4" name="Slide Number Placeholder 3"/>
          <p:cNvSpPr>
            <a:spLocks noGrp="1"/>
          </p:cNvSpPr>
          <p:nvPr>
            <p:ph type="sldNum" sz="quarter" idx="12"/>
          </p:nvPr>
        </p:nvSpPr>
        <p:spPr/>
        <p:txBody>
          <a:bodyPr/>
          <a:lstStyle/>
          <a:p>
            <a:pPr>
              <a:defRPr/>
            </a:pPr>
            <a:fld id="{CE8FA425-DDDB-425C-A843-6F9F5627CC0C}"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65CEE1A-3560-4783-9B3D-F021CC95FB0C}" type="slidenum">
              <a:rPr lang="en-US"/>
              <a:pPr>
                <a:defRPr/>
              </a:pPr>
              <a:t>4</a:t>
            </a:fld>
            <a:endParaRPr lang="en-US"/>
          </a:p>
        </p:txBody>
      </p:sp>
      <p:sp>
        <p:nvSpPr>
          <p:cNvPr id="6147" name="Rectangle 2"/>
          <p:cNvSpPr>
            <a:spLocks noGrp="1" noChangeArrowheads="1"/>
          </p:cNvSpPr>
          <p:nvPr>
            <p:ph type="title"/>
          </p:nvPr>
        </p:nvSpPr>
        <p:spPr/>
        <p:txBody>
          <a:bodyPr/>
          <a:lstStyle/>
          <a:p>
            <a:r>
              <a:rPr lang="en-US" smtClean="0"/>
              <a:t>The First Amendment</a:t>
            </a:r>
          </a:p>
        </p:txBody>
      </p:sp>
      <p:sp>
        <p:nvSpPr>
          <p:cNvPr id="6148" name="Rectangle 3"/>
          <p:cNvSpPr>
            <a:spLocks noGrp="1" noChangeArrowheads="1"/>
          </p:cNvSpPr>
          <p:nvPr>
            <p:ph type="body" idx="1"/>
          </p:nvPr>
        </p:nvSpPr>
        <p:spPr>
          <a:xfrm>
            <a:off x="304800" y="1524000"/>
            <a:ext cx="8534400" cy="4876800"/>
          </a:xfrm>
        </p:spPr>
        <p:txBody>
          <a:bodyPr/>
          <a:lstStyle/>
          <a:p>
            <a:pPr>
              <a:lnSpc>
                <a:spcPct val="110000"/>
              </a:lnSpc>
            </a:pPr>
            <a:r>
              <a:rPr lang="en-US" sz="3000" smtClean="0"/>
              <a:t>Supreme Court has upheld that the following types of speech are not protected by the 1</a:t>
            </a:r>
            <a:r>
              <a:rPr lang="en-US" sz="3000" baseline="30000" smtClean="0"/>
              <a:t>st</a:t>
            </a:r>
            <a:r>
              <a:rPr lang="en-US" sz="3000" smtClean="0"/>
              <a:t> Amendment</a:t>
            </a:r>
          </a:p>
          <a:p>
            <a:pPr lvl="1">
              <a:lnSpc>
                <a:spcPct val="110000"/>
              </a:lnSpc>
            </a:pPr>
            <a:r>
              <a:rPr lang="en-US" b="1" smtClean="0"/>
              <a:t>Obscene speech</a:t>
            </a:r>
          </a:p>
          <a:p>
            <a:pPr lvl="1">
              <a:lnSpc>
                <a:spcPct val="110000"/>
              </a:lnSpc>
            </a:pPr>
            <a:r>
              <a:rPr lang="en-US" b="1" smtClean="0"/>
              <a:t>Defamation</a:t>
            </a:r>
          </a:p>
          <a:p>
            <a:pPr lvl="1">
              <a:lnSpc>
                <a:spcPct val="110000"/>
              </a:lnSpc>
            </a:pPr>
            <a:r>
              <a:rPr lang="en-US" b="1" smtClean="0"/>
              <a:t>Incitement of crime (threats)</a:t>
            </a:r>
          </a:p>
          <a:p>
            <a:pPr lvl="1">
              <a:lnSpc>
                <a:spcPct val="110000"/>
              </a:lnSpc>
            </a:pPr>
            <a:r>
              <a:rPr lang="en-US" smtClean="0"/>
              <a:t>Incitement of panic</a:t>
            </a:r>
          </a:p>
          <a:p>
            <a:pPr lvl="1">
              <a:lnSpc>
                <a:spcPct val="110000"/>
              </a:lnSpc>
            </a:pPr>
            <a:r>
              <a:rPr lang="en-US" smtClean="0"/>
              <a:t>Inciting rebellion against the government (sedition)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Student Websites and Blogs</a:t>
            </a:r>
            <a:endParaRPr lang="en-US" sz="2400" smtClean="0"/>
          </a:p>
        </p:txBody>
      </p:sp>
      <p:sp>
        <p:nvSpPr>
          <p:cNvPr id="40963" name="Content Placeholder 2"/>
          <p:cNvSpPr>
            <a:spLocks noGrp="1"/>
          </p:cNvSpPr>
          <p:nvPr>
            <p:ph idx="1"/>
          </p:nvPr>
        </p:nvSpPr>
        <p:spPr/>
        <p:txBody>
          <a:bodyPr/>
          <a:lstStyle/>
          <a:p>
            <a:pPr>
              <a:lnSpc>
                <a:spcPct val="110000"/>
              </a:lnSpc>
            </a:pPr>
            <a:r>
              <a:rPr lang="en-US" smtClean="0"/>
              <a:t>Violations of a student’s free speech rights?</a:t>
            </a:r>
          </a:p>
          <a:p>
            <a:pPr lvl="1">
              <a:lnSpc>
                <a:spcPct val="110000"/>
              </a:lnSpc>
            </a:pPr>
            <a:r>
              <a:rPr lang="en-US" smtClean="0"/>
              <a:t>The case of Avery Doninger (2007)</a:t>
            </a:r>
          </a:p>
          <a:p>
            <a:pPr lvl="2">
              <a:lnSpc>
                <a:spcPct val="110000"/>
              </a:lnSpc>
            </a:pPr>
            <a:r>
              <a:rPr lang="en-US" smtClean="0"/>
              <a:t>Courts ruled that the school was within its rights because</a:t>
            </a:r>
          </a:p>
          <a:p>
            <a:pPr lvl="3">
              <a:lnSpc>
                <a:spcPct val="110000"/>
              </a:lnSpc>
            </a:pPr>
            <a:r>
              <a:rPr lang="en-US" smtClean="0"/>
              <a:t>Discipline involved participation in a voluntary, extracurricular activity (not an expulsion)</a:t>
            </a:r>
          </a:p>
          <a:p>
            <a:pPr lvl="3">
              <a:lnSpc>
                <a:spcPct val="110000"/>
              </a:lnSpc>
            </a:pPr>
            <a:r>
              <a:rPr lang="en-US" smtClean="0"/>
              <a:t>Schools can punish vulgar, off-campus speech if it poses a reasonably foreseeable risk of coming into school property</a:t>
            </a:r>
          </a:p>
          <a:p>
            <a:pPr lvl="3">
              <a:lnSpc>
                <a:spcPct val="110000"/>
              </a:lnSpc>
            </a:pPr>
            <a:r>
              <a:rPr lang="en-US" smtClean="0"/>
              <a:t>The act created the risk of substantial disruption at school</a:t>
            </a:r>
          </a:p>
          <a:p>
            <a:pPr lvl="2">
              <a:lnSpc>
                <a:spcPct val="110000"/>
              </a:lnSpc>
            </a:pPr>
            <a:r>
              <a:rPr lang="en-US" smtClean="0"/>
              <a:t>What do you think?  Would this really cause a substantial disruption in school?</a:t>
            </a:r>
          </a:p>
        </p:txBody>
      </p:sp>
      <p:sp>
        <p:nvSpPr>
          <p:cNvPr id="4" name="Slide Number Placeholder 3"/>
          <p:cNvSpPr>
            <a:spLocks noGrp="1"/>
          </p:cNvSpPr>
          <p:nvPr>
            <p:ph type="sldNum" sz="quarter" idx="12"/>
          </p:nvPr>
        </p:nvSpPr>
        <p:spPr/>
        <p:txBody>
          <a:bodyPr/>
          <a:lstStyle/>
          <a:p>
            <a:pPr>
              <a:defRPr/>
            </a:pPr>
            <a:fld id="{99F6B060-87B8-4557-B62B-960FADD52A42}"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Student Websites and Blogs</a:t>
            </a:r>
            <a:endParaRPr lang="en-US" sz="2400" smtClean="0"/>
          </a:p>
        </p:txBody>
      </p:sp>
      <p:sp>
        <p:nvSpPr>
          <p:cNvPr id="41987" name="Content Placeholder 2"/>
          <p:cNvSpPr>
            <a:spLocks noGrp="1"/>
          </p:cNvSpPr>
          <p:nvPr>
            <p:ph idx="1"/>
          </p:nvPr>
        </p:nvSpPr>
        <p:spPr/>
        <p:txBody>
          <a:bodyPr/>
          <a:lstStyle/>
          <a:p>
            <a:pPr>
              <a:lnSpc>
                <a:spcPct val="95000"/>
              </a:lnSpc>
            </a:pPr>
            <a:r>
              <a:rPr lang="en-US" smtClean="0"/>
              <a:t>Violations of a student’s free speech rights?</a:t>
            </a:r>
          </a:p>
          <a:p>
            <a:pPr lvl="1">
              <a:lnSpc>
                <a:spcPct val="95000"/>
              </a:lnSpc>
            </a:pPr>
            <a:r>
              <a:rPr lang="en-US" smtClean="0"/>
              <a:t>The case of Katherine Evans (on-going federal case)</a:t>
            </a:r>
          </a:p>
          <a:p>
            <a:pPr lvl="2">
              <a:lnSpc>
                <a:spcPct val="95000"/>
              </a:lnSpc>
            </a:pPr>
            <a:r>
              <a:rPr lang="en-US" smtClean="0"/>
              <a:t>Katherine was a high school student who created a Facebook group from her home computer that called her teacher “the worst teacher I’ve ever met!” and offered students a place on the page to “express your feelings of hatred toward her”.</a:t>
            </a:r>
          </a:p>
          <a:p>
            <a:pPr lvl="2">
              <a:lnSpc>
                <a:spcPct val="95000"/>
              </a:lnSpc>
            </a:pPr>
            <a:r>
              <a:rPr lang="en-US" smtClean="0"/>
              <a:t>Administrators suspended Katherine for 3 days and removed her from advanced placement classes because of her “disruptive behavior”</a:t>
            </a:r>
          </a:p>
          <a:p>
            <a:pPr lvl="2">
              <a:lnSpc>
                <a:spcPct val="95000"/>
              </a:lnSpc>
            </a:pPr>
            <a:r>
              <a:rPr lang="en-US" smtClean="0"/>
              <a:t>Katherine (now in college) has sued the school saying that they violated here First Amendment rights</a:t>
            </a:r>
          </a:p>
          <a:p>
            <a:pPr lvl="3">
              <a:lnSpc>
                <a:spcPct val="95000"/>
              </a:lnSpc>
            </a:pPr>
            <a:r>
              <a:rPr lang="en-US" smtClean="0"/>
              <a:t>How might the courts respond given the Case of Avery Doninger (think about the type of punishments)</a:t>
            </a:r>
          </a:p>
          <a:p>
            <a:pPr lvl="4">
              <a:lnSpc>
                <a:spcPct val="95000"/>
              </a:lnSpc>
            </a:pPr>
            <a:r>
              <a:rPr lang="en-US" smtClean="0"/>
              <a:t>Consider alternative responses by school (e.g., talk with parents)</a:t>
            </a:r>
          </a:p>
        </p:txBody>
      </p:sp>
      <p:sp>
        <p:nvSpPr>
          <p:cNvPr id="4" name="Slide Number Placeholder 3"/>
          <p:cNvSpPr>
            <a:spLocks noGrp="1"/>
          </p:cNvSpPr>
          <p:nvPr>
            <p:ph type="sldNum" sz="quarter" idx="12"/>
          </p:nvPr>
        </p:nvSpPr>
        <p:spPr/>
        <p:txBody>
          <a:bodyPr/>
          <a:lstStyle/>
          <a:p>
            <a:pPr>
              <a:defRPr/>
            </a:pPr>
            <a:fld id="{3599F3FD-BF1E-4BFD-BA38-02A5EC6C357E}"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Student Websites and Blogs</a:t>
            </a:r>
            <a:endParaRPr lang="en-US" sz="2400" smtClean="0"/>
          </a:p>
        </p:txBody>
      </p:sp>
      <p:sp>
        <p:nvSpPr>
          <p:cNvPr id="43011" name="Content Placeholder 2"/>
          <p:cNvSpPr>
            <a:spLocks noGrp="1"/>
          </p:cNvSpPr>
          <p:nvPr>
            <p:ph idx="1"/>
          </p:nvPr>
        </p:nvSpPr>
        <p:spPr/>
        <p:txBody>
          <a:bodyPr/>
          <a:lstStyle/>
          <a:p>
            <a:pPr>
              <a:lnSpc>
                <a:spcPct val="105000"/>
              </a:lnSpc>
            </a:pPr>
            <a:r>
              <a:rPr lang="en-US" smtClean="0"/>
              <a:t>Violations of a student’s free speech rights?</a:t>
            </a:r>
          </a:p>
          <a:p>
            <a:pPr lvl="1">
              <a:lnSpc>
                <a:spcPct val="105000"/>
              </a:lnSpc>
            </a:pPr>
            <a:r>
              <a:rPr lang="en-US" smtClean="0"/>
              <a:t>The case of Justin Layshock (2005)</a:t>
            </a:r>
          </a:p>
          <a:p>
            <a:pPr lvl="2">
              <a:lnSpc>
                <a:spcPct val="105000"/>
              </a:lnSpc>
            </a:pPr>
            <a:r>
              <a:rPr lang="en-US" smtClean="0"/>
              <a:t>Justin created a degrading MySpace profile of his high school principal (meant as a parody) that students accessed during school</a:t>
            </a:r>
          </a:p>
          <a:p>
            <a:pPr lvl="2">
              <a:lnSpc>
                <a:spcPct val="105000"/>
              </a:lnSpc>
            </a:pPr>
            <a:r>
              <a:rPr lang="en-US" smtClean="0"/>
              <a:t>Administrators suspended Justin for 10 days, placed him in an alternative education program, and barred him from graduation</a:t>
            </a:r>
          </a:p>
          <a:p>
            <a:pPr lvl="2">
              <a:lnSpc>
                <a:spcPct val="105000"/>
              </a:lnSpc>
            </a:pPr>
            <a:r>
              <a:rPr lang="en-US" smtClean="0"/>
              <a:t>Justin sued the school saying that they violated here First Amendment rights</a:t>
            </a:r>
          </a:p>
          <a:p>
            <a:pPr lvl="3">
              <a:lnSpc>
                <a:spcPct val="105000"/>
              </a:lnSpc>
            </a:pPr>
            <a:r>
              <a:rPr lang="en-US" smtClean="0"/>
              <a:t>The courts agreed with Justin</a:t>
            </a:r>
          </a:p>
          <a:p>
            <a:pPr lvl="3">
              <a:lnSpc>
                <a:spcPct val="105000"/>
              </a:lnSpc>
            </a:pPr>
            <a:r>
              <a:rPr lang="en-US" smtClean="0"/>
              <a:t>The courts said that there was no evidence that the MySpace profile was disruptive enough to warrant such punishment</a:t>
            </a:r>
          </a:p>
          <a:p>
            <a:pPr lvl="3">
              <a:lnSpc>
                <a:spcPct val="105000"/>
              </a:lnSpc>
            </a:pPr>
            <a:r>
              <a:rPr lang="en-US" smtClean="0"/>
              <a:t>Note that this is a different outcome than with Avery Doninger’s case</a:t>
            </a:r>
          </a:p>
        </p:txBody>
      </p:sp>
      <p:sp>
        <p:nvSpPr>
          <p:cNvPr id="4" name="Slide Number Placeholder 3"/>
          <p:cNvSpPr>
            <a:spLocks noGrp="1"/>
          </p:cNvSpPr>
          <p:nvPr>
            <p:ph type="sldNum" sz="quarter" idx="12"/>
          </p:nvPr>
        </p:nvSpPr>
        <p:spPr/>
        <p:txBody>
          <a:bodyPr/>
          <a:lstStyle/>
          <a:p>
            <a:pPr>
              <a:defRPr/>
            </a:pPr>
            <a:fld id="{F274B16B-3C86-4813-A468-0AEB8797135B}"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Cyberbullying</a:t>
            </a:r>
          </a:p>
        </p:txBody>
      </p:sp>
      <p:sp>
        <p:nvSpPr>
          <p:cNvPr id="44035" name="Content Placeholder 2"/>
          <p:cNvSpPr>
            <a:spLocks noGrp="1"/>
          </p:cNvSpPr>
          <p:nvPr>
            <p:ph idx="1"/>
          </p:nvPr>
        </p:nvSpPr>
        <p:spPr/>
        <p:txBody>
          <a:bodyPr/>
          <a:lstStyle/>
          <a:p>
            <a:pPr>
              <a:lnSpc>
                <a:spcPct val="110000"/>
              </a:lnSpc>
            </a:pPr>
            <a:r>
              <a:rPr lang="en-US" smtClean="0"/>
              <a:t>A definition of Cyberbullying	</a:t>
            </a:r>
          </a:p>
          <a:p>
            <a:pPr lvl="1">
              <a:lnSpc>
                <a:spcPct val="110000"/>
              </a:lnSpc>
            </a:pPr>
            <a:r>
              <a:rPr lang="en-US" smtClean="0"/>
              <a:t>Being cruel to others by sending or posting harmful material or engaging in other forms of social cruelty using the Internet or other digital technologies. </a:t>
            </a:r>
          </a:p>
          <a:p>
            <a:pPr lvl="1">
              <a:lnSpc>
                <a:spcPct val="110000"/>
              </a:lnSpc>
            </a:pPr>
            <a:r>
              <a:rPr lang="en-US" smtClean="0"/>
              <a:t>It has various forms, including direct harassment and indirect activities that are intended to damage the reputation or interfere with the relationships of the student targeted, such as posting harmful material, impersonating the person, disseminating personal information or images, or activities that result in exclusion</a:t>
            </a:r>
          </a:p>
        </p:txBody>
      </p:sp>
      <p:sp>
        <p:nvSpPr>
          <p:cNvPr id="4" name="Slide Number Placeholder 3"/>
          <p:cNvSpPr>
            <a:spLocks noGrp="1"/>
          </p:cNvSpPr>
          <p:nvPr>
            <p:ph type="sldNum" sz="quarter" idx="12"/>
          </p:nvPr>
        </p:nvSpPr>
        <p:spPr/>
        <p:txBody>
          <a:bodyPr/>
          <a:lstStyle/>
          <a:p>
            <a:pPr>
              <a:defRPr/>
            </a:pPr>
            <a:fld id="{88D33FEE-6F11-4838-8D08-AF7927C26E75}"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Cyberbullying</a:t>
            </a:r>
            <a:br>
              <a:rPr lang="en-US" smtClean="0"/>
            </a:br>
            <a:r>
              <a:rPr lang="en-US" sz="2400" smtClean="0"/>
              <a:t>(Example)</a:t>
            </a:r>
          </a:p>
        </p:txBody>
      </p:sp>
      <p:sp>
        <p:nvSpPr>
          <p:cNvPr id="45059" name="Content Placeholder 2"/>
          <p:cNvSpPr>
            <a:spLocks noGrp="1"/>
          </p:cNvSpPr>
          <p:nvPr>
            <p:ph idx="1"/>
          </p:nvPr>
        </p:nvSpPr>
        <p:spPr/>
        <p:txBody>
          <a:bodyPr/>
          <a:lstStyle/>
          <a:p>
            <a:pPr>
              <a:lnSpc>
                <a:spcPct val="110000"/>
              </a:lnSpc>
            </a:pPr>
            <a:r>
              <a:rPr lang="en-US" smtClean="0"/>
              <a:t>The case of J.P. Weichel (2007)</a:t>
            </a:r>
          </a:p>
          <a:p>
            <a:pPr lvl="1">
              <a:lnSpc>
                <a:spcPct val="110000"/>
              </a:lnSpc>
            </a:pPr>
            <a:r>
              <a:rPr lang="en-US" smtClean="0"/>
              <a:t>J.P. made many posts about ex-girlfriend to the “Rants and Rave” category of craigslist</a:t>
            </a:r>
          </a:p>
          <a:p>
            <a:pPr lvl="2">
              <a:lnSpc>
                <a:spcPct val="110000"/>
              </a:lnSpc>
            </a:pPr>
            <a:r>
              <a:rPr lang="en-US" smtClean="0"/>
              <a:t>He suggested that she traded sexual acts for legal services</a:t>
            </a:r>
          </a:p>
          <a:p>
            <a:pPr lvl="2">
              <a:lnSpc>
                <a:spcPct val="110000"/>
              </a:lnSpc>
            </a:pPr>
            <a:r>
              <a:rPr lang="en-US" smtClean="0"/>
              <a:t>He discussed a visit to he home from child services because of an injury to her child</a:t>
            </a:r>
          </a:p>
          <a:p>
            <a:pPr lvl="1">
              <a:lnSpc>
                <a:spcPct val="110000"/>
              </a:lnSpc>
            </a:pPr>
            <a:r>
              <a:rPr lang="en-US" smtClean="0"/>
              <a:t>J.P. was arrested an charged with libel</a:t>
            </a:r>
          </a:p>
          <a:p>
            <a:pPr lvl="2">
              <a:lnSpc>
                <a:spcPct val="110000"/>
              </a:lnSpc>
            </a:pPr>
            <a:r>
              <a:rPr lang="en-US" smtClean="0"/>
              <a:t>May 2009, Weichel pled guilty to two counts of harassment and received 4 years probation, a $500 fine, and 60 hours of community service.</a:t>
            </a:r>
          </a:p>
          <a:p>
            <a:pPr lvl="2"/>
            <a:endParaRPr lang="en-US" smtClean="0"/>
          </a:p>
        </p:txBody>
      </p:sp>
      <p:sp>
        <p:nvSpPr>
          <p:cNvPr id="4" name="Slide Number Placeholder 3"/>
          <p:cNvSpPr>
            <a:spLocks noGrp="1"/>
          </p:cNvSpPr>
          <p:nvPr>
            <p:ph type="sldNum" sz="quarter" idx="12"/>
          </p:nvPr>
        </p:nvSpPr>
        <p:spPr/>
        <p:txBody>
          <a:bodyPr/>
          <a:lstStyle/>
          <a:p>
            <a:pPr>
              <a:defRPr/>
            </a:pPr>
            <a:fld id="{E9313CF4-C6E1-4891-81A3-EC0C51B0688A}"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Cyberbullying</a:t>
            </a:r>
            <a:br>
              <a:rPr lang="en-US" smtClean="0"/>
            </a:br>
            <a:r>
              <a:rPr lang="en-US" sz="2400" smtClean="0"/>
              <a:t>(Example)</a:t>
            </a:r>
          </a:p>
        </p:txBody>
      </p:sp>
      <p:sp>
        <p:nvSpPr>
          <p:cNvPr id="3" name="Content Placeholder 2"/>
          <p:cNvSpPr>
            <a:spLocks noGrp="1"/>
          </p:cNvSpPr>
          <p:nvPr>
            <p:ph idx="1"/>
          </p:nvPr>
        </p:nvSpPr>
        <p:spPr/>
        <p:txBody>
          <a:bodyPr/>
          <a:lstStyle/>
          <a:p>
            <a:pPr>
              <a:defRPr/>
            </a:pPr>
            <a:r>
              <a:rPr lang="en-US" sz="2800" dirty="0" smtClean="0"/>
              <a:t>The case of Megan Meier MySpace incident</a:t>
            </a:r>
          </a:p>
          <a:p>
            <a:pPr lvl="1">
              <a:defRPr/>
            </a:pPr>
            <a:r>
              <a:rPr lang="en-US" sz="2000" dirty="0" smtClean="0">
                <a:ea typeface="+mn-ea"/>
                <a:cs typeface="+mn-cs"/>
              </a:rPr>
              <a:t>October 2006, a 13-year old Missouri girl named Megan Meier hanged herself </a:t>
            </a:r>
          </a:p>
          <a:p>
            <a:pPr lvl="1">
              <a:defRPr/>
            </a:pPr>
            <a:r>
              <a:rPr lang="en-US" sz="2000" dirty="0" smtClean="0">
                <a:ea typeface="+mn-ea"/>
                <a:cs typeface="+mn-cs"/>
              </a:rPr>
              <a:t>She had been exchanging </a:t>
            </a:r>
            <a:r>
              <a:rPr lang="en-US" sz="2000" u="sng" dirty="0" smtClean="0">
                <a:ea typeface="+mn-ea"/>
                <a:cs typeface="+mn-cs"/>
              </a:rPr>
              <a:t>MySpace</a:t>
            </a:r>
            <a:r>
              <a:rPr lang="en-US" sz="2000" dirty="0" smtClean="0">
                <a:ea typeface="+mn-ea"/>
                <a:cs typeface="+mn-cs"/>
              </a:rPr>
              <a:t> messages for over a month with “Josh Evans,” the persona of a 16-year old boy who claimed to live nearby (a created MySpace page) </a:t>
            </a:r>
          </a:p>
          <a:p>
            <a:pPr lvl="1">
              <a:defRPr/>
            </a:pPr>
            <a:r>
              <a:rPr lang="en-US" sz="2000" dirty="0" smtClean="0">
                <a:ea typeface="+mn-ea"/>
                <a:cs typeface="+mn-cs"/>
              </a:rPr>
              <a:t>Josh Evans was the creation of Lori Drew, a neighbor and the mother of one of Megan’s classmates and Ashley Grills, an 18-year old friend of the Drew family. </a:t>
            </a:r>
          </a:p>
          <a:p>
            <a:pPr lvl="1">
              <a:defRPr/>
            </a:pPr>
            <a:r>
              <a:rPr lang="en-US" sz="2000" dirty="0" smtClean="0">
                <a:ea typeface="+mn-ea"/>
                <a:cs typeface="+mn-cs"/>
              </a:rPr>
              <a:t>They used the Josh Evans persona to build a relationship with Megan, an emotionally fragile and socially isolated girl, before turning nasty, and telling Megan, just before her suicide, “You are a bad person and everybody hates you. Have a </a:t>
            </a:r>
            <a:r>
              <a:rPr lang="en-US" sz="2000" dirty="0" err="1" smtClean="0">
                <a:ea typeface="+mn-ea"/>
                <a:cs typeface="+mn-cs"/>
              </a:rPr>
              <a:t>sh</a:t>
            </a:r>
            <a:r>
              <a:rPr lang="en-US" sz="2000" dirty="0" smtClean="0">
                <a:ea typeface="+mn-ea"/>
                <a:cs typeface="+mn-cs"/>
              </a:rPr>
              <a:t>***** rest of your life. The world would be a better place without you.”</a:t>
            </a:r>
            <a:endParaRPr lang="en-US" dirty="0"/>
          </a:p>
        </p:txBody>
      </p:sp>
      <p:sp>
        <p:nvSpPr>
          <p:cNvPr id="4" name="Slide Number Placeholder 3"/>
          <p:cNvSpPr>
            <a:spLocks noGrp="1"/>
          </p:cNvSpPr>
          <p:nvPr>
            <p:ph type="sldNum" sz="quarter" idx="12"/>
          </p:nvPr>
        </p:nvSpPr>
        <p:spPr/>
        <p:txBody>
          <a:bodyPr/>
          <a:lstStyle/>
          <a:p>
            <a:pPr>
              <a:defRPr/>
            </a:pPr>
            <a:fld id="{E8DC5C0C-9D6B-434C-B035-2AFD97B28083}"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Cyberbullying</a:t>
            </a:r>
            <a:br>
              <a:rPr lang="en-US" smtClean="0"/>
            </a:br>
            <a:r>
              <a:rPr lang="en-US" sz="2400" smtClean="0"/>
              <a:t>(Examples)</a:t>
            </a:r>
          </a:p>
        </p:txBody>
      </p:sp>
      <p:sp>
        <p:nvSpPr>
          <p:cNvPr id="47107" name="Content Placeholder 2"/>
          <p:cNvSpPr>
            <a:spLocks noGrp="1"/>
          </p:cNvSpPr>
          <p:nvPr>
            <p:ph idx="1"/>
          </p:nvPr>
        </p:nvSpPr>
        <p:spPr/>
        <p:txBody>
          <a:bodyPr/>
          <a:lstStyle/>
          <a:p>
            <a:r>
              <a:rPr lang="en-US" sz="2200" smtClean="0"/>
              <a:t>One 16-year-old girl casually described how she and her classmates bullied a fellow student:  </a:t>
            </a:r>
          </a:p>
          <a:p>
            <a:pPr lvl="1"/>
            <a:r>
              <a:rPr lang="en-US" sz="1600" smtClean="0"/>
              <a:t>"There's one MySpace from my school this year. There's this boy in my anatomy class who everybody hates. He's like the smart kid in class. Everybody's jealous. They all want to be smart. He always wants to work in our group and I hate it. And we started this thing, some girl in my class started this I Hate [Name] MySpace thing. So everybody in school goes on it to comment bad things about this boy.“</a:t>
            </a:r>
          </a:p>
          <a:p>
            <a:r>
              <a:rPr lang="en-US" sz="2200" smtClean="0"/>
              <a:t>Intolerance also sparks incidents, as a middle school girl related.</a:t>
            </a:r>
          </a:p>
          <a:p>
            <a:pPr lvl="1"/>
            <a:r>
              <a:rPr lang="en-US" sz="1600" smtClean="0"/>
              <a:t>"I have this one friend and he's gay and his [online] account got hacked and someone put all these really homophobic stuff on there and posted like a mass bulletin of like some guy with his head smashed open like run over by a car. It was really gruesome and disgusting.“</a:t>
            </a:r>
          </a:p>
          <a:p>
            <a:r>
              <a:rPr lang="en-US" sz="2200" smtClean="0"/>
              <a:t>One 15-year-old boy admitted,</a:t>
            </a:r>
          </a:p>
          <a:p>
            <a:pPr lvl="1"/>
            <a:r>
              <a:rPr lang="en-US" sz="1600" smtClean="0"/>
              <a:t>“I played a prank on someone but it wasn't serious. ... I told them I was going to come take them from their house and kill them and throw them in the woods. It's the best prank because it's like 'oh my god, I'm calling the police' and I was like 'I'm just kidding, I was just messing with you.' She got so scared though."</a:t>
            </a:r>
          </a:p>
          <a:p>
            <a:pPr>
              <a:buFont typeface="Monotype Sorts" pitchFamily="2" charset="2"/>
              <a:buNone/>
            </a:pPr>
            <a:endParaRPr lang="en-US" sz="2400" smtClean="0"/>
          </a:p>
        </p:txBody>
      </p:sp>
      <p:sp>
        <p:nvSpPr>
          <p:cNvPr id="4" name="Slide Number Placeholder 3"/>
          <p:cNvSpPr>
            <a:spLocks noGrp="1"/>
          </p:cNvSpPr>
          <p:nvPr>
            <p:ph type="sldNum" sz="quarter" idx="12"/>
          </p:nvPr>
        </p:nvSpPr>
        <p:spPr/>
        <p:txBody>
          <a:bodyPr/>
          <a:lstStyle/>
          <a:p>
            <a:pPr>
              <a:defRPr/>
            </a:pPr>
            <a:fld id="{DA13D222-6C54-429A-A3EA-DC21251D1020}"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Cyberbullying</a:t>
            </a:r>
            <a:br>
              <a:rPr lang="en-US" smtClean="0"/>
            </a:br>
            <a:r>
              <a:rPr lang="en-US" sz="2400" smtClean="0"/>
              <a:t>(What Can Be Done? Bottom-Up Solutions?)</a:t>
            </a:r>
          </a:p>
        </p:txBody>
      </p:sp>
      <p:sp>
        <p:nvSpPr>
          <p:cNvPr id="48131" name="Content Placeholder 2"/>
          <p:cNvSpPr>
            <a:spLocks noGrp="1"/>
          </p:cNvSpPr>
          <p:nvPr>
            <p:ph idx="1"/>
          </p:nvPr>
        </p:nvSpPr>
        <p:spPr/>
        <p:txBody>
          <a:bodyPr/>
          <a:lstStyle/>
          <a:p>
            <a:pPr>
              <a:lnSpc>
                <a:spcPct val="110000"/>
              </a:lnSpc>
            </a:pPr>
            <a:r>
              <a:rPr lang="en-US" smtClean="0"/>
              <a:t>Some schools (like in Arlington, TX)</a:t>
            </a:r>
          </a:p>
          <a:p>
            <a:pPr lvl="1">
              <a:lnSpc>
                <a:spcPct val="110000"/>
              </a:lnSpc>
            </a:pPr>
            <a:r>
              <a:rPr lang="en-US" smtClean="0"/>
              <a:t>Give students a one-page contract to sign at the beginning of the school year</a:t>
            </a:r>
          </a:p>
          <a:p>
            <a:pPr lvl="2">
              <a:lnSpc>
                <a:spcPct val="110000"/>
              </a:lnSpc>
            </a:pPr>
            <a:r>
              <a:rPr lang="en-US" smtClean="0"/>
              <a:t>You will not send harassing emails to other students</a:t>
            </a:r>
          </a:p>
          <a:p>
            <a:pPr lvl="2">
              <a:lnSpc>
                <a:spcPct val="110000"/>
              </a:lnSpc>
            </a:pPr>
            <a:r>
              <a:rPr lang="en-US" smtClean="0"/>
              <a:t>You will not send offensive digital pictures</a:t>
            </a:r>
          </a:p>
          <a:p>
            <a:pPr lvl="2">
              <a:lnSpc>
                <a:spcPct val="110000"/>
              </a:lnSpc>
            </a:pPr>
            <a:r>
              <a:rPr lang="en-US" smtClean="0"/>
              <a:t>You will not hack into another student’s email account</a:t>
            </a:r>
          </a:p>
          <a:p>
            <a:pPr lvl="2">
              <a:lnSpc>
                <a:spcPct val="110000"/>
              </a:lnSpc>
            </a:pPr>
            <a:r>
              <a:rPr lang="en-US" smtClean="0"/>
              <a:t>You will not instant message at all</a:t>
            </a:r>
          </a:p>
          <a:p>
            <a:pPr lvl="2">
              <a:lnSpc>
                <a:spcPct val="110000"/>
              </a:lnSpc>
            </a:pPr>
            <a:r>
              <a:rPr lang="en-US" smtClean="0"/>
              <a:t>The school will be monitoring your computer usage</a:t>
            </a:r>
          </a:p>
          <a:p>
            <a:pPr lvl="2">
              <a:lnSpc>
                <a:spcPct val="110000"/>
              </a:lnSpc>
            </a:pPr>
            <a:r>
              <a:rPr lang="en-US" smtClean="0"/>
              <a:t>Never assume that anything you do online is private</a:t>
            </a:r>
          </a:p>
          <a:p>
            <a:pPr lvl="2"/>
            <a:endParaRPr lang="en-US" smtClean="0"/>
          </a:p>
        </p:txBody>
      </p:sp>
      <p:sp>
        <p:nvSpPr>
          <p:cNvPr id="4" name="Slide Number Placeholder 3"/>
          <p:cNvSpPr>
            <a:spLocks noGrp="1"/>
          </p:cNvSpPr>
          <p:nvPr>
            <p:ph type="sldNum" sz="quarter" idx="12"/>
          </p:nvPr>
        </p:nvSpPr>
        <p:spPr/>
        <p:txBody>
          <a:bodyPr/>
          <a:lstStyle/>
          <a:p>
            <a:pPr>
              <a:defRPr/>
            </a:pPr>
            <a:fld id="{8C02DE5E-B3A9-44CD-A921-14C63CA3B367}"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Cyberbullying</a:t>
            </a:r>
            <a:br>
              <a:rPr lang="en-US" smtClean="0"/>
            </a:br>
            <a:r>
              <a:rPr lang="en-US" sz="2400" smtClean="0"/>
              <a:t>(What Can Be Done? Bottom-Up Solutions?)</a:t>
            </a:r>
          </a:p>
        </p:txBody>
      </p:sp>
      <p:sp>
        <p:nvSpPr>
          <p:cNvPr id="3" name="Content Placeholder 2"/>
          <p:cNvSpPr>
            <a:spLocks noGrp="1"/>
          </p:cNvSpPr>
          <p:nvPr>
            <p:ph idx="1"/>
          </p:nvPr>
        </p:nvSpPr>
        <p:spPr/>
        <p:txBody>
          <a:bodyPr/>
          <a:lstStyle/>
          <a:p>
            <a:pPr>
              <a:lnSpc>
                <a:spcPct val="110000"/>
              </a:lnSpc>
              <a:defRPr/>
            </a:pPr>
            <a:r>
              <a:rPr lang="en-US" dirty="0" smtClean="0"/>
              <a:t>Patents must take a role in teaching their kids online etiquette</a:t>
            </a:r>
          </a:p>
          <a:p>
            <a:pPr lvl="1">
              <a:lnSpc>
                <a:spcPct val="110000"/>
              </a:lnSpc>
              <a:defRPr/>
            </a:pPr>
            <a:r>
              <a:rPr lang="en-US" dirty="0" smtClean="0"/>
              <a:t>Like we teach kids dinner table manners</a:t>
            </a:r>
          </a:p>
          <a:p>
            <a:pPr lvl="2">
              <a:lnSpc>
                <a:spcPct val="110000"/>
              </a:lnSpc>
              <a:defRPr/>
            </a:pPr>
            <a:r>
              <a:rPr lang="en-US" dirty="0" smtClean="0">
                <a:ea typeface="+mn-ea"/>
                <a:cs typeface="+mn-cs"/>
              </a:rPr>
              <a:t>sit up straight, don’t put your elbows on the table, eat over your plate, chew with your mouth closed, put your dishes in the sink, wipe the table, etc.  </a:t>
            </a:r>
          </a:p>
          <a:p>
            <a:pPr lvl="2">
              <a:lnSpc>
                <a:spcPct val="110000"/>
              </a:lnSpc>
              <a:defRPr/>
            </a:pPr>
            <a:r>
              <a:rPr lang="en-US" dirty="0" smtClean="0">
                <a:ea typeface="+mn-ea"/>
                <a:cs typeface="+mn-cs"/>
              </a:rPr>
              <a:t>Do kids get all that after you tell them once?  Absolutely not!  This is a multiple year process to get your kids into the proper habits and to exhibit good dinner table manners.  This is exactly the same case when teaching our children proper “online manners and etiquette”.  It cannot be one conversation but a on-going dialogue and discussion.</a:t>
            </a:r>
            <a:endParaRPr lang="en-US" dirty="0"/>
          </a:p>
        </p:txBody>
      </p:sp>
      <p:sp>
        <p:nvSpPr>
          <p:cNvPr id="4" name="Slide Number Placeholder 3"/>
          <p:cNvSpPr>
            <a:spLocks noGrp="1"/>
          </p:cNvSpPr>
          <p:nvPr>
            <p:ph type="sldNum" sz="quarter" idx="12"/>
          </p:nvPr>
        </p:nvSpPr>
        <p:spPr/>
        <p:txBody>
          <a:bodyPr/>
          <a:lstStyle/>
          <a:p>
            <a:pPr>
              <a:defRPr/>
            </a:pPr>
            <a:fld id="{2DC254A2-F677-49D0-A2E2-6A1B4739E8E4}"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Cyberbullying</a:t>
            </a:r>
            <a:br>
              <a:rPr lang="en-US" smtClean="0"/>
            </a:br>
            <a:r>
              <a:rPr lang="en-US" sz="2400" smtClean="0"/>
              <a:t>(What Can Be Done? Bottom-Up Solutions?)</a:t>
            </a:r>
          </a:p>
        </p:txBody>
      </p:sp>
      <p:sp>
        <p:nvSpPr>
          <p:cNvPr id="3" name="Content Placeholder 2"/>
          <p:cNvSpPr>
            <a:spLocks noGrp="1"/>
          </p:cNvSpPr>
          <p:nvPr>
            <p:ph idx="1"/>
          </p:nvPr>
        </p:nvSpPr>
        <p:spPr/>
        <p:txBody>
          <a:bodyPr/>
          <a:lstStyle/>
          <a:p>
            <a:pPr>
              <a:defRPr/>
            </a:pPr>
            <a:r>
              <a:rPr lang="en-US" dirty="0" smtClean="0"/>
              <a:t>Here are a few lessons to teach children</a:t>
            </a:r>
          </a:p>
          <a:p>
            <a:pPr lvl="1">
              <a:defRPr/>
            </a:pPr>
            <a:r>
              <a:rPr lang="en-US" dirty="0" smtClean="0"/>
              <a:t>Assume that </a:t>
            </a:r>
            <a:r>
              <a:rPr lang="en-US" i="1" u="sng" dirty="0" smtClean="0"/>
              <a:t>everything</a:t>
            </a:r>
            <a:r>
              <a:rPr lang="en-US" i="1" dirty="0" smtClean="0"/>
              <a:t> </a:t>
            </a:r>
            <a:r>
              <a:rPr lang="en-US" dirty="0" smtClean="0"/>
              <a:t>they do in the digital, online world could be archived </a:t>
            </a:r>
            <a:r>
              <a:rPr lang="en-US" i="1" u="sng" dirty="0" smtClean="0"/>
              <a:t>forever</a:t>
            </a:r>
            <a:r>
              <a:rPr lang="en-US" i="1" dirty="0" smtClean="0"/>
              <a:t> </a:t>
            </a:r>
            <a:r>
              <a:rPr lang="en-US" dirty="0" smtClean="0"/>
              <a:t>and will be available to their future employers, romantic interests, children and grandchildren, and so forth</a:t>
            </a:r>
            <a:endParaRPr lang="en-US" sz="1600" dirty="0" smtClean="0"/>
          </a:p>
          <a:p>
            <a:pPr lvl="1">
              <a:defRPr/>
            </a:pPr>
            <a:r>
              <a:rPr lang="en-US" dirty="0" smtClean="0">
                <a:ea typeface="+mn-ea"/>
                <a:cs typeface="+mn-cs"/>
              </a:rPr>
              <a:t>Treat others you meet online with the same respect that you would accord them in person</a:t>
            </a:r>
          </a:p>
          <a:p>
            <a:pPr lvl="1">
              <a:defRPr/>
            </a:pPr>
            <a:r>
              <a:rPr lang="en-US" dirty="0" smtClean="0">
                <a:ea typeface="+mn-ea"/>
                <a:cs typeface="+mn-cs"/>
              </a:rPr>
              <a:t>Do not bully or harass your peers </a:t>
            </a:r>
          </a:p>
          <a:p>
            <a:pPr lvl="1">
              <a:defRPr/>
            </a:pPr>
            <a:r>
              <a:rPr lang="en-US" dirty="0" smtClean="0">
                <a:ea typeface="+mn-ea"/>
                <a:cs typeface="+mn-cs"/>
              </a:rPr>
              <a:t>Avoid using lewd or obscene language online or in communications</a:t>
            </a:r>
          </a:p>
          <a:p>
            <a:pPr lvl="1">
              <a:defRPr/>
            </a:pPr>
            <a:r>
              <a:rPr lang="en-US" dirty="0" smtClean="0">
                <a:ea typeface="+mn-ea"/>
                <a:cs typeface="+mn-cs"/>
              </a:rPr>
              <a:t>Do not post negative comments about your teachers or principals online </a:t>
            </a:r>
          </a:p>
        </p:txBody>
      </p:sp>
      <p:sp>
        <p:nvSpPr>
          <p:cNvPr id="4" name="Slide Number Placeholder 3"/>
          <p:cNvSpPr>
            <a:spLocks noGrp="1"/>
          </p:cNvSpPr>
          <p:nvPr>
            <p:ph type="sldNum" sz="quarter" idx="12"/>
          </p:nvPr>
        </p:nvSpPr>
        <p:spPr/>
        <p:txBody>
          <a:bodyPr/>
          <a:lstStyle/>
          <a:p>
            <a:pPr>
              <a:defRPr/>
            </a:pPr>
            <a:fld id="{D2E5E4BC-9826-4E83-A7D9-77411247975E}"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22993F85-F966-48CF-95AC-D96F8127DE44}" type="slidenum">
              <a:rPr lang="en-US"/>
              <a:pPr>
                <a:defRPr/>
              </a:pPr>
              <a:t>5</a:t>
            </a:fld>
            <a:endParaRPr lang="en-US"/>
          </a:p>
        </p:txBody>
      </p:sp>
      <p:sp>
        <p:nvSpPr>
          <p:cNvPr id="7171" name="Rectangle 2"/>
          <p:cNvSpPr>
            <a:spLocks noGrp="1" noChangeArrowheads="1"/>
          </p:cNvSpPr>
          <p:nvPr>
            <p:ph type="title"/>
          </p:nvPr>
        </p:nvSpPr>
        <p:spPr/>
        <p:txBody>
          <a:bodyPr/>
          <a:lstStyle/>
          <a:p>
            <a:r>
              <a:rPr lang="en-US" smtClean="0"/>
              <a:t>Obscene Speech</a:t>
            </a:r>
            <a:br>
              <a:rPr lang="en-US" smtClean="0"/>
            </a:br>
            <a:r>
              <a:rPr lang="en-US" sz="2400" smtClean="0"/>
              <a:t>(A 3-Part Definition)</a:t>
            </a:r>
          </a:p>
        </p:txBody>
      </p:sp>
      <p:sp>
        <p:nvSpPr>
          <p:cNvPr id="667651" name="Rectangle 3"/>
          <p:cNvSpPr>
            <a:spLocks noGrp="1" noChangeArrowheads="1"/>
          </p:cNvSpPr>
          <p:nvPr>
            <p:ph type="body" idx="1"/>
          </p:nvPr>
        </p:nvSpPr>
        <p:spPr>
          <a:xfrm>
            <a:off x="304800" y="1524000"/>
            <a:ext cx="8610600" cy="4953000"/>
          </a:xfrm>
        </p:spPr>
        <p:txBody>
          <a:bodyPr/>
          <a:lstStyle/>
          <a:p>
            <a:pPr marL="533400" indent="-533400">
              <a:lnSpc>
                <a:spcPct val="90000"/>
              </a:lnSpc>
              <a:defRPr/>
            </a:pPr>
            <a:r>
              <a:rPr lang="en-US" altLang="en-US" dirty="0"/>
              <a:t>Miller v. California (1973)</a:t>
            </a:r>
          </a:p>
          <a:p>
            <a:pPr marL="914400" lvl="1" indent="-457200">
              <a:lnSpc>
                <a:spcPct val="90000"/>
              </a:lnSpc>
              <a:defRPr/>
            </a:pPr>
            <a:r>
              <a:rPr lang="en-US" altLang="en-US" dirty="0" smtClean="0"/>
              <a:t>Established </a:t>
            </a:r>
            <a:r>
              <a:rPr lang="en-US" altLang="en-US" dirty="0"/>
              <a:t>a test to determine if material is considered obscene – material is </a:t>
            </a:r>
            <a:r>
              <a:rPr lang="en-US" altLang="en-US" b="1" u="sng" dirty="0"/>
              <a:t>obscene</a:t>
            </a:r>
            <a:r>
              <a:rPr lang="en-US" altLang="en-US" dirty="0"/>
              <a:t> if</a:t>
            </a:r>
            <a:r>
              <a:rPr lang="en-US" altLang="en-US" dirty="0" smtClean="0"/>
              <a:t>:</a:t>
            </a:r>
          </a:p>
          <a:p>
            <a:pPr marL="1295400" lvl="2" indent="-381000">
              <a:lnSpc>
                <a:spcPct val="90000"/>
              </a:lnSpc>
              <a:buClr>
                <a:schemeClr val="bg2"/>
              </a:buClr>
              <a:buFontTx/>
              <a:buAutoNum type="arabicPeriod"/>
              <a:defRPr/>
            </a:pPr>
            <a:r>
              <a:rPr lang="en-US" altLang="en-US" sz="2200" dirty="0" smtClean="0"/>
              <a:t>It </a:t>
            </a:r>
            <a:r>
              <a:rPr lang="en-US" altLang="en-US" sz="2200" dirty="0"/>
              <a:t>depicts sexual (or excretory) acts whose depiction is specifically prohibited by state law, </a:t>
            </a:r>
            <a:r>
              <a:rPr lang="en-US" altLang="en-US" sz="2200" u="sng" dirty="0"/>
              <a:t>and</a:t>
            </a:r>
          </a:p>
          <a:p>
            <a:pPr marL="1295400" lvl="2" indent="-381000">
              <a:lnSpc>
                <a:spcPct val="90000"/>
              </a:lnSpc>
              <a:buFontTx/>
              <a:buNone/>
              <a:defRPr/>
            </a:pPr>
            <a:r>
              <a:rPr lang="en-US" altLang="en-US" sz="2200" dirty="0"/>
              <a:t>2. It depicts these acts in a patently offensive manner, appealing to the prurient </a:t>
            </a:r>
            <a:r>
              <a:rPr lang="en-US" altLang="en-US" sz="2200" dirty="0" smtClean="0"/>
              <a:t>interest* </a:t>
            </a:r>
            <a:r>
              <a:rPr lang="en-US" altLang="en-US" sz="2200" dirty="0"/>
              <a:t>as judged by a </a:t>
            </a:r>
            <a:r>
              <a:rPr lang="en-US" altLang="en-US" sz="2200" u="sng" dirty="0"/>
              <a:t>reasonable person</a:t>
            </a:r>
            <a:r>
              <a:rPr lang="en-US" altLang="en-US" sz="2200" dirty="0"/>
              <a:t> using </a:t>
            </a:r>
            <a:r>
              <a:rPr lang="en-US" altLang="en-US" sz="2200" u="sng" dirty="0"/>
              <a:t>community standards</a:t>
            </a:r>
            <a:r>
              <a:rPr lang="en-US" altLang="en-US" sz="2200" dirty="0"/>
              <a:t>, </a:t>
            </a:r>
            <a:r>
              <a:rPr lang="en-US" altLang="en-US" sz="2200" u="sng" dirty="0"/>
              <a:t>and</a:t>
            </a:r>
          </a:p>
          <a:p>
            <a:pPr marL="1295400" lvl="2" indent="-381000">
              <a:lnSpc>
                <a:spcPct val="90000"/>
              </a:lnSpc>
              <a:buFontTx/>
              <a:buNone/>
              <a:defRPr/>
            </a:pPr>
            <a:r>
              <a:rPr lang="en-US" altLang="en-US" sz="2200" dirty="0"/>
              <a:t>3. It has no serious literary, artistic, social, political, or scientific </a:t>
            </a:r>
            <a:r>
              <a:rPr lang="en-US" altLang="en-US" sz="2200" dirty="0" smtClean="0"/>
              <a:t>value.</a:t>
            </a:r>
          </a:p>
          <a:p>
            <a:pPr marL="495300" indent="-381000">
              <a:lnSpc>
                <a:spcPct val="90000"/>
              </a:lnSpc>
              <a:defRPr/>
            </a:pPr>
            <a:r>
              <a:rPr lang="en-US" altLang="en-US" dirty="0" smtClean="0"/>
              <a:t>Obscene speech is </a:t>
            </a:r>
            <a:r>
              <a:rPr lang="en-US" altLang="en-US" u="sng" dirty="0" smtClean="0"/>
              <a:t>not</a:t>
            </a:r>
            <a:r>
              <a:rPr lang="en-US" altLang="en-US" dirty="0" smtClean="0"/>
              <a:t> protected under the 1</a:t>
            </a:r>
            <a:r>
              <a:rPr lang="en-US" altLang="en-US" baseline="30000" dirty="0" smtClean="0"/>
              <a:t>st</a:t>
            </a:r>
            <a:r>
              <a:rPr lang="en-US" altLang="en-US" dirty="0" smtClean="0"/>
              <a:t> Amendment</a:t>
            </a:r>
          </a:p>
        </p:txBody>
      </p:sp>
      <p:sp>
        <p:nvSpPr>
          <p:cNvPr id="7173" name="TextBox 4"/>
          <p:cNvSpPr txBox="1">
            <a:spLocks noChangeArrowheads="1"/>
          </p:cNvSpPr>
          <p:nvPr/>
        </p:nvSpPr>
        <p:spPr bwMode="auto">
          <a:xfrm>
            <a:off x="304800" y="6477000"/>
            <a:ext cx="8534400" cy="276225"/>
          </a:xfrm>
          <a:prstGeom prst="rect">
            <a:avLst/>
          </a:prstGeom>
          <a:noFill/>
          <a:ln w="9525">
            <a:noFill/>
            <a:miter lim="800000"/>
            <a:headEnd/>
            <a:tailEnd/>
          </a:ln>
        </p:spPr>
        <p:txBody>
          <a:bodyPr>
            <a:spAutoFit/>
          </a:bodyPr>
          <a:lstStyle/>
          <a:p>
            <a:r>
              <a:rPr lang="en-US" sz="1200"/>
              <a:t>* </a:t>
            </a:r>
            <a:r>
              <a:rPr lang="en-US" sz="1200" u="sng"/>
              <a:t>Purient interest </a:t>
            </a:r>
            <a:r>
              <a:rPr lang="en-US" sz="1200"/>
              <a:t>is a morbid, degrading, and unhealthy interest in sex, as distinguished from a mere candid interest in sex. </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Cyberbullying</a:t>
            </a:r>
            <a:br>
              <a:rPr lang="en-US" smtClean="0"/>
            </a:br>
            <a:r>
              <a:rPr lang="en-US" sz="2400" smtClean="0"/>
              <a:t>(What Can Be Done? Bottom-Up Solutions?)</a:t>
            </a:r>
          </a:p>
        </p:txBody>
      </p:sp>
      <p:sp>
        <p:nvSpPr>
          <p:cNvPr id="3" name="Content Placeholder 2"/>
          <p:cNvSpPr>
            <a:spLocks noGrp="1"/>
          </p:cNvSpPr>
          <p:nvPr>
            <p:ph idx="1"/>
          </p:nvPr>
        </p:nvSpPr>
        <p:spPr/>
        <p:txBody>
          <a:bodyPr/>
          <a:lstStyle/>
          <a:p>
            <a:pPr>
              <a:lnSpc>
                <a:spcPct val="110000"/>
              </a:lnSpc>
              <a:defRPr/>
            </a:pPr>
            <a:r>
              <a:rPr lang="en-US" dirty="0" smtClean="0"/>
              <a:t>Here are a few lessons to teach children</a:t>
            </a:r>
          </a:p>
          <a:p>
            <a:pPr lvl="1">
              <a:lnSpc>
                <a:spcPct val="110000"/>
              </a:lnSpc>
              <a:defRPr/>
            </a:pPr>
            <a:r>
              <a:rPr lang="en-US" dirty="0" smtClean="0">
                <a:ea typeface="+mn-ea"/>
                <a:cs typeface="+mn-cs"/>
              </a:rPr>
              <a:t>Do not post or share inappropriate pictures of yourself or others</a:t>
            </a:r>
          </a:p>
          <a:p>
            <a:pPr lvl="1">
              <a:lnSpc>
                <a:spcPct val="110000"/>
              </a:lnSpc>
              <a:defRPr/>
            </a:pPr>
            <a:r>
              <a:rPr lang="en-US" dirty="0" smtClean="0">
                <a:ea typeface="+mn-ea"/>
                <a:cs typeface="+mn-cs"/>
              </a:rPr>
              <a:t>Be extremely careful about talking to strangers online</a:t>
            </a:r>
          </a:p>
          <a:p>
            <a:pPr lvl="1">
              <a:lnSpc>
                <a:spcPct val="110000"/>
              </a:lnSpc>
              <a:defRPr/>
            </a:pPr>
            <a:r>
              <a:rPr lang="en-US" dirty="0" smtClean="0">
                <a:ea typeface="+mn-ea"/>
                <a:cs typeface="+mn-cs"/>
              </a:rPr>
              <a:t>Do not share your personal information with unknown parties </a:t>
            </a:r>
          </a:p>
          <a:p>
            <a:pPr lvl="1">
              <a:lnSpc>
                <a:spcPct val="110000"/>
              </a:lnSpc>
              <a:defRPr/>
            </a:pPr>
            <a:r>
              <a:rPr lang="en-US" dirty="0" smtClean="0">
                <a:ea typeface="+mn-ea"/>
                <a:cs typeface="+mn-cs"/>
              </a:rPr>
              <a:t>Talk to parents and educators about serious online concerns and report dangerous situations or harassing communications to them</a:t>
            </a:r>
            <a:endParaRPr lang="en-US" dirty="0"/>
          </a:p>
        </p:txBody>
      </p:sp>
      <p:sp>
        <p:nvSpPr>
          <p:cNvPr id="4" name="Slide Number Placeholder 3"/>
          <p:cNvSpPr>
            <a:spLocks noGrp="1"/>
          </p:cNvSpPr>
          <p:nvPr>
            <p:ph type="sldNum" sz="quarter" idx="12"/>
          </p:nvPr>
        </p:nvSpPr>
        <p:spPr/>
        <p:txBody>
          <a:bodyPr/>
          <a:lstStyle/>
          <a:p>
            <a:pPr>
              <a:defRPr/>
            </a:pPr>
            <a:fld id="{ECBD8102-8906-4058-8FBB-B298CB896EE9}"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0E499E4-D705-4900-98DE-71830C44FEB1}" type="slidenum">
              <a:rPr lang="en-US"/>
              <a:pPr>
                <a:defRPr/>
              </a:pPr>
              <a:t>51</a:t>
            </a:fld>
            <a:endParaRPr lang="en-US"/>
          </a:p>
        </p:txBody>
      </p:sp>
      <p:sp>
        <p:nvSpPr>
          <p:cNvPr id="52227" name="Rectangle 5"/>
          <p:cNvSpPr>
            <a:spLocks noGrp="1" noChangeArrowheads="1"/>
          </p:cNvSpPr>
          <p:nvPr>
            <p:ph type="title"/>
          </p:nvPr>
        </p:nvSpPr>
        <p:spPr/>
        <p:txBody>
          <a:bodyPr/>
          <a:lstStyle/>
          <a:p>
            <a:r>
              <a:rPr lang="en-US" altLang="en-US" smtClean="0"/>
              <a:t>SPAM</a:t>
            </a:r>
          </a:p>
        </p:txBody>
      </p:sp>
      <p:sp>
        <p:nvSpPr>
          <p:cNvPr id="52228" name="Rectangle 6"/>
          <p:cNvSpPr>
            <a:spLocks noGrp="1" noChangeArrowheads="1"/>
          </p:cNvSpPr>
          <p:nvPr>
            <p:ph type="body" idx="1"/>
          </p:nvPr>
        </p:nvSpPr>
        <p:spPr>
          <a:xfrm>
            <a:off x="304800" y="1524000"/>
            <a:ext cx="8153400" cy="4876800"/>
          </a:xfrm>
        </p:spPr>
        <p:txBody>
          <a:bodyPr/>
          <a:lstStyle/>
          <a:p>
            <a:r>
              <a:rPr lang="en-US" altLang="en-US" dirty="0" smtClean="0"/>
              <a:t>What Is the Problem?</a:t>
            </a:r>
          </a:p>
          <a:p>
            <a:pPr lvl="1"/>
            <a:r>
              <a:rPr lang="en-US" altLang="en-US" dirty="0" smtClean="0"/>
              <a:t>Unsolicited, mass e-mail:</a:t>
            </a:r>
          </a:p>
          <a:p>
            <a:pPr lvl="2"/>
            <a:r>
              <a:rPr lang="en-US" altLang="en-US" dirty="0" smtClean="0"/>
              <a:t>is cheap to senders but may impose costs on the recipient’s time and/or the recipient’s online account</a:t>
            </a:r>
          </a:p>
          <a:p>
            <a:pPr lvl="2"/>
            <a:r>
              <a:rPr lang="en-US" altLang="en-US" dirty="0" smtClean="0"/>
              <a:t>may contain objectionable content (political, commercial ads, solicitations for funds, pornography, etc.)</a:t>
            </a:r>
          </a:p>
          <a:p>
            <a:pPr lvl="2"/>
            <a:r>
              <a:rPr lang="en-US" altLang="en-US" dirty="0" smtClean="0"/>
              <a:t>may contain a disguised return address</a:t>
            </a:r>
          </a:p>
          <a:p>
            <a:pPr lvl="2"/>
            <a:r>
              <a:rPr lang="en-US" altLang="en-US" dirty="0" smtClean="0"/>
              <a:t>may pass through email filters</a:t>
            </a:r>
          </a:p>
          <a:p>
            <a:pPr lvl="2"/>
            <a:r>
              <a:rPr lang="en-US" altLang="en-US" dirty="0" smtClean="0"/>
              <a:t>Viewed by many as an invasion of privacy</a:t>
            </a:r>
          </a:p>
          <a:p>
            <a:pPr lvl="2"/>
            <a:r>
              <a:rPr lang="en-US" altLang="en-US" dirty="0" smtClean="0"/>
              <a:t>creates a financial and managerial burden on ISPs and companies</a:t>
            </a:r>
          </a:p>
          <a:p>
            <a:r>
              <a:rPr lang="en-US" altLang="en-US" dirty="0" smtClean="0"/>
              <a:t>Some estimates put spam as high as 75-80% of all email traffic carried across the Internet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D91F50A7-284E-4321-AA7B-1C1C6E23DEC6}" type="slidenum">
              <a:rPr lang="en-US"/>
              <a:pPr>
                <a:defRPr/>
              </a:pPr>
              <a:t>52</a:t>
            </a:fld>
            <a:endParaRPr lang="en-US"/>
          </a:p>
        </p:txBody>
      </p:sp>
      <p:sp>
        <p:nvSpPr>
          <p:cNvPr id="53251" name="Rectangle 5"/>
          <p:cNvSpPr>
            <a:spLocks noGrp="1" noChangeArrowheads="1"/>
          </p:cNvSpPr>
          <p:nvPr>
            <p:ph type="title"/>
          </p:nvPr>
        </p:nvSpPr>
        <p:spPr/>
        <p:txBody>
          <a:bodyPr/>
          <a:lstStyle/>
          <a:p>
            <a:r>
              <a:rPr lang="en-US" altLang="en-US" smtClean="0"/>
              <a:t>SPAM</a:t>
            </a:r>
          </a:p>
        </p:txBody>
      </p:sp>
      <p:sp>
        <p:nvSpPr>
          <p:cNvPr id="53252" name="Rectangle 6"/>
          <p:cNvSpPr>
            <a:spLocks noGrp="1" noChangeArrowheads="1"/>
          </p:cNvSpPr>
          <p:nvPr>
            <p:ph type="body" idx="1"/>
          </p:nvPr>
        </p:nvSpPr>
        <p:spPr/>
        <p:txBody>
          <a:bodyPr/>
          <a:lstStyle/>
          <a:p>
            <a:pPr>
              <a:lnSpc>
                <a:spcPct val="110000"/>
              </a:lnSpc>
            </a:pPr>
            <a:r>
              <a:rPr lang="en-US" altLang="en-US" dirty="0" smtClean="0"/>
              <a:t>How do you handle spam?</a:t>
            </a:r>
          </a:p>
          <a:p>
            <a:pPr>
              <a:lnSpc>
                <a:spcPct val="110000"/>
              </a:lnSpc>
            </a:pPr>
            <a:r>
              <a:rPr lang="en-US" altLang="en-US" dirty="0" smtClean="0"/>
              <a:t>Cases and Free Speech Issues</a:t>
            </a:r>
          </a:p>
          <a:p>
            <a:pPr lvl="1">
              <a:lnSpc>
                <a:spcPct val="110000"/>
              </a:lnSpc>
            </a:pPr>
            <a:r>
              <a:rPr lang="en-US" altLang="en-US" dirty="0" smtClean="0"/>
              <a:t>AOL v. Cyber Promotions</a:t>
            </a:r>
          </a:p>
          <a:p>
            <a:pPr lvl="2">
              <a:lnSpc>
                <a:spcPct val="110000"/>
              </a:lnSpc>
            </a:pPr>
            <a:r>
              <a:rPr lang="en-US" altLang="en-US" dirty="0" smtClean="0"/>
              <a:t>AOL and other service providers have successfully sued spammers because of the cost burden imposed.</a:t>
            </a:r>
          </a:p>
          <a:p>
            <a:pPr lvl="1">
              <a:lnSpc>
                <a:spcPct val="110000"/>
              </a:lnSpc>
            </a:pPr>
            <a:r>
              <a:rPr lang="en-US" altLang="en-US" dirty="0" smtClean="0"/>
              <a:t>Disgruntled Intel Employee</a:t>
            </a:r>
          </a:p>
          <a:p>
            <a:pPr lvl="2">
              <a:lnSpc>
                <a:spcPct val="110000"/>
              </a:lnSpc>
            </a:pPr>
            <a:r>
              <a:rPr lang="en-US" altLang="en-US" dirty="0" smtClean="0"/>
              <a:t>Initially, a court ruled that non-commercial spam to Intel employees at their Intel e-mail accounts was a form of trespass – seen as junk mail that disrupted Intel employees’ work</a:t>
            </a:r>
          </a:p>
          <a:p>
            <a:pPr lvl="2">
              <a:lnSpc>
                <a:spcPct val="110000"/>
              </a:lnSpc>
            </a:pPr>
            <a:r>
              <a:rPr lang="en-US" altLang="en-US" dirty="0" smtClean="0"/>
              <a:t>The CA Supreme Court ruled that it was not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42A0139-663D-424E-A5F8-65C8570674A0}" type="slidenum">
              <a:rPr lang="en-US"/>
              <a:pPr>
                <a:defRPr/>
              </a:pPr>
              <a:t>53</a:t>
            </a:fld>
            <a:endParaRPr lang="en-US"/>
          </a:p>
        </p:txBody>
      </p:sp>
      <p:sp>
        <p:nvSpPr>
          <p:cNvPr id="54275" name="Rectangle 7"/>
          <p:cNvSpPr>
            <a:spLocks noGrp="1" noChangeArrowheads="1"/>
          </p:cNvSpPr>
          <p:nvPr>
            <p:ph type="title"/>
          </p:nvPr>
        </p:nvSpPr>
        <p:spPr/>
        <p:txBody>
          <a:bodyPr/>
          <a:lstStyle/>
          <a:p>
            <a:r>
              <a:rPr lang="en-US" altLang="en-US" smtClean="0"/>
              <a:t>SPAM</a:t>
            </a:r>
          </a:p>
        </p:txBody>
      </p:sp>
      <p:sp>
        <p:nvSpPr>
          <p:cNvPr id="54276" name="Rectangle 8"/>
          <p:cNvSpPr>
            <a:spLocks noGrp="1" noChangeArrowheads="1"/>
          </p:cNvSpPr>
          <p:nvPr>
            <p:ph type="body" idx="1"/>
          </p:nvPr>
        </p:nvSpPr>
        <p:spPr/>
        <p:txBody>
          <a:bodyPr/>
          <a:lstStyle/>
          <a:p>
            <a:r>
              <a:rPr lang="en-US" altLang="en-US" smtClean="0"/>
              <a:t>Can firms filter spam?</a:t>
            </a:r>
          </a:p>
          <a:p>
            <a:pPr lvl="1"/>
            <a:r>
              <a:rPr lang="en-US" altLang="en-US" smtClean="0"/>
              <a:t>of course – the First Amendment protects individuals from the government, not private business</a:t>
            </a:r>
          </a:p>
          <a:p>
            <a:r>
              <a:rPr lang="en-US" altLang="en-US" smtClean="0"/>
              <a:t>Solutions</a:t>
            </a:r>
          </a:p>
          <a:p>
            <a:pPr lvl="1"/>
            <a:r>
              <a:rPr lang="en-US" altLang="en-US" smtClean="0"/>
              <a:t>Technology: filters that screen out spam</a:t>
            </a:r>
          </a:p>
          <a:p>
            <a:pPr lvl="1"/>
            <a:r>
              <a:rPr lang="en-US" altLang="en-US" smtClean="0"/>
              <a:t>Market forces: services that list spammers</a:t>
            </a:r>
          </a:p>
          <a:p>
            <a:pPr lvl="1"/>
            <a:r>
              <a:rPr lang="en-US" altLang="en-US" smtClean="0"/>
              <a:t>Business policy: at the discretion of the recipient, all e-mail would be charged a micro-fee</a:t>
            </a:r>
          </a:p>
          <a:p>
            <a:pPr lvl="1"/>
            <a:r>
              <a:rPr lang="en-US" altLang="en-US" smtClean="0"/>
              <a:t>Law: create restrictions that are consistent with the First Amendment</a:t>
            </a:r>
          </a:p>
          <a:p>
            <a:pPr lvl="2"/>
            <a:r>
              <a:rPr lang="en-US" altLang="en-US" smtClean="0"/>
              <a:t>CAN-SPAM??</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BB1078E-59F1-43CF-8EF1-8B4ECC335310}" type="slidenum">
              <a:rPr lang="en-US" smtClean="0"/>
              <a:pPr>
                <a:defRPr/>
              </a:pPr>
              <a:t>54</a:t>
            </a:fld>
            <a:endParaRPr lang="en-US" dirty="0"/>
          </a:p>
        </p:txBody>
      </p:sp>
      <p:sp>
        <p:nvSpPr>
          <p:cNvPr id="3" name="Content Placeholder 2"/>
          <p:cNvSpPr>
            <a:spLocks noGrp="1"/>
          </p:cNvSpPr>
          <p:nvPr>
            <p:ph sz="quarter" idx="1"/>
          </p:nvPr>
        </p:nvSpPr>
        <p:spPr>
          <a:xfrm>
            <a:off x="304800" y="1524000"/>
            <a:ext cx="8337550" cy="5105400"/>
          </a:xfrm>
        </p:spPr>
        <p:txBody>
          <a:bodyPr>
            <a:normAutofit fontScale="92500" lnSpcReduction="20000"/>
          </a:bodyPr>
          <a:lstStyle/>
          <a:p>
            <a:pPr>
              <a:defRPr/>
            </a:pPr>
            <a:r>
              <a:rPr lang="en-US" dirty="0" smtClean="0"/>
              <a:t>Congress acted in 2004 with the Can-Spam Act</a:t>
            </a:r>
          </a:p>
          <a:p>
            <a:pPr lvl="1">
              <a:defRPr/>
            </a:pPr>
            <a:r>
              <a:rPr lang="en-US" dirty="0" smtClean="0"/>
              <a:t>Regulates commercial e-mail messages only</a:t>
            </a:r>
          </a:p>
          <a:p>
            <a:pPr lvl="1">
              <a:defRPr/>
            </a:pPr>
            <a:r>
              <a:rPr lang="en-US" dirty="0" smtClean="0"/>
              <a:t>Does </a:t>
            </a:r>
            <a:r>
              <a:rPr lang="en-US" b="1" dirty="0" smtClean="0"/>
              <a:t>not</a:t>
            </a:r>
            <a:r>
              <a:rPr lang="en-US" dirty="0" smtClean="0"/>
              <a:t> prohibit unsolicited messages</a:t>
            </a:r>
          </a:p>
          <a:p>
            <a:pPr lvl="1">
              <a:defRPr/>
            </a:pPr>
            <a:r>
              <a:rPr lang="en-US" dirty="0" smtClean="0"/>
              <a:t>Does require:</a:t>
            </a:r>
          </a:p>
          <a:p>
            <a:pPr lvl="2">
              <a:defRPr/>
            </a:pPr>
            <a:r>
              <a:rPr lang="en-US" dirty="0" smtClean="0"/>
              <a:t>Opt-out mechanism</a:t>
            </a:r>
          </a:p>
          <a:p>
            <a:pPr lvl="2">
              <a:defRPr/>
            </a:pPr>
            <a:r>
              <a:rPr lang="en-US" dirty="0" smtClean="0"/>
              <a:t>Identification of the e-mail as advertisement or solicitation</a:t>
            </a:r>
          </a:p>
          <a:p>
            <a:pPr lvl="3">
              <a:defRPr/>
            </a:pPr>
            <a:r>
              <a:rPr lang="en-US" dirty="0" smtClean="0"/>
              <a:t>Put ADV in subject line, for example</a:t>
            </a:r>
          </a:p>
          <a:p>
            <a:pPr lvl="2">
              <a:defRPr/>
            </a:pPr>
            <a:r>
              <a:rPr lang="en-US" dirty="0" smtClean="0"/>
              <a:t>Valid return e-mail address and postal address of sender</a:t>
            </a:r>
          </a:p>
          <a:p>
            <a:pPr lvl="2">
              <a:defRPr/>
            </a:pPr>
            <a:r>
              <a:rPr lang="en-US" dirty="0" smtClean="0"/>
              <a:t>No misleading subject lines</a:t>
            </a:r>
          </a:p>
          <a:p>
            <a:pPr lvl="1">
              <a:defRPr/>
            </a:pPr>
            <a:r>
              <a:rPr lang="en-US" dirty="0" smtClean="0"/>
              <a:t>Almost no effect and limited enforcement</a:t>
            </a:r>
          </a:p>
          <a:p>
            <a:pPr>
              <a:defRPr/>
            </a:pPr>
            <a:r>
              <a:rPr lang="en-US" dirty="0" smtClean="0"/>
              <a:t>Again, code may offer best solution at the moment</a:t>
            </a:r>
          </a:p>
          <a:p>
            <a:pPr lvl="1">
              <a:defRPr/>
            </a:pPr>
            <a:r>
              <a:rPr lang="en-US" dirty="0" smtClean="0"/>
              <a:t>Filtering techniques improve every day</a:t>
            </a:r>
          </a:p>
          <a:p>
            <a:pPr lvl="1">
              <a:defRPr/>
            </a:pPr>
            <a:r>
              <a:rPr lang="en-US" dirty="0" smtClean="0"/>
              <a:t>Still have problems with errors</a:t>
            </a:r>
          </a:p>
          <a:p>
            <a:pPr lvl="1">
              <a:defRPr/>
            </a:pPr>
            <a:r>
              <a:rPr lang="en-US" dirty="0" err="1" smtClean="0"/>
              <a:t>UofL’s</a:t>
            </a:r>
            <a:r>
              <a:rPr lang="en-US" dirty="0" smtClean="0"/>
              <a:t> </a:t>
            </a:r>
            <a:r>
              <a:rPr lang="en-US" dirty="0" smtClean="0">
                <a:hlinkClick r:id="rId3"/>
              </a:rPr>
              <a:t>filtering solution</a:t>
            </a:r>
            <a:r>
              <a:rPr lang="en-US" dirty="0" smtClean="0"/>
              <a:t> quarantines suspect mail off-site</a:t>
            </a:r>
            <a:endParaRPr lang="en-US" dirty="0"/>
          </a:p>
        </p:txBody>
      </p:sp>
      <p:sp>
        <p:nvSpPr>
          <p:cNvPr id="55300" name="Title 3"/>
          <p:cNvSpPr>
            <a:spLocks noGrp="1"/>
          </p:cNvSpPr>
          <p:nvPr>
            <p:ph type="title"/>
          </p:nvPr>
        </p:nvSpPr>
        <p:spPr/>
        <p:txBody>
          <a:bodyPr/>
          <a:lstStyle/>
          <a:p>
            <a:r>
              <a:rPr lang="en-US" smtClean="0"/>
              <a:t>Spam as Commercial Free Speech</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272B0D1-8683-4A69-9668-AC9A937A4AD1}" type="slidenum">
              <a:rPr lang="en-US" smtClean="0"/>
              <a:pPr>
                <a:defRPr/>
              </a:pPr>
              <a:t>55</a:t>
            </a:fld>
            <a:endParaRPr lang="en-US" dirty="0"/>
          </a:p>
        </p:txBody>
      </p:sp>
      <p:sp>
        <p:nvSpPr>
          <p:cNvPr id="3" name="Content Placeholder 2"/>
          <p:cNvSpPr>
            <a:spLocks noGrp="1"/>
          </p:cNvSpPr>
          <p:nvPr>
            <p:ph sz="quarter" idx="1"/>
          </p:nvPr>
        </p:nvSpPr>
        <p:spPr>
          <a:xfrm>
            <a:off x="304800" y="1524000"/>
            <a:ext cx="8337550" cy="5029200"/>
          </a:xfrm>
        </p:spPr>
        <p:txBody>
          <a:bodyPr>
            <a:normAutofit fontScale="70000" lnSpcReduction="20000"/>
          </a:bodyPr>
          <a:lstStyle/>
          <a:p>
            <a:pPr>
              <a:lnSpc>
                <a:spcPct val="110000"/>
              </a:lnSpc>
              <a:defRPr/>
            </a:pPr>
            <a:r>
              <a:rPr lang="en-US" dirty="0" smtClean="0"/>
              <a:t>Two sides to filtering speech debate</a:t>
            </a:r>
          </a:p>
          <a:p>
            <a:pPr>
              <a:lnSpc>
                <a:spcPct val="110000"/>
              </a:lnSpc>
              <a:defRPr/>
            </a:pPr>
            <a:r>
              <a:rPr lang="en-US" dirty="0" smtClean="0"/>
              <a:t>By </a:t>
            </a:r>
            <a:r>
              <a:rPr lang="en-US" b="1" dirty="0" smtClean="0"/>
              <a:t>not</a:t>
            </a:r>
            <a:r>
              <a:rPr lang="en-US" dirty="0" smtClean="0"/>
              <a:t> regulating, we give First Amendment and free speech their due</a:t>
            </a:r>
          </a:p>
          <a:p>
            <a:pPr lvl="1">
              <a:lnSpc>
                <a:spcPct val="110000"/>
              </a:lnSpc>
              <a:defRPr/>
            </a:pPr>
            <a:r>
              <a:rPr lang="en-US" sz="2600" dirty="0" smtClean="0"/>
              <a:t>Let all voices be heard and allow people to choose what to listen to</a:t>
            </a:r>
          </a:p>
          <a:p>
            <a:pPr lvl="2">
              <a:lnSpc>
                <a:spcPct val="110000"/>
              </a:lnSpc>
              <a:defRPr/>
            </a:pPr>
            <a:r>
              <a:rPr lang="en-US" sz="2300" dirty="0" smtClean="0"/>
              <a:t>Trust in education and parenting of our youth</a:t>
            </a:r>
          </a:p>
          <a:p>
            <a:pPr lvl="2">
              <a:lnSpc>
                <a:spcPct val="110000"/>
              </a:lnSpc>
              <a:defRPr/>
            </a:pPr>
            <a:r>
              <a:rPr lang="en-US" sz="2300" dirty="0" smtClean="0"/>
              <a:t>“If institutions like schools and libraries truly value the ideals of trust, openness, and freedom, imposing censorship on information is a bad idea that mocks those ideals.”</a:t>
            </a:r>
          </a:p>
          <a:p>
            <a:pPr lvl="1">
              <a:lnSpc>
                <a:spcPct val="110000"/>
              </a:lnSpc>
              <a:defRPr/>
            </a:pPr>
            <a:r>
              <a:rPr lang="en-US" sz="2600" dirty="0" smtClean="0"/>
              <a:t>Slippery slope to more censorship and repression</a:t>
            </a:r>
          </a:p>
          <a:p>
            <a:pPr>
              <a:lnSpc>
                <a:spcPct val="110000"/>
              </a:lnSpc>
              <a:defRPr/>
            </a:pPr>
            <a:r>
              <a:rPr lang="en-US" dirty="0" smtClean="0"/>
              <a:t>Those in favor of regulation note that schools and libraries have a duty to promote and safeguard their own values and the values of their communities</a:t>
            </a:r>
          </a:p>
          <a:p>
            <a:pPr lvl="1">
              <a:lnSpc>
                <a:spcPct val="110000"/>
              </a:lnSpc>
              <a:defRPr/>
            </a:pPr>
            <a:r>
              <a:rPr lang="en-US" sz="2600" dirty="0" smtClean="0"/>
              <a:t>Free expression may be fundamental human right but only in context of mutual respect and acceptance of common moral norms</a:t>
            </a:r>
          </a:p>
          <a:p>
            <a:pPr lvl="1">
              <a:lnSpc>
                <a:spcPct val="110000"/>
              </a:lnSpc>
              <a:defRPr/>
            </a:pPr>
            <a:r>
              <a:rPr lang="en-US" sz="2600" dirty="0" smtClean="0"/>
              <a:t>There is common good in attempts to protect children from harm</a:t>
            </a:r>
          </a:p>
          <a:p>
            <a:pPr>
              <a:lnSpc>
                <a:spcPct val="110000"/>
              </a:lnSpc>
              <a:defRPr/>
            </a:pPr>
            <a:r>
              <a:rPr lang="en-US" dirty="0" smtClean="0"/>
              <a:t>Balancing free speech and interests of community will always be a problem in our society</a:t>
            </a:r>
            <a:endParaRPr lang="en-US" dirty="0"/>
          </a:p>
        </p:txBody>
      </p:sp>
      <p:sp>
        <p:nvSpPr>
          <p:cNvPr id="56324" name="Title 3"/>
          <p:cNvSpPr>
            <a:spLocks noGrp="1"/>
          </p:cNvSpPr>
          <p:nvPr>
            <p:ph type="title"/>
          </p:nvPr>
        </p:nvSpPr>
        <p:spPr/>
        <p:txBody>
          <a:bodyPr/>
          <a:lstStyle/>
          <a:p>
            <a:r>
              <a:rPr lang="en-US" smtClean="0"/>
              <a:t>Conclusion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Obscene Speech</a:t>
            </a:r>
            <a:br>
              <a:rPr lang="en-US" smtClean="0"/>
            </a:br>
            <a:r>
              <a:rPr lang="en-US" sz="2400" smtClean="0"/>
              <a:t>(Problems with the 3-Part Definition)</a:t>
            </a:r>
            <a:endParaRPr lang="en-US" smtClean="0"/>
          </a:p>
        </p:txBody>
      </p:sp>
      <p:sp>
        <p:nvSpPr>
          <p:cNvPr id="3" name="Content Placeholder 2"/>
          <p:cNvSpPr>
            <a:spLocks noGrp="1"/>
          </p:cNvSpPr>
          <p:nvPr>
            <p:ph idx="1"/>
          </p:nvPr>
        </p:nvSpPr>
        <p:spPr/>
        <p:txBody>
          <a:bodyPr/>
          <a:lstStyle/>
          <a:p>
            <a:pPr marL="514350" indent="-457200">
              <a:lnSpc>
                <a:spcPct val="110000"/>
              </a:lnSpc>
              <a:defRPr/>
            </a:pPr>
            <a:r>
              <a:rPr lang="en-US" altLang="en-US" dirty="0" smtClean="0"/>
              <a:t>Problems with this definition</a:t>
            </a:r>
          </a:p>
          <a:p>
            <a:pPr marL="914400" lvl="1" indent="-457200">
              <a:lnSpc>
                <a:spcPct val="110000"/>
              </a:lnSpc>
              <a:defRPr/>
            </a:pPr>
            <a:r>
              <a:rPr lang="en-US" altLang="en-US" dirty="0" smtClean="0"/>
              <a:t>Who is a </a:t>
            </a:r>
            <a:r>
              <a:rPr lang="en-US" altLang="en-US" u="sng" dirty="0" smtClean="0"/>
              <a:t>reasonable person</a:t>
            </a:r>
            <a:r>
              <a:rPr lang="en-US" altLang="en-US" dirty="0" smtClean="0"/>
              <a:t>?  </a:t>
            </a:r>
          </a:p>
          <a:p>
            <a:pPr marL="914400" lvl="1" indent="-457200">
              <a:lnSpc>
                <a:spcPct val="110000"/>
              </a:lnSpc>
              <a:defRPr/>
            </a:pPr>
            <a:r>
              <a:rPr lang="en-US" altLang="en-US" dirty="0" smtClean="0"/>
              <a:t>What are </a:t>
            </a:r>
            <a:r>
              <a:rPr lang="en-US" altLang="en-US" u="sng" dirty="0" smtClean="0"/>
              <a:t>community standards</a:t>
            </a:r>
            <a:r>
              <a:rPr lang="en-US" altLang="en-US" dirty="0" smtClean="0"/>
              <a:t>?  </a:t>
            </a:r>
          </a:p>
          <a:p>
            <a:pPr marL="1314450" lvl="2" indent="-457200">
              <a:lnSpc>
                <a:spcPct val="110000"/>
              </a:lnSpc>
              <a:defRPr/>
            </a:pPr>
            <a:r>
              <a:rPr lang="en-US" altLang="en-US" dirty="0" smtClean="0"/>
              <a:t>Where are these community standards housed?</a:t>
            </a:r>
          </a:p>
          <a:p>
            <a:pPr marL="1314450" lvl="2" indent="-457200">
              <a:lnSpc>
                <a:spcPct val="110000"/>
              </a:lnSpc>
              <a:defRPr/>
            </a:pPr>
            <a:r>
              <a:rPr lang="en-US" altLang="en-US" dirty="0" smtClean="0"/>
              <a:t>Who sets/maintains/updates these community standards?  </a:t>
            </a:r>
          </a:p>
          <a:p>
            <a:pPr marL="914400" lvl="1" indent="-457200">
              <a:lnSpc>
                <a:spcPct val="110000"/>
              </a:lnSpc>
              <a:defRPr/>
            </a:pPr>
            <a:r>
              <a:rPr lang="en-US" altLang="en-US" dirty="0" smtClean="0"/>
              <a:t>What does this imply for potentially obscene material posted on the Internet? </a:t>
            </a:r>
          </a:p>
          <a:p>
            <a:pPr marL="1314450" lvl="2" indent="-457200">
              <a:lnSpc>
                <a:spcPct val="110000"/>
              </a:lnSpc>
              <a:defRPr/>
            </a:pPr>
            <a:r>
              <a:rPr lang="en-US" altLang="en-US" dirty="0" smtClean="0"/>
              <a:t>Who is the reasonable person on the global Internet?</a:t>
            </a:r>
          </a:p>
          <a:p>
            <a:pPr marL="1314450" lvl="2" indent="-457200">
              <a:lnSpc>
                <a:spcPct val="110000"/>
              </a:lnSpc>
              <a:defRPr/>
            </a:pPr>
            <a:r>
              <a:rPr lang="en-US" altLang="en-US" dirty="0" smtClean="0"/>
              <a:t>What are the community standards on the global Internet?</a:t>
            </a:r>
          </a:p>
          <a:p>
            <a:pPr>
              <a:defRPr/>
            </a:pPr>
            <a:endParaRPr lang="en-US" dirty="0"/>
          </a:p>
        </p:txBody>
      </p:sp>
      <p:sp>
        <p:nvSpPr>
          <p:cNvPr id="4" name="Slide Number Placeholder 3"/>
          <p:cNvSpPr>
            <a:spLocks noGrp="1"/>
          </p:cNvSpPr>
          <p:nvPr>
            <p:ph type="sldNum" sz="quarter" idx="12"/>
          </p:nvPr>
        </p:nvSpPr>
        <p:spPr/>
        <p:txBody>
          <a:bodyPr/>
          <a:lstStyle/>
          <a:p>
            <a:pPr>
              <a:defRPr/>
            </a:pPr>
            <a:fld id="{3A27B286-7C54-4FD2-9428-2626DD271DF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US" smtClean="0"/>
              <a:t>Defamation</a:t>
            </a:r>
          </a:p>
        </p:txBody>
      </p:sp>
      <p:sp>
        <p:nvSpPr>
          <p:cNvPr id="9219" name="Rectangle 5"/>
          <p:cNvSpPr>
            <a:spLocks noGrp="1" noChangeArrowheads="1"/>
          </p:cNvSpPr>
          <p:nvPr>
            <p:ph idx="1"/>
          </p:nvPr>
        </p:nvSpPr>
        <p:spPr/>
        <p:txBody>
          <a:bodyPr/>
          <a:lstStyle/>
          <a:p>
            <a:pPr>
              <a:lnSpc>
                <a:spcPct val="110000"/>
              </a:lnSpc>
            </a:pPr>
            <a:r>
              <a:rPr lang="en-US" sz="3000" smtClean="0"/>
              <a:t>Freedom of expression is restricted when the speech is untrue </a:t>
            </a:r>
            <a:r>
              <a:rPr lang="en-US" sz="3000" u="sng" smtClean="0"/>
              <a:t>and</a:t>
            </a:r>
            <a:r>
              <a:rPr lang="en-US" sz="3000" smtClean="0"/>
              <a:t> causes harm to another person</a:t>
            </a:r>
          </a:p>
          <a:p>
            <a:pPr lvl="1">
              <a:lnSpc>
                <a:spcPct val="110000"/>
              </a:lnSpc>
            </a:pPr>
            <a:r>
              <a:rPr lang="en-US" smtClean="0"/>
              <a:t>Harm is generally defined as financial </a:t>
            </a:r>
          </a:p>
          <a:p>
            <a:pPr lvl="1">
              <a:lnSpc>
                <a:spcPct val="110000"/>
              </a:lnSpc>
            </a:pPr>
            <a:r>
              <a:rPr lang="en-US" smtClean="0"/>
              <a:t>Words or statements that hurt a person’s ability to make a living, run for political office, etc.</a:t>
            </a:r>
          </a:p>
          <a:p>
            <a:pPr>
              <a:lnSpc>
                <a:spcPct val="110000"/>
              </a:lnSpc>
            </a:pPr>
            <a:r>
              <a:rPr lang="en-US" sz="3000" smtClean="0"/>
              <a:t>Types of defamation</a:t>
            </a:r>
          </a:p>
          <a:p>
            <a:pPr lvl="1">
              <a:lnSpc>
                <a:spcPct val="110000"/>
              </a:lnSpc>
            </a:pPr>
            <a:r>
              <a:rPr lang="en-US" smtClean="0"/>
              <a:t>Slander = oral defamatory statement</a:t>
            </a:r>
          </a:p>
          <a:p>
            <a:pPr lvl="1">
              <a:lnSpc>
                <a:spcPct val="110000"/>
              </a:lnSpc>
            </a:pPr>
            <a:r>
              <a:rPr lang="en-US" smtClean="0"/>
              <a:t>Libel = written defamatory statement</a:t>
            </a:r>
          </a:p>
        </p:txBody>
      </p:sp>
      <p:sp>
        <p:nvSpPr>
          <p:cNvPr id="4" name="Slide Number Placeholder 5"/>
          <p:cNvSpPr>
            <a:spLocks noGrp="1"/>
          </p:cNvSpPr>
          <p:nvPr>
            <p:ph type="sldNum" sz="quarter" idx="12"/>
          </p:nvPr>
        </p:nvSpPr>
        <p:spPr/>
        <p:txBody>
          <a:bodyPr/>
          <a:lstStyle/>
          <a:p>
            <a:pPr>
              <a:defRPr/>
            </a:pPr>
            <a:fld id="{88A79DB5-81F3-402C-AC7D-80B2878D876A}"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Incitement of Crimes (Threats)</a:t>
            </a:r>
          </a:p>
        </p:txBody>
      </p:sp>
      <p:sp>
        <p:nvSpPr>
          <p:cNvPr id="10243" name="Content Placeholder 2"/>
          <p:cNvSpPr>
            <a:spLocks noGrp="1"/>
          </p:cNvSpPr>
          <p:nvPr>
            <p:ph idx="1"/>
          </p:nvPr>
        </p:nvSpPr>
        <p:spPr/>
        <p:txBody>
          <a:bodyPr/>
          <a:lstStyle/>
          <a:p>
            <a:pPr>
              <a:lnSpc>
                <a:spcPct val="110000"/>
              </a:lnSpc>
            </a:pPr>
            <a:r>
              <a:rPr lang="en-US" smtClean="0"/>
              <a:t>Direct, specific threats are </a:t>
            </a:r>
            <a:r>
              <a:rPr lang="en-US" u="sng" smtClean="0"/>
              <a:t>not</a:t>
            </a:r>
            <a:r>
              <a:rPr lang="en-US" smtClean="0"/>
              <a:t> protected by the First Amendment</a:t>
            </a:r>
          </a:p>
          <a:p>
            <a:pPr lvl="1">
              <a:lnSpc>
                <a:spcPct val="110000"/>
              </a:lnSpc>
            </a:pPr>
            <a:r>
              <a:rPr lang="en-US" smtClean="0"/>
              <a:t>Speech that will lead to “imminent, lawless action”</a:t>
            </a:r>
          </a:p>
          <a:p>
            <a:pPr>
              <a:lnSpc>
                <a:spcPct val="110000"/>
              </a:lnSpc>
            </a:pPr>
            <a:r>
              <a:rPr lang="en-US" smtClean="0"/>
              <a:t>However, advocating illegal acts is </a:t>
            </a:r>
            <a:r>
              <a:rPr lang="en-US" u="sng" smtClean="0"/>
              <a:t>usually</a:t>
            </a:r>
            <a:r>
              <a:rPr lang="en-US" smtClean="0"/>
              <a:t> legal</a:t>
            </a:r>
          </a:p>
          <a:p>
            <a:pPr lvl="1">
              <a:lnSpc>
                <a:spcPct val="110000"/>
              </a:lnSpc>
            </a:pPr>
            <a:r>
              <a:rPr lang="en-US" smtClean="0"/>
              <a:t>Listener has a responsibility to make good decisions</a:t>
            </a:r>
          </a:p>
          <a:p>
            <a:pPr lvl="1">
              <a:lnSpc>
                <a:spcPct val="110000"/>
              </a:lnSpc>
            </a:pPr>
            <a:r>
              <a:rPr lang="en-US" smtClean="0"/>
              <a:t>We will revisit this distinction with examples later</a:t>
            </a:r>
          </a:p>
        </p:txBody>
      </p:sp>
      <p:sp>
        <p:nvSpPr>
          <p:cNvPr id="4" name="Slide Number Placeholder 3"/>
          <p:cNvSpPr>
            <a:spLocks noGrp="1"/>
          </p:cNvSpPr>
          <p:nvPr>
            <p:ph type="sldNum" sz="quarter" idx="12"/>
          </p:nvPr>
        </p:nvSpPr>
        <p:spPr/>
        <p:txBody>
          <a:bodyPr/>
          <a:lstStyle/>
          <a:p>
            <a:pPr>
              <a:defRPr/>
            </a:pPr>
            <a:fld id="{E384860C-4371-4BCF-8C49-7FE1F9BF9D01}"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altLang="en-US" smtClean="0"/>
              <a:t>The First Amendment</a:t>
            </a:r>
            <a:br>
              <a:rPr lang="en-US" altLang="en-US" smtClean="0"/>
            </a:br>
            <a:r>
              <a:rPr lang="en-US" altLang="en-US" sz="2400" smtClean="0"/>
              <a:t>(Changing Communications Paradigms)</a:t>
            </a:r>
          </a:p>
        </p:txBody>
      </p:sp>
      <p:sp>
        <p:nvSpPr>
          <p:cNvPr id="13315" name="Rectangle 5"/>
          <p:cNvSpPr>
            <a:spLocks noGrp="1" noChangeArrowheads="1"/>
          </p:cNvSpPr>
          <p:nvPr>
            <p:ph type="body" idx="1"/>
          </p:nvPr>
        </p:nvSpPr>
        <p:spPr/>
        <p:txBody>
          <a:bodyPr/>
          <a:lstStyle/>
          <a:p>
            <a:pPr marL="342900" lvl="1" indent="-342900">
              <a:lnSpc>
                <a:spcPct val="110000"/>
              </a:lnSpc>
              <a:spcBef>
                <a:spcPct val="25000"/>
              </a:spcBef>
              <a:buClr>
                <a:schemeClr val="bg1"/>
              </a:buClr>
              <a:buSzPct val="45000"/>
              <a:buFont typeface="Monotype Sorts" pitchFamily="2" charset="2"/>
              <a:buChar char="l"/>
              <a:defRPr/>
            </a:pPr>
            <a:r>
              <a:rPr lang="en-US" altLang="en-US" sz="2800" dirty="0" smtClean="0"/>
              <a:t>Communication technologies differ with respect to their degree of First Amendment protection and government regulation</a:t>
            </a:r>
          </a:p>
          <a:p>
            <a:pPr>
              <a:lnSpc>
                <a:spcPct val="110000"/>
              </a:lnSpc>
              <a:defRPr/>
            </a:pPr>
            <a:r>
              <a:rPr lang="en-US" altLang="en-US" sz="2800" dirty="0" smtClean="0"/>
              <a:t>Regulatory Paradigms </a:t>
            </a:r>
          </a:p>
          <a:p>
            <a:pPr lvl="1">
              <a:lnSpc>
                <a:spcPct val="110000"/>
              </a:lnSpc>
              <a:defRPr/>
            </a:pPr>
            <a:r>
              <a:rPr lang="en-US" altLang="en-US" dirty="0" smtClean="0"/>
              <a:t>Print media (newspapers, books, magazines)</a:t>
            </a:r>
          </a:p>
          <a:p>
            <a:pPr lvl="2">
              <a:lnSpc>
                <a:spcPct val="110000"/>
              </a:lnSpc>
              <a:defRPr/>
            </a:pPr>
            <a:r>
              <a:rPr lang="en-US" altLang="en-US" dirty="0" smtClean="0"/>
              <a:t>Strongest First Amendment protection (fewest restrictions)</a:t>
            </a:r>
          </a:p>
          <a:p>
            <a:pPr lvl="2">
              <a:lnSpc>
                <a:spcPct val="110000"/>
              </a:lnSpc>
              <a:defRPr/>
            </a:pPr>
            <a:r>
              <a:rPr lang="en-US" altLang="en-US" dirty="0" smtClean="0"/>
              <a:t>This was the media in mind during the writing of the Bill of Rights </a:t>
            </a:r>
          </a:p>
        </p:txBody>
      </p:sp>
      <p:sp>
        <p:nvSpPr>
          <p:cNvPr id="4" name="Slide Number Placeholder 5"/>
          <p:cNvSpPr>
            <a:spLocks noGrp="1"/>
          </p:cNvSpPr>
          <p:nvPr>
            <p:ph type="sldNum" sz="quarter" idx="12"/>
          </p:nvPr>
        </p:nvSpPr>
        <p:spPr/>
        <p:txBody>
          <a:bodyPr/>
          <a:lstStyle/>
          <a:p>
            <a:pPr>
              <a:defRPr/>
            </a:pPr>
            <a:fld id="{99BBE61E-C826-41DA-A85D-EEBB0FE67BEF}"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de Bar">
  <a:themeElements>
    <a:clrScheme name="Side Bar 5">
      <a:dk1>
        <a:srgbClr val="663300"/>
      </a:dk1>
      <a:lt1>
        <a:srgbClr val="996633"/>
      </a:lt1>
      <a:dk2>
        <a:srgbClr val="663300"/>
      </a:dk2>
      <a:lt2>
        <a:srgbClr val="000000"/>
      </a:lt2>
      <a:accent1>
        <a:srgbClr val="FF0033"/>
      </a:accent1>
      <a:accent2>
        <a:srgbClr val="CC6600"/>
      </a:accent2>
      <a:accent3>
        <a:srgbClr val="CAB8AD"/>
      </a:accent3>
      <a:accent4>
        <a:srgbClr val="562A00"/>
      </a:accent4>
      <a:accent5>
        <a:srgbClr val="FFAAAD"/>
      </a:accent5>
      <a:accent6>
        <a:srgbClr val="B95C00"/>
      </a:accent6>
      <a:hlink>
        <a:srgbClr val="999933"/>
      </a:hlink>
      <a:folHlink>
        <a:srgbClr val="A50021"/>
      </a:folHlink>
    </a:clrScheme>
    <a:fontScheme name="Side Bar">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ide Bar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Side Bar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Side Bar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Side Bar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Side Bar 5">
        <a:dk1>
          <a:srgbClr val="663300"/>
        </a:dk1>
        <a:lt1>
          <a:srgbClr val="996633"/>
        </a:lt1>
        <a:dk2>
          <a:srgbClr val="663300"/>
        </a:dk2>
        <a:lt2>
          <a:srgbClr val="000000"/>
        </a:lt2>
        <a:accent1>
          <a:srgbClr val="FF0033"/>
        </a:accent1>
        <a:accent2>
          <a:srgbClr val="CC6600"/>
        </a:accent2>
        <a:accent3>
          <a:srgbClr val="CAB8AD"/>
        </a:accent3>
        <a:accent4>
          <a:srgbClr val="562A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Designs\Side Bar.pot</Template>
  <TotalTime>14170</TotalTime>
  <Words>5198</Words>
  <Application>Microsoft Office PowerPoint</Application>
  <PresentationFormat>On-screen Show (4:3)</PresentationFormat>
  <Paragraphs>531</Paragraphs>
  <Slides>55</Slides>
  <Notes>23</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Side Bar</vt:lpstr>
      <vt:lpstr>Free Expression in Cyberspace</vt:lpstr>
      <vt:lpstr>Today’s Agenda</vt:lpstr>
      <vt:lpstr>The First Amendment</vt:lpstr>
      <vt:lpstr>The First Amendment</vt:lpstr>
      <vt:lpstr>Obscene Speech (A 3-Part Definition)</vt:lpstr>
      <vt:lpstr>Obscene Speech (Problems with the 3-Part Definition)</vt:lpstr>
      <vt:lpstr>Defamation</vt:lpstr>
      <vt:lpstr>Incitement of Crimes (Threats)</vt:lpstr>
      <vt:lpstr>The First Amendment (Changing Communications Paradigms)</vt:lpstr>
      <vt:lpstr>The First Amendment (Changing Communications Paradigms)</vt:lpstr>
      <vt:lpstr>The First Amendment (Changing Communications Paradigms)</vt:lpstr>
      <vt:lpstr>The First Amendment (Changing Communications Paradigms)</vt:lpstr>
      <vt:lpstr>What About the Internet?</vt:lpstr>
      <vt:lpstr>What About the Internet?</vt:lpstr>
      <vt:lpstr>Remarks on Internet Freedom</vt:lpstr>
      <vt:lpstr>Offensive Speech and  Censorship in Cyberspace</vt:lpstr>
      <vt:lpstr>Material Inappropriate for Children (Pornography and Ginsberg Speech)</vt:lpstr>
      <vt:lpstr>Material Inappropriate for Minors (Pornography and Ginsberg Speech)</vt:lpstr>
      <vt:lpstr>Porn: Business of Pleasure</vt:lpstr>
      <vt:lpstr>Censorship Laws (CDA)</vt:lpstr>
      <vt:lpstr>Censorship Laws (CDA)</vt:lpstr>
      <vt:lpstr>Censorship Laws (CDA)</vt:lpstr>
      <vt:lpstr>Censorship Laws (COPA)</vt:lpstr>
      <vt:lpstr>Censorship Laws (COPA)</vt:lpstr>
      <vt:lpstr>Censorship Laws (CIPA)</vt:lpstr>
      <vt:lpstr>Censorship Laws (CIPA)</vt:lpstr>
      <vt:lpstr>Censorship Laws (CIPA)</vt:lpstr>
      <vt:lpstr>Automating Content Controls</vt:lpstr>
      <vt:lpstr>Slide 29</vt:lpstr>
      <vt:lpstr>Automating Content Controls</vt:lpstr>
      <vt:lpstr>Automating Content Controls</vt:lpstr>
      <vt:lpstr>Spinello Cases</vt:lpstr>
      <vt:lpstr>More Content Controls on Offensive Material in Cybespace</vt:lpstr>
      <vt:lpstr>Hate Speech</vt:lpstr>
      <vt:lpstr>Hate Speech</vt:lpstr>
      <vt:lpstr>Hate Speech</vt:lpstr>
      <vt:lpstr>Hate Speech</vt:lpstr>
      <vt:lpstr>Student Websites and Blogs</vt:lpstr>
      <vt:lpstr>Student Websites and Blogs</vt:lpstr>
      <vt:lpstr>Student Websites and Blogs</vt:lpstr>
      <vt:lpstr>Student Websites and Blogs</vt:lpstr>
      <vt:lpstr>Student Websites and Blogs</vt:lpstr>
      <vt:lpstr>Cyberbullying</vt:lpstr>
      <vt:lpstr>Cyberbullying (Example)</vt:lpstr>
      <vt:lpstr>Cyberbullying (Example)</vt:lpstr>
      <vt:lpstr>Cyberbullying (Examples)</vt:lpstr>
      <vt:lpstr>Cyberbullying (What Can Be Done? Bottom-Up Solutions?)</vt:lpstr>
      <vt:lpstr>Cyberbullying (What Can Be Done? Bottom-Up Solutions?)</vt:lpstr>
      <vt:lpstr>Cyberbullying (What Can Be Done? Bottom-Up Solutions?)</vt:lpstr>
      <vt:lpstr>Cyberbullying (What Can Be Done? Bottom-Up Solutions?)</vt:lpstr>
      <vt:lpstr>SPAM</vt:lpstr>
      <vt:lpstr>SPAM</vt:lpstr>
      <vt:lpstr>SPAM</vt:lpstr>
      <vt:lpstr>Spam as Commercial Free Speech</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Design</dc:title>
  <dc:creator>Sherry Bushnell</dc:creator>
  <cp:lastModifiedBy>sjkend01</cp:lastModifiedBy>
  <cp:revision>1908</cp:revision>
  <cp:lastPrinted>2000-01-26T17:08:24Z</cp:lastPrinted>
  <dcterms:created xsi:type="dcterms:W3CDTF">1998-01-21T04:44:42Z</dcterms:created>
  <dcterms:modified xsi:type="dcterms:W3CDTF">2010-02-07T20:54:11Z</dcterms:modified>
</cp:coreProperties>
</file>