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9" r:id="rId1"/>
  </p:sldMasterIdLst>
  <p:notesMasterIdLst>
    <p:notesMasterId r:id="rId41"/>
  </p:notesMasterIdLst>
  <p:handoutMasterIdLst>
    <p:handoutMasterId r:id="rId42"/>
  </p:handoutMasterIdLst>
  <p:sldIdLst>
    <p:sldId id="405" r:id="rId2"/>
    <p:sldId id="317" r:id="rId3"/>
    <p:sldId id="449" r:id="rId4"/>
    <p:sldId id="412" r:id="rId5"/>
    <p:sldId id="427" r:id="rId6"/>
    <p:sldId id="428" r:id="rId7"/>
    <p:sldId id="457" r:id="rId8"/>
    <p:sldId id="458" r:id="rId9"/>
    <p:sldId id="456" r:id="rId10"/>
    <p:sldId id="423" r:id="rId11"/>
    <p:sldId id="424" r:id="rId12"/>
    <p:sldId id="425" r:id="rId13"/>
    <p:sldId id="426" r:id="rId14"/>
    <p:sldId id="429" r:id="rId15"/>
    <p:sldId id="435" r:id="rId16"/>
    <p:sldId id="436" r:id="rId17"/>
    <p:sldId id="437" r:id="rId18"/>
    <p:sldId id="438" r:id="rId19"/>
    <p:sldId id="431" r:id="rId20"/>
    <p:sldId id="439" r:id="rId21"/>
    <p:sldId id="440" r:id="rId22"/>
    <p:sldId id="432" r:id="rId23"/>
    <p:sldId id="433" r:id="rId24"/>
    <p:sldId id="434" r:id="rId25"/>
    <p:sldId id="443" r:id="rId26"/>
    <p:sldId id="445" r:id="rId27"/>
    <p:sldId id="446" r:id="rId28"/>
    <p:sldId id="447" r:id="rId29"/>
    <p:sldId id="448" r:id="rId30"/>
    <p:sldId id="455" r:id="rId31"/>
    <p:sldId id="430" r:id="rId32"/>
    <p:sldId id="450" r:id="rId33"/>
    <p:sldId id="452" r:id="rId34"/>
    <p:sldId id="453" r:id="rId35"/>
    <p:sldId id="454" r:id="rId36"/>
    <p:sldId id="416" r:id="rId37"/>
    <p:sldId id="442" r:id="rId38"/>
    <p:sldId id="441" r:id="rId39"/>
    <p:sldId id="284" r:id="rId40"/>
  </p:sldIdLst>
  <p:sldSz cx="9144000" cy="6858000" type="screen4x3"/>
  <p:notesSz cx="68580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66FF"/>
    <a:srgbClr val="FAFD00"/>
    <a:srgbClr val="FFFF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40" autoAdjust="0"/>
    <p:restoredTop sz="94599" autoAdjust="0"/>
  </p:normalViewPr>
  <p:slideViewPr>
    <p:cSldViewPr snapToGrid="0">
      <p:cViewPr varScale="1">
        <p:scale>
          <a:sx n="114" d="100"/>
          <a:sy n="114" d="100"/>
        </p:scale>
        <p:origin x="-5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1788" y="-96"/>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endParaRPr lang="en-US"/>
          </a:p>
        </p:txBody>
      </p:sp>
      <p:sp>
        <p:nvSpPr>
          <p:cNvPr id="53251"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endParaRPr lang="en-US"/>
          </a:p>
        </p:txBody>
      </p:sp>
      <p:sp>
        <p:nvSpPr>
          <p:cNvPr id="53252"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50000"/>
              </a:spcBef>
              <a:defRPr sz="1200"/>
            </a:lvl1pPr>
          </a:lstStyle>
          <a:p>
            <a:pPr>
              <a:defRPr/>
            </a:pPr>
            <a:endParaRPr lang="en-US"/>
          </a:p>
        </p:txBody>
      </p:sp>
      <p:sp>
        <p:nvSpPr>
          <p:cNvPr id="53253"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lvl1pPr>
          </a:lstStyle>
          <a:p>
            <a:pPr>
              <a:defRPr/>
            </a:pPr>
            <a:fld id="{818C9B48-64E3-48CC-94AA-12F41A4AE32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pPr>
              <a:defRPr/>
            </a:pPr>
            <a:fld id="{10737043-E693-4FA7-B878-51485BE388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C0EB2340-7D62-46B7-B836-97474A9DB682}"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14</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15</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16</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17</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18</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19</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20</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21</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22</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23</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E7995FA2-DD58-411A-8E26-03C06398FDD5}" type="slidenum">
              <a:rPr lang="en-US" smtClean="0"/>
              <a:pPr/>
              <a:t>2</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24</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25</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26</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27</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28</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29</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31</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F53565FB-08E9-456D-B848-D8A89D9ED50C}" type="slidenum">
              <a:rPr lang="en-US" smtClean="0"/>
              <a:pPr/>
              <a:t>32</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F53565FB-08E9-456D-B848-D8A89D9ED50C}" type="slidenum">
              <a:rPr lang="en-US" smtClean="0"/>
              <a:pPr/>
              <a:t>33</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F53565FB-08E9-456D-B848-D8A89D9ED50C}" type="slidenum">
              <a:rPr lang="en-US" smtClean="0"/>
              <a:pPr/>
              <a:t>34</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3</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F53565FB-08E9-456D-B848-D8A89D9ED50C}" type="slidenum">
              <a:rPr lang="en-US" smtClean="0"/>
              <a:pPr/>
              <a:t>35</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36</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37</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38</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844D3675-A46F-4977-BD6F-C2323CDF2D9E}" type="slidenum">
              <a:rPr lang="en-US" smtClean="0"/>
              <a:pPr/>
              <a:t>39</a:t>
            </a:fld>
            <a:endParaRPr lang="en-US" smtClean="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3F0793C-E515-4FA0-8462-38C2F9A8144A}" type="slidenum">
              <a:rPr lang="en-US" smtClean="0"/>
              <a:pPr/>
              <a:t>5</a:t>
            </a:fld>
            <a:endParaRPr lang="en-US"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A9EAF033-060A-4A7A-B2EE-1AA008FA359E}" type="slidenum">
              <a:rPr lang="en-US" smtClean="0"/>
              <a:pPr/>
              <a:t>6</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10</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11</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12</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6200" y="8831263"/>
            <a:ext cx="2971800" cy="465137"/>
          </a:xfrm>
          <a:prstGeom prst="rect">
            <a:avLst/>
          </a:prstGeom>
          <a:noFill/>
          <a:ln w="9525">
            <a:noFill/>
            <a:miter lim="800000"/>
            <a:headEnd/>
            <a:tailEnd/>
          </a:ln>
        </p:spPr>
        <p:txBody>
          <a:bodyPr anchor="b"/>
          <a:lstStyle/>
          <a:p>
            <a:pPr algn="r"/>
            <a:fld id="{D73778FC-3EA2-4CB4-9DD7-F672563B5908}" type="slidenum">
              <a:rPr lang="en-US" sz="1200">
                <a:latin typeface="Times New Roman" pitchFamily="18" charset="0"/>
              </a:rPr>
              <a:pPr algn="r"/>
              <a:t>13</a:t>
            </a:fld>
            <a:endParaRPr lang="en-US"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2052"/>
          <p:cNvSpPr>
            <a:spLocks noChangeArrowheads="1"/>
          </p:cNvSpPr>
          <p:nvPr/>
        </p:nvSpPr>
        <p:spPr bwMode="invGray">
          <a:xfrm>
            <a:off x="7497763" y="6435725"/>
            <a:ext cx="184150" cy="396875"/>
          </a:xfrm>
          <a:prstGeom prst="rect">
            <a:avLst/>
          </a:prstGeom>
          <a:solidFill>
            <a:schemeClr val="accent1"/>
          </a:solidFill>
          <a:ln w="19050">
            <a:noFill/>
            <a:miter lim="800000"/>
            <a:headEnd/>
            <a:tailEnd/>
          </a:ln>
          <a:effectLst/>
        </p:spPr>
        <p:txBody>
          <a:bodyPr wrap="none" anchor="ctr">
            <a:spAutoFit/>
          </a:bodyPr>
          <a:lstStyle/>
          <a:p>
            <a:pPr algn="ctr">
              <a:spcBef>
                <a:spcPct val="50000"/>
              </a:spcBef>
              <a:defRPr/>
            </a:pPr>
            <a:endParaRPr lang="en-US"/>
          </a:p>
        </p:txBody>
      </p:sp>
      <p:sp>
        <p:nvSpPr>
          <p:cNvPr id="5" name="Rectangle 2053"/>
          <p:cNvSpPr>
            <a:spLocks noChangeArrowheads="1"/>
          </p:cNvSpPr>
          <p:nvPr/>
        </p:nvSpPr>
        <p:spPr bwMode="invGray">
          <a:xfrm>
            <a:off x="2924175" y="6435725"/>
            <a:ext cx="184150" cy="396875"/>
          </a:xfrm>
          <a:prstGeom prst="rect">
            <a:avLst/>
          </a:prstGeom>
          <a:solidFill>
            <a:schemeClr val="accent2"/>
          </a:solidFill>
          <a:ln w="19050">
            <a:noFill/>
            <a:miter lim="800000"/>
            <a:headEnd/>
            <a:tailEnd/>
          </a:ln>
          <a:effectLst/>
        </p:spPr>
        <p:txBody>
          <a:bodyPr wrap="none" anchor="ctr">
            <a:spAutoFit/>
          </a:bodyPr>
          <a:lstStyle/>
          <a:p>
            <a:pPr algn="ctr">
              <a:spcBef>
                <a:spcPct val="50000"/>
              </a:spcBef>
              <a:defRPr/>
            </a:pPr>
            <a:endParaRPr lang="en-US"/>
          </a:p>
        </p:txBody>
      </p:sp>
      <p:sp>
        <p:nvSpPr>
          <p:cNvPr id="6" name="Line 2054"/>
          <p:cNvSpPr>
            <a:spLocks noChangeShapeType="1"/>
          </p:cNvSpPr>
          <p:nvPr/>
        </p:nvSpPr>
        <p:spPr bwMode="invGray">
          <a:xfrm flipH="1">
            <a:off x="6035675" y="6410325"/>
            <a:ext cx="0" cy="447675"/>
          </a:xfrm>
          <a:prstGeom prst="line">
            <a:avLst/>
          </a:prstGeom>
          <a:noFill/>
          <a:ln w="19050">
            <a:solidFill>
              <a:srgbClr val="FFFFFF"/>
            </a:solidFill>
            <a:round/>
            <a:headEnd/>
            <a:tailEnd/>
          </a:ln>
          <a:effectLst/>
        </p:spPr>
        <p:txBody>
          <a:bodyPr wrap="none" anchor="ctr">
            <a:spAutoFit/>
          </a:bodyPr>
          <a:lstStyle/>
          <a:p>
            <a:pPr algn="ctr">
              <a:spcBef>
                <a:spcPct val="50000"/>
              </a:spcBef>
              <a:defRPr/>
            </a:pPr>
            <a:endParaRPr lang="en-US"/>
          </a:p>
        </p:txBody>
      </p:sp>
      <p:sp>
        <p:nvSpPr>
          <p:cNvPr id="7" name="Line 2055"/>
          <p:cNvSpPr>
            <a:spLocks noChangeShapeType="1"/>
          </p:cNvSpPr>
          <p:nvPr/>
        </p:nvSpPr>
        <p:spPr bwMode="invGray">
          <a:xfrm>
            <a:off x="0" y="6410325"/>
            <a:ext cx="9144000" cy="0"/>
          </a:xfrm>
          <a:prstGeom prst="line">
            <a:avLst/>
          </a:prstGeom>
          <a:noFill/>
          <a:ln w="19050">
            <a:solidFill>
              <a:srgbClr val="FFFFFF"/>
            </a:solidFill>
            <a:round/>
            <a:headEnd/>
            <a:tailEnd/>
          </a:ln>
          <a:effectLst/>
        </p:spPr>
        <p:txBody>
          <a:bodyPr wrap="none" anchor="ctr">
            <a:spAutoFit/>
          </a:bodyPr>
          <a:lstStyle/>
          <a:p>
            <a:pPr algn="ctr">
              <a:spcBef>
                <a:spcPct val="50000"/>
              </a:spcBef>
              <a:defRPr/>
            </a:pPr>
            <a:endParaRPr lang="en-US"/>
          </a:p>
        </p:txBody>
      </p:sp>
      <p:sp>
        <p:nvSpPr>
          <p:cNvPr id="51202" name="Rectangle 2050"/>
          <p:cNvSpPr>
            <a:spLocks noGrp="1" noChangeArrowheads="1"/>
          </p:cNvSpPr>
          <p:nvPr>
            <p:ph type="ctrTitle"/>
          </p:nvPr>
        </p:nvSpPr>
        <p:spPr>
          <a:xfrm>
            <a:off x="461963" y="1692275"/>
            <a:ext cx="5559425" cy="1116013"/>
          </a:xfrm>
        </p:spPr>
        <p:txBody>
          <a:bodyPr lIns="93858" tIns="46929" rIns="93858" bIns="46929"/>
          <a:lstStyle>
            <a:lvl1pPr>
              <a:defRPr sz="4800"/>
            </a:lvl1pPr>
          </a:lstStyle>
          <a:p>
            <a:r>
              <a:rPr lang="en-US"/>
              <a:t>Click to edit Master title style</a:t>
            </a:r>
          </a:p>
        </p:txBody>
      </p:sp>
      <p:sp>
        <p:nvSpPr>
          <p:cNvPr id="51203" name="Rectangle 2051"/>
          <p:cNvSpPr>
            <a:spLocks noGrp="1" noChangeArrowheads="1"/>
          </p:cNvSpPr>
          <p:nvPr>
            <p:ph type="subTitle" idx="1"/>
          </p:nvPr>
        </p:nvSpPr>
        <p:spPr>
          <a:xfrm>
            <a:off x="461963" y="2770188"/>
            <a:ext cx="2578100" cy="877887"/>
          </a:xfrm>
        </p:spPr>
        <p:txBody>
          <a:bodyPr/>
          <a:lstStyle>
            <a:lvl1pPr>
              <a:defRPr sz="2400"/>
            </a:lvl1pPr>
          </a:lstStyle>
          <a:p>
            <a:r>
              <a:rPr lang="en-US"/>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5575"/>
            <a:ext cx="2147887" cy="6161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0975" y="155575"/>
            <a:ext cx="6294438" cy="6161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03300" y="1250950"/>
            <a:ext cx="3676650" cy="5065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2350" y="1250950"/>
            <a:ext cx="3676650" cy="5065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r>
              <a:rPr lang="en-US" dirty="0"/>
              <a:t>University of Louisville		            	</a:t>
            </a:r>
            <a:r>
              <a:rPr lang="en-US" dirty="0" smtClean="0"/>
              <a:t>Spring </a:t>
            </a:r>
            <a:r>
              <a:rPr lang="en-US" dirty="0" smtClean="0"/>
              <a:t>Semester 2010</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ChangeArrowheads="1"/>
          </p:cNvSpPr>
          <p:nvPr/>
        </p:nvSpPr>
        <p:spPr bwMode="invGray">
          <a:xfrm>
            <a:off x="6035675" y="6410325"/>
            <a:ext cx="3108325" cy="447675"/>
          </a:xfrm>
          <a:prstGeom prst="rect">
            <a:avLst/>
          </a:prstGeom>
          <a:solidFill>
            <a:schemeClr val="accent1"/>
          </a:solidFill>
          <a:ln w="19050">
            <a:noFill/>
            <a:miter lim="800000"/>
            <a:headEnd/>
            <a:tailEnd/>
          </a:ln>
          <a:effectLst/>
        </p:spPr>
        <p:txBody>
          <a:bodyPr wrap="none" anchor="ctr">
            <a:spAutoFit/>
          </a:bodyPr>
          <a:lstStyle/>
          <a:p>
            <a:pPr algn="ctr">
              <a:spcBef>
                <a:spcPct val="50000"/>
              </a:spcBef>
              <a:defRPr/>
            </a:pPr>
            <a:endParaRPr lang="en-US"/>
          </a:p>
        </p:txBody>
      </p:sp>
      <p:sp>
        <p:nvSpPr>
          <p:cNvPr id="50179" name="Rectangle 3"/>
          <p:cNvSpPr>
            <a:spLocks noChangeArrowheads="1"/>
          </p:cNvSpPr>
          <p:nvPr/>
        </p:nvSpPr>
        <p:spPr bwMode="invGray">
          <a:xfrm>
            <a:off x="0" y="6410325"/>
            <a:ext cx="6032500" cy="447675"/>
          </a:xfrm>
          <a:prstGeom prst="rect">
            <a:avLst/>
          </a:prstGeom>
          <a:solidFill>
            <a:schemeClr val="accent2"/>
          </a:solidFill>
          <a:ln w="19050">
            <a:noFill/>
            <a:miter lim="800000"/>
            <a:headEnd/>
            <a:tailEnd/>
          </a:ln>
          <a:effectLst/>
        </p:spPr>
        <p:txBody>
          <a:bodyPr wrap="none" anchor="ctr">
            <a:spAutoFit/>
          </a:bodyPr>
          <a:lstStyle/>
          <a:p>
            <a:pPr algn="ctr">
              <a:spcBef>
                <a:spcPct val="50000"/>
              </a:spcBef>
              <a:defRPr/>
            </a:pPr>
            <a:endParaRPr lang="en-US"/>
          </a:p>
        </p:txBody>
      </p:sp>
      <p:sp>
        <p:nvSpPr>
          <p:cNvPr id="50180" name="Line 4"/>
          <p:cNvSpPr>
            <a:spLocks noChangeShapeType="1"/>
          </p:cNvSpPr>
          <p:nvPr/>
        </p:nvSpPr>
        <p:spPr bwMode="invGray">
          <a:xfrm flipH="1">
            <a:off x="6035675" y="6410325"/>
            <a:ext cx="0" cy="447675"/>
          </a:xfrm>
          <a:prstGeom prst="line">
            <a:avLst/>
          </a:prstGeom>
          <a:noFill/>
          <a:ln w="19050">
            <a:solidFill>
              <a:srgbClr val="FFFFFF"/>
            </a:solidFill>
            <a:round/>
            <a:headEnd/>
            <a:tailEnd/>
          </a:ln>
          <a:effectLst/>
        </p:spPr>
        <p:txBody>
          <a:bodyPr wrap="none" anchor="ctr">
            <a:spAutoFit/>
          </a:bodyPr>
          <a:lstStyle/>
          <a:p>
            <a:pPr algn="ctr">
              <a:spcBef>
                <a:spcPct val="50000"/>
              </a:spcBef>
              <a:defRPr/>
            </a:pPr>
            <a:endParaRPr lang="en-US"/>
          </a:p>
        </p:txBody>
      </p:sp>
      <p:sp>
        <p:nvSpPr>
          <p:cNvPr id="50181" name="Line 5"/>
          <p:cNvSpPr>
            <a:spLocks noChangeShapeType="1"/>
          </p:cNvSpPr>
          <p:nvPr/>
        </p:nvSpPr>
        <p:spPr bwMode="invGray">
          <a:xfrm>
            <a:off x="0" y="6410325"/>
            <a:ext cx="9144000" cy="0"/>
          </a:xfrm>
          <a:prstGeom prst="line">
            <a:avLst/>
          </a:prstGeom>
          <a:noFill/>
          <a:ln w="19050">
            <a:solidFill>
              <a:srgbClr val="FFFFFF"/>
            </a:solidFill>
            <a:round/>
            <a:headEnd/>
            <a:tailEnd/>
          </a:ln>
          <a:effectLst/>
        </p:spPr>
        <p:txBody>
          <a:bodyPr wrap="none" anchor="ctr">
            <a:spAutoFit/>
          </a:bodyPr>
          <a:lstStyle/>
          <a:p>
            <a:pPr algn="ctr">
              <a:spcBef>
                <a:spcPct val="50000"/>
              </a:spcBef>
              <a:defRPr/>
            </a:pPr>
            <a:endParaRPr lang="en-US"/>
          </a:p>
        </p:txBody>
      </p:sp>
      <p:sp>
        <p:nvSpPr>
          <p:cNvPr id="18438" name="Rectangle 6"/>
          <p:cNvSpPr>
            <a:spLocks noGrp="1" noChangeArrowheads="1"/>
          </p:cNvSpPr>
          <p:nvPr>
            <p:ph type="title"/>
          </p:nvPr>
        </p:nvSpPr>
        <p:spPr bwMode="auto">
          <a:xfrm>
            <a:off x="180975" y="155575"/>
            <a:ext cx="859472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8439" name="Rectangle 7"/>
          <p:cNvSpPr>
            <a:spLocks noGrp="1" noChangeArrowheads="1"/>
          </p:cNvSpPr>
          <p:nvPr>
            <p:ph type="body" idx="1"/>
          </p:nvPr>
        </p:nvSpPr>
        <p:spPr bwMode="auto">
          <a:xfrm>
            <a:off x="1003300" y="1250950"/>
            <a:ext cx="7505700" cy="5065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0184" name="Rectangle 8"/>
          <p:cNvSpPr>
            <a:spLocks noGrp="1" noChangeArrowheads="1"/>
          </p:cNvSpPr>
          <p:nvPr>
            <p:ph type="ftr" sz="quarter" idx="3"/>
          </p:nvPr>
        </p:nvSpPr>
        <p:spPr bwMode="auto">
          <a:xfrm>
            <a:off x="149225" y="6478588"/>
            <a:ext cx="5843588" cy="311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1200">
                <a:solidFill>
                  <a:srgbClr val="FFFFFF"/>
                </a:solidFill>
              </a:defRPr>
            </a:lvl1pPr>
          </a:lstStyle>
          <a:p>
            <a:r>
              <a:rPr lang="en-US" dirty="0"/>
              <a:t>University of Louisville		            	</a:t>
            </a:r>
            <a:r>
              <a:rPr lang="en-US" dirty="0" smtClean="0"/>
              <a:t>Spring </a:t>
            </a:r>
            <a:r>
              <a:rPr lang="en-US" dirty="0" smtClean="0"/>
              <a:t>Semester 2010</a:t>
            </a:r>
            <a:endParaRPr lang="en-US" dirty="0"/>
          </a:p>
        </p:txBody>
      </p:sp>
      <p:sp>
        <p:nvSpPr>
          <p:cNvPr id="50185" name="Rectangle 9"/>
          <p:cNvSpPr>
            <a:spLocks noChangeArrowheads="1"/>
          </p:cNvSpPr>
          <p:nvPr/>
        </p:nvSpPr>
        <p:spPr bwMode="auto">
          <a:xfrm>
            <a:off x="8653463" y="6481763"/>
            <a:ext cx="419100" cy="304800"/>
          </a:xfrm>
          <a:prstGeom prst="rect">
            <a:avLst/>
          </a:prstGeom>
          <a:noFill/>
          <a:ln w="9525">
            <a:noFill/>
            <a:miter lim="800000"/>
            <a:headEnd/>
            <a:tailEnd/>
          </a:ln>
          <a:effectLst/>
        </p:spPr>
        <p:txBody>
          <a:bodyPr anchor="ctr"/>
          <a:lstStyle/>
          <a:p>
            <a:pPr algn="r" eaLnBrk="0" hangingPunct="0">
              <a:defRPr/>
            </a:pPr>
            <a:fld id="{C53CE007-177F-492D-BD51-4551B41A0D9E}" type="slidenum">
              <a:rPr lang="en-US" sz="1000">
                <a:solidFill>
                  <a:srgbClr val="FFFFFF"/>
                </a:solidFill>
              </a:rPr>
              <a:pPr algn="r" eaLnBrk="0" hangingPunct="0">
                <a:defRPr/>
              </a:pPr>
              <a:t>‹#›</a:t>
            </a:fld>
            <a:endParaRPr lang="en-US" sz="1000">
              <a:solidFill>
                <a:srgbClr val="FFFFFF"/>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ransition spd="med"/>
  <p:hf sldNum="0" hdr="0" dt="0"/>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eaLnBrk="0" fontAlgn="base" hangingPunct="0">
        <a:spcBef>
          <a:spcPct val="0"/>
        </a:spcBef>
        <a:spcAft>
          <a:spcPct val="0"/>
        </a:spcAft>
        <a:defRPr sz="4400" b="1">
          <a:solidFill>
            <a:schemeClr val="tx1"/>
          </a:solidFill>
          <a:latin typeface="Arial" charset="0"/>
        </a:defRPr>
      </a:lvl6pPr>
      <a:lvl7pPr marL="914400" algn="l" rtl="0" eaLnBrk="0" fontAlgn="base" hangingPunct="0">
        <a:spcBef>
          <a:spcPct val="0"/>
        </a:spcBef>
        <a:spcAft>
          <a:spcPct val="0"/>
        </a:spcAft>
        <a:defRPr sz="4400" b="1">
          <a:solidFill>
            <a:schemeClr val="tx1"/>
          </a:solidFill>
          <a:latin typeface="Arial" charset="0"/>
        </a:defRPr>
      </a:lvl7pPr>
      <a:lvl8pPr marL="1371600" algn="l" rtl="0" eaLnBrk="0" fontAlgn="base" hangingPunct="0">
        <a:spcBef>
          <a:spcPct val="0"/>
        </a:spcBef>
        <a:spcAft>
          <a:spcPct val="0"/>
        </a:spcAft>
        <a:defRPr sz="4400" b="1">
          <a:solidFill>
            <a:schemeClr val="tx1"/>
          </a:solidFill>
          <a:latin typeface="Arial" charset="0"/>
        </a:defRPr>
      </a:lvl8pPr>
      <a:lvl9pPr marL="1828800" algn="l" rtl="0" eaLnBrk="0" fontAlgn="base" hangingPunct="0">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50000"/>
        </a:spcBef>
        <a:spcAft>
          <a:spcPct val="0"/>
        </a:spcAft>
        <a:defRPr sz="3200">
          <a:solidFill>
            <a:schemeClr val="tx1"/>
          </a:solidFill>
          <a:latin typeface="+mn-lt"/>
          <a:ea typeface="+mn-ea"/>
          <a:cs typeface="+mn-cs"/>
        </a:defRPr>
      </a:lvl1pPr>
      <a:lvl2pPr marL="282575" indent="-168275" algn="l" rtl="0" eaLnBrk="0" fontAlgn="base" hangingPunct="0">
        <a:spcBef>
          <a:spcPct val="50000"/>
        </a:spcBef>
        <a:spcAft>
          <a:spcPct val="0"/>
        </a:spcAft>
        <a:buClr>
          <a:schemeClr val="tx1"/>
        </a:buClr>
        <a:buChar char="•"/>
        <a:defRPr sz="2800">
          <a:solidFill>
            <a:schemeClr val="tx1"/>
          </a:solidFill>
          <a:latin typeface="+mn-lt"/>
        </a:defRPr>
      </a:lvl2pPr>
      <a:lvl3pPr marL="625475" indent="-228600" algn="l" rtl="0" eaLnBrk="0" fontAlgn="base" hangingPunct="0">
        <a:spcBef>
          <a:spcPct val="25000"/>
        </a:spcBef>
        <a:spcAft>
          <a:spcPct val="0"/>
        </a:spcAft>
        <a:buClr>
          <a:schemeClr val="tx1"/>
        </a:buClr>
        <a:buChar char="–"/>
        <a:defRPr sz="2600">
          <a:solidFill>
            <a:schemeClr val="tx1"/>
          </a:solidFill>
          <a:latin typeface="+mn-lt"/>
        </a:defRPr>
      </a:lvl3pPr>
      <a:lvl4pPr marL="968375" indent="-228600" algn="l" rtl="0" eaLnBrk="0" fontAlgn="base" hangingPunct="0">
        <a:spcBef>
          <a:spcPct val="25000"/>
        </a:spcBef>
        <a:spcAft>
          <a:spcPct val="0"/>
        </a:spcAft>
        <a:buClr>
          <a:schemeClr val="tx1"/>
        </a:buClr>
        <a:buChar char="–"/>
        <a:defRPr sz="2000">
          <a:solidFill>
            <a:schemeClr val="tx1"/>
          </a:solidFill>
          <a:latin typeface="+mn-lt"/>
        </a:defRPr>
      </a:lvl4pPr>
      <a:lvl5pPr marL="1311275" indent="-228600" algn="l" rtl="0" eaLnBrk="0" fontAlgn="base" hangingPunct="0">
        <a:spcBef>
          <a:spcPct val="25000"/>
        </a:spcBef>
        <a:spcAft>
          <a:spcPct val="0"/>
        </a:spcAft>
        <a:buClr>
          <a:schemeClr val="tx1"/>
        </a:buClr>
        <a:buChar char="–"/>
        <a:defRPr sz="2000">
          <a:solidFill>
            <a:schemeClr val="tx1"/>
          </a:solidFill>
          <a:latin typeface="+mn-lt"/>
        </a:defRPr>
      </a:lvl5pPr>
      <a:lvl6pPr marL="1768475" indent="-228600" algn="l" rtl="0" eaLnBrk="0" fontAlgn="base" hangingPunct="0">
        <a:spcBef>
          <a:spcPct val="25000"/>
        </a:spcBef>
        <a:spcAft>
          <a:spcPct val="0"/>
        </a:spcAft>
        <a:buClr>
          <a:schemeClr val="tx1"/>
        </a:buClr>
        <a:buChar char="–"/>
        <a:defRPr sz="2000">
          <a:solidFill>
            <a:schemeClr val="tx1"/>
          </a:solidFill>
          <a:latin typeface="+mn-lt"/>
        </a:defRPr>
      </a:lvl6pPr>
      <a:lvl7pPr marL="2225675" indent="-228600" algn="l" rtl="0" eaLnBrk="0" fontAlgn="base" hangingPunct="0">
        <a:spcBef>
          <a:spcPct val="25000"/>
        </a:spcBef>
        <a:spcAft>
          <a:spcPct val="0"/>
        </a:spcAft>
        <a:buClr>
          <a:schemeClr val="tx1"/>
        </a:buClr>
        <a:buChar char="–"/>
        <a:defRPr sz="2000">
          <a:solidFill>
            <a:schemeClr val="tx1"/>
          </a:solidFill>
          <a:latin typeface="+mn-lt"/>
        </a:defRPr>
      </a:lvl7pPr>
      <a:lvl8pPr marL="2682875" indent="-228600" algn="l" rtl="0" eaLnBrk="0" fontAlgn="base" hangingPunct="0">
        <a:spcBef>
          <a:spcPct val="25000"/>
        </a:spcBef>
        <a:spcAft>
          <a:spcPct val="0"/>
        </a:spcAft>
        <a:buClr>
          <a:schemeClr val="tx1"/>
        </a:buClr>
        <a:buChar char="–"/>
        <a:defRPr sz="2000">
          <a:solidFill>
            <a:schemeClr val="tx1"/>
          </a:solidFill>
          <a:latin typeface="+mn-lt"/>
        </a:defRPr>
      </a:lvl8pPr>
      <a:lvl9pPr marL="3140075" indent="-228600" algn="l" rtl="0" eaLnBrk="0" fontAlgn="base" hangingPunct="0">
        <a:spcBef>
          <a:spcPct val="25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images.google.com/imgres?imgurl=http://www.masternewmedia.org/images/make-money-roadsign_480.jpg&amp;imgrefurl=http://www.masternewmedia.org/content-monetization/how-to-make-money-with-blog/content-monetization-tools-services-mini-guide-20070211.htm&amp;h=320&amp;w=480&amp;sz=30&amp;hl=en&amp;start=13&amp;tbnid=Hn4zcbQ-MQSpNM:&amp;tbnh=86&amp;tbnw=129&amp;prev=/images?q=money&amp;gbv=2&amp;svnum=10&amp;hl=en&amp;safe=off"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www.mediabistro.com/" TargetMode="External"/><Relationship Id="rId13" Type="http://schemas.openxmlformats.org/officeDocument/2006/relationships/image" Target="../media/image17.jpeg"/><Relationship Id="rId3" Type="http://schemas.openxmlformats.org/officeDocument/2006/relationships/hyperlink" Target="http://www.crunchboard.com/" TargetMode="External"/><Relationship Id="rId7" Type="http://schemas.openxmlformats.org/officeDocument/2006/relationships/hyperlink" Target="http://gigaomjobs.com/a/jbb/find-jobs" TargetMode="External"/><Relationship Id="rId12" Type="http://schemas.openxmlformats.org/officeDocument/2006/relationships/hyperlink" Target="http://trovix.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hyperlink" Target="http://www.linkedin.com/" TargetMode="External"/><Relationship Id="rId11" Type="http://schemas.openxmlformats.org/officeDocument/2006/relationships/hyperlink" Target="http://www.interviewup.com/" TargetMode="External"/><Relationship Id="rId5" Type="http://schemas.openxmlformats.org/officeDocument/2006/relationships/hyperlink" Target="http://www.dice.com/" TargetMode="External"/><Relationship Id="rId10" Type="http://schemas.openxmlformats.org/officeDocument/2006/relationships/hyperlink" Target="http://www.simplyhired.com/" TargetMode="External"/><Relationship Id="rId4" Type="http://schemas.openxmlformats.org/officeDocument/2006/relationships/hyperlink" Target="http://www.jobfox.com/" TargetMode="External"/><Relationship Id="rId9" Type="http://schemas.openxmlformats.org/officeDocument/2006/relationships/hyperlink" Target="http://www.indeed.com/"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ime.com/time/business/article/0,8599,1858773,00.html#ixzz0X5fdzkS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noFill/>
        </p:spPr>
        <p:txBody>
          <a:bodyPr/>
          <a:lstStyle/>
          <a:p>
            <a:r>
              <a:rPr lang="en-US" dirty="0"/>
              <a:t>University of Louisville		            	</a:t>
            </a:r>
            <a:r>
              <a:rPr lang="en-US" dirty="0" smtClean="0"/>
              <a:t>Spring </a:t>
            </a:r>
            <a:r>
              <a:rPr lang="en-US" dirty="0" smtClean="0"/>
              <a:t>Semester 2010</a:t>
            </a:r>
            <a:endParaRPr lang="en-US" dirty="0"/>
          </a:p>
        </p:txBody>
      </p:sp>
      <p:sp>
        <p:nvSpPr>
          <p:cNvPr id="15362" name="Rectangle 4"/>
          <p:cNvSpPr>
            <a:spLocks noChangeArrowheads="1"/>
          </p:cNvSpPr>
          <p:nvPr/>
        </p:nvSpPr>
        <p:spPr bwMode="auto">
          <a:xfrm>
            <a:off x="461963" y="1450974"/>
            <a:ext cx="7975600" cy="1555115"/>
          </a:xfrm>
          <a:prstGeom prst="rect">
            <a:avLst/>
          </a:prstGeom>
          <a:noFill/>
          <a:ln w="9525">
            <a:noFill/>
            <a:miter lim="800000"/>
            <a:headEnd/>
            <a:tailEnd/>
          </a:ln>
        </p:spPr>
        <p:txBody>
          <a:bodyPr lIns="93858" tIns="46929" rIns="93858" bIns="46929"/>
          <a:lstStyle/>
          <a:p>
            <a:pPr algn="ctr" eaLnBrk="0" hangingPunct="0">
              <a:lnSpc>
                <a:spcPct val="120000"/>
              </a:lnSpc>
            </a:pPr>
            <a:r>
              <a:rPr lang="en-US" sz="4000" b="1" dirty="0" smtClean="0"/>
              <a:t>CIS150</a:t>
            </a:r>
          </a:p>
          <a:p>
            <a:pPr algn="ctr" eaLnBrk="0" hangingPunct="0">
              <a:lnSpc>
                <a:spcPct val="120000"/>
              </a:lnSpc>
            </a:pPr>
            <a:r>
              <a:rPr lang="en-US" sz="4000" b="1" dirty="0" smtClean="0"/>
              <a:t>Technology Careers</a:t>
            </a:r>
            <a:endParaRPr lang="en-US" sz="4000" b="1" dirty="0"/>
          </a:p>
        </p:txBody>
      </p:sp>
      <p:sp>
        <p:nvSpPr>
          <p:cNvPr id="15363" name="Rectangle 5"/>
          <p:cNvSpPr>
            <a:spLocks noChangeArrowheads="1"/>
          </p:cNvSpPr>
          <p:nvPr/>
        </p:nvSpPr>
        <p:spPr bwMode="auto">
          <a:xfrm>
            <a:off x="489585" y="4312603"/>
            <a:ext cx="5511800" cy="1036637"/>
          </a:xfrm>
          <a:prstGeom prst="rect">
            <a:avLst/>
          </a:prstGeom>
          <a:noFill/>
          <a:ln w="9525">
            <a:noFill/>
            <a:miter lim="800000"/>
            <a:headEnd/>
            <a:tailEnd/>
          </a:ln>
        </p:spPr>
        <p:txBody>
          <a:bodyPr/>
          <a:lstStyle/>
          <a:p>
            <a:pPr eaLnBrk="0" hangingPunct="0">
              <a:lnSpc>
                <a:spcPct val="60000"/>
              </a:lnSpc>
              <a:spcBef>
                <a:spcPct val="50000"/>
              </a:spcBef>
            </a:pPr>
            <a:r>
              <a:rPr lang="en-US" sz="3000" i="1" dirty="0">
                <a:solidFill>
                  <a:srgbClr val="FAFD00"/>
                </a:solidFill>
              </a:rPr>
              <a:t>University of Louisville </a:t>
            </a:r>
          </a:p>
          <a:p>
            <a:pPr eaLnBrk="0" hangingPunct="0">
              <a:lnSpc>
                <a:spcPct val="60000"/>
              </a:lnSpc>
              <a:spcBef>
                <a:spcPct val="50000"/>
              </a:spcBef>
            </a:pPr>
            <a:r>
              <a:rPr lang="en-US" sz="3000" i="1" dirty="0" smtClean="0">
                <a:solidFill>
                  <a:srgbClr val="FAFD00"/>
                </a:solidFill>
              </a:rPr>
              <a:t>Spring </a:t>
            </a:r>
            <a:r>
              <a:rPr lang="en-US" sz="3000" i="1" dirty="0" smtClean="0">
                <a:solidFill>
                  <a:srgbClr val="FAFD00"/>
                </a:solidFill>
              </a:rPr>
              <a:t>Semester 2010</a:t>
            </a:r>
            <a:endParaRPr lang="en-US" sz="3000" i="1" dirty="0">
              <a:solidFill>
                <a:srgbClr val="FAFD00"/>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Technology Support</a:t>
            </a:r>
          </a:p>
          <a:p>
            <a:r>
              <a:rPr lang="en-US" sz="2800" dirty="0" smtClean="0">
                <a:solidFill>
                  <a:srgbClr val="FFFFFF"/>
                </a:solidFill>
              </a:rPr>
              <a:t>	P</a:t>
            </a:r>
            <a:r>
              <a:rPr lang="en-US" sz="2800" dirty="0" smtClean="0"/>
              <a:t>rovide technical assistance, support, and 	advice to customers and internal users</a:t>
            </a:r>
            <a:endParaRPr lang="en-US" sz="2800" dirty="0" smtClean="0">
              <a:solidFill>
                <a:srgbClr val="FFFFFF"/>
              </a:solidFill>
            </a:endParaRPr>
          </a:p>
          <a:p>
            <a:r>
              <a:rPr lang="en-US" sz="2800" dirty="0" smtClean="0">
                <a:solidFill>
                  <a:srgbClr val="FFFFFF"/>
                </a:solidFill>
              </a:rPr>
              <a:t>	Many begin in this occupation doing help desk 	support or installing hardware and software</a:t>
            </a:r>
          </a:p>
          <a:p>
            <a:r>
              <a:rPr lang="en-US" sz="2800" dirty="0" smtClean="0">
                <a:solidFill>
                  <a:srgbClr val="FFFFFF"/>
                </a:solidFill>
              </a:rPr>
              <a:t>	Cover a wide variety of systems and platforms</a:t>
            </a:r>
            <a:endParaRPr lang="en-US" sz="2800" dirty="0" smtClean="0"/>
          </a:p>
          <a:p>
            <a:r>
              <a:rPr lang="en-US" sz="2800" dirty="0" smtClean="0"/>
              <a:t>	May answer telephone calls, analyze problems 	by using automated diagnostic programs, 	or troubleshoot recurring problems</a:t>
            </a:r>
          </a:p>
        </p:txBody>
      </p:sp>
      <p:pic>
        <p:nvPicPr>
          <p:cNvPr id="6" name="Picture 2" descr="C:\Program Files\Microsoft Office\MEDIA\CAGCAT10\j0195384.wmf"/>
          <p:cNvPicPr>
            <a:picLocks noChangeAspect="1" noChangeArrowheads="1"/>
          </p:cNvPicPr>
          <p:nvPr/>
        </p:nvPicPr>
        <p:blipFill>
          <a:blip r:embed="rId3" cstate="print"/>
          <a:srcRect/>
          <a:stretch>
            <a:fillRect/>
          </a:stretch>
        </p:blipFill>
        <p:spPr bwMode="auto">
          <a:xfrm>
            <a:off x="7348118" y="0"/>
            <a:ext cx="1795882" cy="1833372"/>
          </a:xfrm>
          <a:prstGeom prst="rect">
            <a:avLst/>
          </a:prstGeom>
          <a:noFill/>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Technology Support</a:t>
            </a:r>
          </a:p>
          <a:p>
            <a:r>
              <a:rPr lang="en-US" sz="2800" dirty="0" smtClean="0">
                <a:solidFill>
                  <a:srgbClr val="FFFFFF"/>
                </a:solidFill>
              </a:rPr>
              <a:t>	Category also includes systems administrators</a:t>
            </a:r>
            <a:endParaRPr lang="en-US" sz="2800" dirty="0" smtClean="0"/>
          </a:p>
          <a:p>
            <a:r>
              <a:rPr lang="en-US" sz="2800" dirty="0" smtClean="0">
                <a:solidFill>
                  <a:srgbClr val="FFFFFF"/>
                </a:solidFill>
              </a:rPr>
              <a:t>	Work environment</a:t>
            </a:r>
          </a:p>
          <a:p>
            <a:r>
              <a:rPr lang="en-US" sz="2400" dirty="0" smtClean="0">
                <a:solidFill>
                  <a:schemeClr val="bg2">
                    <a:lumMod val="25000"/>
                    <a:lumOff val="75000"/>
                  </a:schemeClr>
                </a:solidFill>
              </a:rPr>
              <a:t>		 Well-lighted, comfortable offices, cubicles and			periodically in computer rooms or labs</a:t>
            </a:r>
          </a:p>
          <a:p>
            <a:r>
              <a:rPr lang="en-US" sz="2400" dirty="0" smtClean="0">
                <a:solidFill>
                  <a:schemeClr val="bg2">
                    <a:lumMod val="25000"/>
                    <a:lumOff val="75000"/>
                  </a:schemeClr>
                </a:solidFill>
              </a:rPr>
              <a:t>		Constantly interact with fellow employees and 			customers, often via phone or out on floor</a:t>
            </a:r>
          </a:p>
          <a:p>
            <a:r>
              <a:rPr lang="en-US" sz="2400" dirty="0" smtClean="0">
                <a:solidFill>
                  <a:schemeClr val="bg2">
                    <a:lumMod val="25000"/>
                    <a:lumOff val="75000"/>
                  </a:schemeClr>
                </a:solidFill>
              </a:rPr>
              <a:t>		Much of their work is not done in a project team</a:t>
            </a:r>
          </a:p>
          <a:p>
            <a:r>
              <a:rPr lang="en-US" sz="2400" dirty="0" smtClean="0">
                <a:solidFill>
                  <a:schemeClr val="bg2">
                    <a:lumMod val="25000"/>
                    <a:lumOff val="75000"/>
                  </a:schemeClr>
                </a:solidFill>
              </a:rPr>
              <a:t>		Typical work week is in the range of 40 - 45 hours</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Technology Support</a:t>
            </a:r>
          </a:p>
          <a:p>
            <a:r>
              <a:rPr lang="en-US" sz="2800" dirty="0" smtClean="0"/>
              <a:t>	Due to wide range of skills required, there are 	many paths of entry to these types of jobs</a:t>
            </a:r>
          </a:p>
          <a:p>
            <a:r>
              <a:rPr lang="en-US" sz="2800" dirty="0" smtClean="0"/>
              <a:t> </a:t>
            </a:r>
            <a:r>
              <a:rPr lang="en-US" sz="2800" dirty="0" smtClean="0">
                <a:solidFill>
                  <a:srgbClr val="FFFFFF"/>
                </a:solidFill>
              </a:rPr>
              <a:t>	M</a:t>
            </a:r>
            <a:r>
              <a:rPr lang="en-US" sz="2800" dirty="0" smtClean="0"/>
              <a:t>any employers prefer to hire applicants with 	formal college education (</a:t>
            </a:r>
            <a:r>
              <a:rPr lang="en-US" sz="2800" dirty="0" err="1" smtClean="0"/>
              <a:t>Asso</a:t>
            </a:r>
            <a:r>
              <a:rPr lang="en-US" sz="2800" dirty="0" smtClean="0"/>
              <a:t> or Bach)</a:t>
            </a:r>
            <a:endParaRPr lang="en-US" sz="2800" dirty="0" smtClean="0">
              <a:solidFill>
                <a:srgbClr val="FFFFFF"/>
              </a:solidFill>
            </a:endParaRPr>
          </a:p>
          <a:p>
            <a:r>
              <a:rPr lang="en-US" sz="2800" dirty="0" smtClean="0"/>
              <a:t>	Certification and practical experience essential</a:t>
            </a:r>
          </a:p>
          <a:p>
            <a:r>
              <a:rPr lang="en-US" sz="2800" dirty="0" smtClean="0"/>
              <a:t> </a:t>
            </a:r>
            <a:r>
              <a:rPr lang="en-US" sz="2800" dirty="0" smtClean="0">
                <a:solidFill>
                  <a:srgbClr val="FFFFFF"/>
                </a:solidFill>
              </a:rPr>
              <a:t>	Employment expected to increase in future at	a much faster rate than other occupations; 	projected at 1</a:t>
            </a:r>
            <a:r>
              <a:rPr lang="en-US" sz="2800" dirty="0" smtClean="0"/>
              <a:t>8 percent from 2006 to 2016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85000"/>
              </a:lnSpc>
            </a:pPr>
            <a:r>
              <a:rPr lang="en-US" sz="3600" i="1" dirty="0" smtClean="0">
                <a:solidFill>
                  <a:srgbClr val="FAFD00"/>
                </a:solidFill>
              </a:rPr>
              <a:t>Technology Support</a:t>
            </a:r>
          </a:p>
          <a:p>
            <a:pPr>
              <a:lnSpc>
                <a:spcPct val="85000"/>
              </a:lnSpc>
            </a:pPr>
            <a:r>
              <a:rPr lang="en-US" sz="2600" dirty="0" smtClean="0">
                <a:solidFill>
                  <a:srgbClr val="FFFFFF"/>
                </a:solidFill>
              </a:rPr>
              <a:t>	Computer support specialists</a:t>
            </a:r>
          </a:p>
          <a:p>
            <a:pPr>
              <a:lnSpc>
                <a:spcPct val="85000"/>
              </a:lnSpc>
            </a:pPr>
            <a:r>
              <a:rPr lang="en-US" sz="2400" dirty="0" smtClean="0">
                <a:solidFill>
                  <a:schemeClr val="bg2">
                    <a:lumMod val="25000"/>
                    <a:lumOff val="75000"/>
                  </a:schemeClr>
                </a:solidFill>
              </a:rPr>
              <a:t>		Median annual earnings were $41,470 (2006)</a:t>
            </a:r>
          </a:p>
          <a:p>
            <a:pPr>
              <a:lnSpc>
                <a:spcPct val="85000"/>
              </a:lnSpc>
            </a:pPr>
            <a:r>
              <a:rPr lang="en-US" sz="2400" dirty="0" smtClean="0">
                <a:solidFill>
                  <a:schemeClr val="bg2">
                    <a:lumMod val="25000"/>
                    <a:lumOff val="75000"/>
                  </a:schemeClr>
                </a:solidFill>
              </a:rPr>
              <a:t>		Middle 50% earned from $32,110 and $53,640</a:t>
            </a:r>
          </a:p>
          <a:p>
            <a:pPr>
              <a:lnSpc>
                <a:spcPct val="85000"/>
              </a:lnSpc>
            </a:pPr>
            <a:r>
              <a:rPr lang="en-US" sz="2400" dirty="0" smtClean="0">
                <a:solidFill>
                  <a:schemeClr val="bg2">
                    <a:lumMod val="25000"/>
                    <a:lumOff val="75000"/>
                  </a:schemeClr>
                </a:solidFill>
              </a:rPr>
              <a:t>		Lowest 10% earned less than $25,290</a:t>
            </a:r>
          </a:p>
          <a:p>
            <a:pPr>
              <a:lnSpc>
                <a:spcPct val="85000"/>
              </a:lnSpc>
            </a:pPr>
            <a:r>
              <a:rPr lang="en-US" sz="2400" dirty="0" smtClean="0">
                <a:solidFill>
                  <a:schemeClr val="bg2">
                    <a:lumMod val="25000"/>
                    <a:lumOff val="75000"/>
                  </a:schemeClr>
                </a:solidFill>
              </a:rPr>
              <a:t>		Highest 10% earned more than $68,540</a:t>
            </a:r>
          </a:p>
          <a:p>
            <a:pPr>
              <a:lnSpc>
                <a:spcPct val="95000"/>
              </a:lnSpc>
            </a:pPr>
            <a:r>
              <a:rPr lang="en-US" sz="2600" dirty="0" smtClean="0">
                <a:solidFill>
                  <a:srgbClr val="FFFFFF"/>
                </a:solidFill>
              </a:rPr>
              <a:t>	Starting salaries for desktop support analysts 	ranged from $46,500 to $65,250</a:t>
            </a:r>
          </a:p>
          <a:p>
            <a:pPr>
              <a:lnSpc>
                <a:spcPct val="95000"/>
              </a:lnSpc>
            </a:pPr>
            <a:r>
              <a:rPr lang="en-US" sz="2600" dirty="0" smtClean="0">
                <a:solidFill>
                  <a:srgbClr val="FFFFFF"/>
                </a:solidFill>
              </a:rPr>
              <a:t>	Starting salaries for help desk specialists are 	lower, ranging from $27,500 to $37,000</a:t>
            </a:r>
          </a:p>
          <a:p>
            <a:pPr>
              <a:lnSpc>
                <a:spcPct val="95000"/>
              </a:lnSpc>
            </a:pPr>
            <a:endParaRPr lang="en-US" sz="2600" dirty="0" smtClean="0">
              <a:solidFill>
                <a:srgbClr val="FFFFFF"/>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Technology Support</a:t>
            </a:r>
          </a:p>
          <a:p>
            <a:r>
              <a:rPr lang="en-US" sz="2600" dirty="0" smtClean="0">
                <a:solidFill>
                  <a:srgbClr val="FFFFFF"/>
                </a:solidFill>
              </a:rPr>
              <a:t>	Network and computer systems administrators</a:t>
            </a:r>
          </a:p>
          <a:p>
            <a:r>
              <a:rPr lang="en-US" sz="2400" dirty="0" smtClean="0">
                <a:solidFill>
                  <a:schemeClr val="bg2">
                    <a:lumMod val="25000"/>
                    <a:lumOff val="75000"/>
                  </a:schemeClr>
                </a:solidFill>
              </a:rPr>
              <a:t>		Median annual earnings were $62,130 (2006)</a:t>
            </a:r>
          </a:p>
          <a:p>
            <a:r>
              <a:rPr lang="en-US" sz="2400" dirty="0" smtClean="0">
                <a:solidFill>
                  <a:schemeClr val="bg2">
                    <a:lumMod val="25000"/>
                    <a:lumOff val="75000"/>
                  </a:schemeClr>
                </a:solidFill>
              </a:rPr>
              <a:t>		Middle 50% earned from $48,520 and $79,160</a:t>
            </a:r>
          </a:p>
          <a:p>
            <a:r>
              <a:rPr lang="en-US" sz="2400" dirty="0" smtClean="0">
                <a:solidFill>
                  <a:schemeClr val="bg2">
                    <a:lumMod val="25000"/>
                    <a:lumOff val="75000"/>
                  </a:schemeClr>
                </a:solidFill>
              </a:rPr>
              <a:t>		Lowest 10% earned less than $38,610</a:t>
            </a:r>
          </a:p>
          <a:p>
            <a:r>
              <a:rPr lang="en-US" sz="2400" dirty="0" smtClean="0">
                <a:solidFill>
                  <a:schemeClr val="bg2">
                    <a:lumMod val="25000"/>
                    <a:lumOff val="75000"/>
                  </a:schemeClr>
                </a:solidFill>
              </a:rPr>
              <a:t>		Highest 10% earned more than $97,080</a:t>
            </a:r>
          </a:p>
          <a:p>
            <a:r>
              <a:rPr lang="en-US" sz="2600" dirty="0" smtClean="0">
                <a:solidFill>
                  <a:srgbClr val="FFFFFF"/>
                </a:solidFill>
              </a:rPr>
              <a:t>	Starting salaries for systems administrators 	ranged from $50,000 to $75,750</a:t>
            </a:r>
          </a:p>
          <a:p>
            <a:r>
              <a:rPr lang="en-US" sz="2600" dirty="0" smtClean="0">
                <a:solidFill>
                  <a:srgbClr val="FFFFFF"/>
                </a:solidFill>
              </a:rPr>
              <a:t>	Starting salary varies by job, education, experience</a:t>
            </a:r>
          </a:p>
          <a:p>
            <a:endParaRPr lang="en-US" sz="2600" dirty="0" smtClean="0">
              <a:solidFill>
                <a:srgbClr val="FFFFFF"/>
              </a:solidFill>
            </a:endParaRPr>
          </a:p>
          <a:p>
            <a:pPr>
              <a:lnSpc>
                <a:spcPct val="95000"/>
              </a:lnSpc>
            </a:pPr>
            <a:r>
              <a:rPr lang="en-US" sz="2800" dirty="0" smtClean="0">
                <a:solidFill>
                  <a:srgbClr val="FFFFFF"/>
                </a:solidFill>
              </a:rPr>
              <a:t>	</a:t>
            </a:r>
          </a:p>
        </p:txBody>
      </p:sp>
      <p:pic>
        <p:nvPicPr>
          <p:cNvPr id="20482" name="Picture 2" descr="C:\Program Files\Microsoft Office\MEDIA\CAGCAT10\j0300520.gif"/>
          <p:cNvPicPr>
            <a:picLocks noChangeAspect="1" noChangeArrowheads="1" noCrop="1"/>
          </p:cNvPicPr>
          <p:nvPr/>
        </p:nvPicPr>
        <p:blipFill>
          <a:blip r:embed="rId3" cstate="print"/>
          <a:srcRect/>
          <a:stretch>
            <a:fillRect/>
          </a:stretch>
        </p:blipFill>
        <p:spPr bwMode="auto">
          <a:xfrm>
            <a:off x="7429500" y="0"/>
            <a:ext cx="1714500" cy="1474470"/>
          </a:xfrm>
          <a:prstGeom prst="rect">
            <a:avLst/>
          </a:prstGeom>
          <a:noFill/>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0000"/>
              </a:lnSpc>
            </a:pPr>
            <a:r>
              <a:rPr lang="en-US" sz="3600" i="1" dirty="0" smtClean="0">
                <a:solidFill>
                  <a:srgbClr val="FAFD00"/>
                </a:solidFill>
              </a:rPr>
              <a:t>Computer Programmers</a:t>
            </a:r>
          </a:p>
          <a:p>
            <a:pPr>
              <a:lnSpc>
                <a:spcPct val="90000"/>
              </a:lnSpc>
            </a:pPr>
            <a:r>
              <a:rPr lang="en-US" sz="2800" dirty="0" smtClean="0">
                <a:solidFill>
                  <a:srgbClr val="FFFFFF"/>
                </a:solidFill>
              </a:rPr>
              <a:t>	T</a:t>
            </a:r>
            <a:r>
              <a:rPr lang="en-US" sz="2800" dirty="0" smtClean="0"/>
              <a:t>wo broad types - applications and systems</a:t>
            </a:r>
          </a:p>
          <a:p>
            <a:pPr>
              <a:lnSpc>
                <a:spcPct val="90000"/>
              </a:lnSpc>
            </a:pPr>
            <a:r>
              <a:rPr lang="en-US" sz="2800" dirty="0" smtClean="0">
                <a:solidFill>
                  <a:srgbClr val="FFFFFF"/>
                </a:solidFill>
              </a:rPr>
              <a:t>	Primarily develop, test and maintain software 	with a major focus on Web development</a:t>
            </a:r>
          </a:p>
          <a:p>
            <a:pPr>
              <a:lnSpc>
                <a:spcPct val="90000"/>
              </a:lnSpc>
            </a:pPr>
            <a:r>
              <a:rPr lang="en-US" sz="2800" dirty="0" smtClean="0">
                <a:solidFill>
                  <a:srgbClr val="FFFFFF"/>
                </a:solidFill>
              </a:rPr>
              <a:t>	Also conceive, design, and test logical 	structures for solving problems</a:t>
            </a:r>
          </a:p>
          <a:p>
            <a:pPr>
              <a:lnSpc>
                <a:spcPct val="90000"/>
              </a:lnSpc>
            </a:pPr>
            <a:r>
              <a:rPr lang="en-US" sz="2800" dirty="0" smtClean="0">
                <a:solidFill>
                  <a:srgbClr val="FFFFFF"/>
                </a:solidFill>
              </a:rPr>
              <a:t>	U</a:t>
            </a:r>
            <a:r>
              <a:rPr lang="en-US" sz="2800" dirty="0" smtClean="0"/>
              <a:t>sually write programs according to specs	provided to them by systems analysts</a:t>
            </a:r>
          </a:p>
          <a:p>
            <a:pPr>
              <a:lnSpc>
                <a:spcPct val="90000"/>
              </a:lnSpc>
            </a:pPr>
            <a:r>
              <a:rPr lang="en-US" sz="2800" dirty="0" smtClean="0">
                <a:solidFill>
                  <a:srgbClr val="FFFFFF"/>
                </a:solidFill>
              </a:rPr>
              <a:t>	Initial positions typically involve </a:t>
            </a:r>
            <a:r>
              <a:rPr lang="en-US" sz="2800" dirty="0" smtClean="0"/>
              <a:t>update, repair, 	modify, and expansion of existing programs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Computer Programmers</a:t>
            </a:r>
          </a:p>
          <a:p>
            <a:pPr>
              <a:lnSpc>
                <a:spcPct val="95000"/>
              </a:lnSpc>
            </a:pPr>
            <a:r>
              <a:rPr lang="en-US" sz="2800" dirty="0" smtClean="0">
                <a:solidFill>
                  <a:srgbClr val="FFFFFF"/>
                </a:solidFill>
              </a:rPr>
              <a:t>	Work environment</a:t>
            </a:r>
          </a:p>
          <a:p>
            <a:pPr>
              <a:lnSpc>
                <a:spcPct val="95000"/>
              </a:lnSpc>
            </a:pPr>
            <a:r>
              <a:rPr lang="en-US" sz="2400" dirty="0" smtClean="0">
                <a:solidFill>
                  <a:schemeClr val="bg2">
                    <a:lumMod val="25000"/>
                    <a:lumOff val="75000"/>
                  </a:schemeClr>
                </a:solidFill>
              </a:rPr>
              <a:t>		Majority of time spent in front of a PC display</a:t>
            </a:r>
          </a:p>
          <a:p>
            <a:pPr>
              <a:lnSpc>
                <a:spcPct val="95000"/>
              </a:lnSpc>
            </a:pPr>
            <a:r>
              <a:rPr lang="en-US" sz="2400" dirty="0" smtClean="0">
                <a:solidFill>
                  <a:schemeClr val="bg2">
                    <a:lumMod val="25000"/>
                    <a:lumOff val="75000"/>
                  </a:schemeClr>
                </a:solidFill>
              </a:rPr>
              <a:t>		Clean, comfortable settings - often in cubicles</a:t>
            </a:r>
          </a:p>
          <a:p>
            <a:pPr>
              <a:lnSpc>
                <a:spcPct val="95000"/>
              </a:lnSpc>
            </a:pPr>
            <a:r>
              <a:rPr lang="en-US" sz="2400" dirty="0" smtClean="0">
                <a:solidFill>
                  <a:schemeClr val="bg2">
                    <a:lumMod val="25000"/>
                    <a:lumOff val="75000"/>
                  </a:schemeClr>
                </a:solidFill>
              </a:rPr>
              <a:t>		Frequently function as part of a project team</a:t>
            </a:r>
          </a:p>
          <a:p>
            <a:pPr>
              <a:lnSpc>
                <a:spcPct val="95000"/>
              </a:lnSpc>
            </a:pPr>
            <a:r>
              <a:rPr lang="en-US" sz="2400" dirty="0" smtClean="0">
                <a:solidFill>
                  <a:schemeClr val="bg2">
                    <a:lumMod val="25000"/>
                    <a:lumOff val="75000"/>
                  </a:schemeClr>
                </a:solidFill>
              </a:rPr>
              <a:t>		Typical work week is in the range of 40 - 45 hours</a:t>
            </a:r>
          </a:p>
          <a:p>
            <a:pPr>
              <a:lnSpc>
                <a:spcPct val="95000"/>
              </a:lnSpc>
            </a:pPr>
            <a:r>
              <a:rPr lang="en-US" sz="2400" dirty="0" smtClean="0">
                <a:solidFill>
                  <a:schemeClr val="bg2">
                    <a:lumMod val="25000"/>
                    <a:lumOff val="75000"/>
                  </a:schemeClr>
                </a:solidFill>
              </a:rPr>
              <a:t>		Overtime not uncommon as due dates approach</a:t>
            </a:r>
          </a:p>
          <a:p>
            <a:pPr>
              <a:lnSpc>
                <a:spcPct val="95000"/>
              </a:lnSpc>
            </a:pPr>
            <a:r>
              <a:rPr lang="en-US" sz="2400" dirty="0" smtClean="0">
                <a:solidFill>
                  <a:schemeClr val="bg2">
                    <a:lumMod val="25000"/>
                    <a:lumOff val="75000"/>
                  </a:schemeClr>
                </a:solidFill>
              </a:rPr>
              <a:t>		Telecommuting and part-time work are possible</a:t>
            </a:r>
          </a:p>
          <a:p>
            <a:pPr>
              <a:lnSpc>
                <a:spcPct val="95000"/>
              </a:lnSpc>
            </a:pPr>
            <a:r>
              <a:rPr lang="en-US" sz="2800" dirty="0" smtClean="0">
                <a:solidFill>
                  <a:srgbClr val="FFFFFF"/>
                </a:solidFill>
              </a:rPr>
              <a:t>	Popular - Java, C, C++, C#, VB </a:t>
            </a:r>
            <a:r>
              <a:rPr lang="en-US" sz="2800" dirty="0" err="1" smtClean="0">
                <a:solidFill>
                  <a:srgbClr val="FFFFFF"/>
                </a:solidFill>
              </a:rPr>
              <a:t>.Net</a:t>
            </a:r>
            <a:r>
              <a:rPr lang="en-US" sz="2800" dirty="0" smtClean="0">
                <a:solidFill>
                  <a:srgbClr val="FFFFFF"/>
                </a:solidFill>
              </a:rPr>
              <a:t>, Perl, Ajax</a:t>
            </a:r>
          </a:p>
          <a:p>
            <a:pPr>
              <a:lnSpc>
                <a:spcPct val="95000"/>
              </a:lnSpc>
            </a:pPr>
            <a:endParaRPr lang="en-US" sz="2400" dirty="0" smtClean="0">
              <a:solidFill>
                <a:schemeClr val="bg2">
                  <a:lumMod val="25000"/>
                  <a:lumOff val="75000"/>
                </a:schemeClr>
              </a:solidFill>
            </a:endParaRPr>
          </a:p>
        </p:txBody>
      </p:sp>
      <p:pic>
        <p:nvPicPr>
          <p:cNvPr id="6" name="Picture 4"/>
          <p:cNvPicPr>
            <a:picLocks noChangeAspect="1" noChangeArrowheads="1"/>
          </p:cNvPicPr>
          <p:nvPr/>
        </p:nvPicPr>
        <p:blipFill>
          <a:blip r:embed="rId3" cstate="print"/>
          <a:srcRect/>
          <a:stretch>
            <a:fillRect/>
          </a:stretch>
        </p:blipFill>
        <p:spPr bwMode="auto">
          <a:xfrm>
            <a:off x="7493266" y="0"/>
            <a:ext cx="1650733" cy="1680210"/>
          </a:xfrm>
          <a:prstGeom prst="rect">
            <a:avLst/>
          </a:prstGeom>
          <a:noFill/>
          <a:ln w="12700">
            <a:noFill/>
            <a:miter lim="800000"/>
            <a:headEnd type="none" w="sm" len="sm"/>
            <a:tailEnd type="none" w="sm" len="sm"/>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Computer Programmers</a:t>
            </a:r>
          </a:p>
          <a:p>
            <a:r>
              <a:rPr lang="en-US" sz="2800" dirty="0" smtClean="0">
                <a:solidFill>
                  <a:srgbClr val="FFFFFF"/>
                </a:solidFill>
              </a:rPr>
              <a:t>	Nearly half hold a Bachelor’s degree, with		2 out of 10 holding a graduate degree</a:t>
            </a:r>
          </a:p>
          <a:p>
            <a:r>
              <a:rPr lang="en-US" sz="2800" dirty="0" smtClean="0">
                <a:solidFill>
                  <a:srgbClr val="FFFFFF"/>
                </a:solidFill>
              </a:rPr>
              <a:t>	Employment expected to decline about 		four percent through the year 2016</a:t>
            </a:r>
          </a:p>
          <a:p>
            <a:r>
              <a:rPr lang="en-US" sz="2800" dirty="0" smtClean="0">
                <a:solidFill>
                  <a:srgbClr val="FFFFFF"/>
                </a:solidFill>
              </a:rPr>
              <a:t>	N</a:t>
            </a:r>
            <a:r>
              <a:rPr lang="en-US" sz="2800" dirty="0" smtClean="0"/>
              <a:t>umerous job openings will result from need	to replace people who leave labor force</a:t>
            </a:r>
            <a:endParaRPr lang="en-US" sz="2800" dirty="0" smtClean="0">
              <a:solidFill>
                <a:srgbClr val="FFFFFF"/>
              </a:solidFill>
            </a:endParaRPr>
          </a:p>
          <a:p>
            <a:r>
              <a:rPr lang="en-US" sz="2800" dirty="0" smtClean="0">
                <a:solidFill>
                  <a:srgbClr val="FFFFFF"/>
                </a:solidFill>
              </a:rPr>
              <a:t>	Experience with a variety of programming		languages and tools will help prospects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85000"/>
              </a:lnSpc>
            </a:pPr>
            <a:r>
              <a:rPr lang="en-US" sz="3600" i="1" dirty="0" smtClean="0">
                <a:solidFill>
                  <a:srgbClr val="FAFD00"/>
                </a:solidFill>
              </a:rPr>
              <a:t>Computer Programmers</a:t>
            </a:r>
          </a:p>
          <a:p>
            <a:pPr>
              <a:lnSpc>
                <a:spcPct val="85000"/>
              </a:lnSpc>
            </a:pPr>
            <a:r>
              <a:rPr lang="en-US" sz="2600" dirty="0" smtClean="0">
                <a:solidFill>
                  <a:srgbClr val="FFFFFF"/>
                </a:solidFill>
              </a:rPr>
              <a:t>	Starting </a:t>
            </a:r>
            <a:r>
              <a:rPr lang="en-US" sz="2600" dirty="0" smtClean="0"/>
              <a:t>salary for grads averaged $49,928 (2007)</a:t>
            </a:r>
          </a:p>
          <a:p>
            <a:pPr>
              <a:lnSpc>
                <a:spcPct val="85000"/>
              </a:lnSpc>
            </a:pPr>
            <a:r>
              <a:rPr lang="en-US" sz="2600" dirty="0" smtClean="0"/>
              <a:t>	Offers for mainframe systems programmers 	ranged from $52,250 to $70,750</a:t>
            </a:r>
          </a:p>
          <a:p>
            <a:pPr>
              <a:lnSpc>
                <a:spcPct val="85000"/>
              </a:lnSpc>
            </a:pPr>
            <a:r>
              <a:rPr lang="en-US" sz="2600" dirty="0" smtClean="0"/>
              <a:t>	Offers for applications </a:t>
            </a:r>
            <a:r>
              <a:rPr lang="en-US" sz="2800" dirty="0" smtClean="0"/>
              <a:t>software developers 	</a:t>
            </a:r>
            <a:r>
              <a:rPr lang="en-US" sz="2600" dirty="0" smtClean="0"/>
              <a:t>ranged from $55,250 to $94,750</a:t>
            </a:r>
          </a:p>
          <a:p>
            <a:pPr>
              <a:lnSpc>
                <a:spcPct val="85000"/>
              </a:lnSpc>
            </a:pPr>
            <a:r>
              <a:rPr lang="en-US" sz="2600" dirty="0" smtClean="0"/>
              <a:t>	Median annual earnings were $65,510 (2006)</a:t>
            </a:r>
          </a:p>
          <a:p>
            <a:pPr>
              <a:lnSpc>
                <a:spcPct val="85000"/>
              </a:lnSpc>
            </a:pPr>
            <a:r>
              <a:rPr lang="en-US" sz="2600" dirty="0" smtClean="0"/>
              <a:t>	Middle 50% earned from $49,580 to $85,080</a:t>
            </a:r>
          </a:p>
          <a:p>
            <a:pPr>
              <a:lnSpc>
                <a:spcPct val="85000"/>
              </a:lnSpc>
            </a:pPr>
            <a:r>
              <a:rPr lang="en-US" sz="2600" dirty="0" smtClean="0"/>
              <a:t>	Lowest 10% earned less than $38,460</a:t>
            </a:r>
          </a:p>
          <a:p>
            <a:pPr>
              <a:lnSpc>
                <a:spcPct val="85000"/>
              </a:lnSpc>
            </a:pPr>
            <a:r>
              <a:rPr lang="en-US" sz="2600" dirty="0" smtClean="0"/>
              <a:t>	Highest 10% earned more than $106,610</a:t>
            </a:r>
          </a:p>
          <a:p>
            <a:pPr>
              <a:lnSpc>
                <a:spcPct val="95000"/>
              </a:lnSpc>
            </a:pPr>
            <a:r>
              <a:rPr lang="en-US" sz="2800" dirty="0" smtClean="0">
                <a:solidFill>
                  <a:srgbClr val="FFFFFF"/>
                </a:solidFill>
              </a:rPr>
              <a:t>	</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Systems Analysts</a:t>
            </a:r>
          </a:p>
          <a:p>
            <a:r>
              <a:rPr lang="en-US" sz="2800" dirty="0" smtClean="0">
                <a:solidFill>
                  <a:srgbClr val="FFFFFF"/>
                </a:solidFill>
              </a:rPr>
              <a:t>	S</a:t>
            </a:r>
            <a:r>
              <a:rPr lang="en-US" sz="2800" dirty="0" smtClean="0"/>
              <a:t>olve computer problems and use computer 	technology to meet business requirements</a:t>
            </a:r>
            <a:endParaRPr lang="en-US" sz="2800" dirty="0" smtClean="0">
              <a:solidFill>
                <a:srgbClr val="FFFFFF"/>
              </a:solidFill>
            </a:endParaRPr>
          </a:p>
          <a:p>
            <a:r>
              <a:rPr lang="en-US" sz="2800" dirty="0" smtClean="0">
                <a:solidFill>
                  <a:srgbClr val="FFFFFF"/>
                </a:solidFill>
              </a:rPr>
              <a:t>	M</a:t>
            </a:r>
            <a:r>
              <a:rPr lang="en-US" sz="2800" dirty="0" smtClean="0"/>
              <a:t>ay design and develop new systems by 	selecting hardware, software and services</a:t>
            </a:r>
            <a:endParaRPr lang="en-US" sz="2800" dirty="0" smtClean="0">
              <a:solidFill>
                <a:srgbClr val="FFFFFF"/>
              </a:solidFill>
            </a:endParaRPr>
          </a:p>
          <a:p>
            <a:r>
              <a:rPr lang="en-US" sz="2800" dirty="0" smtClean="0"/>
              <a:t>	Most work with very specific types of functional 	disciplines, including financial applications, 	accounting, scientific, engineering systems</a:t>
            </a:r>
          </a:p>
          <a:p>
            <a:r>
              <a:rPr lang="en-US" sz="2800" dirty="0" smtClean="0">
                <a:solidFill>
                  <a:srgbClr val="FFFFFF"/>
                </a:solidFill>
              </a:rPr>
              <a:t>	Must understand business data and work flow</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p:spPr>
        <p:txBody>
          <a:bodyPr/>
          <a:lstStyle/>
          <a:p>
            <a:r>
              <a:rPr lang="en-US" dirty="0"/>
              <a:t>University of Louisville		            	</a:t>
            </a:r>
            <a:r>
              <a:rPr lang="en-US" dirty="0" smtClean="0"/>
              <a:t>Spring </a:t>
            </a:r>
            <a:r>
              <a:rPr lang="en-US" dirty="0" smtClean="0"/>
              <a:t>Semester 2010</a:t>
            </a:r>
            <a:endParaRPr lang="en-US" dirty="0"/>
          </a:p>
        </p:txBody>
      </p:sp>
      <p:sp>
        <p:nvSpPr>
          <p:cNvPr id="1028" name="Rectangle 2"/>
          <p:cNvSpPr>
            <a:spLocks noGrp="1" noChangeArrowheads="1"/>
          </p:cNvSpPr>
          <p:nvPr>
            <p:ph type="title"/>
          </p:nvPr>
        </p:nvSpPr>
        <p:spPr/>
        <p:txBody>
          <a:bodyPr/>
          <a:lstStyle/>
          <a:p>
            <a:r>
              <a:rPr lang="en-US" sz="4000" smtClean="0"/>
              <a:t>Presentation Topics</a:t>
            </a:r>
          </a:p>
        </p:txBody>
      </p:sp>
      <p:sp>
        <p:nvSpPr>
          <p:cNvPr id="1029" name="Rectangle 3"/>
          <p:cNvSpPr>
            <a:spLocks noGrp="1" noChangeArrowheads="1"/>
          </p:cNvSpPr>
          <p:nvPr>
            <p:ph type="body" idx="1"/>
          </p:nvPr>
        </p:nvSpPr>
        <p:spPr/>
        <p:txBody>
          <a:bodyPr/>
          <a:lstStyle/>
          <a:p>
            <a:pPr>
              <a:lnSpc>
                <a:spcPct val="80000"/>
              </a:lnSpc>
            </a:pPr>
            <a:r>
              <a:rPr lang="en-US" i="1" dirty="0" smtClean="0">
                <a:solidFill>
                  <a:srgbClr val="FAFD00"/>
                </a:solidFill>
              </a:rPr>
              <a:t>Why Consider a Job in I.T.?</a:t>
            </a:r>
          </a:p>
          <a:p>
            <a:pPr>
              <a:lnSpc>
                <a:spcPct val="80000"/>
              </a:lnSpc>
            </a:pPr>
            <a:r>
              <a:rPr lang="en-US" i="1" dirty="0" smtClean="0">
                <a:solidFill>
                  <a:srgbClr val="FAFD00"/>
                </a:solidFill>
              </a:rPr>
              <a:t>Money “50 Best Jobs”</a:t>
            </a:r>
          </a:p>
          <a:p>
            <a:pPr>
              <a:lnSpc>
                <a:spcPct val="80000"/>
              </a:lnSpc>
            </a:pPr>
            <a:r>
              <a:rPr lang="en-US" i="1" dirty="0" smtClean="0">
                <a:solidFill>
                  <a:srgbClr val="FAFD00"/>
                </a:solidFill>
              </a:rPr>
              <a:t>Careers in Technology</a:t>
            </a:r>
          </a:p>
          <a:p>
            <a:pPr>
              <a:lnSpc>
                <a:spcPct val="70000"/>
              </a:lnSpc>
            </a:pPr>
            <a:r>
              <a:rPr lang="en-US" sz="2800" dirty="0" smtClean="0">
                <a:solidFill>
                  <a:srgbClr val="FFFFFF"/>
                </a:solidFill>
              </a:rPr>
              <a:t>	Job Responsibilities</a:t>
            </a:r>
          </a:p>
          <a:p>
            <a:pPr>
              <a:lnSpc>
                <a:spcPct val="70000"/>
              </a:lnSpc>
            </a:pPr>
            <a:r>
              <a:rPr lang="en-US" sz="2800" dirty="0" smtClean="0">
                <a:solidFill>
                  <a:srgbClr val="FFFFFF"/>
                </a:solidFill>
              </a:rPr>
              <a:t>	Opportunities</a:t>
            </a:r>
          </a:p>
          <a:p>
            <a:pPr>
              <a:lnSpc>
                <a:spcPct val="70000"/>
              </a:lnSpc>
            </a:pPr>
            <a:r>
              <a:rPr lang="en-US" sz="2800" dirty="0" smtClean="0">
                <a:solidFill>
                  <a:srgbClr val="FFFFFF"/>
                </a:solidFill>
              </a:rPr>
              <a:t>	Work Environments</a:t>
            </a:r>
          </a:p>
          <a:p>
            <a:pPr>
              <a:lnSpc>
                <a:spcPct val="70000"/>
              </a:lnSpc>
            </a:pPr>
            <a:r>
              <a:rPr lang="en-US" sz="2800" dirty="0" smtClean="0">
                <a:solidFill>
                  <a:srgbClr val="FFFFFF"/>
                </a:solidFill>
              </a:rPr>
              <a:t>	Salaries</a:t>
            </a:r>
            <a:endParaRPr lang="en-US" dirty="0" smtClean="0">
              <a:solidFill>
                <a:srgbClr val="FFFFFF"/>
              </a:solidFill>
            </a:endParaRPr>
          </a:p>
          <a:p>
            <a:pPr>
              <a:lnSpc>
                <a:spcPct val="80000"/>
              </a:lnSpc>
            </a:pPr>
            <a:r>
              <a:rPr lang="en-US" i="1" dirty="0" smtClean="0">
                <a:solidFill>
                  <a:srgbClr val="FAFD00"/>
                </a:solidFill>
              </a:rPr>
              <a:t>Hottest I.T. Jobs Right Now</a:t>
            </a:r>
          </a:p>
          <a:p>
            <a:pPr>
              <a:lnSpc>
                <a:spcPct val="80000"/>
              </a:lnSpc>
            </a:pPr>
            <a:r>
              <a:rPr lang="en-US" i="1" dirty="0" smtClean="0">
                <a:solidFill>
                  <a:srgbClr val="FAFD00"/>
                </a:solidFill>
              </a:rPr>
              <a:t>Wrapping it up…</a:t>
            </a:r>
          </a:p>
        </p:txBody>
      </p:sp>
      <p:pic>
        <p:nvPicPr>
          <p:cNvPr id="3" name="Picture 4" descr="C:\Documents and Settings\sjkend01.CBPA\Local Settings\Temporary Internet Files\Content.IE5\MO3XNCBB\MMj02866740000[1].gif"/>
          <p:cNvPicPr>
            <a:picLocks noChangeAspect="1" noChangeArrowheads="1" noCrop="1"/>
          </p:cNvPicPr>
          <p:nvPr/>
        </p:nvPicPr>
        <p:blipFill>
          <a:blip r:embed="rId3" cstate="print"/>
          <a:srcRect/>
          <a:stretch>
            <a:fillRect/>
          </a:stretch>
        </p:blipFill>
        <p:spPr bwMode="auto">
          <a:xfrm>
            <a:off x="6582046" y="2183130"/>
            <a:ext cx="2038375" cy="2731771"/>
          </a:xfrm>
          <a:prstGeom prst="rect">
            <a:avLst/>
          </a:prstGeom>
          <a:noFill/>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Systems Analysts</a:t>
            </a:r>
          </a:p>
          <a:p>
            <a:pPr>
              <a:lnSpc>
                <a:spcPct val="95000"/>
              </a:lnSpc>
            </a:pPr>
            <a:r>
              <a:rPr lang="en-US" sz="2800" dirty="0" smtClean="0">
                <a:solidFill>
                  <a:srgbClr val="FFFFFF"/>
                </a:solidFill>
              </a:rPr>
              <a:t>	Usually work on projects, consulting managers 	and users to define the goals of the system</a:t>
            </a:r>
          </a:p>
          <a:p>
            <a:pPr>
              <a:lnSpc>
                <a:spcPct val="95000"/>
              </a:lnSpc>
            </a:pPr>
            <a:r>
              <a:rPr lang="en-US" sz="2800" dirty="0" smtClean="0">
                <a:solidFill>
                  <a:srgbClr val="FFFFFF"/>
                </a:solidFill>
              </a:rPr>
              <a:t>	Specify the inputs that the system will access, 	decide how the inputs will be processed, 	and format the output to meet user needs</a:t>
            </a:r>
          </a:p>
          <a:p>
            <a:pPr>
              <a:lnSpc>
                <a:spcPct val="95000"/>
              </a:lnSpc>
            </a:pPr>
            <a:r>
              <a:rPr lang="en-US" sz="2800" dirty="0" smtClean="0">
                <a:solidFill>
                  <a:srgbClr val="FFFFFF"/>
                </a:solidFill>
              </a:rPr>
              <a:t>	U</a:t>
            </a:r>
            <a:r>
              <a:rPr lang="en-US" sz="2800" dirty="0" smtClean="0"/>
              <a:t>se techniques such as structured analysis, 	data modeling, information engineering, 	mathematical model building, sampling, 		and cost accounting to design and plan</a:t>
            </a:r>
            <a:endParaRPr lang="en-US" sz="2800" dirty="0" smtClean="0">
              <a:solidFill>
                <a:srgbClr val="FFFFFF"/>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Systems Analysts</a:t>
            </a:r>
          </a:p>
          <a:p>
            <a:pPr>
              <a:lnSpc>
                <a:spcPct val="95000"/>
              </a:lnSpc>
            </a:pPr>
            <a:r>
              <a:rPr lang="en-US" sz="2800" dirty="0" smtClean="0">
                <a:solidFill>
                  <a:srgbClr val="FFFFFF"/>
                </a:solidFill>
              </a:rPr>
              <a:t>	May work with project managers and	 	financial analysts to prepare cost-benefit 	models and ROI analyses to help senior 	management decide on project priorities</a:t>
            </a:r>
          </a:p>
          <a:p>
            <a:pPr>
              <a:lnSpc>
                <a:spcPct val="95000"/>
              </a:lnSpc>
            </a:pPr>
            <a:r>
              <a:rPr lang="en-US" sz="2800" dirty="0" smtClean="0">
                <a:solidFill>
                  <a:srgbClr val="FFFFFF"/>
                </a:solidFill>
              </a:rPr>
              <a:t>	Also</a:t>
            </a:r>
            <a:r>
              <a:rPr lang="en-US" sz="2800" dirty="0" smtClean="0"/>
              <a:t> determine what computer hardware and 	software will be needed for the system</a:t>
            </a:r>
          </a:p>
          <a:p>
            <a:pPr>
              <a:lnSpc>
                <a:spcPct val="95000"/>
              </a:lnSpc>
            </a:pPr>
            <a:r>
              <a:rPr lang="en-US" sz="2800" dirty="0" smtClean="0">
                <a:solidFill>
                  <a:srgbClr val="FFFFFF"/>
                </a:solidFill>
              </a:rPr>
              <a:t>	P</a:t>
            </a:r>
            <a:r>
              <a:rPr lang="en-US" sz="2800" dirty="0" smtClean="0"/>
              <a:t>repare specifications, flow charts, process 	diagrams for programmers to follow when 	creating and subsequently testing software</a:t>
            </a:r>
            <a:endParaRPr lang="en-US" sz="2800" dirty="0" smtClean="0">
              <a:solidFill>
                <a:srgbClr val="FFFFFF"/>
              </a:solidFill>
            </a:endParaRPr>
          </a:p>
        </p:txBody>
      </p:sp>
      <p:pic>
        <p:nvPicPr>
          <p:cNvPr id="5" name="Picture 7" descr="C:\Program Files\Microsoft Office\MEDIA\CAGCAT10\j0287005.wmf"/>
          <p:cNvPicPr>
            <a:picLocks noChangeAspect="1" noChangeArrowheads="1"/>
          </p:cNvPicPr>
          <p:nvPr/>
        </p:nvPicPr>
        <p:blipFill>
          <a:blip r:embed="rId3" cstate="print"/>
          <a:srcRect/>
          <a:stretch>
            <a:fillRect/>
          </a:stretch>
        </p:blipFill>
        <p:spPr bwMode="auto">
          <a:xfrm>
            <a:off x="7785980" y="0"/>
            <a:ext cx="1358020" cy="2331267"/>
          </a:xfrm>
          <a:prstGeom prst="rect">
            <a:avLst/>
          </a:prstGeom>
          <a:noFill/>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Systems Analysts</a:t>
            </a:r>
          </a:p>
          <a:p>
            <a:pPr>
              <a:lnSpc>
                <a:spcPct val="95000"/>
              </a:lnSpc>
            </a:pPr>
            <a:r>
              <a:rPr lang="en-US" sz="2800" dirty="0" smtClean="0">
                <a:solidFill>
                  <a:srgbClr val="FFFFFF"/>
                </a:solidFill>
              </a:rPr>
              <a:t>	Often design interfaces with existing systems</a:t>
            </a:r>
            <a:endParaRPr lang="en-US" sz="2800" dirty="0" smtClean="0"/>
          </a:p>
          <a:p>
            <a:pPr>
              <a:lnSpc>
                <a:spcPct val="95000"/>
              </a:lnSpc>
            </a:pPr>
            <a:r>
              <a:rPr lang="en-US" sz="2800" dirty="0" smtClean="0">
                <a:solidFill>
                  <a:srgbClr val="FFFFFF"/>
                </a:solidFill>
              </a:rPr>
              <a:t>	Work environment</a:t>
            </a:r>
          </a:p>
          <a:p>
            <a:pPr>
              <a:lnSpc>
                <a:spcPct val="95000"/>
              </a:lnSpc>
            </a:pPr>
            <a:r>
              <a:rPr lang="en-US" sz="2400" dirty="0" smtClean="0">
                <a:solidFill>
                  <a:schemeClr val="bg2">
                    <a:lumMod val="25000"/>
                    <a:lumOff val="75000"/>
                  </a:schemeClr>
                </a:solidFill>
              </a:rPr>
              <a:t>		Majority of time spent with users and programmers</a:t>
            </a:r>
          </a:p>
          <a:p>
            <a:pPr>
              <a:lnSpc>
                <a:spcPct val="95000"/>
              </a:lnSpc>
            </a:pPr>
            <a:r>
              <a:rPr lang="en-US" sz="2400" dirty="0" smtClean="0">
                <a:solidFill>
                  <a:schemeClr val="bg2">
                    <a:lumMod val="25000"/>
                    <a:lumOff val="75000"/>
                  </a:schemeClr>
                </a:solidFill>
              </a:rPr>
              <a:t>		Clean, comfortable settings - often in cubicles</a:t>
            </a:r>
          </a:p>
          <a:p>
            <a:pPr>
              <a:lnSpc>
                <a:spcPct val="95000"/>
              </a:lnSpc>
            </a:pPr>
            <a:r>
              <a:rPr lang="en-US" sz="2400" dirty="0" smtClean="0">
                <a:solidFill>
                  <a:schemeClr val="bg2">
                    <a:lumMod val="25000"/>
                    <a:lumOff val="75000"/>
                  </a:schemeClr>
                </a:solidFill>
              </a:rPr>
              <a:t>		Frequently function in a lead capacity on a team</a:t>
            </a:r>
          </a:p>
          <a:p>
            <a:pPr>
              <a:lnSpc>
                <a:spcPct val="95000"/>
              </a:lnSpc>
            </a:pPr>
            <a:r>
              <a:rPr lang="en-US" sz="2400" dirty="0" smtClean="0">
                <a:solidFill>
                  <a:schemeClr val="bg2">
                    <a:lumMod val="25000"/>
                    <a:lumOff val="75000"/>
                  </a:schemeClr>
                </a:solidFill>
              </a:rPr>
              <a:t>		Typical work week is in the range of 40 - 45 hours</a:t>
            </a:r>
          </a:p>
          <a:p>
            <a:pPr>
              <a:lnSpc>
                <a:spcPct val="95000"/>
              </a:lnSpc>
            </a:pPr>
            <a:r>
              <a:rPr lang="en-US" sz="2400" dirty="0" smtClean="0">
                <a:solidFill>
                  <a:schemeClr val="bg2">
                    <a:lumMod val="25000"/>
                    <a:lumOff val="75000"/>
                  </a:schemeClr>
                </a:solidFill>
              </a:rPr>
              <a:t>		Evening or weekend work may be necessary</a:t>
            </a:r>
          </a:p>
          <a:p>
            <a:pPr>
              <a:lnSpc>
                <a:spcPct val="95000"/>
              </a:lnSpc>
            </a:pPr>
            <a:r>
              <a:rPr lang="en-US" sz="2400" dirty="0" smtClean="0">
                <a:solidFill>
                  <a:schemeClr val="bg2">
                    <a:lumMod val="25000"/>
                    <a:lumOff val="75000"/>
                  </a:schemeClr>
                </a:solidFill>
              </a:rPr>
              <a:t>		Many telecommute from other corporate locations</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Systems Analysts</a:t>
            </a:r>
          </a:p>
          <a:p>
            <a:r>
              <a:rPr lang="en-US" sz="2800" dirty="0" smtClean="0">
                <a:solidFill>
                  <a:srgbClr val="FFFFFF"/>
                </a:solidFill>
              </a:rPr>
              <a:t>	</a:t>
            </a:r>
            <a:r>
              <a:rPr lang="en-US" sz="2800" dirty="0" smtClean="0"/>
              <a:t>Employers generally prefer to hire applicants 	who have at least a Bachelor’s degree</a:t>
            </a:r>
            <a:endParaRPr lang="en-US" sz="2800" dirty="0" smtClean="0">
              <a:solidFill>
                <a:srgbClr val="FFFFFF"/>
              </a:solidFill>
            </a:endParaRPr>
          </a:p>
          <a:p>
            <a:r>
              <a:rPr lang="en-US" sz="2800" dirty="0" smtClean="0">
                <a:solidFill>
                  <a:srgbClr val="FFFFFF"/>
                </a:solidFill>
              </a:rPr>
              <a:t>	Employment expected to grow by 28% through 	the year 2016 (over 146,000 new jobs), but 	</a:t>
            </a:r>
            <a:r>
              <a:rPr lang="en-US" sz="2800" dirty="0" smtClean="0"/>
              <a:t>routine work continues to be outsourced to 	other countries with lower prevailing wages</a:t>
            </a:r>
            <a:r>
              <a:rPr lang="en-US" sz="2800" dirty="0" smtClean="0">
                <a:solidFill>
                  <a:srgbClr val="FFFFFF"/>
                </a:solidFill>
              </a:rPr>
              <a:t> </a:t>
            </a:r>
          </a:p>
          <a:p>
            <a:r>
              <a:rPr lang="en-US" sz="2800" dirty="0" smtClean="0"/>
              <a:t>	Demand for these workers will increase as 	companies strive to adopt and integrate 	increasingly sophisticated technologies</a:t>
            </a:r>
            <a:endParaRPr lang="en-US" sz="2800" dirty="0" smtClean="0">
              <a:solidFill>
                <a:srgbClr val="FFFFFF"/>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Systems Analysts</a:t>
            </a:r>
          </a:p>
          <a:p>
            <a:pPr>
              <a:lnSpc>
                <a:spcPct val="85000"/>
              </a:lnSpc>
            </a:pPr>
            <a:r>
              <a:rPr lang="en-US" sz="2600" dirty="0" smtClean="0">
                <a:solidFill>
                  <a:srgbClr val="FFFFFF"/>
                </a:solidFill>
              </a:rPr>
              <a:t>	Starting salary for grads averaged $53,396 (2007)</a:t>
            </a:r>
          </a:p>
          <a:p>
            <a:pPr>
              <a:lnSpc>
                <a:spcPct val="85000"/>
              </a:lnSpc>
            </a:pPr>
            <a:r>
              <a:rPr lang="en-US" sz="2600" dirty="0" smtClean="0">
                <a:solidFill>
                  <a:srgbClr val="FFFFFF"/>
                </a:solidFill>
              </a:rPr>
              <a:t>	Offers for business systems analysts ranged 	from $61,250 to $86,500</a:t>
            </a:r>
          </a:p>
          <a:p>
            <a:pPr>
              <a:lnSpc>
                <a:spcPct val="85000"/>
              </a:lnSpc>
            </a:pPr>
            <a:r>
              <a:rPr lang="en-US" sz="2600" dirty="0" smtClean="0">
                <a:solidFill>
                  <a:srgbClr val="FFFFFF"/>
                </a:solidFill>
              </a:rPr>
              <a:t>	Offers for applications programmer / analysts 	ranged from $55,250 to $90,250</a:t>
            </a:r>
          </a:p>
          <a:p>
            <a:pPr>
              <a:lnSpc>
                <a:spcPct val="85000"/>
              </a:lnSpc>
            </a:pPr>
            <a:r>
              <a:rPr lang="en-US" sz="2600" dirty="0" smtClean="0">
                <a:solidFill>
                  <a:srgbClr val="FFFFFF"/>
                </a:solidFill>
              </a:rPr>
              <a:t>	Median annual earnings were $69,760 (2006)</a:t>
            </a:r>
          </a:p>
          <a:p>
            <a:pPr>
              <a:lnSpc>
                <a:spcPct val="85000"/>
              </a:lnSpc>
            </a:pPr>
            <a:r>
              <a:rPr lang="en-US" sz="2600" dirty="0" smtClean="0">
                <a:solidFill>
                  <a:srgbClr val="FFFFFF"/>
                </a:solidFill>
              </a:rPr>
              <a:t>	Middle 50% earned from $54,320 and $87,600</a:t>
            </a:r>
          </a:p>
          <a:p>
            <a:pPr>
              <a:lnSpc>
                <a:spcPct val="85000"/>
              </a:lnSpc>
            </a:pPr>
            <a:r>
              <a:rPr lang="en-US" sz="2600" dirty="0" smtClean="0">
                <a:solidFill>
                  <a:srgbClr val="FFFFFF"/>
                </a:solidFill>
              </a:rPr>
              <a:t>	Lowest 10% earned less than $42,780</a:t>
            </a:r>
          </a:p>
          <a:p>
            <a:pPr>
              <a:lnSpc>
                <a:spcPct val="85000"/>
              </a:lnSpc>
            </a:pPr>
            <a:r>
              <a:rPr lang="en-US" sz="2600" dirty="0" smtClean="0">
                <a:solidFill>
                  <a:srgbClr val="FFFFFF"/>
                </a:solidFill>
              </a:rPr>
              <a:t>	Highest 10% earned more than $106,820</a:t>
            </a:r>
          </a:p>
          <a:p>
            <a:pPr>
              <a:lnSpc>
                <a:spcPct val="95000"/>
              </a:lnSpc>
            </a:pPr>
            <a:r>
              <a:rPr lang="en-US" sz="2800" dirty="0" smtClean="0">
                <a:solidFill>
                  <a:srgbClr val="FFFFFF"/>
                </a:solidFill>
              </a:rPr>
              <a:t>	</a:t>
            </a:r>
          </a:p>
        </p:txBody>
      </p:sp>
      <p:pic>
        <p:nvPicPr>
          <p:cNvPr id="5" name="Picture 6" descr="make-money-roadsign_480">
            <a:hlinkClick r:id="rId3"/>
          </p:cNvPr>
          <p:cNvPicPr>
            <a:picLocks noChangeAspect="1" noChangeArrowheads="1"/>
          </p:cNvPicPr>
          <p:nvPr/>
        </p:nvPicPr>
        <p:blipFill>
          <a:blip r:embed="rId4" cstate="print"/>
          <a:srcRect/>
          <a:stretch>
            <a:fillRect/>
          </a:stretch>
        </p:blipFill>
        <p:spPr bwMode="auto">
          <a:xfrm>
            <a:off x="6992983" y="0"/>
            <a:ext cx="2151017" cy="130302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Database Analysts</a:t>
            </a:r>
          </a:p>
          <a:p>
            <a:r>
              <a:rPr lang="en-US" sz="2800" dirty="0" smtClean="0">
                <a:solidFill>
                  <a:srgbClr val="FFFFFF"/>
                </a:solidFill>
              </a:rPr>
              <a:t>	With the Internet and e-commerce generating 	large volumes of data, there is a growing 	need to be able to manage data effectively</a:t>
            </a:r>
          </a:p>
          <a:p>
            <a:r>
              <a:rPr lang="en-US" sz="2800" dirty="0" smtClean="0">
                <a:solidFill>
                  <a:srgbClr val="FFFFFF"/>
                </a:solidFill>
              </a:rPr>
              <a:t>	W</a:t>
            </a:r>
            <a:r>
              <a:rPr lang="en-US" sz="2800" dirty="0" smtClean="0"/>
              <a:t>ork with DBMS software (especially Oracle) 	to determine how to organize and store data</a:t>
            </a:r>
          </a:p>
          <a:p>
            <a:r>
              <a:rPr lang="en-US" sz="2800" dirty="0" smtClean="0">
                <a:solidFill>
                  <a:srgbClr val="FFFFFF"/>
                </a:solidFill>
              </a:rPr>
              <a:t>	M</a:t>
            </a:r>
            <a:r>
              <a:rPr lang="en-US" sz="2800" dirty="0" smtClean="0"/>
              <a:t>ust often integrate data from older or even 	outdated applications into a new system</a:t>
            </a:r>
          </a:p>
          <a:p>
            <a:r>
              <a:rPr lang="en-US" sz="2800" dirty="0" smtClean="0">
                <a:solidFill>
                  <a:srgbClr val="FFFFFF"/>
                </a:solidFill>
              </a:rPr>
              <a:t>	T</a:t>
            </a:r>
            <a:r>
              <a:rPr lang="en-US" sz="2800" dirty="0" smtClean="0"/>
              <a:t>est and coordinate modifications to systems</a:t>
            </a:r>
            <a:endParaRPr lang="en-US" sz="2800" dirty="0" smtClean="0">
              <a:solidFill>
                <a:srgbClr val="FFFFFF"/>
              </a:solidFill>
            </a:endParaRPr>
          </a:p>
        </p:txBody>
      </p:sp>
      <p:pic>
        <p:nvPicPr>
          <p:cNvPr id="6" name="Picture 5"/>
          <p:cNvPicPr>
            <a:picLocks noChangeAspect="1" noChangeArrowheads="1"/>
          </p:cNvPicPr>
          <p:nvPr/>
        </p:nvPicPr>
        <p:blipFill>
          <a:blip r:embed="rId3" cstate="print"/>
          <a:srcRect/>
          <a:stretch>
            <a:fillRect/>
          </a:stretch>
        </p:blipFill>
        <p:spPr bwMode="auto">
          <a:xfrm>
            <a:off x="7480105" y="1"/>
            <a:ext cx="1663894" cy="1760219"/>
          </a:xfrm>
          <a:prstGeom prst="rect">
            <a:avLst/>
          </a:prstGeom>
          <a:noFill/>
          <a:ln w="12700">
            <a:noFill/>
            <a:miter lim="800000"/>
            <a:headEnd type="none" w="sm" len="sm"/>
            <a:tailEnd type="none" w="sm" len="sm"/>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Database Analysts</a:t>
            </a:r>
          </a:p>
          <a:p>
            <a:pPr>
              <a:lnSpc>
                <a:spcPct val="95000"/>
              </a:lnSpc>
            </a:pPr>
            <a:r>
              <a:rPr lang="en-US" sz="2800" dirty="0" smtClean="0">
                <a:solidFill>
                  <a:srgbClr val="FFFFFF"/>
                </a:solidFill>
              </a:rPr>
              <a:t>	T</a:t>
            </a:r>
            <a:r>
              <a:rPr lang="en-US" sz="2800" dirty="0" smtClean="0"/>
              <a:t>roubleshoot database issues as they occur</a:t>
            </a:r>
            <a:endParaRPr lang="en-US" sz="2800" dirty="0" smtClean="0">
              <a:solidFill>
                <a:srgbClr val="FFFFFF"/>
              </a:solidFill>
            </a:endParaRPr>
          </a:p>
          <a:p>
            <a:pPr>
              <a:lnSpc>
                <a:spcPct val="95000"/>
              </a:lnSpc>
            </a:pPr>
            <a:r>
              <a:rPr lang="en-US" sz="2800" dirty="0" smtClean="0">
                <a:solidFill>
                  <a:srgbClr val="FFFFFF"/>
                </a:solidFill>
              </a:rPr>
              <a:t>	Often work as a specialist on a project team</a:t>
            </a:r>
          </a:p>
          <a:p>
            <a:pPr>
              <a:lnSpc>
                <a:spcPct val="95000"/>
              </a:lnSpc>
            </a:pPr>
            <a:r>
              <a:rPr lang="en-US" sz="2800" dirty="0" smtClean="0">
                <a:solidFill>
                  <a:srgbClr val="FFFFFF"/>
                </a:solidFill>
              </a:rPr>
              <a:t>	Help</a:t>
            </a:r>
            <a:r>
              <a:rPr lang="en-US" sz="2800" dirty="0" smtClean="0"/>
              <a:t> determine what computer hardware and 	software will be needed for the system</a:t>
            </a:r>
          </a:p>
          <a:p>
            <a:pPr>
              <a:lnSpc>
                <a:spcPct val="95000"/>
              </a:lnSpc>
            </a:pPr>
            <a:r>
              <a:rPr lang="en-US" sz="2800" dirty="0" smtClean="0"/>
              <a:t>	Ensures the performance of all databases, 	understands the platform on which the 	DBMS executes, and adds new users</a:t>
            </a:r>
          </a:p>
          <a:p>
            <a:pPr>
              <a:lnSpc>
                <a:spcPct val="95000"/>
              </a:lnSpc>
            </a:pPr>
            <a:r>
              <a:rPr lang="en-US" sz="2800" dirty="0" smtClean="0"/>
              <a:t>	Must plan and coordinate security measures</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0000"/>
              </a:lnSpc>
            </a:pPr>
            <a:r>
              <a:rPr lang="en-US" sz="3600" i="1" dirty="0" smtClean="0">
                <a:solidFill>
                  <a:srgbClr val="FAFD00"/>
                </a:solidFill>
              </a:rPr>
              <a:t>Database Analysts</a:t>
            </a:r>
          </a:p>
          <a:p>
            <a:pPr>
              <a:lnSpc>
                <a:spcPct val="90000"/>
              </a:lnSpc>
            </a:pPr>
            <a:r>
              <a:rPr lang="en-US" sz="2800" dirty="0" smtClean="0">
                <a:solidFill>
                  <a:srgbClr val="FFFFFF"/>
                </a:solidFill>
              </a:rPr>
              <a:t>	T</a:t>
            </a:r>
            <a:r>
              <a:rPr lang="en-US" sz="2800" dirty="0" smtClean="0"/>
              <a:t>he growing volume of sensitive data and the 	increasing interconnectedness of computer 	networks, data integrity, backup systems, 	and database security are now very critical</a:t>
            </a:r>
          </a:p>
          <a:p>
            <a:pPr>
              <a:lnSpc>
                <a:spcPct val="90000"/>
              </a:lnSpc>
            </a:pPr>
            <a:r>
              <a:rPr lang="en-US" sz="2800" dirty="0" smtClean="0">
                <a:solidFill>
                  <a:srgbClr val="FFFFFF"/>
                </a:solidFill>
              </a:rPr>
              <a:t>	Work environment</a:t>
            </a:r>
          </a:p>
          <a:p>
            <a:pPr>
              <a:lnSpc>
                <a:spcPct val="90000"/>
              </a:lnSpc>
            </a:pPr>
            <a:r>
              <a:rPr lang="en-US" sz="2400" dirty="0" smtClean="0">
                <a:solidFill>
                  <a:schemeClr val="bg2">
                    <a:lumMod val="25000"/>
                    <a:lumOff val="75000"/>
                  </a:schemeClr>
                </a:solidFill>
              </a:rPr>
              <a:t>		Majority of time spent with users and analysts</a:t>
            </a:r>
          </a:p>
          <a:p>
            <a:pPr>
              <a:lnSpc>
                <a:spcPct val="90000"/>
              </a:lnSpc>
            </a:pPr>
            <a:r>
              <a:rPr lang="en-US" sz="2400" dirty="0" smtClean="0">
                <a:solidFill>
                  <a:schemeClr val="bg2">
                    <a:lumMod val="25000"/>
                    <a:lumOff val="75000"/>
                  </a:schemeClr>
                </a:solidFill>
              </a:rPr>
              <a:t>		Clean, comfortable settings - often in cubicles</a:t>
            </a:r>
          </a:p>
          <a:p>
            <a:pPr>
              <a:lnSpc>
                <a:spcPct val="90000"/>
              </a:lnSpc>
            </a:pPr>
            <a:r>
              <a:rPr lang="en-US" sz="2400" dirty="0" smtClean="0">
                <a:solidFill>
                  <a:schemeClr val="bg2">
                    <a:lumMod val="25000"/>
                    <a:lumOff val="75000"/>
                  </a:schemeClr>
                </a:solidFill>
              </a:rPr>
              <a:t>		Typical work week is in the range of 40 - 45 hours</a:t>
            </a:r>
          </a:p>
          <a:p>
            <a:pPr>
              <a:lnSpc>
                <a:spcPct val="90000"/>
              </a:lnSpc>
            </a:pPr>
            <a:r>
              <a:rPr lang="en-US" sz="2400" dirty="0" smtClean="0">
                <a:solidFill>
                  <a:schemeClr val="bg2">
                    <a:lumMod val="25000"/>
                    <a:lumOff val="75000"/>
                  </a:schemeClr>
                </a:solidFill>
              </a:rPr>
              <a:t>		Frequently on call for troubleshooting DBMS issues</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105000"/>
              </a:lnSpc>
            </a:pPr>
            <a:r>
              <a:rPr lang="en-US" sz="3600" i="1" dirty="0" smtClean="0">
                <a:solidFill>
                  <a:srgbClr val="FAFD00"/>
                </a:solidFill>
              </a:rPr>
              <a:t>Database Analysts</a:t>
            </a:r>
          </a:p>
          <a:p>
            <a:pPr>
              <a:lnSpc>
                <a:spcPct val="105000"/>
              </a:lnSpc>
            </a:pPr>
            <a:r>
              <a:rPr lang="en-US" sz="2800" dirty="0" smtClean="0">
                <a:solidFill>
                  <a:srgbClr val="FFFFFF"/>
                </a:solidFill>
              </a:rPr>
              <a:t>	</a:t>
            </a:r>
            <a:r>
              <a:rPr lang="en-US" sz="2800" dirty="0" smtClean="0"/>
              <a:t>Employers generally prefer to hire applicants 	who have at least a Bachelor’s degree</a:t>
            </a:r>
            <a:endParaRPr lang="en-US" sz="2800" dirty="0" smtClean="0">
              <a:solidFill>
                <a:srgbClr val="FFFFFF"/>
              </a:solidFill>
            </a:endParaRPr>
          </a:p>
          <a:p>
            <a:pPr>
              <a:lnSpc>
                <a:spcPct val="105000"/>
              </a:lnSpc>
            </a:pPr>
            <a:r>
              <a:rPr lang="en-US" sz="2800" dirty="0" smtClean="0">
                <a:solidFill>
                  <a:srgbClr val="FFFFFF"/>
                </a:solidFill>
              </a:rPr>
              <a:t>	Employment expected to grow by 37% through 	the year 2016, much faster than average </a:t>
            </a:r>
          </a:p>
          <a:p>
            <a:pPr>
              <a:lnSpc>
                <a:spcPct val="105000"/>
              </a:lnSpc>
            </a:pPr>
            <a:r>
              <a:rPr lang="en-US" sz="2800" dirty="0" smtClean="0"/>
              <a:t>	Job increases will be driven by a very rapid 	growth in computer systems design and 	related services, which is projected to be 	one of the fastest growing U.S. industries</a:t>
            </a:r>
            <a:endParaRPr lang="en-US" sz="2800" dirty="0" smtClean="0">
              <a:solidFill>
                <a:srgbClr val="FFFFFF"/>
              </a:solidFill>
            </a:endParaRPr>
          </a:p>
        </p:txBody>
      </p:sp>
      <p:pic>
        <p:nvPicPr>
          <p:cNvPr id="22532" name="Picture 4" descr="C:\Documents and Settings\sjkend01.CBPA\Local Settings\Temporary Internet Files\Content.IE5\MO3XNCBB\MPj04387790000[1].jpg"/>
          <p:cNvPicPr>
            <a:picLocks noChangeAspect="1" noChangeArrowheads="1"/>
          </p:cNvPicPr>
          <p:nvPr/>
        </p:nvPicPr>
        <p:blipFill>
          <a:blip r:embed="rId3" cstate="print"/>
          <a:srcRect/>
          <a:stretch>
            <a:fillRect/>
          </a:stretch>
        </p:blipFill>
        <p:spPr bwMode="auto">
          <a:xfrm>
            <a:off x="7258050" y="-1"/>
            <a:ext cx="1885950" cy="1571625"/>
          </a:xfrm>
          <a:prstGeom prst="rect">
            <a:avLst/>
          </a:prstGeom>
          <a:noFill/>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Careers in Technology</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110000"/>
              </a:lnSpc>
            </a:pPr>
            <a:r>
              <a:rPr lang="en-US" sz="3600" i="1" dirty="0" smtClean="0">
                <a:solidFill>
                  <a:srgbClr val="FAFD00"/>
                </a:solidFill>
              </a:rPr>
              <a:t>Database Analysts</a:t>
            </a:r>
          </a:p>
          <a:p>
            <a:pPr>
              <a:lnSpc>
                <a:spcPct val="110000"/>
              </a:lnSpc>
            </a:pPr>
            <a:r>
              <a:rPr lang="en-US" sz="2600" dirty="0" smtClean="0">
                <a:solidFill>
                  <a:srgbClr val="FFFFFF"/>
                </a:solidFill>
              </a:rPr>
              <a:t>	A bit unusual for new grads to be offered such jobs</a:t>
            </a:r>
          </a:p>
          <a:p>
            <a:pPr>
              <a:lnSpc>
                <a:spcPct val="110000"/>
              </a:lnSpc>
            </a:pPr>
            <a:r>
              <a:rPr lang="en-US" sz="2600" dirty="0" smtClean="0">
                <a:solidFill>
                  <a:srgbClr val="FFFFFF"/>
                </a:solidFill>
              </a:rPr>
              <a:t>	Offers for experienced database administrators 	ranged from $70,250 to $102,000</a:t>
            </a:r>
          </a:p>
          <a:p>
            <a:pPr>
              <a:lnSpc>
                <a:spcPct val="110000"/>
              </a:lnSpc>
            </a:pPr>
            <a:r>
              <a:rPr lang="en-US" sz="2600" dirty="0" smtClean="0">
                <a:solidFill>
                  <a:srgbClr val="FFFFFF"/>
                </a:solidFill>
              </a:rPr>
              <a:t>	Median annual earnings were $64,670 (2006)</a:t>
            </a:r>
          </a:p>
          <a:p>
            <a:pPr>
              <a:lnSpc>
                <a:spcPct val="110000"/>
              </a:lnSpc>
            </a:pPr>
            <a:r>
              <a:rPr lang="en-US" sz="2600" dirty="0" smtClean="0">
                <a:solidFill>
                  <a:srgbClr val="FFFFFF"/>
                </a:solidFill>
              </a:rPr>
              <a:t>	Middle 50% earned from $48,560 and $84,830</a:t>
            </a:r>
          </a:p>
          <a:p>
            <a:pPr>
              <a:lnSpc>
                <a:spcPct val="110000"/>
              </a:lnSpc>
            </a:pPr>
            <a:r>
              <a:rPr lang="en-US" sz="2600" dirty="0" smtClean="0">
                <a:solidFill>
                  <a:srgbClr val="FFFFFF"/>
                </a:solidFill>
              </a:rPr>
              <a:t>	Lowest 10% earned less than $37,350</a:t>
            </a:r>
          </a:p>
          <a:p>
            <a:pPr>
              <a:lnSpc>
                <a:spcPct val="110000"/>
              </a:lnSpc>
            </a:pPr>
            <a:r>
              <a:rPr lang="en-US" sz="2600" dirty="0" smtClean="0">
                <a:solidFill>
                  <a:srgbClr val="FFFFFF"/>
                </a:solidFill>
              </a:rPr>
              <a:t>	Highest 10% earned more than $103,010</a:t>
            </a:r>
          </a:p>
          <a:p>
            <a:pPr>
              <a:lnSpc>
                <a:spcPct val="95000"/>
              </a:lnSpc>
            </a:pPr>
            <a:r>
              <a:rPr lang="en-US" sz="2800" dirty="0" smtClean="0">
                <a:solidFill>
                  <a:srgbClr val="FFFFFF"/>
                </a:solidFill>
              </a:rPr>
              <a:t>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Why </a:t>
            </a:r>
            <a:r>
              <a:rPr lang="en-US" sz="4000" dirty="0" err="1" smtClean="0"/>
              <a:t>Conider</a:t>
            </a:r>
            <a:r>
              <a:rPr lang="en-US" sz="4000" dirty="0" smtClean="0"/>
              <a:t> a Job in I.T.?</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Passionate about Technology…</a:t>
            </a:r>
          </a:p>
          <a:p>
            <a:r>
              <a:rPr lang="en-US" sz="2800" dirty="0" smtClean="0">
                <a:solidFill>
                  <a:srgbClr val="FFFFFF"/>
                </a:solidFill>
              </a:rPr>
              <a:t>	Despite continuing economic realities, a career 	in technology is still an excellent choice</a:t>
            </a:r>
          </a:p>
          <a:p>
            <a:r>
              <a:rPr lang="en-US" sz="2800" dirty="0" smtClean="0">
                <a:solidFill>
                  <a:srgbClr val="FFFFFF"/>
                </a:solidFill>
              </a:rPr>
              <a:t>	D</a:t>
            </a:r>
            <a:r>
              <a:rPr lang="en-US" sz="2800" dirty="0" smtClean="0"/>
              <a:t>emand for I.T. specialists is growing rapidly</a:t>
            </a:r>
          </a:p>
          <a:p>
            <a:r>
              <a:rPr lang="en-US" sz="2800" dirty="0" smtClean="0"/>
              <a:t>	Technology continues to set the pace for jobs</a:t>
            </a:r>
          </a:p>
          <a:p>
            <a:r>
              <a:rPr lang="en-US" sz="2800" dirty="0" smtClean="0">
                <a:solidFill>
                  <a:srgbClr val="FFFFFF"/>
                </a:solidFill>
              </a:rPr>
              <a:t>	It’s definitely a challenging and rewarding field</a:t>
            </a:r>
          </a:p>
          <a:p>
            <a:r>
              <a:rPr lang="en-US" sz="2800" dirty="0" smtClean="0">
                <a:solidFill>
                  <a:srgbClr val="FFFFFF"/>
                </a:solidFill>
              </a:rPr>
              <a:t>	Many opportunities to learn, develop, contribute</a:t>
            </a:r>
          </a:p>
          <a:p>
            <a:r>
              <a:rPr lang="en-US" sz="2800" dirty="0" smtClean="0">
                <a:solidFill>
                  <a:srgbClr val="FFFFFF"/>
                </a:solidFill>
              </a:rPr>
              <a:t>	And, of course, “Show me the money!”</a:t>
            </a:r>
          </a:p>
        </p:txBody>
      </p:sp>
      <p:pic>
        <p:nvPicPr>
          <p:cNvPr id="5" name="Picture 19" descr="MCj04344110000[1]"/>
          <p:cNvPicPr>
            <a:picLocks noChangeAspect="1" noChangeArrowheads="1"/>
          </p:cNvPicPr>
          <p:nvPr/>
        </p:nvPicPr>
        <p:blipFill>
          <a:blip r:embed="rId3" cstate="print"/>
          <a:srcRect/>
          <a:stretch>
            <a:fillRect/>
          </a:stretch>
        </p:blipFill>
        <p:spPr bwMode="auto">
          <a:xfrm>
            <a:off x="7466752" y="167640"/>
            <a:ext cx="1527387" cy="171831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0"/>
          <a:ext cx="9144000" cy="6858001"/>
        </p:xfrm>
        <a:graphic>
          <a:graphicData uri="http://schemas.openxmlformats.org/drawingml/2006/table">
            <a:tbl>
              <a:tblPr/>
              <a:tblGrid>
                <a:gridCol w="1788216"/>
                <a:gridCol w="6594840"/>
                <a:gridCol w="760944"/>
              </a:tblGrid>
              <a:tr h="501804">
                <a:tc>
                  <a:txBody>
                    <a:bodyPr/>
                    <a:lstStyle/>
                    <a:p>
                      <a:pPr marL="0" marR="0" algn="ctr">
                        <a:spcBef>
                          <a:spcPts val="0"/>
                        </a:spcBef>
                        <a:spcAft>
                          <a:spcPts val="0"/>
                        </a:spcAft>
                      </a:pPr>
                      <a:r>
                        <a:rPr lang="en-US" sz="1000" b="1" dirty="0">
                          <a:solidFill>
                            <a:schemeClr val="bg2"/>
                          </a:solidFill>
                          <a:latin typeface="Calibri"/>
                          <a:ea typeface="Times New Roman"/>
                        </a:rPr>
                        <a:t>Occupation Title</a:t>
                      </a:r>
                      <a:endParaRPr lang="en-US" sz="1000" b="1" dirty="0">
                        <a:solidFill>
                          <a:schemeClr val="bg2"/>
                        </a:solidFill>
                        <a:latin typeface="Times New Roman"/>
                        <a:ea typeface="Times New Roman"/>
                      </a:endParaRPr>
                    </a:p>
                    <a:p>
                      <a:pPr marL="0" marR="0" algn="ctr">
                        <a:spcBef>
                          <a:spcPts val="0"/>
                        </a:spcBef>
                        <a:spcAft>
                          <a:spcPts val="0"/>
                        </a:spcAft>
                      </a:pPr>
                      <a:r>
                        <a:rPr lang="en-US" sz="800" b="1" dirty="0">
                          <a:solidFill>
                            <a:schemeClr val="bg2"/>
                          </a:solidFill>
                          <a:latin typeface="Calibri"/>
                          <a:ea typeface="Times New Roman"/>
                        </a:rPr>
                        <a:t>(only include computer specialties)</a:t>
                      </a:r>
                      <a:endParaRPr lang="en-US" sz="800" b="1" dirty="0">
                        <a:solidFill>
                          <a:schemeClr val="bg2"/>
                        </a:solidFill>
                        <a:latin typeface="Times New Roman"/>
                        <a:ea typeface="Times New Roman"/>
                      </a:endParaRPr>
                    </a:p>
                  </a:txBody>
                  <a:tcPr marL="57752" marR="577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00" b="1" dirty="0">
                          <a:solidFill>
                            <a:schemeClr val="bg2"/>
                          </a:solidFill>
                          <a:latin typeface="Calibri"/>
                          <a:ea typeface="Times New Roman"/>
                        </a:rPr>
                        <a:t> Description</a:t>
                      </a:r>
                      <a:endParaRPr lang="en-US" sz="1000" b="1" dirty="0">
                        <a:solidFill>
                          <a:schemeClr val="bg2"/>
                        </a:solidFill>
                        <a:latin typeface="Times New Roman"/>
                        <a:ea typeface="Times New Roman"/>
                      </a:endParaRPr>
                    </a:p>
                  </a:txBody>
                  <a:tcPr marL="57752" marR="577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000" b="1" dirty="0">
                          <a:solidFill>
                            <a:schemeClr val="bg2"/>
                          </a:solidFill>
                          <a:latin typeface="Calibri"/>
                          <a:ea typeface="Times New Roman"/>
                        </a:rPr>
                        <a:t># in US Employed (2008)</a:t>
                      </a:r>
                      <a:endParaRPr lang="en-US" sz="1000" b="1" dirty="0">
                        <a:solidFill>
                          <a:schemeClr val="bg2"/>
                        </a:solidFill>
                        <a:latin typeface="Times New Roman"/>
                        <a:ea typeface="Times New Roman"/>
                      </a:endParaRPr>
                    </a:p>
                  </a:txBody>
                  <a:tcPr marL="57752" marR="577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1804">
                <a:tc>
                  <a:txBody>
                    <a:bodyPr/>
                    <a:lstStyle/>
                    <a:p>
                      <a:pPr marL="0" marR="0">
                        <a:spcBef>
                          <a:spcPts val="0"/>
                        </a:spcBef>
                        <a:spcAft>
                          <a:spcPts val="0"/>
                        </a:spcAft>
                      </a:pPr>
                      <a:r>
                        <a:rPr lang="en-US" sz="800" b="1" u="sng" dirty="0">
                          <a:solidFill>
                            <a:srgbClr val="0033CC"/>
                          </a:solidFill>
                          <a:latin typeface="Calibri"/>
                          <a:ea typeface="Times New Roman"/>
                          <a:hlinkClick r:id=""/>
                        </a:rPr>
                        <a:t>Computer and </a:t>
                      </a:r>
                      <a:r>
                        <a:rPr lang="en-US" sz="800" b="1" u="sng" baseline="0" dirty="0">
                          <a:solidFill>
                            <a:srgbClr val="0033CC"/>
                          </a:solidFill>
                          <a:latin typeface="Calibri"/>
                          <a:ea typeface="Times New Roman"/>
                          <a:hlinkClick r:id=""/>
                        </a:rPr>
                        <a:t>Information</a:t>
                      </a:r>
                      <a:r>
                        <a:rPr lang="en-US" sz="800" b="1" u="sng" dirty="0">
                          <a:solidFill>
                            <a:srgbClr val="0033CC"/>
                          </a:solidFill>
                          <a:latin typeface="Calibri"/>
                          <a:ea typeface="Times New Roman"/>
                          <a:hlinkClick r:id=""/>
                        </a:rPr>
                        <a:t> Systems Managers</a:t>
                      </a:r>
                      <a:endParaRPr lang="en-US" sz="1000" b="1" dirty="0">
                        <a:solidFill>
                          <a:srgbClr val="0033CC"/>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(11-3021)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r>
                        <a:rPr lang="en-US" sz="1000" b="0" dirty="0">
                          <a:solidFill>
                            <a:schemeClr val="bg2"/>
                          </a:solidFill>
                          <a:latin typeface="Calibri"/>
                          <a:ea typeface="Times New Roman"/>
                        </a:rPr>
                        <a:t>Plan, direct, or coordinate activities in such fields as electronic data processing, information systems, systems analysis, and computer programming. </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276,820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1804">
                <a:tc>
                  <a:txBody>
                    <a:bodyPr/>
                    <a:lstStyle/>
                    <a:p>
                      <a:pPr marL="0" marR="0">
                        <a:spcBef>
                          <a:spcPts val="0"/>
                        </a:spcBef>
                        <a:spcAft>
                          <a:spcPts val="0"/>
                        </a:spcAft>
                      </a:pPr>
                      <a:r>
                        <a:rPr lang="en-US" sz="800" b="1" u="sng" dirty="0">
                          <a:solidFill>
                            <a:schemeClr val="bg2"/>
                          </a:solidFill>
                          <a:latin typeface="Calibri"/>
                          <a:ea typeface="Times New Roman"/>
                          <a:hlinkClick r:id=""/>
                        </a:rPr>
                        <a:t>Computer and Information Scientists, Research</a:t>
                      </a:r>
                      <a:endParaRPr lang="en-US" sz="1000" b="1" dirty="0">
                        <a:solidFill>
                          <a:schemeClr val="bg2"/>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(15-1011)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Conduct research into fundamental computer and information science as theorists, designers, or inventors. Solve or develop solutions to problems in the field of computer hardware and software.</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26,610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76715">
                <a:tc>
                  <a:txBody>
                    <a:bodyPr/>
                    <a:lstStyle/>
                    <a:p>
                      <a:pPr marL="0" marR="0">
                        <a:spcBef>
                          <a:spcPts val="0"/>
                        </a:spcBef>
                        <a:spcAft>
                          <a:spcPts val="0"/>
                        </a:spcAft>
                      </a:pPr>
                      <a:r>
                        <a:rPr lang="en-US" sz="800" b="1" u="sng" dirty="0">
                          <a:solidFill>
                            <a:schemeClr val="bg2"/>
                          </a:solidFill>
                          <a:latin typeface="Calibri"/>
                          <a:ea typeface="Times New Roman"/>
                          <a:hlinkClick r:id=""/>
                        </a:rPr>
                        <a:t>Computer Programmers</a:t>
                      </a:r>
                      <a:r>
                        <a:rPr lang="en-US" sz="800" b="1" dirty="0">
                          <a:solidFill>
                            <a:schemeClr val="bg2"/>
                          </a:solidFill>
                          <a:latin typeface="Calibri"/>
                          <a:ea typeface="Times New Roman"/>
                        </a:rPr>
                        <a:t> </a:t>
                      </a:r>
                      <a:endParaRPr lang="en-US" sz="1000" b="1" dirty="0">
                        <a:solidFill>
                          <a:schemeClr val="bg2"/>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(15-1021)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Convert project specifications and statements of problems and procedures to detailed logical flow charts for coding into computer language. Develop and write computer programs to store, locate, and retrieve specific documents, data, and information. May program web sites.</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394,230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35620">
                <a:tc>
                  <a:txBody>
                    <a:bodyPr/>
                    <a:lstStyle/>
                    <a:p>
                      <a:pPr marL="0" marR="0">
                        <a:spcBef>
                          <a:spcPts val="0"/>
                        </a:spcBef>
                        <a:spcAft>
                          <a:spcPts val="0"/>
                        </a:spcAft>
                      </a:pPr>
                      <a:r>
                        <a:rPr lang="en-US" sz="800" b="1" u="sng" dirty="0">
                          <a:solidFill>
                            <a:schemeClr val="bg2"/>
                          </a:solidFill>
                          <a:latin typeface="Calibri"/>
                          <a:ea typeface="Times New Roman"/>
                          <a:hlinkClick r:id=""/>
                        </a:rPr>
                        <a:t>Computer Software Engineers, Applications</a:t>
                      </a:r>
                      <a:r>
                        <a:rPr lang="en-US" sz="800" b="1" dirty="0">
                          <a:solidFill>
                            <a:schemeClr val="bg2"/>
                          </a:solidFill>
                          <a:latin typeface="Calibri"/>
                          <a:ea typeface="Times New Roman"/>
                        </a:rPr>
                        <a:t> </a:t>
                      </a:r>
                      <a:endParaRPr lang="en-US" sz="1000" b="1" dirty="0">
                        <a:solidFill>
                          <a:schemeClr val="bg2"/>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(15-1031)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Develop, create, and modify general computer applications software or specialized utility programs. Analyze user needs and develop software solutions. Design software or customize software for client use with the aim of optimizing operational efficiency. May analyze and design databases within an application area, working individually or coordinating database development as part of a team. </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494,160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69073">
                <a:tc>
                  <a:txBody>
                    <a:bodyPr/>
                    <a:lstStyle/>
                    <a:p>
                      <a:pPr marL="0" marR="0">
                        <a:spcBef>
                          <a:spcPts val="0"/>
                        </a:spcBef>
                        <a:spcAft>
                          <a:spcPts val="0"/>
                        </a:spcAft>
                      </a:pPr>
                      <a:r>
                        <a:rPr lang="en-US" sz="800" b="1" u="sng" dirty="0" smtClean="0">
                          <a:solidFill>
                            <a:schemeClr val="bg2"/>
                          </a:solidFill>
                          <a:latin typeface="Calibri"/>
                          <a:ea typeface="Times New Roman"/>
                          <a:hlinkClick r:id=""/>
                        </a:rPr>
                        <a:t>Computer </a:t>
                      </a:r>
                      <a:r>
                        <a:rPr lang="en-US" sz="800" b="1" u="sng" dirty="0">
                          <a:solidFill>
                            <a:schemeClr val="bg2"/>
                          </a:solidFill>
                          <a:latin typeface="Calibri"/>
                          <a:ea typeface="Times New Roman"/>
                          <a:hlinkClick r:id=""/>
                        </a:rPr>
                        <a:t>Software Engineers, </a:t>
                      </a:r>
                      <a:r>
                        <a:rPr lang="en-US" sz="800" b="1" u="sng" dirty="0" smtClean="0">
                          <a:solidFill>
                            <a:schemeClr val="bg2"/>
                          </a:solidFill>
                          <a:latin typeface="Calibri"/>
                          <a:ea typeface="Times New Roman"/>
                          <a:hlinkClick r:id=""/>
                        </a:rPr>
                        <a:t>Systems Software</a:t>
                      </a:r>
                      <a:r>
                        <a:rPr lang="en-US" sz="800" b="1" dirty="0" smtClean="0">
                          <a:solidFill>
                            <a:schemeClr val="bg2"/>
                          </a:solidFill>
                          <a:latin typeface="Calibri"/>
                          <a:ea typeface="Times New Roman"/>
                        </a:rPr>
                        <a:t> </a:t>
                      </a:r>
                      <a:endParaRPr lang="en-US" sz="1000" b="1" dirty="0">
                        <a:solidFill>
                          <a:schemeClr val="bg2"/>
                        </a:solidFill>
                        <a:latin typeface="Times New Roman"/>
                        <a:ea typeface="Times New Roman"/>
                      </a:endParaRPr>
                    </a:p>
                    <a:p>
                      <a:pPr marL="0" marR="0">
                        <a:spcBef>
                          <a:spcPts val="0"/>
                        </a:spcBef>
                        <a:spcAft>
                          <a:spcPts val="0"/>
                        </a:spcAft>
                      </a:pPr>
                      <a:r>
                        <a:rPr lang="en-US" sz="800" dirty="0" smtClean="0">
                          <a:solidFill>
                            <a:schemeClr val="bg2"/>
                          </a:solidFill>
                          <a:latin typeface="Calibri"/>
                          <a:ea typeface="Times New Roman"/>
                        </a:rPr>
                        <a:t>(15-1032</a:t>
                      </a:r>
                      <a:r>
                        <a:rPr lang="en-US" sz="800" dirty="0">
                          <a:solidFill>
                            <a:schemeClr val="bg2"/>
                          </a:solidFill>
                          <a:latin typeface="Calibri"/>
                          <a:ea typeface="Times New Roman"/>
                        </a:rPr>
                        <a:t>)</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Research, design, develop, and test operating systems-level software, compilers, and network distribution software for medical, industrial, military, communications, aerospace, business, scientific, and general computing applications. Set operational specifications and formulate and analyze software requirements. Apply principles and techniques of computer science, engineering, and mathematical analysis.</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381,830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76715">
                <a:tc>
                  <a:txBody>
                    <a:bodyPr/>
                    <a:lstStyle/>
                    <a:p>
                      <a:pPr marL="0" marR="0">
                        <a:spcBef>
                          <a:spcPts val="0"/>
                        </a:spcBef>
                        <a:spcAft>
                          <a:spcPts val="0"/>
                        </a:spcAft>
                      </a:pPr>
                      <a:r>
                        <a:rPr lang="en-US" sz="800" b="1" u="sng" dirty="0">
                          <a:solidFill>
                            <a:schemeClr val="bg2"/>
                          </a:solidFill>
                          <a:latin typeface="Calibri"/>
                          <a:ea typeface="Times New Roman"/>
                          <a:hlinkClick r:id=""/>
                        </a:rPr>
                        <a:t>Computer Support Specialists</a:t>
                      </a:r>
                      <a:r>
                        <a:rPr lang="en-US" sz="800" b="1" dirty="0">
                          <a:solidFill>
                            <a:schemeClr val="bg2"/>
                          </a:solidFill>
                          <a:latin typeface="Calibri"/>
                          <a:ea typeface="Times New Roman"/>
                        </a:rPr>
                        <a:t> </a:t>
                      </a:r>
                      <a:endParaRPr lang="en-US" sz="800" b="1" dirty="0" smtClean="0">
                        <a:solidFill>
                          <a:schemeClr val="bg2"/>
                        </a:solidFill>
                        <a:latin typeface="Calibri"/>
                        <a:ea typeface="Times New Roman"/>
                      </a:endParaRPr>
                    </a:p>
                    <a:p>
                      <a:pPr marL="0" marR="0">
                        <a:spcBef>
                          <a:spcPts val="0"/>
                        </a:spcBef>
                        <a:spcAft>
                          <a:spcPts val="0"/>
                        </a:spcAft>
                      </a:pPr>
                      <a:r>
                        <a:rPr lang="en-US" sz="800" dirty="0" smtClean="0">
                          <a:solidFill>
                            <a:schemeClr val="bg2"/>
                          </a:solidFill>
                          <a:latin typeface="Calibri"/>
                          <a:ea typeface="Times New Roman"/>
                        </a:rPr>
                        <a:t>(</a:t>
                      </a:r>
                      <a:r>
                        <a:rPr lang="en-US" sz="800" dirty="0">
                          <a:solidFill>
                            <a:schemeClr val="bg2"/>
                          </a:solidFill>
                          <a:latin typeface="Calibri"/>
                          <a:ea typeface="Times New Roman"/>
                        </a:rPr>
                        <a:t>15-1041)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Provide technical assistance to computer system users. Answer questions or resolve computer problems for clients in person, via telephone or from remote location. May provide assistance concerning the use of computer hardware and software, including printing, installation, word processing, electronic mail, and operating systems. </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dirty="0">
                          <a:solidFill>
                            <a:schemeClr val="bg2"/>
                          </a:solidFill>
                          <a:latin typeface="Calibri"/>
                          <a:ea typeface="Times New Roman"/>
                        </a:rPr>
                        <a:t>545,520</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35620">
                <a:tc>
                  <a:txBody>
                    <a:bodyPr/>
                    <a:lstStyle/>
                    <a:p>
                      <a:pPr marL="0" marR="0">
                        <a:spcBef>
                          <a:spcPts val="0"/>
                        </a:spcBef>
                        <a:spcAft>
                          <a:spcPts val="0"/>
                        </a:spcAft>
                      </a:pPr>
                      <a:r>
                        <a:rPr lang="en-US" sz="800" b="1" u="sng" dirty="0">
                          <a:solidFill>
                            <a:schemeClr val="bg2"/>
                          </a:solidFill>
                          <a:latin typeface="Calibri"/>
                          <a:ea typeface="Times New Roman"/>
                          <a:hlinkClick r:id=""/>
                        </a:rPr>
                        <a:t>Computer Systems Analysts</a:t>
                      </a:r>
                      <a:r>
                        <a:rPr lang="en-US" sz="800" b="1" dirty="0">
                          <a:solidFill>
                            <a:schemeClr val="bg2"/>
                          </a:solidFill>
                          <a:latin typeface="Calibri"/>
                          <a:ea typeface="Times New Roman"/>
                        </a:rPr>
                        <a:t> </a:t>
                      </a:r>
                      <a:endParaRPr lang="en-US" sz="800" b="1" dirty="0" smtClean="0">
                        <a:solidFill>
                          <a:schemeClr val="bg2"/>
                        </a:solidFill>
                        <a:latin typeface="Calibri"/>
                        <a:ea typeface="Times New Roman"/>
                      </a:endParaRPr>
                    </a:p>
                    <a:p>
                      <a:pPr marL="0" marR="0">
                        <a:spcBef>
                          <a:spcPts val="0"/>
                        </a:spcBef>
                        <a:spcAft>
                          <a:spcPts val="0"/>
                        </a:spcAft>
                      </a:pPr>
                      <a:r>
                        <a:rPr lang="en-US" sz="800" dirty="0" smtClean="0">
                          <a:solidFill>
                            <a:schemeClr val="bg2"/>
                          </a:solidFill>
                          <a:latin typeface="Calibri"/>
                          <a:ea typeface="Times New Roman"/>
                        </a:rPr>
                        <a:t>(</a:t>
                      </a:r>
                      <a:r>
                        <a:rPr lang="en-US" sz="800" dirty="0">
                          <a:solidFill>
                            <a:schemeClr val="bg2"/>
                          </a:solidFill>
                          <a:latin typeface="Calibri"/>
                          <a:ea typeface="Times New Roman"/>
                        </a:rPr>
                        <a:t>15-1051)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Analyze science, engineering, business, and all other data processing problems for application to electronic data processing systems. Analyze user requirements, procedures, and problems to automate or improve existing systems and review computer system capabilities, workflow, and scheduling limitations. May analyze or recommend commercially available software. May supervise computer programmers.</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dirty="0">
                          <a:solidFill>
                            <a:schemeClr val="bg2"/>
                          </a:solidFill>
                          <a:latin typeface="Calibri"/>
                          <a:ea typeface="Times New Roman"/>
                        </a:rPr>
                        <a:t>489,890</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4538">
                <a:tc>
                  <a:txBody>
                    <a:bodyPr/>
                    <a:lstStyle/>
                    <a:p>
                      <a:pPr marL="0" marR="0">
                        <a:spcBef>
                          <a:spcPts val="0"/>
                        </a:spcBef>
                        <a:spcAft>
                          <a:spcPts val="0"/>
                        </a:spcAft>
                      </a:pPr>
                      <a:r>
                        <a:rPr lang="en-US" sz="800" b="1" u="sng" dirty="0">
                          <a:solidFill>
                            <a:schemeClr val="bg2"/>
                          </a:solidFill>
                          <a:latin typeface="Calibri"/>
                          <a:ea typeface="Times New Roman"/>
                          <a:hlinkClick r:id=""/>
                        </a:rPr>
                        <a:t>Database Administrators</a:t>
                      </a:r>
                      <a:r>
                        <a:rPr lang="en-US" sz="800" b="1" dirty="0">
                          <a:solidFill>
                            <a:schemeClr val="bg2"/>
                          </a:solidFill>
                          <a:latin typeface="Calibri"/>
                          <a:ea typeface="Times New Roman"/>
                        </a:rPr>
                        <a:t> </a:t>
                      </a:r>
                      <a:endParaRPr lang="en-US" sz="1000" b="1" dirty="0">
                        <a:solidFill>
                          <a:schemeClr val="bg2"/>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(15-1061)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Coordinate changes to computer databases, test and implement the database applying knowledge of database management systems. May plan, coordinate, and implement security measures to safeguard computer databases.</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115,770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94524">
                <a:tc>
                  <a:txBody>
                    <a:bodyPr/>
                    <a:lstStyle/>
                    <a:p>
                      <a:pPr marL="0" marR="0">
                        <a:spcBef>
                          <a:spcPts val="0"/>
                        </a:spcBef>
                        <a:spcAft>
                          <a:spcPts val="0"/>
                        </a:spcAft>
                      </a:pPr>
                      <a:r>
                        <a:rPr lang="en-US" sz="800" b="1" u="sng" dirty="0">
                          <a:solidFill>
                            <a:schemeClr val="bg2"/>
                          </a:solidFill>
                          <a:latin typeface="Calibri"/>
                          <a:ea typeface="Times New Roman"/>
                          <a:hlinkClick r:id=""/>
                        </a:rPr>
                        <a:t>Network and Computer Systems Administrators</a:t>
                      </a:r>
                      <a:r>
                        <a:rPr lang="en-US" sz="800" b="1" dirty="0">
                          <a:solidFill>
                            <a:schemeClr val="bg2"/>
                          </a:solidFill>
                          <a:latin typeface="Calibri"/>
                          <a:ea typeface="Times New Roman"/>
                        </a:rPr>
                        <a:t> </a:t>
                      </a:r>
                      <a:endParaRPr lang="en-US" sz="1000" b="1" dirty="0">
                        <a:solidFill>
                          <a:schemeClr val="bg2"/>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(15-1071)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Install, configure, and support an organization's local area network (LAN), wide area network (WAN), and Internet system or a segment of a network system. Maintain network hardware and software. Monitor network to ensure network availability to all system users and perform necessary maintenance to support network availability. May supervise other network support and client server specialists and plan, coordinate, and implement network security measures. </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a:solidFill>
                            <a:schemeClr val="bg2"/>
                          </a:solidFill>
                          <a:latin typeface="Calibri"/>
                          <a:ea typeface="Times New Roman"/>
                        </a:rPr>
                        <a:t>327,850</a:t>
                      </a:r>
                      <a:endParaRPr lang="en-US" sz="1000" b="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94524">
                <a:tc>
                  <a:txBody>
                    <a:bodyPr/>
                    <a:lstStyle/>
                    <a:p>
                      <a:pPr marL="0" marR="0">
                        <a:spcBef>
                          <a:spcPts val="0"/>
                        </a:spcBef>
                        <a:spcAft>
                          <a:spcPts val="0"/>
                        </a:spcAft>
                      </a:pPr>
                      <a:r>
                        <a:rPr lang="en-US" sz="800" b="1" u="sng" dirty="0">
                          <a:solidFill>
                            <a:schemeClr val="bg2"/>
                          </a:solidFill>
                          <a:latin typeface="Calibri"/>
                          <a:ea typeface="Times New Roman"/>
                          <a:hlinkClick r:id=""/>
                        </a:rPr>
                        <a:t>Network Systems and Data Communications Analysts</a:t>
                      </a:r>
                      <a:r>
                        <a:rPr lang="en-US" sz="800" b="1" dirty="0">
                          <a:solidFill>
                            <a:schemeClr val="bg2"/>
                          </a:solidFill>
                          <a:latin typeface="Calibri"/>
                          <a:ea typeface="Times New Roman"/>
                        </a:rPr>
                        <a:t> </a:t>
                      </a:r>
                      <a:endParaRPr lang="en-US" sz="1000" b="1" dirty="0">
                        <a:solidFill>
                          <a:schemeClr val="bg2"/>
                        </a:solidFill>
                        <a:latin typeface="Times New Roman"/>
                        <a:ea typeface="Times New Roman"/>
                      </a:endParaRPr>
                    </a:p>
                    <a:p>
                      <a:pPr marL="0" marR="0">
                        <a:spcBef>
                          <a:spcPts val="0"/>
                        </a:spcBef>
                        <a:spcAft>
                          <a:spcPts val="0"/>
                        </a:spcAft>
                      </a:pPr>
                      <a:r>
                        <a:rPr lang="en-US" sz="800" dirty="0">
                          <a:solidFill>
                            <a:schemeClr val="bg2"/>
                          </a:solidFill>
                          <a:latin typeface="Calibri"/>
                          <a:ea typeface="Times New Roman"/>
                        </a:rPr>
                        <a:t>(15-1081)</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Analyze, design, test, and evaluate network systems, such as local area networks (LAN), wide area networks (WAN), Internet, intranet, and other data communications systems. Perform network modeling, analysis, and planning. Research and recommend network and data communications hardware and software. Include telecommunications specialists who deal with the interfacing of computer and communications equipment. May supervise computer programmers.</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dirty="0">
                          <a:solidFill>
                            <a:schemeClr val="bg2"/>
                          </a:solidFill>
                          <a:latin typeface="Calibri"/>
                          <a:ea typeface="Times New Roman"/>
                        </a:rPr>
                        <a:t>230,410</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4538">
                <a:tc>
                  <a:txBody>
                    <a:bodyPr/>
                    <a:lstStyle/>
                    <a:p>
                      <a:pPr marL="0" marR="0">
                        <a:spcBef>
                          <a:spcPts val="0"/>
                        </a:spcBef>
                        <a:spcAft>
                          <a:spcPts val="0"/>
                        </a:spcAft>
                      </a:pPr>
                      <a:r>
                        <a:rPr lang="en-US" sz="800" b="1" u="sng" dirty="0">
                          <a:solidFill>
                            <a:schemeClr val="bg2"/>
                          </a:solidFill>
                          <a:latin typeface="Calibri"/>
                          <a:ea typeface="Times New Roman"/>
                          <a:hlinkClick r:id=""/>
                        </a:rPr>
                        <a:t>Computer Specialists, All Other</a:t>
                      </a:r>
                      <a:r>
                        <a:rPr lang="en-US" sz="800" b="1" dirty="0">
                          <a:solidFill>
                            <a:schemeClr val="bg2"/>
                          </a:solidFill>
                          <a:latin typeface="Calibri"/>
                          <a:ea typeface="Times New Roman"/>
                        </a:rPr>
                        <a:t> </a:t>
                      </a:r>
                      <a:endParaRPr lang="en-US" sz="800" b="1" dirty="0" smtClean="0">
                        <a:solidFill>
                          <a:schemeClr val="bg2"/>
                        </a:solidFill>
                        <a:latin typeface="Calibri"/>
                        <a:ea typeface="Times New Roman"/>
                      </a:endParaRPr>
                    </a:p>
                    <a:p>
                      <a:pPr marL="0" marR="0">
                        <a:spcBef>
                          <a:spcPts val="0"/>
                        </a:spcBef>
                        <a:spcAft>
                          <a:spcPts val="0"/>
                        </a:spcAft>
                      </a:pPr>
                      <a:r>
                        <a:rPr lang="en-US" sz="800" dirty="0" smtClean="0">
                          <a:solidFill>
                            <a:schemeClr val="bg2"/>
                          </a:solidFill>
                          <a:latin typeface="Calibri"/>
                          <a:ea typeface="Times New Roman"/>
                        </a:rPr>
                        <a:t>(</a:t>
                      </a:r>
                      <a:r>
                        <a:rPr lang="en-US" sz="800" dirty="0">
                          <a:solidFill>
                            <a:schemeClr val="bg2"/>
                          </a:solidFill>
                          <a:latin typeface="Calibri"/>
                          <a:ea typeface="Times New Roman"/>
                        </a:rPr>
                        <a:t>15-1099)</a:t>
                      </a:r>
                      <a:endParaRPr lang="en-US" sz="100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0" dirty="0">
                          <a:solidFill>
                            <a:schemeClr val="bg2"/>
                          </a:solidFill>
                          <a:latin typeface="Calibri"/>
                          <a:ea typeface="Times New Roman"/>
                        </a:rPr>
                        <a:t>All computer specialists not listed separately.</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0" dirty="0">
                          <a:solidFill>
                            <a:schemeClr val="bg2"/>
                          </a:solidFill>
                          <a:latin typeface="Calibri"/>
                          <a:ea typeface="Times New Roman"/>
                        </a:rPr>
                        <a:t>191,780</a:t>
                      </a:r>
                      <a:endParaRPr lang="en-US" sz="1000" b="0" dirty="0">
                        <a:solidFill>
                          <a:schemeClr val="bg2"/>
                        </a:solidFill>
                        <a:latin typeface="Times New Roman"/>
                        <a:ea typeface="Times New Roman"/>
                      </a:endParaRPr>
                    </a:p>
                  </a:txBody>
                  <a:tcPr marL="57752" marR="5775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200722">
                <a:tc>
                  <a:txBody>
                    <a:bodyPr/>
                    <a:lstStyle/>
                    <a:p>
                      <a:pPr marL="0" marR="0">
                        <a:spcBef>
                          <a:spcPts val="0"/>
                        </a:spcBef>
                        <a:spcAft>
                          <a:spcPts val="0"/>
                        </a:spcAft>
                      </a:pPr>
                      <a:r>
                        <a:rPr lang="en-US" sz="1000" b="1" dirty="0">
                          <a:solidFill>
                            <a:schemeClr val="bg2"/>
                          </a:solidFill>
                          <a:latin typeface="+mn-lt"/>
                          <a:ea typeface="Times New Roman"/>
                        </a:rPr>
                        <a:t>Total</a:t>
                      </a:r>
                    </a:p>
                  </a:txBody>
                  <a:tcPr marL="57752" marR="57752" marT="0" marB="0">
                    <a:lnL w="38100" cap="flat" cmpd="sng" algn="ctr">
                      <a:solidFill>
                        <a:srgbClr val="000000"/>
                      </a:solidFill>
                      <a:prstDash val="solid"/>
                      <a:round/>
                      <a:headEnd type="none" w="med" len="med"/>
                      <a:tailEnd type="none" w="med" len="med"/>
                    </a:lnL>
                    <a:lnR>
                      <a:noFill/>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endParaRPr lang="en-US" sz="1000" b="1" dirty="0">
                        <a:solidFill>
                          <a:schemeClr val="bg2"/>
                        </a:solidFill>
                        <a:latin typeface="+mn-lt"/>
                        <a:ea typeface="Times New Roman"/>
                      </a:endParaRPr>
                    </a:p>
                  </a:txBody>
                  <a:tcPr marL="57752" marR="57752" marT="0" marB="0">
                    <a:lnL>
                      <a:noFill/>
                    </a:lnL>
                    <a:lnR>
                      <a:noFill/>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1000" b="1" u="sng" dirty="0">
                          <a:solidFill>
                            <a:schemeClr val="bg2"/>
                          </a:solidFill>
                          <a:latin typeface="+mn-lt"/>
                          <a:ea typeface="Times New Roman"/>
                        </a:rPr>
                        <a:t>3,474,870</a:t>
                      </a:r>
                      <a:endParaRPr lang="en-US" sz="1000" b="1" dirty="0">
                        <a:solidFill>
                          <a:schemeClr val="bg2"/>
                        </a:solidFill>
                        <a:latin typeface="+mn-lt"/>
                        <a:ea typeface="Times New Roman"/>
                      </a:endParaRPr>
                    </a:p>
                  </a:txBody>
                  <a:tcPr marL="57752" marR="57752" marT="0" marB="0">
                    <a:lnL>
                      <a:noFill/>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Wrapping it Up…</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0000"/>
              </a:lnSpc>
            </a:pPr>
            <a:r>
              <a:rPr lang="en-US" sz="3600" i="1" dirty="0" smtClean="0">
                <a:solidFill>
                  <a:srgbClr val="FAFD00"/>
                </a:solidFill>
              </a:rPr>
              <a:t>What Employers Look For</a:t>
            </a:r>
          </a:p>
          <a:p>
            <a:pPr>
              <a:lnSpc>
                <a:spcPct val="90000"/>
              </a:lnSpc>
            </a:pPr>
            <a:r>
              <a:rPr lang="en-US" sz="2600" dirty="0" smtClean="0">
                <a:solidFill>
                  <a:srgbClr val="FFFFFF"/>
                </a:solidFill>
              </a:rPr>
              <a:t>	Relevant work experience, especially internships</a:t>
            </a:r>
          </a:p>
          <a:p>
            <a:pPr>
              <a:lnSpc>
                <a:spcPct val="90000"/>
              </a:lnSpc>
            </a:pPr>
            <a:r>
              <a:rPr lang="en-US" sz="2600" dirty="0" smtClean="0">
                <a:solidFill>
                  <a:srgbClr val="FFFFFF"/>
                </a:solidFill>
              </a:rPr>
              <a:t>	Appropriate level of education and certifications</a:t>
            </a:r>
          </a:p>
          <a:p>
            <a:pPr>
              <a:lnSpc>
                <a:spcPct val="90000"/>
              </a:lnSpc>
            </a:pPr>
            <a:r>
              <a:rPr lang="en-US" sz="2600" dirty="0" smtClean="0">
                <a:solidFill>
                  <a:srgbClr val="FFFFFF"/>
                </a:solidFill>
              </a:rPr>
              <a:t>	Ethical behavior, integrity and honesty</a:t>
            </a:r>
          </a:p>
          <a:p>
            <a:pPr>
              <a:lnSpc>
                <a:spcPct val="90000"/>
              </a:lnSpc>
            </a:pPr>
            <a:r>
              <a:rPr lang="en-US" sz="2600" dirty="0" smtClean="0">
                <a:solidFill>
                  <a:srgbClr val="FFFFFF"/>
                </a:solidFill>
              </a:rPr>
              <a:t>	Strong interpersonal  and communications skills</a:t>
            </a:r>
          </a:p>
          <a:p>
            <a:pPr>
              <a:lnSpc>
                <a:spcPct val="90000"/>
              </a:lnSpc>
            </a:pPr>
            <a:r>
              <a:rPr lang="en-US" sz="2600" dirty="0" smtClean="0">
                <a:solidFill>
                  <a:srgbClr val="FFFFFF"/>
                </a:solidFill>
              </a:rPr>
              <a:t>	Customer-focused and service-oriented</a:t>
            </a:r>
          </a:p>
          <a:p>
            <a:pPr>
              <a:lnSpc>
                <a:spcPct val="90000"/>
              </a:lnSpc>
            </a:pPr>
            <a:r>
              <a:rPr lang="en-US" sz="2600" dirty="0" smtClean="0">
                <a:solidFill>
                  <a:srgbClr val="FFFFFF"/>
                </a:solidFill>
              </a:rPr>
              <a:t>	Ability to work on a project team or individually</a:t>
            </a:r>
          </a:p>
          <a:p>
            <a:pPr>
              <a:lnSpc>
                <a:spcPct val="90000"/>
              </a:lnSpc>
            </a:pPr>
            <a:r>
              <a:rPr lang="en-US" sz="2600" dirty="0" smtClean="0">
                <a:solidFill>
                  <a:srgbClr val="FFFFFF"/>
                </a:solidFill>
              </a:rPr>
              <a:t>	Quick learner, flexible, adaptive (agent of change)</a:t>
            </a:r>
          </a:p>
          <a:p>
            <a:pPr>
              <a:lnSpc>
                <a:spcPct val="90000"/>
              </a:lnSpc>
            </a:pPr>
            <a:r>
              <a:rPr lang="en-US" sz="2600" dirty="0" smtClean="0">
                <a:solidFill>
                  <a:srgbClr val="FFFFFF"/>
                </a:solidFill>
              </a:rPr>
              <a:t>	Highly motivated – need to “do whatever it takes”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dirty="0"/>
              <a:t>University of Louisville		            	</a:t>
            </a:r>
            <a:r>
              <a:rPr lang="en-US" dirty="0" smtClean="0"/>
              <a:t>Spring Semester 2010</a:t>
            </a:r>
            <a:endParaRPr lang="en-US" dirty="0"/>
          </a:p>
        </p:txBody>
      </p:sp>
      <p:sp>
        <p:nvSpPr>
          <p:cNvPr id="56322" name="Rectangle 3"/>
          <p:cNvSpPr>
            <a:spLocks noGrp="1" noChangeArrowheads="1"/>
          </p:cNvSpPr>
          <p:nvPr>
            <p:ph type="body" idx="1"/>
          </p:nvPr>
        </p:nvSpPr>
        <p:spPr>
          <a:xfrm>
            <a:off x="1003300" y="1250950"/>
            <a:ext cx="8140700" cy="5065713"/>
          </a:xfrm>
        </p:spPr>
        <p:txBody>
          <a:bodyPr/>
          <a:lstStyle/>
          <a:p>
            <a:pPr>
              <a:lnSpc>
                <a:spcPct val="114000"/>
              </a:lnSpc>
            </a:pPr>
            <a:r>
              <a:rPr lang="en-US" sz="3600" i="1" dirty="0" smtClean="0">
                <a:solidFill>
                  <a:srgbClr val="FAFD00"/>
                </a:solidFill>
              </a:rPr>
              <a:t>	Firms Want to Keep Staff In-House</a:t>
            </a:r>
            <a:endParaRPr lang="en-US" sz="3600" i="1" dirty="0" smtClean="0">
              <a:solidFill>
                <a:srgbClr val="FFFFFF"/>
              </a:solidFill>
            </a:endParaRPr>
          </a:p>
          <a:p>
            <a:pPr>
              <a:lnSpc>
                <a:spcPct val="114000"/>
              </a:lnSpc>
            </a:pPr>
            <a:r>
              <a:rPr lang="en-US" sz="2600" dirty="0" smtClean="0">
                <a:solidFill>
                  <a:srgbClr val="FFFFFF"/>
                </a:solidFill>
              </a:rPr>
              <a:t>	Programming / Application Development</a:t>
            </a:r>
          </a:p>
          <a:p>
            <a:pPr>
              <a:lnSpc>
                <a:spcPct val="114000"/>
              </a:lnSpc>
            </a:pPr>
            <a:r>
              <a:rPr lang="en-US" sz="2400" dirty="0" smtClean="0">
                <a:solidFill>
                  <a:schemeClr val="bg2">
                    <a:lumMod val="25000"/>
                    <a:lumOff val="75000"/>
                  </a:schemeClr>
                </a:solidFill>
              </a:rPr>
              <a:t>		SAP skills for ERP paying $35-$40 per hour more</a:t>
            </a:r>
          </a:p>
          <a:p>
            <a:pPr>
              <a:lnSpc>
                <a:spcPct val="114000"/>
              </a:lnSpc>
            </a:pPr>
            <a:r>
              <a:rPr lang="en-US" sz="2400" dirty="0" smtClean="0">
                <a:solidFill>
                  <a:schemeClr val="bg2">
                    <a:lumMod val="25000"/>
                    <a:lumOff val="75000"/>
                  </a:schemeClr>
                </a:solidFill>
              </a:rPr>
              <a:t>		Microsoft .NET, C# and SQL experience in demand</a:t>
            </a:r>
          </a:p>
          <a:p>
            <a:pPr>
              <a:lnSpc>
                <a:spcPct val="114000"/>
              </a:lnSpc>
            </a:pPr>
            <a:r>
              <a:rPr lang="en-US" sz="2600" dirty="0" smtClean="0">
                <a:solidFill>
                  <a:srgbClr val="FFFFFF"/>
                </a:solidFill>
              </a:rPr>
              <a:t>	Help Desk and Technical Support</a:t>
            </a:r>
          </a:p>
          <a:p>
            <a:pPr>
              <a:lnSpc>
                <a:spcPct val="114000"/>
              </a:lnSpc>
            </a:pPr>
            <a:r>
              <a:rPr lang="en-US" sz="2400" dirty="0" smtClean="0">
                <a:solidFill>
                  <a:schemeClr val="bg2">
                    <a:lumMod val="25000"/>
                    <a:lumOff val="75000"/>
                  </a:schemeClr>
                </a:solidFill>
              </a:rPr>
              <a:t>		Blend of technical expertise and customer service</a:t>
            </a:r>
          </a:p>
          <a:p>
            <a:pPr>
              <a:lnSpc>
                <a:spcPct val="114000"/>
              </a:lnSpc>
            </a:pPr>
            <a:r>
              <a:rPr lang="en-US" sz="2400" dirty="0" smtClean="0">
                <a:solidFill>
                  <a:schemeClr val="bg2">
                    <a:lumMod val="25000"/>
                    <a:lumOff val="75000"/>
                  </a:schemeClr>
                </a:solidFill>
              </a:rPr>
              <a:t>		Focuses on problem resolution and desktop support</a:t>
            </a:r>
          </a:p>
          <a:p>
            <a:pPr>
              <a:lnSpc>
                <a:spcPct val="114000"/>
              </a:lnSpc>
            </a:pPr>
            <a:r>
              <a:rPr lang="en-US" sz="2400" dirty="0" smtClean="0">
                <a:solidFill>
                  <a:schemeClr val="bg2">
                    <a:lumMod val="25000"/>
                    <a:lumOff val="75000"/>
                  </a:schemeClr>
                </a:solidFill>
              </a:rPr>
              <a:t>		Increasing demand for JOAT (“jack-of-all-trades”)</a:t>
            </a:r>
          </a:p>
        </p:txBody>
      </p:sp>
      <p:sp>
        <p:nvSpPr>
          <p:cNvPr id="56324" name="Rectangle 2"/>
          <p:cNvSpPr>
            <a:spLocks noGrp="1" noChangeArrowheads="1"/>
          </p:cNvSpPr>
          <p:nvPr>
            <p:ph type="title"/>
          </p:nvPr>
        </p:nvSpPr>
        <p:spPr>
          <a:xfrm>
            <a:off x="1360170" y="155575"/>
            <a:ext cx="7783830" cy="722249"/>
          </a:xfrm>
        </p:spPr>
        <p:txBody>
          <a:bodyPr/>
          <a:lstStyle/>
          <a:p>
            <a:pPr algn="ctr"/>
            <a:r>
              <a:rPr lang="en-US" sz="4000" dirty="0" smtClean="0"/>
              <a:t>Hottest I.T. Jobs Right Now</a:t>
            </a:r>
          </a:p>
        </p:txBody>
      </p:sp>
      <p:pic>
        <p:nvPicPr>
          <p:cNvPr id="6" name="Picture 7"/>
          <p:cNvPicPr>
            <a:picLocks noChangeAspect="1" noChangeArrowheads="1"/>
          </p:cNvPicPr>
          <p:nvPr/>
        </p:nvPicPr>
        <p:blipFill>
          <a:blip r:embed="rId3" cstate="print"/>
          <a:srcRect/>
          <a:stretch>
            <a:fillRect/>
          </a:stretch>
        </p:blipFill>
        <p:spPr bwMode="auto">
          <a:xfrm>
            <a:off x="0" y="0"/>
            <a:ext cx="1362075" cy="1619250"/>
          </a:xfrm>
          <a:prstGeom prst="rect">
            <a:avLst/>
          </a:prstGeom>
          <a:noFill/>
          <a:ln w="19050">
            <a:noFill/>
            <a:miter lim="800000"/>
            <a:headEnd/>
            <a:tailEnd/>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dirty="0"/>
              <a:t>University of Louisville		            	</a:t>
            </a:r>
            <a:r>
              <a:rPr lang="en-US" dirty="0" smtClean="0"/>
              <a:t>Spring Semester 2010</a:t>
            </a:r>
            <a:endParaRPr lang="en-US" dirty="0"/>
          </a:p>
        </p:txBody>
      </p:sp>
      <p:sp>
        <p:nvSpPr>
          <p:cNvPr id="56322" name="Rectangle 3"/>
          <p:cNvSpPr>
            <a:spLocks noGrp="1" noChangeArrowheads="1"/>
          </p:cNvSpPr>
          <p:nvPr>
            <p:ph type="body" idx="1"/>
          </p:nvPr>
        </p:nvSpPr>
        <p:spPr>
          <a:xfrm>
            <a:off x="1003300" y="1250950"/>
            <a:ext cx="8140700" cy="5065713"/>
          </a:xfrm>
        </p:spPr>
        <p:txBody>
          <a:bodyPr/>
          <a:lstStyle/>
          <a:p>
            <a:pPr>
              <a:lnSpc>
                <a:spcPct val="114000"/>
              </a:lnSpc>
            </a:pPr>
            <a:r>
              <a:rPr lang="en-US" sz="3600" i="1" dirty="0" smtClean="0">
                <a:solidFill>
                  <a:srgbClr val="FAFD00"/>
                </a:solidFill>
              </a:rPr>
              <a:t>	Outsourcing not Nearly as Popular</a:t>
            </a:r>
            <a:endParaRPr lang="en-US" sz="3600" i="1" dirty="0" smtClean="0">
              <a:solidFill>
                <a:srgbClr val="FFFFFF"/>
              </a:solidFill>
            </a:endParaRPr>
          </a:p>
          <a:p>
            <a:pPr>
              <a:lnSpc>
                <a:spcPct val="114000"/>
              </a:lnSpc>
            </a:pPr>
            <a:r>
              <a:rPr lang="en-US" sz="2600" dirty="0" smtClean="0">
                <a:solidFill>
                  <a:srgbClr val="FFFFFF"/>
                </a:solidFill>
              </a:rPr>
              <a:t>	Networking and Telecommunications</a:t>
            </a:r>
          </a:p>
          <a:p>
            <a:pPr>
              <a:lnSpc>
                <a:spcPct val="114000"/>
              </a:lnSpc>
            </a:pPr>
            <a:r>
              <a:rPr lang="en-US" sz="2400" dirty="0" smtClean="0">
                <a:solidFill>
                  <a:schemeClr val="bg2">
                    <a:lumMod val="25000"/>
                    <a:lumOff val="75000"/>
                  </a:schemeClr>
                </a:solidFill>
              </a:rPr>
              <a:t>		Digital Convergence - voice, data, email, IM, etc.</a:t>
            </a:r>
          </a:p>
          <a:p>
            <a:pPr>
              <a:lnSpc>
                <a:spcPct val="114000"/>
              </a:lnSpc>
            </a:pPr>
            <a:r>
              <a:rPr lang="en-US" sz="2400" dirty="0" smtClean="0">
                <a:solidFill>
                  <a:schemeClr val="bg2">
                    <a:lumMod val="25000"/>
                    <a:lumOff val="75000"/>
                  </a:schemeClr>
                </a:solidFill>
              </a:rPr>
              <a:t>		Network security and data privacy skills essential</a:t>
            </a:r>
          </a:p>
          <a:p>
            <a:pPr>
              <a:lnSpc>
                <a:spcPct val="114000"/>
              </a:lnSpc>
            </a:pPr>
            <a:r>
              <a:rPr lang="en-US" sz="2400" dirty="0" smtClean="0">
                <a:solidFill>
                  <a:schemeClr val="bg2">
                    <a:lumMod val="25000"/>
                    <a:lumOff val="75000"/>
                  </a:schemeClr>
                </a:solidFill>
              </a:rPr>
              <a:t>		Interest in Wi-Fi, </a:t>
            </a:r>
            <a:r>
              <a:rPr lang="en-US" sz="2400" dirty="0" err="1" smtClean="0">
                <a:solidFill>
                  <a:schemeClr val="bg2">
                    <a:lumMod val="25000"/>
                    <a:lumOff val="75000"/>
                  </a:schemeClr>
                </a:solidFill>
              </a:rPr>
              <a:t>WiMax</a:t>
            </a:r>
            <a:r>
              <a:rPr lang="en-US" sz="2400" dirty="0" smtClean="0">
                <a:solidFill>
                  <a:schemeClr val="bg2">
                    <a:lumMod val="25000"/>
                    <a:lumOff val="75000"/>
                  </a:schemeClr>
                </a:solidFill>
              </a:rPr>
              <a:t> and Bluetooth is growing</a:t>
            </a:r>
          </a:p>
          <a:p>
            <a:pPr>
              <a:lnSpc>
                <a:spcPct val="114000"/>
              </a:lnSpc>
            </a:pPr>
            <a:r>
              <a:rPr lang="en-US" sz="2600" dirty="0" smtClean="0">
                <a:solidFill>
                  <a:srgbClr val="FFFFFF"/>
                </a:solidFill>
              </a:rPr>
              <a:t>	Project Management</a:t>
            </a:r>
          </a:p>
          <a:p>
            <a:pPr>
              <a:lnSpc>
                <a:spcPct val="114000"/>
              </a:lnSpc>
            </a:pPr>
            <a:r>
              <a:rPr lang="en-US" sz="2400" dirty="0" smtClean="0">
                <a:solidFill>
                  <a:schemeClr val="bg2">
                    <a:lumMod val="25000"/>
                    <a:lumOff val="75000"/>
                  </a:schemeClr>
                </a:solidFill>
              </a:rPr>
              <a:t>		Increasing need for those with solid track records</a:t>
            </a:r>
          </a:p>
          <a:p>
            <a:pPr>
              <a:lnSpc>
                <a:spcPct val="114000"/>
              </a:lnSpc>
            </a:pPr>
            <a:r>
              <a:rPr lang="en-US" sz="2400" dirty="0" smtClean="0">
                <a:solidFill>
                  <a:schemeClr val="bg2">
                    <a:lumMod val="25000"/>
                    <a:lumOff val="75000"/>
                  </a:schemeClr>
                </a:solidFill>
              </a:rPr>
              <a:t>		Project</a:t>
            </a:r>
            <a:r>
              <a:rPr lang="en-US" sz="2400" baseline="30000" dirty="0" smtClean="0">
                <a:solidFill>
                  <a:schemeClr val="bg2">
                    <a:lumMod val="25000"/>
                    <a:lumOff val="75000"/>
                  </a:schemeClr>
                </a:solidFill>
              </a:rPr>
              <a:t>+</a:t>
            </a:r>
            <a:r>
              <a:rPr lang="en-US" sz="2400" dirty="0" smtClean="0">
                <a:solidFill>
                  <a:schemeClr val="bg2">
                    <a:lumMod val="25000"/>
                    <a:lumOff val="75000"/>
                  </a:schemeClr>
                </a:solidFill>
              </a:rPr>
              <a:t> and PMP Certifications being sought</a:t>
            </a:r>
          </a:p>
          <a:p>
            <a:pPr>
              <a:lnSpc>
                <a:spcPct val="114000"/>
              </a:lnSpc>
            </a:pPr>
            <a:endParaRPr lang="en-US" sz="2400" dirty="0" smtClean="0">
              <a:solidFill>
                <a:schemeClr val="bg2">
                  <a:lumMod val="25000"/>
                  <a:lumOff val="75000"/>
                </a:schemeClr>
              </a:solidFill>
            </a:endParaRPr>
          </a:p>
        </p:txBody>
      </p:sp>
      <p:sp>
        <p:nvSpPr>
          <p:cNvPr id="56324" name="Rectangle 2"/>
          <p:cNvSpPr>
            <a:spLocks noGrp="1" noChangeArrowheads="1"/>
          </p:cNvSpPr>
          <p:nvPr>
            <p:ph type="title"/>
          </p:nvPr>
        </p:nvSpPr>
        <p:spPr>
          <a:xfrm>
            <a:off x="1360170" y="155575"/>
            <a:ext cx="7783830" cy="722249"/>
          </a:xfrm>
        </p:spPr>
        <p:txBody>
          <a:bodyPr/>
          <a:lstStyle/>
          <a:p>
            <a:pPr algn="ctr"/>
            <a:r>
              <a:rPr lang="en-US" sz="4000" dirty="0" smtClean="0"/>
              <a:t>Hottest I.T. Jobs Right Now</a:t>
            </a:r>
          </a:p>
        </p:txBody>
      </p:sp>
      <p:pic>
        <p:nvPicPr>
          <p:cNvPr id="6" name="Picture 7"/>
          <p:cNvPicPr>
            <a:picLocks noChangeAspect="1" noChangeArrowheads="1"/>
          </p:cNvPicPr>
          <p:nvPr/>
        </p:nvPicPr>
        <p:blipFill>
          <a:blip r:embed="rId3" cstate="print"/>
          <a:srcRect/>
          <a:stretch>
            <a:fillRect/>
          </a:stretch>
        </p:blipFill>
        <p:spPr bwMode="auto">
          <a:xfrm>
            <a:off x="0" y="0"/>
            <a:ext cx="1362075" cy="1619250"/>
          </a:xfrm>
          <a:prstGeom prst="rect">
            <a:avLst/>
          </a:prstGeom>
          <a:noFill/>
          <a:ln w="19050">
            <a:noFill/>
            <a:miter lim="800000"/>
            <a:headEnd/>
            <a:tailEnd/>
          </a:ln>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dirty="0"/>
              <a:t>University of Louisville		            	</a:t>
            </a:r>
            <a:r>
              <a:rPr lang="en-US" dirty="0" smtClean="0"/>
              <a:t>Spring Semester 2010</a:t>
            </a:r>
            <a:endParaRPr lang="en-US" dirty="0"/>
          </a:p>
        </p:txBody>
      </p:sp>
      <p:sp>
        <p:nvSpPr>
          <p:cNvPr id="56322" name="Rectangle 3"/>
          <p:cNvSpPr>
            <a:spLocks noGrp="1" noChangeArrowheads="1"/>
          </p:cNvSpPr>
          <p:nvPr>
            <p:ph type="body" idx="1"/>
          </p:nvPr>
        </p:nvSpPr>
        <p:spPr>
          <a:xfrm>
            <a:off x="1003300" y="1250950"/>
            <a:ext cx="8140700" cy="5065713"/>
          </a:xfrm>
        </p:spPr>
        <p:txBody>
          <a:bodyPr/>
          <a:lstStyle/>
          <a:p>
            <a:pPr>
              <a:lnSpc>
                <a:spcPct val="114000"/>
              </a:lnSpc>
            </a:pPr>
            <a:r>
              <a:rPr lang="en-US" sz="3600" i="1" dirty="0" smtClean="0">
                <a:solidFill>
                  <a:srgbClr val="FAFD00"/>
                </a:solidFill>
              </a:rPr>
              <a:t>	Despite Economy, Demand is Strong</a:t>
            </a:r>
            <a:endParaRPr lang="en-US" sz="3600" i="1" dirty="0" smtClean="0">
              <a:solidFill>
                <a:srgbClr val="FFFFFF"/>
              </a:solidFill>
            </a:endParaRPr>
          </a:p>
          <a:p>
            <a:pPr>
              <a:lnSpc>
                <a:spcPct val="114000"/>
              </a:lnSpc>
            </a:pPr>
            <a:r>
              <a:rPr lang="en-US" sz="2800" dirty="0" smtClean="0">
                <a:solidFill>
                  <a:srgbClr val="FFFFFF"/>
                </a:solidFill>
              </a:rPr>
              <a:t>	Web 2.0</a:t>
            </a:r>
          </a:p>
          <a:p>
            <a:pPr>
              <a:lnSpc>
                <a:spcPct val="114000"/>
              </a:lnSpc>
            </a:pPr>
            <a:r>
              <a:rPr lang="en-US" sz="2400" dirty="0" smtClean="0">
                <a:solidFill>
                  <a:schemeClr val="bg2">
                    <a:lumMod val="25000"/>
                    <a:lumOff val="75000"/>
                  </a:schemeClr>
                </a:solidFill>
              </a:rPr>
              <a:t>		More companies trying to reach customers via Web</a:t>
            </a:r>
          </a:p>
          <a:p>
            <a:pPr>
              <a:lnSpc>
                <a:spcPct val="114000"/>
              </a:lnSpc>
            </a:pPr>
            <a:r>
              <a:rPr lang="en-US" sz="2400" dirty="0" smtClean="0">
                <a:solidFill>
                  <a:schemeClr val="bg2">
                    <a:lumMod val="25000"/>
                    <a:lumOff val="75000"/>
                  </a:schemeClr>
                </a:solidFill>
              </a:rPr>
              <a:t>		Business to business (B2B) e-Commerce growing</a:t>
            </a:r>
          </a:p>
          <a:p>
            <a:pPr>
              <a:lnSpc>
                <a:spcPct val="114000"/>
              </a:lnSpc>
            </a:pPr>
            <a:r>
              <a:rPr lang="en-US" sz="2600" dirty="0" smtClean="0">
                <a:solidFill>
                  <a:srgbClr val="FFFFFF"/>
                </a:solidFill>
              </a:rPr>
              <a:t>	Business Intelligence</a:t>
            </a:r>
          </a:p>
          <a:p>
            <a:pPr>
              <a:lnSpc>
                <a:spcPct val="114000"/>
              </a:lnSpc>
            </a:pPr>
            <a:r>
              <a:rPr lang="en-US" sz="2400" dirty="0" smtClean="0">
                <a:solidFill>
                  <a:schemeClr val="bg2">
                    <a:lumMod val="25000"/>
                    <a:lumOff val="75000"/>
                  </a:schemeClr>
                </a:solidFill>
              </a:rPr>
              <a:t>		Need for making decisions about business strategy</a:t>
            </a:r>
          </a:p>
          <a:p>
            <a:pPr>
              <a:lnSpc>
                <a:spcPct val="114000"/>
              </a:lnSpc>
            </a:pPr>
            <a:r>
              <a:rPr lang="en-US" sz="2400" dirty="0" smtClean="0">
                <a:solidFill>
                  <a:schemeClr val="bg2">
                    <a:lumMod val="25000"/>
                    <a:lumOff val="75000"/>
                  </a:schemeClr>
                </a:solidFill>
              </a:rPr>
              <a:t>		Understanding the data and interpreting the results</a:t>
            </a:r>
          </a:p>
          <a:p>
            <a:pPr>
              <a:lnSpc>
                <a:spcPct val="114000"/>
              </a:lnSpc>
            </a:pPr>
            <a:r>
              <a:rPr lang="en-US" sz="2400" dirty="0" smtClean="0">
                <a:solidFill>
                  <a:schemeClr val="bg2">
                    <a:lumMod val="25000"/>
                    <a:lumOff val="75000"/>
                  </a:schemeClr>
                </a:solidFill>
              </a:rPr>
              <a:t>		Data mining, data warehousing, data management</a:t>
            </a:r>
          </a:p>
          <a:p>
            <a:pPr>
              <a:lnSpc>
                <a:spcPct val="114000"/>
              </a:lnSpc>
            </a:pPr>
            <a:endParaRPr lang="en-US" sz="2400" dirty="0" smtClean="0">
              <a:solidFill>
                <a:schemeClr val="bg2">
                  <a:lumMod val="25000"/>
                  <a:lumOff val="75000"/>
                </a:schemeClr>
              </a:solidFill>
            </a:endParaRPr>
          </a:p>
        </p:txBody>
      </p:sp>
      <p:sp>
        <p:nvSpPr>
          <p:cNvPr id="56324" name="Rectangle 2"/>
          <p:cNvSpPr>
            <a:spLocks noGrp="1" noChangeArrowheads="1"/>
          </p:cNvSpPr>
          <p:nvPr>
            <p:ph type="title"/>
          </p:nvPr>
        </p:nvSpPr>
        <p:spPr>
          <a:xfrm>
            <a:off x="1360170" y="155575"/>
            <a:ext cx="7783830" cy="722249"/>
          </a:xfrm>
        </p:spPr>
        <p:txBody>
          <a:bodyPr/>
          <a:lstStyle/>
          <a:p>
            <a:pPr algn="ctr"/>
            <a:r>
              <a:rPr lang="en-US" sz="4000" dirty="0" smtClean="0"/>
              <a:t>Hottest I.T. Jobs Right Now</a:t>
            </a:r>
          </a:p>
        </p:txBody>
      </p:sp>
      <p:pic>
        <p:nvPicPr>
          <p:cNvPr id="6" name="Picture 7"/>
          <p:cNvPicPr>
            <a:picLocks noChangeAspect="1" noChangeArrowheads="1"/>
          </p:cNvPicPr>
          <p:nvPr/>
        </p:nvPicPr>
        <p:blipFill>
          <a:blip r:embed="rId3" cstate="print"/>
          <a:srcRect/>
          <a:stretch>
            <a:fillRect/>
          </a:stretch>
        </p:blipFill>
        <p:spPr bwMode="auto">
          <a:xfrm>
            <a:off x="0" y="0"/>
            <a:ext cx="1362075" cy="1619250"/>
          </a:xfrm>
          <a:prstGeom prst="rect">
            <a:avLst/>
          </a:prstGeom>
          <a:noFill/>
          <a:ln w="19050">
            <a:noFill/>
            <a:miter lim="800000"/>
            <a:headEnd/>
            <a:tailEnd/>
          </a:ln>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p:spPr>
        <p:txBody>
          <a:bodyPr/>
          <a:lstStyle/>
          <a:p>
            <a:r>
              <a:rPr lang="en-US" dirty="0"/>
              <a:t>University of Louisville		            	</a:t>
            </a:r>
            <a:r>
              <a:rPr lang="en-US" dirty="0" smtClean="0"/>
              <a:t>Spring Semester 2010</a:t>
            </a:r>
            <a:endParaRPr lang="en-US" dirty="0"/>
          </a:p>
        </p:txBody>
      </p:sp>
      <p:sp>
        <p:nvSpPr>
          <p:cNvPr id="56322" name="Rectangle 3"/>
          <p:cNvSpPr>
            <a:spLocks noGrp="1" noChangeArrowheads="1"/>
          </p:cNvSpPr>
          <p:nvPr>
            <p:ph type="body" idx="1"/>
          </p:nvPr>
        </p:nvSpPr>
        <p:spPr>
          <a:xfrm>
            <a:off x="1003300" y="1250950"/>
            <a:ext cx="8140700" cy="5065713"/>
          </a:xfrm>
        </p:spPr>
        <p:txBody>
          <a:bodyPr/>
          <a:lstStyle/>
          <a:p>
            <a:pPr>
              <a:lnSpc>
                <a:spcPct val="114000"/>
              </a:lnSpc>
            </a:pPr>
            <a:r>
              <a:rPr lang="en-US" sz="3600" i="1" dirty="0" smtClean="0">
                <a:solidFill>
                  <a:srgbClr val="FAFD00"/>
                </a:solidFill>
              </a:rPr>
              <a:t>	Some CIOs Build Talent from Within</a:t>
            </a:r>
            <a:endParaRPr lang="en-US" sz="3600" i="1" dirty="0" smtClean="0">
              <a:solidFill>
                <a:srgbClr val="FFFFFF"/>
              </a:solidFill>
            </a:endParaRPr>
          </a:p>
          <a:p>
            <a:pPr>
              <a:lnSpc>
                <a:spcPct val="114000"/>
              </a:lnSpc>
            </a:pPr>
            <a:r>
              <a:rPr lang="en-US" sz="2800" dirty="0" smtClean="0">
                <a:solidFill>
                  <a:srgbClr val="FFFFFF"/>
                </a:solidFill>
              </a:rPr>
              <a:t>	Data Centers</a:t>
            </a:r>
          </a:p>
          <a:p>
            <a:pPr>
              <a:lnSpc>
                <a:spcPct val="114000"/>
              </a:lnSpc>
            </a:pPr>
            <a:r>
              <a:rPr lang="en-US" sz="2400" dirty="0" smtClean="0">
                <a:solidFill>
                  <a:schemeClr val="bg2">
                    <a:lumMod val="25000"/>
                    <a:lumOff val="75000"/>
                  </a:schemeClr>
                </a:solidFill>
              </a:rPr>
              <a:t>		Many server and storage virtualization projects</a:t>
            </a:r>
          </a:p>
          <a:p>
            <a:pPr>
              <a:lnSpc>
                <a:spcPct val="114000"/>
              </a:lnSpc>
            </a:pPr>
            <a:r>
              <a:rPr lang="en-US" sz="2400" dirty="0" smtClean="0">
                <a:solidFill>
                  <a:schemeClr val="bg2">
                    <a:lumMod val="25000"/>
                    <a:lumOff val="75000"/>
                  </a:schemeClr>
                </a:solidFill>
              </a:rPr>
              <a:t>		Companies are retraining existing staff in VMWare</a:t>
            </a:r>
          </a:p>
          <a:p>
            <a:pPr>
              <a:lnSpc>
                <a:spcPct val="114000"/>
              </a:lnSpc>
            </a:pPr>
            <a:r>
              <a:rPr lang="en-US" sz="2400" dirty="0" smtClean="0">
                <a:solidFill>
                  <a:schemeClr val="bg2">
                    <a:lumMod val="25000"/>
                    <a:lumOff val="75000"/>
                  </a:schemeClr>
                </a:solidFill>
              </a:rPr>
              <a:t>		Looking for ways to shrink energy costs and space</a:t>
            </a:r>
          </a:p>
          <a:p>
            <a:pPr>
              <a:lnSpc>
                <a:spcPct val="114000"/>
              </a:lnSpc>
            </a:pPr>
            <a:r>
              <a:rPr lang="en-US" sz="2800" dirty="0" smtClean="0">
                <a:solidFill>
                  <a:srgbClr val="FFFFFF"/>
                </a:solidFill>
              </a:rPr>
              <a:t>	Security</a:t>
            </a:r>
          </a:p>
          <a:p>
            <a:pPr>
              <a:lnSpc>
                <a:spcPct val="114000"/>
              </a:lnSpc>
            </a:pPr>
            <a:r>
              <a:rPr lang="en-US" sz="2400" dirty="0" smtClean="0">
                <a:solidFill>
                  <a:schemeClr val="bg2">
                    <a:lumMod val="25000"/>
                    <a:lumOff val="75000"/>
                  </a:schemeClr>
                </a:solidFill>
              </a:rPr>
              <a:t>		SAP - probably the hottest of the hot jobs out there</a:t>
            </a:r>
          </a:p>
          <a:p>
            <a:pPr>
              <a:lnSpc>
                <a:spcPct val="114000"/>
              </a:lnSpc>
            </a:pPr>
            <a:r>
              <a:rPr lang="en-US" sz="2400" dirty="0" smtClean="0">
                <a:solidFill>
                  <a:schemeClr val="bg2">
                    <a:lumMod val="25000"/>
                    <a:lumOff val="75000"/>
                  </a:schemeClr>
                </a:solidFill>
              </a:rPr>
              <a:t>		Strong need for networking and wireless security</a:t>
            </a:r>
          </a:p>
        </p:txBody>
      </p:sp>
      <p:sp>
        <p:nvSpPr>
          <p:cNvPr id="56324" name="Rectangle 2"/>
          <p:cNvSpPr>
            <a:spLocks noGrp="1" noChangeArrowheads="1"/>
          </p:cNvSpPr>
          <p:nvPr>
            <p:ph type="title"/>
          </p:nvPr>
        </p:nvSpPr>
        <p:spPr>
          <a:xfrm>
            <a:off x="1360170" y="155575"/>
            <a:ext cx="7783830" cy="722249"/>
          </a:xfrm>
        </p:spPr>
        <p:txBody>
          <a:bodyPr/>
          <a:lstStyle/>
          <a:p>
            <a:pPr algn="ctr"/>
            <a:r>
              <a:rPr lang="en-US" sz="4000" dirty="0" smtClean="0"/>
              <a:t>Hottest I.T. Jobs Right Now</a:t>
            </a:r>
          </a:p>
        </p:txBody>
      </p:sp>
      <p:pic>
        <p:nvPicPr>
          <p:cNvPr id="6" name="Picture 7"/>
          <p:cNvPicPr>
            <a:picLocks noChangeAspect="1" noChangeArrowheads="1"/>
          </p:cNvPicPr>
          <p:nvPr/>
        </p:nvPicPr>
        <p:blipFill>
          <a:blip r:embed="rId3" cstate="print"/>
          <a:srcRect/>
          <a:stretch>
            <a:fillRect/>
          </a:stretch>
        </p:blipFill>
        <p:spPr bwMode="auto">
          <a:xfrm>
            <a:off x="0" y="0"/>
            <a:ext cx="1362075" cy="1619250"/>
          </a:xfrm>
          <a:prstGeom prst="rect">
            <a:avLst/>
          </a:prstGeom>
          <a:noFill/>
          <a:ln w="19050">
            <a:noFill/>
            <a:miter lim="800000"/>
            <a:headEnd/>
            <a:tailEnd/>
          </a:ln>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Wrapping it Up…</a:t>
            </a:r>
          </a:p>
        </p:txBody>
      </p:sp>
      <p:sp>
        <p:nvSpPr>
          <p:cNvPr id="52227" name="Rectangle 3"/>
          <p:cNvSpPr>
            <a:spLocks noGrp="1" noChangeArrowheads="1"/>
          </p:cNvSpPr>
          <p:nvPr>
            <p:ph type="body" idx="4294967295"/>
          </p:nvPr>
        </p:nvSpPr>
        <p:spPr>
          <a:xfrm>
            <a:off x="1003300" y="1250950"/>
            <a:ext cx="8140700" cy="5065713"/>
          </a:xfrm>
        </p:spPr>
        <p:txBody>
          <a:bodyPr/>
          <a:lstStyle/>
          <a:p>
            <a:r>
              <a:rPr lang="en-US" sz="3600" i="1" dirty="0" smtClean="0">
                <a:solidFill>
                  <a:srgbClr val="FAFD00"/>
                </a:solidFill>
              </a:rPr>
              <a:t>Keys to Success</a:t>
            </a:r>
          </a:p>
          <a:p>
            <a:r>
              <a:rPr lang="en-US" sz="2600" dirty="0" smtClean="0">
                <a:solidFill>
                  <a:srgbClr val="FFFFFF"/>
                </a:solidFill>
              </a:rPr>
              <a:t>Develop expanded skills, including communication and business skills in addition to technical skills</a:t>
            </a:r>
          </a:p>
          <a:p>
            <a:r>
              <a:rPr lang="en-US" sz="2600" dirty="0" smtClean="0">
                <a:solidFill>
                  <a:srgbClr val="FFFFFF"/>
                </a:solidFill>
              </a:rPr>
              <a:t>Use internships, class projects, and part-time jobs 	to obtain relevant work experience</a:t>
            </a:r>
          </a:p>
          <a:p>
            <a:r>
              <a:rPr lang="en-US" sz="2600" dirty="0" smtClean="0">
                <a:solidFill>
                  <a:srgbClr val="FFFFFF"/>
                </a:solidFill>
              </a:rPr>
              <a:t>Discuss career goals with advisors and professors</a:t>
            </a:r>
          </a:p>
          <a:p>
            <a:r>
              <a:rPr lang="en-US" sz="2600" dirty="0" smtClean="0">
                <a:solidFill>
                  <a:srgbClr val="FFFFFF"/>
                </a:solidFill>
              </a:rPr>
              <a:t>Target elective coursework accordingly</a:t>
            </a:r>
          </a:p>
          <a:p>
            <a:r>
              <a:rPr lang="en-US" sz="2600" dirty="0" smtClean="0">
                <a:solidFill>
                  <a:srgbClr val="FFFFFF"/>
                </a:solidFill>
              </a:rPr>
              <a:t>Consider a major or minor in information systems </a:t>
            </a:r>
          </a:p>
          <a:p>
            <a:r>
              <a:rPr lang="en-US" sz="2600" dirty="0" smtClean="0">
                <a:solidFill>
                  <a:srgbClr val="FFFFFF"/>
                </a:solidFill>
              </a:rPr>
              <a:t>Take ownership of your education and career!</a:t>
            </a:r>
          </a:p>
        </p:txBody>
      </p:sp>
      <p:pic>
        <p:nvPicPr>
          <p:cNvPr id="25602" name="Picture 2" descr="C:\Documents and Settings\sjkend01.CBPA\Local Settings\Temporary Internet Files\Content.IE5\FE40N0GR\MPj04387920000[1].jpg"/>
          <p:cNvPicPr>
            <a:picLocks noChangeAspect="1" noChangeArrowheads="1"/>
          </p:cNvPicPr>
          <p:nvPr/>
        </p:nvPicPr>
        <p:blipFill>
          <a:blip r:embed="rId3" cstate="print"/>
          <a:srcRect/>
          <a:stretch>
            <a:fillRect/>
          </a:stretch>
        </p:blipFill>
        <p:spPr bwMode="auto">
          <a:xfrm>
            <a:off x="7406640" y="0"/>
            <a:ext cx="1737360" cy="1052520"/>
          </a:xfrm>
          <a:prstGeom prst="rect">
            <a:avLst/>
          </a:prstGeom>
          <a:noFill/>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Wrapping it Up…</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135000"/>
              </a:lnSpc>
            </a:pPr>
            <a:r>
              <a:rPr lang="en-US" sz="3600" i="1" dirty="0" smtClean="0">
                <a:solidFill>
                  <a:srgbClr val="FAFD00"/>
                </a:solidFill>
              </a:rPr>
              <a:t>Landing a Tech Job</a:t>
            </a:r>
          </a:p>
          <a:p>
            <a:pPr>
              <a:lnSpc>
                <a:spcPct val="135000"/>
              </a:lnSpc>
            </a:pPr>
            <a:r>
              <a:rPr lang="en-US" sz="2800" dirty="0" smtClean="0">
                <a:solidFill>
                  <a:srgbClr val="FFFFFF"/>
                </a:solidFill>
              </a:rPr>
              <a:t>	</a:t>
            </a:r>
            <a:r>
              <a:rPr lang="en-US" sz="2800" dirty="0" err="1" smtClean="0">
                <a:hlinkClick r:id="rId3"/>
              </a:rPr>
              <a:t>CrunchBoard</a:t>
            </a:r>
            <a:r>
              <a:rPr lang="en-US" sz="2800" dirty="0" smtClean="0"/>
              <a:t>			</a:t>
            </a:r>
            <a:r>
              <a:rPr lang="en-US" sz="2800" dirty="0" err="1" smtClean="0">
                <a:hlinkClick r:id="rId4"/>
              </a:rPr>
              <a:t>Jobfox</a:t>
            </a:r>
            <a:endParaRPr lang="en-US" sz="2800" dirty="0" smtClean="0"/>
          </a:p>
          <a:p>
            <a:pPr>
              <a:lnSpc>
                <a:spcPct val="135000"/>
              </a:lnSpc>
            </a:pPr>
            <a:r>
              <a:rPr lang="en-US" sz="2800" dirty="0" smtClean="0">
                <a:solidFill>
                  <a:srgbClr val="FFFFFF"/>
                </a:solidFill>
              </a:rPr>
              <a:t>	</a:t>
            </a:r>
            <a:r>
              <a:rPr lang="en-US" sz="2800" dirty="0" smtClean="0">
                <a:hlinkClick r:id="rId5"/>
              </a:rPr>
              <a:t>Dice</a:t>
            </a:r>
            <a:r>
              <a:rPr lang="en-US" sz="2800" dirty="0" smtClean="0"/>
              <a:t>				</a:t>
            </a:r>
            <a:r>
              <a:rPr lang="en-US" sz="2800" dirty="0" smtClean="0">
                <a:hlinkClick r:id="rId6"/>
              </a:rPr>
              <a:t>LinkedIn</a:t>
            </a:r>
            <a:endParaRPr lang="en-US" sz="2800" dirty="0" smtClean="0"/>
          </a:p>
          <a:p>
            <a:pPr>
              <a:lnSpc>
                <a:spcPct val="135000"/>
              </a:lnSpc>
            </a:pPr>
            <a:r>
              <a:rPr lang="en-US" sz="2800" dirty="0" smtClean="0">
                <a:solidFill>
                  <a:srgbClr val="FFFFFF"/>
                </a:solidFill>
              </a:rPr>
              <a:t>	</a:t>
            </a:r>
            <a:r>
              <a:rPr lang="en-US" sz="2800" dirty="0" err="1" smtClean="0">
                <a:hlinkClick r:id="rId7"/>
              </a:rPr>
              <a:t>GigaOM</a:t>
            </a:r>
            <a:r>
              <a:rPr lang="en-US" sz="2800" dirty="0" smtClean="0">
                <a:hlinkClick r:id="rId7"/>
              </a:rPr>
              <a:t> Jobs</a:t>
            </a:r>
            <a:r>
              <a:rPr lang="en-US" sz="2800" dirty="0" smtClean="0"/>
              <a:t>			</a:t>
            </a:r>
            <a:r>
              <a:rPr lang="en-US" sz="2800" dirty="0" err="1" smtClean="0">
                <a:hlinkClick r:id="rId8"/>
              </a:rPr>
              <a:t>mediabistro</a:t>
            </a:r>
            <a:endParaRPr lang="en-US" sz="2800" dirty="0" smtClean="0"/>
          </a:p>
          <a:p>
            <a:pPr>
              <a:lnSpc>
                <a:spcPct val="135000"/>
              </a:lnSpc>
            </a:pPr>
            <a:r>
              <a:rPr lang="en-US" sz="2800" dirty="0" smtClean="0">
                <a:solidFill>
                  <a:srgbClr val="FFFFFF"/>
                </a:solidFill>
              </a:rPr>
              <a:t>	</a:t>
            </a:r>
            <a:r>
              <a:rPr lang="en-US" sz="2800" dirty="0" smtClean="0">
                <a:hlinkClick r:id="rId9"/>
              </a:rPr>
              <a:t>Indeed</a:t>
            </a:r>
            <a:r>
              <a:rPr lang="en-US" sz="2800" dirty="0" smtClean="0"/>
              <a:t>				</a:t>
            </a:r>
            <a:r>
              <a:rPr lang="en-US" sz="2800" dirty="0" smtClean="0">
                <a:hlinkClick r:id="rId10"/>
              </a:rPr>
              <a:t>Simply Hired</a:t>
            </a:r>
            <a:endParaRPr lang="en-US" sz="2800" dirty="0" smtClean="0"/>
          </a:p>
          <a:p>
            <a:pPr>
              <a:lnSpc>
                <a:spcPct val="135000"/>
              </a:lnSpc>
            </a:pPr>
            <a:r>
              <a:rPr lang="en-US" sz="2800" dirty="0" smtClean="0">
                <a:solidFill>
                  <a:srgbClr val="FFFFFF"/>
                </a:solidFill>
              </a:rPr>
              <a:t>	</a:t>
            </a:r>
            <a:r>
              <a:rPr lang="en-US" sz="2800" dirty="0" err="1" smtClean="0">
                <a:hlinkClick r:id="rId11"/>
              </a:rPr>
              <a:t>InterviewUp</a:t>
            </a:r>
            <a:r>
              <a:rPr lang="en-US" sz="2800" dirty="0" smtClean="0"/>
              <a:t>			</a:t>
            </a:r>
            <a:r>
              <a:rPr lang="en-US" sz="2800" dirty="0" err="1" smtClean="0">
                <a:hlinkClick r:id="rId12"/>
              </a:rPr>
              <a:t>Trovix</a:t>
            </a:r>
            <a:endParaRPr lang="en-US" sz="2800" dirty="0" smtClean="0"/>
          </a:p>
        </p:txBody>
      </p:sp>
      <p:pic>
        <p:nvPicPr>
          <p:cNvPr id="21506" name="Picture 2" descr="C:\Documents and Settings\sjkend01.CBPA\Local Settings\Temporary Internet Files\Content.IE5\UX10Q9LH\MPj04393450000[1].jpg"/>
          <p:cNvPicPr>
            <a:picLocks noChangeAspect="1" noChangeArrowheads="1"/>
          </p:cNvPicPr>
          <p:nvPr/>
        </p:nvPicPr>
        <p:blipFill>
          <a:blip r:embed="rId13" cstate="print"/>
          <a:srcRect/>
          <a:stretch>
            <a:fillRect/>
          </a:stretch>
        </p:blipFill>
        <p:spPr bwMode="auto">
          <a:xfrm>
            <a:off x="7178040" y="0"/>
            <a:ext cx="1965960" cy="1877960"/>
          </a:xfrm>
          <a:prstGeom prst="rect">
            <a:avLst/>
          </a:prstGeom>
          <a:noFill/>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
        <p:nvSpPr>
          <p:cNvPr id="52226" name="Rectangle 2"/>
          <p:cNvSpPr>
            <a:spLocks noGrp="1" noChangeArrowheads="1"/>
          </p:cNvSpPr>
          <p:nvPr>
            <p:ph type="title" idx="4294967295"/>
          </p:nvPr>
        </p:nvSpPr>
        <p:spPr/>
        <p:txBody>
          <a:bodyPr/>
          <a:lstStyle/>
          <a:p>
            <a:r>
              <a:rPr lang="en-US" sz="4000" dirty="0" smtClean="0"/>
              <a:t>Wrapping it Up…</a:t>
            </a:r>
          </a:p>
        </p:txBody>
      </p:sp>
      <p:sp>
        <p:nvSpPr>
          <p:cNvPr id="52227" name="Rectangle 3"/>
          <p:cNvSpPr>
            <a:spLocks noGrp="1" noChangeArrowheads="1"/>
          </p:cNvSpPr>
          <p:nvPr>
            <p:ph type="body" idx="4294967295"/>
          </p:nvPr>
        </p:nvSpPr>
        <p:spPr>
          <a:xfrm>
            <a:off x="1003300" y="1250950"/>
            <a:ext cx="8140700" cy="5065713"/>
          </a:xfrm>
        </p:spPr>
        <p:txBody>
          <a:bodyPr/>
          <a:lstStyle/>
          <a:p>
            <a:pPr>
              <a:lnSpc>
                <a:spcPct val="95000"/>
              </a:lnSpc>
            </a:pPr>
            <a:r>
              <a:rPr lang="en-US" sz="3600" i="1" dirty="0" smtClean="0">
                <a:solidFill>
                  <a:srgbClr val="FAFD00"/>
                </a:solidFill>
              </a:rPr>
              <a:t>Sources Cited</a:t>
            </a:r>
          </a:p>
          <a:p>
            <a:pPr>
              <a:lnSpc>
                <a:spcPct val="95000"/>
              </a:lnSpc>
            </a:pPr>
            <a:r>
              <a:rPr lang="en-US" sz="2800" i="1" dirty="0" smtClean="0">
                <a:solidFill>
                  <a:srgbClr val="FFFFFF"/>
                </a:solidFill>
              </a:rPr>
              <a:t>	CareerBuilder</a:t>
            </a:r>
          </a:p>
          <a:p>
            <a:pPr>
              <a:lnSpc>
                <a:spcPct val="95000"/>
              </a:lnSpc>
            </a:pPr>
            <a:r>
              <a:rPr lang="en-US" sz="2800" i="1" dirty="0" smtClean="0">
                <a:solidFill>
                  <a:srgbClr val="FFFFFF"/>
                </a:solidFill>
              </a:rPr>
              <a:t>	</a:t>
            </a:r>
            <a:r>
              <a:rPr lang="en-US" sz="2800" i="1" dirty="0" err="1" smtClean="0">
                <a:solidFill>
                  <a:srgbClr val="FFFFFF"/>
                </a:solidFill>
              </a:rPr>
              <a:t>CNNMoney</a:t>
            </a:r>
            <a:endParaRPr lang="en-US" sz="2800" i="1" dirty="0" smtClean="0">
              <a:solidFill>
                <a:srgbClr val="FFFFFF"/>
              </a:solidFill>
            </a:endParaRPr>
          </a:p>
          <a:p>
            <a:pPr>
              <a:lnSpc>
                <a:spcPct val="95000"/>
              </a:lnSpc>
            </a:pPr>
            <a:r>
              <a:rPr lang="en-US" sz="2800" i="1" dirty="0" smtClean="0">
                <a:solidFill>
                  <a:srgbClr val="FFFFFF"/>
                </a:solidFill>
              </a:rPr>
              <a:t>	</a:t>
            </a:r>
            <a:r>
              <a:rPr lang="en-US" sz="2800" i="1" dirty="0" err="1" smtClean="0">
                <a:solidFill>
                  <a:srgbClr val="FFFFFF"/>
                </a:solidFill>
              </a:rPr>
              <a:t>MonsterTRAK</a:t>
            </a:r>
            <a:r>
              <a:rPr lang="en-US" sz="2800" i="1" dirty="0" smtClean="0">
                <a:solidFill>
                  <a:srgbClr val="FFFFFF"/>
                </a:solidFill>
              </a:rPr>
              <a:t> </a:t>
            </a:r>
          </a:p>
          <a:p>
            <a:pPr>
              <a:lnSpc>
                <a:spcPct val="95000"/>
              </a:lnSpc>
            </a:pPr>
            <a:r>
              <a:rPr lang="en-US" sz="2800" dirty="0" smtClean="0">
                <a:solidFill>
                  <a:srgbClr val="FFFFFF"/>
                </a:solidFill>
              </a:rPr>
              <a:t>	National Association of Colleges and Employers</a:t>
            </a:r>
          </a:p>
          <a:p>
            <a:pPr>
              <a:lnSpc>
                <a:spcPct val="95000"/>
              </a:lnSpc>
            </a:pPr>
            <a:r>
              <a:rPr lang="en-US" sz="2800" dirty="0" smtClean="0">
                <a:solidFill>
                  <a:srgbClr val="FFFFFF"/>
                </a:solidFill>
              </a:rPr>
              <a:t>	Occupational Outlook Handbook (BLS)</a:t>
            </a:r>
          </a:p>
          <a:p>
            <a:pPr>
              <a:lnSpc>
                <a:spcPct val="95000"/>
              </a:lnSpc>
            </a:pPr>
            <a:r>
              <a:rPr lang="en-US" sz="2800" i="1" dirty="0" smtClean="0">
                <a:solidFill>
                  <a:srgbClr val="FFFFFF"/>
                </a:solidFill>
              </a:rPr>
              <a:t>	PC Magazine</a:t>
            </a:r>
          </a:p>
          <a:p>
            <a:pPr>
              <a:lnSpc>
                <a:spcPct val="95000"/>
              </a:lnSpc>
            </a:pPr>
            <a:r>
              <a:rPr lang="en-US" sz="2800" dirty="0" smtClean="0">
                <a:solidFill>
                  <a:srgbClr val="FFFFFF"/>
                </a:solidFill>
              </a:rPr>
              <a:t>	Robert Half Technology</a:t>
            </a:r>
          </a:p>
        </p:txBody>
      </p:sp>
      <p:graphicFrame>
        <p:nvGraphicFramePr>
          <p:cNvPr id="23554" name="Object 11"/>
          <p:cNvGraphicFramePr>
            <a:graphicFrameLocks noChangeAspect="1"/>
          </p:cNvGraphicFramePr>
          <p:nvPr/>
        </p:nvGraphicFramePr>
        <p:xfrm>
          <a:off x="6057555" y="845821"/>
          <a:ext cx="2343496" cy="2274569"/>
        </p:xfrm>
        <a:graphic>
          <a:graphicData uri="http://schemas.openxmlformats.org/presentationml/2006/ole">
            <p:oleObj spid="_x0000_s23554" name="Clip" r:id="rId4" imgW="3571560" imgH="3468960" progId="">
              <p:embed/>
            </p:oleObj>
          </a:graphicData>
        </a:graphic>
      </p:graphicFrame>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1"/>
          <p:cNvSpPr>
            <a:spLocks noGrp="1"/>
          </p:cNvSpPr>
          <p:nvPr>
            <p:ph type="ftr" sz="quarter" idx="10"/>
          </p:nvPr>
        </p:nvSpPr>
        <p:spPr>
          <a:noFill/>
        </p:spPr>
        <p:txBody>
          <a:bodyPr/>
          <a:lstStyle/>
          <a:p>
            <a:r>
              <a:rPr lang="en-US" dirty="0"/>
              <a:t>University of Louisville		            	</a:t>
            </a:r>
            <a:r>
              <a:rPr lang="en-US" dirty="0" smtClean="0"/>
              <a:t>Spring </a:t>
            </a:r>
            <a:r>
              <a:rPr lang="en-US" dirty="0" smtClean="0"/>
              <a:t>Semester 2010</a:t>
            </a:r>
            <a:endParaRPr lang="en-US" dirty="0"/>
          </a:p>
        </p:txBody>
      </p:sp>
      <p:sp>
        <p:nvSpPr>
          <p:cNvPr id="2052" name="Rectangle 3"/>
          <p:cNvSpPr>
            <a:spLocks noChangeArrowheads="1"/>
          </p:cNvSpPr>
          <p:nvPr/>
        </p:nvSpPr>
        <p:spPr bwMode="auto">
          <a:xfrm>
            <a:off x="180975" y="155575"/>
            <a:ext cx="8594725" cy="1143000"/>
          </a:xfrm>
          <a:prstGeom prst="rect">
            <a:avLst/>
          </a:prstGeom>
          <a:noFill/>
          <a:ln w="9525">
            <a:noFill/>
            <a:miter lim="800000"/>
            <a:headEnd/>
            <a:tailEnd/>
          </a:ln>
        </p:spPr>
        <p:txBody>
          <a:bodyPr/>
          <a:lstStyle/>
          <a:p>
            <a:pPr eaLnBrk="0" hangingPunct="0"/>
            <a:r>
              <a:rPr lang="en-US" sz="4000" b="1"/>
              <a:t>Questions</a:t>
            </a:r>
          </a:p>
        </p:txBody>
      </p:sp>
      <p:pic>
        <p:nvPicPr>
          <p:cNvPr id="5" name="Picture 4" descr="j0384172"/>
          <p:cNvPicPr>
            <a:picLocks noChangeAspect="1" noChangeArrowheads="1"/>
          </p:cNvPicPr>
          <p:nvPr/>
        </p:nvPicPr>
        <p:blipFill>
          <a:blip r:embed="rId3" cstate="print"/>
          <a:srcRect/>
          <a:stretch>
            <a:fillRect/>
          </a:stretch>
        </p:blipFill>
        <p:spPr>
          <a:xfrm>
            <a:off x="2537460" y="1600200"/>
            <a:ext cx="4138959" cy="4126229"/>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p:cNvSpPr>
            <a:spLocks noGrp="1"/>
          </p:cNvSpPr>
          <p:nvPr>
            <p:ph type="ftr" sz="quarter" idx="10"/>
          </p:nvPr>
        </p:nvSpPr>
        <p:spPr>
          <a:noFill/>
        </p:spPr>
        <p:txBody>
          <a:bodyPr/>
          <a:lstStyle/>
          <a:p>
            <a:r>
              <a:rPr lang="en-US" dirty="0"/>
              <a:t>University of Louisville		            	</a:t>
            </a:r>
            <a:r>
              <a:rPr lang="en-US" dirty="0" smtClean="0"/>
              <a:t>Spring </a:t>
            </a:r>
            <a:r>
              <a:rPr lang="en-US" dirty="0" smtClean="0"/>
              <a:t>Semester 2010</a:t>
            </a:r>
            <a:endParaRPr lang="en-US" dirty="0"/>
          </a:p>
        </p:txBody>
      </p:sp>
      <p:sp>
        <p:nvSpPr>
          <p:cNvPr id="47106" name="Rectangle 4"/>
          <p:cNvSpPr>
            <a:spLocks noGrp="1" noChangeArrowheads="1"/>
          </p:cNvSpPr>
          <p:nvPr>
            <p:ph type="title"/>
          </p:nvPr>
        </p:nvSpPr>
        <p:spPr/>
        <p:txBody>
          <a:bodyPr/>
          <a:lstStyle/>
          <a:p>
            <a:r>
              <a:rPr lang="en-US" sz="4000" smtClean="0"/>
              <a:t>Majors in Employability</a:t>
            </a:r>
          </a:p>
        </p:txBody>
      </p:sp>
      <p:graphicFrame>
        <p:nvGraphicFramePr>
          <p:cNvPr id="539713" name="Group 65"/>
          <p:cNvGraphicFramePr>
            <a:graphicFrameLocks noGrp="1"/>
          </p:cNvGraphicFramePr>
          <p:nvPr>
            <p:ph idx="1"/>
          </p:nvPr>
        </p:nvGraphicFramePr>
        <p:xfrm>
          <a:off x="173038" y="1250950"/>
          <a:ext cx="8832850" cy="5001259"/>
        </p:xfrm>
        <a:graphic>
          <a:graphicData uri="http://schemas.openxmlformats.org/drawingml/2006/table">
            <a:tbl>
              <a:tblPr/>
              <a:tblGrid>
                <a:gridCol w="5475287"/>
                <a:gridCol w="1839913"/>
                <a:gridCol w="1517650"/>
              </a:tblGrid>
              <a:tr h="696789">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smtClean="0">
                          <a:ln>
                            <a:noFill/>
                          </a:ln>
                          <a:solidFill>
                            <a:srgbClr val="FAFD00"/>
                          </a:solidFill>
                          <a:effectLst/>
                          <a:latin typeface="Arial" charset="0"/>
                        </a:rPr>
                        <a:t>Undergraduate Degree/Discipline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smtClean="0">
                          <a:ln>
                            <a:noFill/>
                          </a:ln>
                          <a:solidFill>
                            <a:srgbClr val="FAFD00"/>
                          </a:solidFill>
                          <a:effectLst/>
                          <a:latin typeface="Arial" charset="0"/>
                        </a:rPr>
                        <a:t>2008 Average Starting 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smtClean="0">
                          <a:ln>
                            <a:noFill/>
                          </a:ln>
                          <a:solidFill>
                            <a:srgbClr val="FAFD00"/>
                          </a:solidFill>
                          <a:effectLst/>
                          <a:latin typeface="Arial" charset="0"/>
                        </a:rPr>
                        <a:t>Current Job Outlook</a:t>
                      </a:r>
                      <a:endParaRPr kumimoji="0" lang="en-US" sz="2800" b="0" i="0" u="none" strike="noStrike" cap="none" normalizeH="0" baseline="0" smtClean="0">
                        <a:ln>
                          <a:noFill/>
                        </a:ln>
                        <a:solidFill>
                          <a:srgbClr val="FAFD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42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Business Administration /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$46,171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3200" b="1" i="0" u="none" strike="noStrike" cap="none" normalizeH="0" baseline="0" smtClean="0">
                          <a:ln>
                            <a:noFill/>
                          </a:ln>
                          <a:solidFill>
                            <a:srgbClr val="00CC00"/>
                          </a:solidFill>
                          <a:effectLst>
                            <a:outerShdw blurRad="38100" dist="38100" dir="2700000" algn="tl">
                              <a:srgbClr val="000000"/>
                            </a:outerShdw>
                          </a:effectLst>
                          <a:latin typeface="Wide Latin" pitchFamily="18"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42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Chemical Engineering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$63,773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3200" b="1" i="0" u="none" strike="noStrike" cap="none" normalizeH="0" baseline="0" smtClean="0">
                          <a:ln>
                            <a:noFill/>
                          </a:ln>
                          <a:solidFill>
                            <a:srgbClr val="00CC00"/>
                          </a:solidFill>
                          <a:effectLst>
                            <a:outerShdw blurRad="38100" dist="38100" dir="2700000" algn="tl">
                              <a:srgbClr val="000000"/>
                            </a:outerShdw>
                          </a:effectLst>
                          <a:latin typeface="Wide Latin" pitchFamily="18"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42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Computer and Information Sciences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$58,677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3200" b="1" i="0" u="none" strike="noStrike" cap="none" normalizeH="0" baseline="0" smtClean="0">
                          <a:ln>
                            <a:noFill/>
                          </a:ln>
                          <a:solidFill>
                            <a:srgbClr val="00CC00"/>
                          </a:solidFill>
                          <a:effectLst>
                            <a:outerShdw blurRad="38100" dist="38100" dir="2700000" algn="tl">
                              <a:srgbClr val="000000"/>
                            </a:outerShdw>
                          </a:effectLst>
                          <a:latin typeface="Wide Latin" pitchFamily="18"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221">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Economics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$51,062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800" b="1" i="0" u="none" strike="noStrike" cap="none" normalizeH="0" baseline="0" smtClean="0">
                          <a:ln>
                            <a:noFill/>
                          </a:ln>
                          <a:solidFill>
                            <a:srgbClr val="FAFD00"/>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9">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English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$35,453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800" b="1" i="0" u="none" strike="noStrike" cap="none" normalizeH="0" baseline="0" smtClean="0">
                          <a:ln>
                            <a:noFill/>
                          </a:ln>
                          <a:solidFill>
                            <a:srgbClr val="FAFD00"/>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6949">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Liberal Arts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$36,715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800" b="1" i="0" u="none" strike="noStrike" cap="none" normalizeH="0" baseline="0" smtClean="0">
                          <a:ln>
                            <a:noFill/>
                          </a:ln>
                          <a:solidFill>
                            <a:srgbClr val="FAFD00"/>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067">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Visual and Performing Arts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$35,037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0" lang="en-US" sz="2800" b="1" i="0" u="none" strike="noStrike" cap="none" normalizeH="0" baseline="0" dirty="0" smtClean="0">
                          <a:ln>
                            <a:noFill/>
                          </a:ln>
                          <a:solidFill>
                            <a:srgbClr val="FF0000"/>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dirty="0"/>
              <a:t>University of Louisville		            	</a:t>
            </a:r>
            <a:r>
              <a:rPr lang="en-US" dirty="0" smtClean="0"/>
              <a:t>Spring </a:t>
            </a:r>
            <a:r>
              <a:rPr lang="en-US" dirty="0" smtClean="0"/>
              <a:t>Semester 2010</a:t>
            </a:r>
            <a:endParaRPr lang="en-US" dirty="0"/>
          </a:p>
        </p:txBody>
      </p:sp>
      <p:sp>
        <p:nvSpPr>
          <p:cNvPr id="48130" name="Rectangle 2"/>
          <p:cNvSpPr>
            <a:spLocks noGrp="1" noChangeArrowheads="1"/>
          </p:cNvSpPr>
          <p:nvPr>
            <p:ph type="title"/>
          </p:nvPr>
        </p:nvSpPr>
        <p:spPr>
          <a:xfrm>
            <a:off x="180975" y="155575"/>
            <a:ext cx="8963025" cy="1143000"/>
          </a:xfrm>
        </p:spPr>
        <p:txBody>
          <a:bodyPr/>
          <a:lstStyle/>
          <a:p>
            <a:r>
              <a:rPr lang="en-US" i="1" smtClean="0"/>
              <a:t>             </a:t>
            </a:r>
            <a:r>
              <a:rPr lang="en-US" smtClean="0"/>
              <a:t>“50 Best Jobs”</a:t>
            </a:r>
          </a:p>
        </p:txBody>
      </p:sp>
      <p:sp>
        <p:nvSpPr>
          <p:cNvPr id="48131" name="Rectangle 3"/>
          <p:cNvSpPr>
            <a:spLocks noGrp="1" noChangeArrowheads="1"/>
          </p:cNvSpPr>
          <p:nvPr>
            <p:ph type="body" idx="1"/>
          </p:nvPr>
        </p:nvSpPr>
        <p:spPr>
          <a:xfrm>
            <a:off x="1003300" y="1250950"/>
            <a:ext cx="8140700" cy="5065713"/>
          </a:xfrm>
        </p:spPr>
        <p:txBody>
          <a:bodyPr/>
          <a:lstStyle/>
          <a:p>
            <a:pPr>
              <a:lnSpc>
                <a:spcPct val="115000"/>
              </a:lnSpc>
            </a:pPr>
            <a:r>
              <a:rPr lang="en-US" sz="3600" i="1" dirty="0" smtClean="0">
                <a:solidFill>
                  <a:srgbClr val="FAFD00"/>
                </a:solidFill>
              </a:rPr>
              <a:t>#1 – Software Engineer</a:t>
            </a:r>
            <a:endParaRPr lang="en-US" sz="3600" i="1" dirty="0" smtClean="0">
              <a:solidFill>
                <a:srgbClr val="FFFFFF"/>
              </a:solidFill>
            </a:endParaRPr>
          </a:p>
          <a:p>
            <a:pPr>
              <a:lnSpc>
                <a:spcPct val="115000"/>
              </a:lnSpc>
            </a:pPr>
            <a:r>
              <a:rPr lang="en-US" sz="2800" dirty="0" smtClean="0">
                <a:solidFill>
                  <a:srgbClr val="FFFFFF"/>
                </a:solidFill>
              </a:rPr>
              <a:t>	Needed in virtually every part of the economy</a:t>
            </a:r>
          </a:p>
          <a:p>
            <a:pPr>
              <a:lnSpc>
                <a:spcPct val="115000"/>
              </a:lnSpc>
            </a:pPr>
            <a:r>
              <a:rPr lang="en-US" sz="2800" dirty="0" smtClean="0">
                <a:solidFill>
                  <a:srgbClr val="FFFFFF"/>
                </a:solidFill>
              </a:rPr>
              <a:t>	Design, Develop, Test, Implement, and Support</a:t>
            </a:r>
          </a:p>
          <a:p>
            <a:pPr>
              <a:lnSpc>
                <a:spcPct val="115000"/>
              </a:lnSpc>
            </a:pPr>
            <a:r>
              <a:rPr lang="en-US" sz="2800" dirty="0" smtClean="0">
                <a:solidFill>
                  <a:srgbClr val="FFFFFF"/>
                </a:solidFill>
              </a:rPr>
              <a:t>	Average annual salary - $80,500 </a:t>
            </a:r>
          </a:p>
          <a:p>
            <a:pPr>
              <a:lnSpc>
                <a:spcPct val="115000"/>
              </a:lnSpc>
            </a:pPr>
            <a:r>
              <a:rPr lang="en-US" sz="2800" dirty="0" smtClean="0">
                <a:solidFill>
                  <a:srgbClr val="FFFFFF"/>
                </a:solidFill>
              </a:rPr>
              <a:t>	Projected 10-Year growth rate of 46%</a:t>
            </a:r>
          </a:p>
          <a:p>
            <a:pPr>
              <a:lnSpc>
                <a:spcPct val="115000"/>
              </a:lnSpc>
            </a:pPr>
            <a:r>
              <a:rPr lang="en-US" sz="2800" dirty="0" smtClean="0">
                <a:solidFill>
                  <a:srgbClr val="FFFFFF"/>
                </a:solidFill>
              </a:rPr>
              <a:t>	Annual job openings - 44,800</a:t>
            </a:r>
          </a:p>
          <a:p>
            <a:pPr>
              <a:lnSpc>
                <a:spcPct val="115000"/>
              </a:lnSpc>
            </a:pPr>
            <a:r>
              <a:rPr lang="en-US" sz="2800" dirty="0" smtClean="0">
                <a:solidFill>
                  <a:srgbClr val="FFFFFF"/>
                </a:solidFill>
              </a:rPr>
              <a:t>	Education - typically a Bachelor’s degree</a:t>
            </a:r>
          </a:p>
        </p:txBody>
      </p:sp>
      <p:pic>
        <p:nvPicPr>
          <p:cNvPr id="48132" name="Picture 4"/>
          <p:cNvPicPr>
            <a:picLocks noChangeAspect="1" noChangeArrowheads="1"/>
          </p:cNvPicPr>
          <p:nvPr/>
        </p:nvPicPr>
        <p:blipFill>
          <a:blip r:embed="rId3" cstate="print"/>
          <a:srcRect/>
          <a:stretch>
            <a:fillRect/>
          </a:stretch>
        </p:blipFill>
        <p:spPr bwMode="auto">
          <a:xfrm>
            <a:off x="304800" y="269875"/>
            <a:ext cx="1773238" cy="590550"/>
          </a:xfrm>
          <a:prstGeom prst="rect">
            <a:avLst/>
          </a:prstGeom>
          <a:noFill/>
          <a:ln w="19050">
            <a:noFill/>
            <a:miter lim="800000"/>
            <a:headEnd/>
            <a:tailEnd/>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dirty="0"/>
              <a:t>University of Louisville		            	</a:t>
            </a:r>
            <a:r>
              <a:rPr lang="en-US" dirty="0" smtClean="0"/>
              <a:t>Spring </a:t>
            </a:r>
            <a:r>
              <a:rPr lang="en-US" dirty="0" smtClean="0"/>
              <a:t>Semester 2010</a:t>
            </a:r>
            <a:endParaRPr lang="en-US" dirty="0"/>
          </a:p>
        </p:txBody>
      </p:sp>
      <p:sp>
        <p:nvSpPr>
          <p:cNvPr id="50178" name="Rectangle 2"/>
          <p:cNvSpPr>
            <a:spLocks noGrp="1" noChangeArrowheads="1"/>
          </p:cNvSpPr>
          <p:nvPr>
            <p:ph type="title"/>
          </p:nvPr>
        </p:nvSpPr>
        <p:spPr>
          <a:xfrm>
            <a:off x="180975" y="155575"/>
            <a:ext cx="8963025" cy="1143000"/>
          </a:xfrm>
        </p:spPr>
        <p:txBody>
          <a:bodyPr/>
          <a:lstStyle/>
          <a:p>
            <a:r>
              <a:rPr lang="en-US" i="1" smtClean="0"/>
              <a:t>             </a:t>
            </a:r>
            <a:r>
              <a:rPr lang="en-US" smtClean="0"/>
              <a:t>“50 Best Jobs”</a:t>
            </a:r>
          </a:p>
        </p:txBody>
      </p:sp>
      <p:sp>
        <p:nvSpPr>
          <p:cNvPr id="50179" name="Rectangle 3"/>
          <p:cNvSpPr>
            <a:spLocks noGrp="1" noChangeArrowheads="1"/>
          </p:cNvSpPr>
          <p:nvPr>
            <p:ph type="body" idx="1"/>
          </p:nvPr>
        </p:nvSpPr>
        <p:spPr>
          <a:xfrm>
            <a:off x="1003300" y="1250950"/>
            <a:ext cx="8140700" cy="5065713"/>
          </a:xfrm>
        </p:spPr>
        <p:txBody>
          <a:bodyPr/>
          <a:lstStyle/>
          <a:p>
            <a:pPr>
              <a:lnSpc>
                <a:spcPct val="105000"/>
              </a:lnSpc>
            </a:pPr>
            <a:r>
              <a:rPr lang="en-US" sz="3600" i="1" dirty="0" smtClean="0">
                <a:solidFill>
                  <a:srgbClr val="FAFD00"/>
                </a:solidFill>
              </a:rPr>
              <a:t>#7 – Computer / I.T. Analyst</a:t>
            </a:r>
            <a:endParaRPr lang="en-US" sz="3600" i="1" dirty="0" smtClean="0">
              <a:solidFill>
                <a:srgbClr val="FFFFFF"/>
              </a:solidFill>
            </a:endParaRPr>
          </a:p>
          <a:p>
            <a:r>
              <a:rPr lang="en-US" sz="2800" dirty="0" smtClean="0">
                <a:solidFill>
                  <a:srgbClr val="FFFFFF"/>
                </a:solidFill>
              </a:rPr>
              <a:t>	Includes Desktop Support Technicians, 	Webmasters, Database Analysts, etc.</a:t>
            </a:r>
          </a:p>
          <a:p>
            <a:r>
              <a:rPr lang="en-US" sz="2800" dirty="0" smtClean="0">
                <a:solidFill>
                  <a:srgbClr val="FFFFFF"/>
                </a:solidFill>
              </a:rPr>
              <a:t>	Average annual salary - $83,500 </a:t>
            </a:r>
          </a:p>
          <a:p>
            <a:r>
              <a:rPr lang="en-US" sz="2800" dirty="0" smtClean="0">
                <a:solidFill>
                  <a:srgbClr val="FFFFFF"/>
                </a:solidFill>
              </a:rPr>
              <a:t>	Network Ops Managers can make $250,000+</a:t>
            </a:r>
          </a:p>
          <a:p>
            <a:r>
              <a:rPr lang="en-US" sz="2800" dirty="0" smtClean="0">
                <a:solidFill>
                  <a:srgbClr val="FFFFFF"/>
                </a:solidFill>
              </a:rPr>
              <a:t>	Projected 10-Year growth rate above average</a:t>
            </a:r>
          </a:p>
          <a:p>
            <a:r>
              <a:rPr lang="en-US" sz="2800" dirty="0" smtClean="0">
                <a:solidFill>
                  <a:srgbClr val="FFFFFF"/>
                </a:solidFill>
              </a:rPr>
              <a:t>	Annual job openings - 67,300</a:t>
            </a:r>
          </a:p>
          <a:p>
            <a:r>
              <a:rPr lang="en-US" sz="2800" dirty="0" smtClean="0">
                <a:solidFill>
                  <a:srgbClr val="FFFFFF"/>
                </a:solidFill>
              </a:rPr>
              <a:t>	Education - from a Bachelor’s to a Ph.D.</a:t>
            </a:r>
          </a:p>
        </p:txBody>
      </p:sp>
      <p:pic>
        <p:nvPicPr>
          <p:cNvPr id="50180" name="Picture 4"/>
          <p:cNvPicPr>
            <a:picLocks noChangeAspect="1" noChangeArrowheads="1"/>
          </p:cNvPicPr>
          <p:nvPr/>
        </p:nvPicPr>
        <p:blipFill>
          <a:blip r:embed="rId3" cstate="print"/>
          <a:srcRect/>
          <a:stretch>
            <a:fillRect/>
          </a:stretch>
        </p:blipFill>
        <p:spPr bwMode="auto">
          <a:xfrm>
            <a:off x="304800" y="269875"/>
            <a:ext cx="1773238" cy="590550"/>
          </a:xfrm>
          <a:prstGeom prst="rect">
            <a:avLst/>
          </a:prstGeom>
          <a:noFill/>
          <a:ln w="19050">
            <a:noFill/>
            <a:miter lim="800000"/>
            <a:headEnd/>
            <a:tailEnd/>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Top 10 Recession-Proof Jobs</a:t>
            </a:r>
          </a:p>
        </p:txBody>
      </p:sp>
      <p:sp>
        <p:nvSpPr>
          <p:cNvPr id="36867" name="Content Placeholder 2"/>
          <p:cNvSpPr>
            <a:spLocks noGrp="1"/>
          </p:cNvSpPr>
          <p:nvPr>
            <p:ph idx="1"/>
          </p:nvPr>
        </p:nvSpPr>
        <p:spPr>
          <a:xfrm>
            <a:off x="1003300" y="1250950"/>
            <a:ext cx="7363460" cy="5065713"/>
          </a:xfrm>
        </p:spPr>
        <p:txBody>
          <a:bodyPr/>
          <a:lstStyle/>
          <a:p>
            <a:pPr>
              <a:lnSpc>
                <a:spcPct val="95000"/>
              </a:lnSpc>
            </a:pPr>
            <a:r>
              <a:rPr lang="en-US" sz="2800" dirty="0" smtClean="0">
                <a:solidFill>
                  <a:srgbClr val="FAFD00"/>
                </a:solidFill>
              </a:rPr>
              <a:t>150 Best Recession-Proof Jobs by the Editors of JIST and Laurence </a:t>
            </a:r>
            <a:r>
              <a:rPr lang="en-US" sz="2800" dirty="0" err="1" smtClean="0">
                <a:solidFill>
                  <a:srgbClr val="FAFD00"/>
                </a:solidFill>
              </a:rPr>
              <a:t>Shatken</a:t>
            </a:r>
            <a:endParaRPr lang="en-US" sz="2800" dirty="0" smtClean="0">
              <a:solidFill>
                <a:srgbClr val="FAFD00"/>
              </a:solidFill>
            </a:endParaRPr>
          </a:p>
          <a:p>
            <a:pPr lvl="1">
              <a:lnSpc>
                <a:spcPct val="95000"/>
              </a:lnSpc>
            </a:pPr>
            <a:r>
              <a:rPr lang="en-US" sz="2400" dirty="0" smtClean="0"/>
              <a:t> Based on data from the BLS.</a:t>
            </a:r>
          </a:p>
          <a:p>
            <a:pPr lvl="1">
              <a:lnSpc>
                <a:spcPct val="95000"/>
              </a:lnSpc>
            </a:pPr>
            <a:r>
              <a:rPr lang="en-US" sz="2400" dirty="0" smtClean="0"/>
              <a:t> The best recession-proof jobs are those that are 	the least sensitive to economic downturn and 	have the highest combined scores for pay, 	projected workforce growth, and number of 	anticipated job openings.</a:t>
            </a:r>
          </a:p>
          <a:p>
            <a:pPr lvl="1">
              <a:lnSpc>
                <a:spcPct val="95000"/>
              </a:lnSpc>
              <a:buNone/>
            </a:pPr>
            <a:r>
              <a:rPr lang="en-US" sz="2000" i="1" dirty="0" smtClean="0">
                <a:hlinkClick r:id="rId2"/>
              </a:rPr>
              <a:t>http://www.time.com/time/business/article/0,8599,1858773,00.html#ixzz0X5fdzkS0</a:t>
            </a:r>
            <a:endParaRPr lang="en-US" sz="2000" i="1" dirty="0" smtClean="0"/>
          </a:p>
        </p:txBody>
      </p:sp>
      <p:pic>
        <p:nvPicPr>
          <p:cNvPr id="5" name="Picture 4"/>
          <p:cNvPicPr>
            <a:picLocks noChangeAspect="1" noChangeArrowheads="1"/>
          </p:cNvPicPr>
          <p:nvPr/>
        </p:nvPicPr>
        <p:blipFill>
          <a:blip r:embed="rId3" cstate="print"/>
          <a:srcRect/>
          <a:stretch>
            <a:fillRect/>
          </a:stretch>
        </p:blipFill>
        <p:spPr bwMode="auto">
          <a:xfrm>
            <a:off x="1944768" y="5509260"/>
            <a:ext cx="5132070" cy="548640"/>
          </a:xfrm>
          <a:prstGeom prst="rect">
            <a:avLst/>
          </a:prstGeom>
          <a:noFill/>
          <a:ln w="9525">
            <a:noFill/>
            <a:miter lim="800000"/>
            <a:headEnd/>
            <a:tailEnd/>
          </a:ln>
          <a:effectLst/>
        </p:spPr>
      </p:pic>
      <p:sp>
        <p:nvSpPr>
          <p:cNvPr id="6"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Top 20 Recession-Proof Jobs</a:t>
            </a:r>
          </a:p>
        </p:txBody>
      </p:sp>
      <p:sp>
        <p:nvSpPr>
          <p:cNvPr id="36867" name="Content Placeholder 2"/>
          <p:cNvSpPr>
            <a:spLocks noGrp="1"/>
          </p:cNvSpPr>
          <p:nvPr>
            <p:ph idx="1"/>
          </p:nvPr>
        </p:nvSpPr>
        <p:spPr/>
        <p:txBody>
          <a:bodyPr/>
          <a:lstStyle/>
          <a:p>
            <a:r>
              <a:rPr lang="en-US" sz="2800" dirty="0" smtClean="0">
                <a:solidFill>
                  <a:srgbClr val="FAFD00"/>
                </a:solidFill>
              </a:rPr>
              <a:t>Dominated by Health Care and Technology</a:t>
            </a:r>
          </a:p>
          <a:p>
            <a:pPr lvl="1">
              <a:buClr>
                <a:srgbClr val="00CC00"/>
              </a:buClr>
              <a:buFontTx/>
              <a:buAutoNum type="arabicPeriod"/>
            </a:pPr>
            <a:r>
              <a:rPr lang="en-US" sz="1800" b="1" dirty="0" smtClean="0">
                <a:solidFill>
                  <a:srgbClr val="00CC00"/>
                </a:solidFill>
              </a:rPr>
              <a:t>  Computer Systems Analysts</a:t>
            </a:r>
          </a:p>
          <a:p>
            <a:pPr lvl="1">
              <a:buClr>
                <a:srgbClr val="00CC00"/>
              </a:buClr>
              <a:buFontTx/>
              <a:buAutoNum type="arabicPeriod"/>
            </a:pPr>
            <a:r>
              <a:rPr lang="en-US" sz="1800" b="1" dirty="0" smtClean="0">
                <a:solidFill>
                  <a:srgbClr val="00CC00"/>
                </a:solidFill>
              </a:rPr>
              <a:t>  Network System and Data Communications Analysts</a:t>
            </a:r>
          </a:p>
          <a:p>
            <a:pPr lvl="1">
              <a:buClr>
                <a:srgbClr val="00CC00"/>
              </a:buClr>
              <a:buFontTx/>
              <a:buAutoNum type="arabicPeriod"/>
            </a:pPr>
            <a:r>
              <a:rPr lang="en-US" sz="1800" b="1" dirty="0" smtClean="0">
                <a:solidFill>
                  <a:srgbClr val="00CC00"/>
                </a:solidFill>
              </a:rPr>
              <a:t>  Network and Computer System Administrators</a:t>
            </a:r>
          </a:p>
          <a:p>
            <a:pPr lvl="1">
              <a:buFontTx/>
              <a:buAutoNum type="arabicPeriod"/>
            </a:pPr>
            <a:r>
              <a:rPr lang="en-US" sz="1800" dirty="0" smtClean="0"/>
              <a:t>  Registered Nurses</a:t>
            </a:r>
          </a:p>
          <a:p>
            <a:pPr lvl="1">
              <a:buFontTx/>
              <a:buAutoNum type="arabicPeriod"/>
            </a:pPr>
            <a:r>
              <a:rPr lang="en-US" sz="1800" dirty="0" smtClean="0"/>
              <a:t>  Teachers (post-secondary)</a:t>
            </a:r>
          </a:p>
          <a:p>
            <a:pPr lvl="1">
              <a:buFontTx/>
              <a:buAutoNum type="arabicPeriod"/>
            </a:pPr>
            <a:r>
              <a:rPr lang="en-US" sz="1800" dirty="0" smtClean="0"/>
              <a:t>  Physical Therapists</a:t>
            </a:r>
          </a:p>
          <a:p>
            <a:pPr lvl="1">
              <a:buFontTx/>
              <a:buAutoNum type="arabicPeriod"/>
            </a:pPr>
            <a:r>
              <a:rPr lang="en-US" sz="1800" dirty="0" smtClean="0"/>
              <a:t>  Physicians and Surgeons</a:t>
            </a:r>
          </a:p>
          <a:p>
            <a:pPr lvl="1">
              <a:buFontTx/>
              <a:buAutoNum type="arabicPeriod"/>
            </a:pPr>
            <a:r>
              <a:rPr lang="en-US" sz="1800" dirty="0" smtClean="0"/>
              <a:t>  Dental Hygienists</a:t>
            </a:r>
          </a:p>
          <a:p>
            <a:pPr lvl="1">
              <a:buFontTx/>
              <a:buAutoNum type="arabicPeriod"/>
            </a:pPr>
            <a:r>
              <a:rPr lang="en-US" sz="1800" dirty="0" smtClean="0"/>
              <a:t>  Pharmacists</a:t>
            </a:r>
          </a:p>
          <a:p>
            <a:pPr lvl="1">
              <a:buFontTx/>
              <a:buAutoNum type="arabicPeriod"/>
            </a:pPr>
            <a:r>
              <a:rPr lang="en-US" sz="1800" dirty="0" smtClean="0"/>
              <a:t>  Medical and Health Services Managers</a:t>
            </a:r>
          </a:p>
          <a:p>
            <a:pPr lvl="1">
              <a:buClr>
                <a:srgbClr val="00CC00"/>
              </a:buClr>
              <a:buFontTx/>
              <a:buAutoNum type="arabicPeriod" startAt="13"/>
            </a:pPr>
            <a:r>
              <a:rPr lang="en-US" sz="1800" b="1" dirty="0" smtClean="0">
                <a:solidFill>
                  <a:srgbClr val="00CC00"/>
                </a:solidFill>
              </a:rPr>
              <a:t>  Database Administrators</a:t>
            </a:r>
            <a:endParaRPr lang="en-US" sz="1800" dirty="0" smtClean="0">
              <a:solidFill>
                <a:srgbClr val="00CC00"/>
              </a:solidFill>
            </a:endParaRPr>
          </a:p>
        </p:txBody>
      </p:sp>
      <p:sp>
        <p:nvSpPr>
          <p:cNvPr id="5"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pic>
        <p:nvPicPr>
          <p:cNvPr id="105474" name="Picture 2"/>
          <p:cNvPicPr>
            <a:picLocks noChangeAspect="1" noChangeArrowheads="1"/>
          </p:cNvPicPr>
          <p:nvPr/>
        </p:nvPicPr>
        <p:blipFill>
          <a:blip r:embed="rId2" cstate="print"/>
          <a:srcRect/>
          <a:stretch>
            <a:fillRect/>
          </a:stretch>
        </p:blipFill>
        <p:spPr bwMode="auto">
          <a:xfrm>
            <a:off x="4871299" y="3977640"/>
            <a:ext cx="3581964" cy="86868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Impact of I.T. on Employment</a:t>
            </a:r>
          </a:p>
        </p:txBody>
      </p:sp>
      <p:sp>
        <p:nvSpPr>
          <p:cNvPr id="8" name="Content Placeholder 7"/>
          <p:cNvSpPr>
            <a:spLocks noGrp="1"/>
          </p:cNvSpPr>
          <p:nvPr>
            <p:ph idx="1"/>
          </p:nvPr>
        </p:nvSpPr>
        <p:spPr>
          <a:xfrm>
            <a:off x="605790" y="1250950"/>
            <a:ext cx="7903210" cy="5065713"/>
          </a:xfrm>
        </p:spPr>
        <p:txBody>
          <a:bodyPr/>
          <a:lstStyle/>
          <a:p>
            <a:pPr>
              <a:lnSpc>
                <a:spcPct val="105000"/>
              </a:lnSpc>
              <a:defRPr/>
            </a:pPr>
            <a:r>
              <a:rPr lang="en-US" sz="2800" dirty="0" smtClean="0">
                <a:solidFill>
                  <a:srgbClr val="FAFD00"/>
                </a:solidFill>
              </a:rPr>
              <a:t>	According to the BLS, I.T. occupations make up five of the 25 fastest growing occupations in the U.S. for the labor market in 2006-2016</a:t>
            </a:r>
          </a:p>
          <a:p>
            <a:pPr lvl="1">
              <a:lnSpc>
                <a:spcPct val="105000"/>
              </a:lnSpc>
              <a:buNone/>
              <a:defRPr/>
            </a:pPr>
            <a:r>
              <a:rPr lang="en-US" sz="2200" dirty="0" smtClean="0"/>
              <a:t>	1. 	Network systems and data communications analysts</a:t>
            </a:r>
          </a:p>
          <a:p>
            <a:pPr lvl="1">
              <a:lnSpc>
                <a:spcPct val="105000"/>
              </a:lnSpc>
              <a:buNone/>
              <a:defRPr/>
            </a:pPr>
            <a:r>
              <a:rPr lang="en-US" sz="2200" dirty="0" smtClean="0"/>
              <a:t>	4. 	</a:t>
            </a:r>
            <a:r>
              <a:rPr lang="en-US" sz="2200" kern="1200" dirty="0" smtClean="0"/>
              <a:t>Computer software engineers, applications</a:t>
            </a:r>
          </a:p>
          <a:p>
            <a:pPr lvl="1">
              <a:lnSpc>
                <a:spcPct val="105000"/>
              </a:lnSpc>
              <a:buNone/>
              <a:defRPr/>
            </a:pPr>
            <a:r>
              <a:rPr lang="en-US" sz="2200" kern="1200" dirty="0" smtClean="0"/>
              <a:t> 23. 	Computer systems analysts</a:t>
            </a:r>
          </a:p>
          <a:p>
            <a:pPr lvl="1">
              <a:lnSpc>
                <a:spcPct val="105000"/>
              </a:lnSpc>
              <a:buNone/>
              <a:defRPr/>
            </a:pPr>
            <a:r>
              <a:rPr lang="en-US" sz="2200" kern="1200" dirty="0" smtClean="0"/>
              <a:t> 24. 	Database administrators</a:t>
            </a:r>
          </a:p>
          <a:p>
            <a:pPr lvl="1">
              <a:lnSpc>
                <a:spcPct val="105000"/>
              </a:lnSpc>
              <a:buNone/>
              <a:defRPr/>
            </a:pPr>
            <a:r>
              <a:rPr lang="en-US" sz="2200" kern="1200" dirty="0" smtClean="0"/>
              <a:t> 25. 	Computer software engineers, systems software</a:t>
            </a:r>
          </a:p>
        </p:txBody>
      </p:sp>
      <p:sp>
        <p:nvSpPr>
          <p:cNvPr id="6" name="Footer Placeholder 3"/>
          <p:cNvSpPr txBox="1">
            <a:spLocks noGrp="1"/>
          </p:cNvSpPr>
          <p:nvPr/>
        </p:nvSpPr>
        <p:spPr bwMode="auto">
          <a:xfrm>
            <a:off x="149225" y="6478588"/>
            <a:ext cx="5843588" cy="311150"/>
          </a:xfrm>
          <a:prstGeom prst="rect">
            <a:avLst/>
          </a:prstGeom>
          <a:noFill/>
          <a:ln w="9525">
            <a:noFill/>
            <a:miter lim="800000"/>
            <a:headEnd/>
            <a:tailEnd/>
          </a:ln>
        </p:spPr>
        <p:txBody>
          <a:bodyPr anchor="ctr"/>
          <a:lstStyle/>
          <a:p>
            <a:pPr eaLnBrk="0" hangingPunct="0"/>
            <a:r>
              <a:rPr lang="en-US" sz="1200" dirty="0">
                <a:solidFill>
                  <a:srgbClr val="FFFFFF"/>
                </a:solidFill>
              </a:rPr>
              <a:t>University of Louisville		            	</a:t>
            </a:r>
            <a:r>
              <a:rPr lang="en-US" sz="1200" dirty="0" smtClean="0">
                <a:solidFill>
                  <a:srgbClr val="FFFFFF"/>
                </a:solidFill>
              </a:rPr>
              <a:t>Spring </a:t>
            </a:r>
            <a:r>
              <a:rPr lang="en-US" sz="1200" dirty="0" smtClean="0">
                <a:solidFill>
                  <a:srgbClr val="FFFFFF"/>
                </a:solidFill>
              </a:rPr>
              <a:t>Semester 2010</a:t>
            </a:r>
            <a:endParaRPr lang="en-US" sz="1200" dirty="0">
              <a:solidFill>
                <a:srgbClr val="FFFFFF"/>
              </a:solidFill>
            </a:endParaRPr>
          </a:p>
        </p:txBody>
      </p:sp>
      <p:pic>
        <p:nvPicPr>
          <p:cNvPr id="104452" name="Picture 4"/>
          <p:cNvPicPr>
            <a:picLocks noChangeAspect="1" noChangeArrowheads="1"/>
          </p:cNvPicPr>
          <p:nvPr/>
        </p:nvPicPr>
        <p:blipFill>
          <a:blip r:embed="rId2" cstate="print"/>
          <a:srcRect/>
          <a:stretch>
            <a:fillRect/>
          </a:stretch>
        </p:blipFill>
        <p:spPr bwMode="auto">
          <a:xfrm>
            <a:off x="1944768" y="5509260"/>
            <a:ext cx="5132070" cy="54864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UPS_PPT_template_scrn_032703_emp">
  <a:themeElements>
    <a:clrScheme name="UPS_PPT_template_scrn_032703_emp.pot 2">
      <a:dk1>
        <a:srgbClr val="003436"/>
      </a:dk1>
      <a:lt1>
        <a:srgbClr val="FFFFFF"/>
      </a:lt1>
      <a:dk2>
        <a:srgbClr val="330000"/>
      </a:dk2>
      <a:lt2>
        <a:srgbClr val="364505"/>
      </a:lt2>
      <a:accent1>
        <a:srgbClr val="850600"/>
      </a:accent1>
      <a:accent2>
        <a:srgbClr val="F31A12"/>
      </a:accent2>
      <a:accent3>
        <a:srgbClr val="ADAAAA"/>
      </a:accent3>
      <a:accent4>
        <a:srgbClr val="DADADA"/>
      </a:accent4>
      <a:accent5>
        <a:srgbClr val="C2AAAA"/>
      </a:accent5>
      <a:accent6>
        <a:srgbClr val="DC160F"/>
      </a:accent6>
      <a:hlink>
        <a:srgbClr val="FF7800"/>
      </a:hlink>
      <a:folHlink>
        <a:srgbClr val="C98400"/>
      </a:folHlink>
    </a:clrScheme>
    <a:fontScheme name="UPS_PPT_template_scrn_032703_emp.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UPS_PPT_template_scrn_032703_emp.pot 1">
        <a:dk1>
          <a:srgbClr val="330000"/>
        </a:dk1>
        <a:lt1>
          <a:srgbClr val="FFFFFF"/>
        </a:lt1>
        <a:dk2>
          <a:srgbClr val="364505"/>
        </a:dk2>
        <a:lt2>
          <a:srgbClr val="003436"/>
        </a:lt2>
        <a:accent1>
          <a:srgbClr val="850600"/>
        </a:accent1>
        <a:accent2>
          <a:srgbClr val="F31A12"/>
        </a:accent2>
        <a:accent3>
          <a:srgbClr val="FFFFFF"/>
        </a:accent3>
        <a:accent4>
          <a:srgbClr val="2A0000"/>
        </a:accent4>
        <a:accent5>
          <a:srgbClr val="C2AAAA"/>
        </a:accent5>
        <a:accent6>
          <a:srgbClr val="DC160F"/>
        </a:accent6>
        <a:hlink>
          <a:srgbClr val="FF7800"/>
        </a:hlink>
        <a:folHlink>
          <a:srgbClr val="C98400"/>
        </a:folHlink>
      </a:clrScheme>
      <a:clrMap bg1="lt1" tx1="dk1" bg2="lt2" tx2="dk2" accent1="accent1" accent2="accent2" accent3="accent3" accent4="accent4" accent5="accent5" accent6="accent6" hlink="hlink" folHlink="folHlink"/>
    </a:extraClrScheme>
    <a:extraClrScheme>
      <a:clrScheme name="UPS_PPT_template_scrn_032703_emp.pot 2">
        <a:dk1>
          <a:srgbClr val="003436"/>
        </a:dk1>
        <a:lt1>
          <a:srgbClr val="FFFFFF"/>
        </a:lt1>
        <a:dk2>
          <a:srgbClr val="330000"/>
        </a:dk2>
        <a:lt2>
          <a:srgbClr val="364505"/>
        </a:lt2>
        <a:accent1>
          <a:srgbClr val="850600"/>
        </a:accent1>
        <a:accent2>
          <a:srgbClr val="F31A12"/>
        </a:accent2>
        <a:accent3>
          <a:srgbClr val="ADAAAA"/>
        </a:accent3>
        <a:accent4>
          <a:srgbClr val="DADADA"/>
        </a:accent4>
        <a:accent5>
          <a:srgbClr val="C2AAAA"/>
        </a:accent5>
        <a:accent6>
          <a:srgbClr val="DC160F"/>
        </a:accent6>
        <a:hlink>
          <a:srgbClr val="FF7800"/>
        </a:hlink>
        <a:folHlink>
          <a:srgbClr val="C984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1171</Words>
  <Application>Microsoft Office PowerPoint</Application>
  <PresentationFormat>On-screen Show (4:3)</PresentationFormat>
  <Paragraphs>430</Paragraphs>
  <Slides>39</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UPS_PPT_template_scrn_032703_emp</vt:lpstr>
      <vt:lpstr>Clip</vt:lpstr>
      <vt:lpstr>Slide 1</vt:lpstr>
      <vt:lpstr>Presentation Topics</vt:lpstr>
      <vt:lpstr>Why Conider a Job in I.T.?</vt:lpstr>
      <vt:lpstr>Majors in Employability</vt:lpstr>
      <vt:lpstr>             “50 Best Jobs”</vt:lpstr>
      <vt:lpstr>             “50 Best Jobs”</vt:lpstr>
      <vt:lpstr>Top 10 Recession-Proof Jobs</vt:lpstr>
      <vt:lpstr>Top 20 Recession-Proof Jobs</vt:lpstr>
      <vt:lpstr>Impact of I.T. on Employment</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Careers in Technology</vt:lpstr>
      <vt:lpstr>Slide 30</vt:lpstr>
      <vt:lpstr>Wrapping it Up…</vt:lpstr>
      <vt:lpstr>Hottest I.T. Jobs Right Now</vt:lpstr>
      <vt:lpstr>Hottest I.T. Jobs Right Now</vt:lpstr>
      <vt:lpstr>Hottest I.T. Jobs Right Now</vt:lpstr>
      <vt:lpstr>Hottest I.T. Jobs Right Now</vt:lpstr>
      <vt:lpstr>Wrapping it Up…</vt:lpstr>
      <vt:lpstr>Wrapping it Up…</vt:lpstr>
      <vt:lpstr>Wrapping it Up…</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12</cp:revision>
  <dcterms:created xsi:type="dcterms:W3CDTF">1901-01-01T05:00:00Z</dcterms:created>
  <dcterms:modified xsi:type="dcterms:W3CDTF">2010-01-19T17:19:09Z</dcterms:modified>
</cp:coreProperties>
</file>