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78" r:id="rId2"/>
    <p:sldId id="496" r:id="rId3"/>
    <p:sldId id="483" r:id="rId4"/>
    <p:sldId id="498" r:id="rId5"/>
    <p:sldId id="499" r:id="rId6"/>
    <p:sldId id="500" r:id="rId7"/>
    <p:sldId id="501" r:id="rId8"/>
    <p:sldId id="502" r:id="rId9"/>
    <p:sldId id="503" r:id="rId10"/>
    <p:sldId id="485" r:id="rId11"/>
    <p:sldId id="486" r:id="rId12"/>
    <p:sldId id="487" r:id="rId13"/>
    <p:sldId id="497" r:id="rId14"/>
    <p:sldId id="489" r:id="rId15"/>
    <p:sldId id="490" r:id="rId16"/>
    <p:sldId id="39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635" autoAdjust="0"/>
    <p:restoredTop sz="86333" autoAdjust="0"/>
  </p:normalViewPr>
  <p:slideViewPr>
    <p:cSldViewPr>
      <p:cViewPr varScale="1">
        <p:scale>
          <a:sx n="114" d="100"/>
          <a:sy n="114" d="100"/>
        </p:scale>
        <p:origin x="-5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64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9E69E3-C405-4717-B907-6911BBDF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87C465E-52AB-4D3B-A21A-5096CCC2F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8859F-D266-4E32-9923-4ACC0E8DDB3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53496-3D85-4222-BA39-D010EBE61B7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C1693-BE4F-4D95-87AF-5C792034301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96531-140B-49E9-9888-7DFB456C1C4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0CD66-7A9F-466E-8AD8-DE011D7A660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1F251-9B39-4893-BE00-240ADDAA44C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BAE76-4032-4591-AFB6-F0A1C4AE1BE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A090B-E90A-407C-9E97-0DB64D8155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85463-3D14-4693-BE8D-C54FAC146FB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</p:grpSp>
      <p:sp>
        <p:nvSpPr>
          <p:cNvPr id="7476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6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7C796-3913-44D4-BC31-413ECF3D3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F61D-0B1C-4F36-AC4D-C5CD022F2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42900"/>
            <a:ext cx="20193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59055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EEFCE-DC13-4369-B8CE-632F1B1D3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2900"/>
            <a:ext cx="74676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921CD-0F06-40E6-8494-ED517F465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3130-DD56-430D-AFAB-FD4A9D847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AB46B-EC76-4536-A6F6-0D2D9757C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1929-0A81-445B-BDFE-E02EF4908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3817-C180-4E44-824C-9C4F3D8D5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95506-E88B-44E2-8AD7-443D2A93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FFF04-F29A-454B-92A1-F1149C462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F3365-A4F7-4F48-B82A-383C9BEE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97A31-DB86-44A0-BD24-87E61DCEF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62472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73732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33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34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6247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73736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37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38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62474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73740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41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73742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</p:grpSp>
      <p:sp>
        <p:nvSpPr>
          <p:cNvPr id="7374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42900"/>
            <a:ext cx="7467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46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374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4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8AFDD67E-C90E-427F-88C6-D490AA219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Monotype Sorts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desk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erratradingpost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warebytes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ealinfo.com/cgi-bin/dellho.cgi?dndezc1%26m_1=MRT66H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ewsmax.com/Headline/obama-internet-iana-united/2010/01/31/id/34851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838200" y="1676400"/>
            <a:ext cx="7772400" cy="2209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CIS150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Periodic Update 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Great Research Site</a:t>
            </a:r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685800" y="4419600"/>
            <a:ext cx="8077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en-US" sz="3200" b="1" i="1">
                <a:solidFill>
                  <a:srgbClr val="0000FF"/>
                </a:solidFill>
                <a:hlinkClick r:id="rId3"/>
              </a:rPr>
              <a:t>http://www.refdesk.com/</a:t>
            </a:r>
            <a:endParaRPr kumimoji="1" lang="en-US" sz="3200" b="1" i="1">
              <a:solidFill>
                <a:srgbClr val="0000FF"/>
              </a:solidFill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600200"/>
            <a:ext cx="3552825" cy="146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Something for Fun</a:t>
            </a: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685800" y="3886200"/>
            <a:ext cx="8077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sz="3200" b="1" i="1">
                <a:solidFill>
                  <a:srgbClr val="0000FF"/>
                </a:solidFill>
                <a:hlinkClick r:id="rId3" tooltip="Click here to find bargains at Sierra Trading Post"/>
              </a:rPr>
              <a:t>http://www.sierratradingpost.com/</a:t>
            </a:r>
            <a:r>
              <a:rPr kumimoji="1" lang="en-US" sz="3200" b="1" i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600200"/>
            <a:ext cx="1905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600200"/>
            <a:ext cx="304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400" b="1">
                <a:solidFill>
                  <a:schemeClr val="tx2"/>
                </a:solidFill>
              </a:rPr>
              <a:t>Favorite PC Utility</a:t>
            </a:r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685800" y="5486400"/>
            <a:ext cx="8077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kumimoji="1" lang="en-US" sz="3200" b="1" i="1">
                <a:solidFill>
                  <a:srgbClr val="0000FF"/>
                </a:solidFill>
                <a:hlinkClick r:id="rId3"/>
              </a:rPr>
              <a:t>http://www.malwarebytes.org/</a:t>
            </a:r>
            <a:r>
              <a:rPr kumimoji="1" lang="en-US" sz="3200" b="1" i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685800" y="3200400"/>
            <a:ext cx="8077200" cy="228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Malwarebytes' Anti-Malware</a:t>
            </a:r>
            <a:r>
              <a:rPr lang="en-US" sz="2000"/>
              <a:t> is considered to be the next step in detection and removal of malware. A number of new technologies are complied that are designed to quickly detect, destroy, and prevent malware. </a:t>
            </a:r>
            <a:r>
              <a:rPr lang="en-US" sz="2000" b="1"/>
              <a:t>Malwarebytes' Anti-Malware</a:t>
            </a:r>
            <a:r>
              <a:rPr lang="en-US" sz="2000"/>
              <a:t> can detect and remove malware that even the better-known anti-virus and anti-malware applications fail to detect. </a:t>
            </a:r>
            <a:r>
              <a:rPr lang="en-US" sz="2000" b="1"/>
              <a:t>Malwarebytes' Anti-Malware</a:t>
            </a:r>
            <a:r>
              <a:rPr lang="en-US" sz="2000"/>
              <a:t> monitors every process and stops malicious processes before they even start.</a:t>
            </a:r>
            <a:r>
              <a:rPr lang="en-US"/>
              <a:t> </a:t>
            </a:r>
          </a:p>
        </p:txBody>
      </p:sp>
      <p:pic>
        <p:nvPicPr>
          <p:cNvPr id="634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600200"/>
            <a:ext cx="1981200" cy="893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634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83475" y="1600200"/>
            <a:ext cx="1287463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Top Technology Deal</a:t>
            </a:r>
          </a:p>
        </p:txBody>
      </p:sp>
      <p:sp>
        <p:nvSpPr>
          <p:cNvPr id="55298" name="Rectangle 10"/>
          <p:cNvSpPr>
            <a:spLocks noChangeArrowheads="1"/>
          </p:cNvSpPr>
          <p:nvPr/>
        </p:nvSpPr>
        <p:spPr bwMode="auto">
          <a:xfrm>
            <a:off x="685800" y="16764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Monotype Sorts"/>
              <a:buNone/>
            </a:pPr>
            <a:endParaRPr lang="en-US" sz="2800" b="1" i="1" u="sng">
              <a:solidFill>
                <a:srgbClr val="0000FF"/>
              </a:solidFill>
            </a:endParaRPr>
          </a:p>
        </p:txBody>
      </p:sp>
      <p:sp>
        <p:nvSpPr>
          <p:cNvPr id="55299" name="Rectangle 16"/>
          <p:cNvSpPr>
            <a:spLocks noChangeArrowheads="1"/>
          </p:cNvSpPr>
          <p:nvPr/>
        </p:nvSpPr>
        <p:spPr bwMode="auto">
          <a:xfrm>
            <a:off x="1371600" y="3810000"/>
            <a:ext cx="65532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i="1" dirty="0" smtClean="0">
                <a:hlinkClick r:id="rId3"/>
              </a:rPr>
              <a:t>http://www.edealinfo.com/cgi-bin/dellho.cgi?dndezc1%2526m_1%3DMRT66HN</a:t>
            </a:r>
            <a:endParaRPr lang="en-US" b="1" i="1" dirty="0" smtClean="0"/>
          </a:p>
          <a:p>
            <a:pPr algn="ctr" eaLnBrk="0" hangingPunct="0"/>
            <a:endParaRPr lang="en-US" b="1" i="1" dirty="0"/>
          </a:p>
        </p:txBody>
      </p:sp>
      <p:sp>
        <p:nvSpPr>
          <p:cNvPr id="55300" name="Rectangle 19"/>
          <p:cNvSpPr>
            <a:spLocks noChangeArrowheads="1"/>
          </p:cNvSpPr>
          <p:nvPr/>
        </p:nvSpPr>
        <p:spPr bwMode="auto">
          <a:xfrm>
            <a:off x="3048000" y="5124540"/>
            <a:ext cx="5791200" cy="12618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US" b="1" dirty="0" smtClean="0"/>
              <a:t>Dell </a:t>
            </a:r>
            <a:r>
              <a:rPr lang="en-US" b="1" dirty="0" err="1" smtClean="0"/>
              <a:t>Inspiron</a:t>
            </a:r>
            <a:r>
              <a:rPr lang="en-US" b="1" dirty="0" smtClean="0"/>
              <a:t> 15 Intel Pentium Dual Core 15.6” Laptop with 3GB/160GB/Windows 7</a:t>
            </a:r>
          </a:p>
          <a:p>
            <a:pPr algn="ctr" eaLnBrk="0" hangingPunct="0"/>
            <a:r>
              <a:rPr lang="en-US" sz="2800" dirty="0" smtClean="0"/>
              <a:t> </a:t>
            </a:r>
            <a:r>
              <a:rPr lang="en-US" dirty="0"/>
              <a:t>Final Price </a:t>
            </a:r>
            <a:r>
              <a:rPr lang="en-US" dirty="0" smtClean="0"/>
              <a:t>- $474 (plus shipping, if any) </a:t>
            </a:r>
            <a:endParaRPr lang="en-US" dirty="0"/>
          </a:p>
        </p:txBody>
      </p:sp>
      <p:sp>
        <p:nvSpPr>
          <p:cNvPr id="55301" name="Text Box 11"/>
          <p:cNvSpPr txBox="1">
            <a:spLocks noChangeArrowheads="1"/>
          </p:cNvSpPr>
          <p:nvPr/>
        </p:nvSpPr>
        <p:spPr bwMode="auto">
          <a:xfrm>
            <a:off x="762000" y="5486400"/>
            <a:ext cx="175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accent1"/>
                </a:solidFill>
              </a:rPr>
              <a:t>$</a:t>
            </a:r>
            <a:r>
              <a:rPr lang="en-US" i="1" dirty="0" smtClean="0">
                <a:solidFill>
                  <a:schemeClr val="accent1"/>
                </a:solidFill>
              </a:rPr>
              <a:t>234 Instant </a:t>
            </a:r>
            <a:r>
              <a:rPr lang="en-US" i="1" dirty="0">
                <a:solidFill>
                  <a:schemeClr val="accent1"/>
                </a:solidFill>
              </a:rPr>
              <a:t>Discount!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53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600200"/>
            <a:ext cx="1419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799" y="1600201"/>
            <a:ext cx="1600201" cy="142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Interesting I.T. Article</a:t>
            </a:r>
          </a:p>
        </p:txBody>
      </p:sp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685800" y="4191000"/>
            <a:ext cx="80772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en-US" sz="3200" b="1" i="1" dirty="0" smtClean="0">
                <a:solidFill>
                  <a:srgbClr val="0000FF"/>
                </a:solidFill>
                <a:hlinkClick r:id="rId3" tooltip="Click here to read the &quot;Software Piracy Cost $50 Billion in 2008&quot; article published by PCMag"/>
              </a:rPr>
              <a:t>Obama Surrenders Internet to Foreign Powers</a:t>
            </a:r>
            <a:endParaRPr kumimoji="1" lang="en-US" sz="3200" b="1" i="1" dirty="0">
              <a:solidFill>
                <a:srgbClr val="0000FF"/>
              </a:solidFill>
            </a:endParaRPr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600200"/>
            <a:ext cx="3352799" cy="86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400" b="1">
                <a:solidFill>
                  <a:schemeClr val="tx2"/>
                </a:solidFill>
              </a:rPr>
              <a:t>Real World Quote</a:t>
            </a:r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685800" y="1608138"/>
            <a:ext cx="8077200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57200" algn="ctr"/>
            <a:r>
              <a:rPr lang="en-US" sz="3000" b="1" i="1"/>
              <a:t>“Once the people you deal with come to recognize that what you do springs from</a:t>
            </a:r>
          </a:p>
          <a:p>
            <a:pPr indent="457200" algn="ctr"/>
            <a:r>
              <a:rPr lang="en-US" sz="3000" b="1" i="1"/>
              <a:t>an honest heart they will be</a:t>
            </a:r>
          </a:p>
          <a:p>
            <a:pPr indent="457200" algn="ctr"/>
            <a:r>
              <a:rPr lang="en-US" sz="3000" b="1" i="1"/>
              <a:t>surprisingly strong in their support of you.</a:t>
            </a:r>
            <a:endParaRPr lang="en-US" sz="3000" b="1"/>
          </a:p>
          <a:p>
            <a:pPr indent="457200" algn="ctr"/>
            <a:r>
              <a:rPr lang="en-US" sz="3000" b="1" i="1"/>
              <a:t>They will believe what you say.</a:t>
            </a:r>
          </a:p>
          <a:p>
            <a:pPr indent="457200" algn="ctr"/>
            <a:r>
              <a:rPr lang="en-US" sz="3000" b="1" i="1"/>
              <a:t>They will do what you want.</a:t>
            </a:r>
            <a:endParaRPr lang="en-US" sz="3000" b="1"/>
          </a:p>
          <a:p>
            <a:pPr indent="457200" algn="ctr"/>
            <a:r>
              <a:rPr lang="en-US" sz="3000" b="1" i="1"/>
              <a:t>They will give you their loyalty.</a:t>
            </a:r>
            <a:endParaRPr lang="en-US" sz="3000" b="1"/>
          </a:p>
          <a:p>
            <a:pPr indent="457200" algn="ctr"/>
            <a:r>
              <a:rPr lang="en-US" sz="3000" b="1" i="1"/>
              <a:t>They will trust and follow you.”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4495800" y="5410200"/>
            <a:ext cx="4267200" cy="933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/>
              <a:t>James E. Casey (1888 - 1983) </a:t>
            </a:r>
          </a:p>
          <a:p>
            <a:pPr algn="r">
              <a:lnSpc>
                <a:spcPct val="115000"/>
              </a:lnSpc>
            </a:pPr>
            <a:r>
              <a:rPr lang="en-US"/>
              <a:t>Founder, United Parcel Service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762000" y="3429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Any Questions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86200" y="2286000"/>
          <a:ext cx="1654175" cy="3459163"/>
        </p:xfrm>
        <a:graphic>
          <a:graphicData uri="http://schemas.openxmlformats.org/presentationml/2006/ole">
            <p:oleObj spid="_x0000_s1026" name="Clip" r:id="rId4" imgW="1659600" imgH="3468960" progId="">
              <p:embed/>
            </p:oleObj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Reminders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4648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Textbook reading and lecture material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i="1" u="sng" dirty="0" smtClean="0"/>
              <a:t>Ethics</a:t>
            </a:r>
            <a:r>
              <a:rPr lang="en-US" dirty="0" smtClean="0"/>
              <a:t> Chapter 4 - Intellectual Property Rights II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i="1" u="sng" dirty="0" smtClean="0"/>
              <a:t>Ethics</a:t>
            </a:r>
            <a:r>
              <a:rPr lang="en-US" dirty="0" smtClean="0"/>
              <a:t> Chapter 5 - Privacy &amp; Information Access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/>
              <a:t>Due in the next few days</a:t>
            </a:r>
            <a:r>
              <a:rPr lang="en-US" b="1" i="1" dirty="0" smtClean="0"/>
              <a:t> (BB &gt; Assignments)</a:t>
            </a:r>
          </a:p>
          <a:p>
            <a:pPr lvl="1">
              <a:lnSpc>
                <a:spcPct val="110000"/>
              </a:lnSpc>
              <a:buFont typeface="Arial" charset="0"/>
              <a:buChar char="•"/>
            </a:pPr>
            <a:r>
              <a:rPr lang="en-US" dirty="0" smtClean="0"/>
              <a:t>Case Report 2 (due Sunday, 3/14 by 11:30pm)</a:t>
            </a:r>
          </a:p>
          <a:p>
            <a:pPr lvl="2">
              <a:buSzPct val="65000"/>
              <a:buFont typeface="Wingdings" pitchFamily="2" charset="2"/>
              <a:buChar char="Ø"/>
            </a:pPr>
            <a:r>
              <a:rPr lang="en-US" dirty="0" smtClean="0"/>
              <a:t> Have considered deferring the due date, but will not</a:t>
            </a:r>
          </a:p>
          <a:p>
            <a:pPr lvl="2">
              <a:buSzPct val="65000"/>
              <a:buFont typeface="Wingdings" pitchFamily="2" charset="2"/>
              <a:buChar char="Ø"/>
            </a:pPr>
            <a:r>
              <a:rPr lang="en-US" dirty="0" smtClean="0"/>
              <a:t> Will offer a choice - early (+1 Saturday, +2 Friday), 	on time (Sunday, 3/14 - as is), or -1 point for 	each day late (up until the next Sunday, 3/21)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 1 - Summary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229600" cy="464820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 Feedback posted in My Grades (Blackboard) 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 Case Studies from Chapter 2 of </a:t>
            </a:r>
            <a:r>
              <a:rPr lang="en-US" b="1" i="1" u="sng" dirty="0" smtClean="0"/>
              <a:t>Ethics</a:t>
            </a:r>
            <a:r>
              <a:rPr lang="en-US" dirty="0" smtClean="0"/>
              <a:t> Text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 Results for your section: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 Low score		71.0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 Average 		82.5%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 Top score		95.0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 Be sure to check points deducted and detailed 	comments to ensure that you understand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8077200" cy="1104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 1 - Histogram</a:t>
            </a: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4350" y="1528763"/>
          <a:ext cx="8572500" cy="4862512"/>
        </p:xfrm>
        <a:graphic>
          <a:graphicData uri="http://schemas.openxmlformats.org/presentationml/2006/ole">
            <p:oleObj spid="_x0000_s117762" name="Worksheet" r:id="rId4" imgW="8562992" imgH="4857617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Reports - Tips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464820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Work in small teams - multiple minds rock!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Review all of the cases in </a:t>
            </a:r>
            <a:r>
              <a:rPr lang="en-US" b="1" i="1" u="sng" dirty="0" smtClean="0"/>
              <a:t>Ethics</a:t>
            </a:r>
            <a:r>
              <a:rPr lang="en-US" dirty="0" smtClean="0"/>
              <a:t> Ch 3 and 4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Consider Critical Thinking and Writing skills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Create Title page, then do Parts 1, 2, and 3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Make sure </a:t>
            </a:r>
            <a:r>
              <a:rPr lang="en-US" b="1" i="1" dirty="0" smtClean="0"/>
              <a:t>Word Options &gt; Proofing</a:t>
            </a:r>
            <a:r>
              <a:rPr lang="en-US" dirty="0" smtClean="0"/>
              <a:t> is enabled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Take care of the format specifications right away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Save file name using proper naming conventions</a:t>
            </a:r>
          </a:p>
          <a:p>
            <a:pPr lvl="1">
              <a:lnSpc>
                <a:spcPct val="105000"/>
              </a:lnSpc>
              <a:buFont typeface="Arial" charset="0"/>
              <a:buChar char="•"/>
            </a:pPr>
            <a:r>
              <a:rPr lang="en-US" dirty="0" smtClean="0"/>
              <a:t>Label section headings by Part and Description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Reports - Tips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Parts 1, 2, and 3 </a:t>
            </a:r>
            <a:r>
              <a:rPr lang="en-US" dirty="0" smtClean="0"/>
              <a:t>(a </a:t>
            </a:r>
            <a:r>
              <a:rPr lang="en-US" dirty="0" smtClean="0"/>
              <a:t>full </a:t>
            </a:r>
            <a:r>
              <a:rPr lang="en-US" dirty="0" smtClean="0"/>
              <a:t>page - 5, 5, 10 points)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Initial question should be open-ended, not yes/no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detail role that information technology plays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Identify only four key stakeholders - ensure that 	they are unique and the rights of each explained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Part 4 (two full </a:t>
            </a:r>
            <a:r>
              <a:rPr lang="en-US" dirty="0" smtClean="0"/>
              <a:t>pages - 25 points)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Identify four unique and distinct courses of action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Explain each one thoroughly, including the likely 	consequences that might arise for a given action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Reports - Tips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4648200"/>
          </a:xfrm>
        </p:spPr>
        <p:txBody>
          <a:bodyPr/>
          <a:lstStyle/>
          <a:p>
            <a:pPr>
              <a:lnSpc>
                <a:spcPct val="96000"/>
              </a:lnSpc>
              <a:buFont typeface="Wingdings" pitchFamily="2" charset="2"/>
              <a:buChar char="§"/>
            </a:pPr>
            <a:r>
              <a:rPr lang="en-US" dirty="0" smtClean="0"/>
              <a:t>Part 4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Consider that at least one action needs to be of a 	teleological perspective, another deontological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Look at the text case and even the Web for clues</a:t>
            </a:r>
          </a:p>
          <a:p>
            <a:pPr>
              <a:lnSpc>
                <a:spcPct val="96000"/>
              </a:lnSpc>
              <a:buFont typeface="Wingdings" pitchFamily="2" charset="2"/>
              <a:buChar char="§"/>
            </a:pPr>
            <a:r>
              <a:rPr lang="en-US" dirty="0" smtClean="0"/>
              <a:t>Part 5 (half of a </a:t>
            </a:r>
            <a:r>
              <a:rPr lang="en-US" dirty="0" smtClean="0"/>
              <a:t>page - </a:t>
            </a:r>
            <a:r>
              <a:rPr lang="en-US" dirty="0" smtClean="0"/>
              <a:t>15 </a:t>
            </a:r>
            <a:r>
              <a:rPr lang="en-US" dirty="0" smtClean="0"/>
              <a:t>points)</a:t>
            </a:r>
            <a:endParaRPr lang="en-US" dirty="0" smtClean="0"/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Pick the one that is the most </a:t>
            </a:r>
            <a:r>
              <a:rPr lang="en-US" u="sng" dirty="0" smtClean="0"/>
              <a:t>teleological</a:t>
            </a:r>
            <a:r>
              <a:rPr lang="en-US" dirty="0" smtClean="0"/>
              <a:t> in nature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What is being sought out by the </a:t>
            </a:r>
            <a:r>
              <a:rPr lang="en-US" dirty="0" err="1" smtClean="0"/>
              <a:t>teleologists</a:t>
            </a:r>
            <a:r>
              <a:rPr lang="en-US" dirty="0" smtClean="0"/>
              <a:t>?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What is the “moral calculus” (costs/benefits)?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Why are the other three actions inferior?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Reports - Tips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4648200"/>
          </a:xfrm>
        </p:spPr>
        <p:txBody>
          <a:bodyPr/>
          <a:lstStyle/>
          <a:p>
            <a:pPr marL="342900" lvl="1" indent="-342900">
              <a:buSzPct val="75000"/>
              <a:buFont typeface="Wingdings" pitchFamily="2" charset="2"/>
              <a:buChar char="§"/>
            </a:pPr>
            <a:r>
              <a:rPr lang="en-US" sz="3200" dirty="0" smtClean="0"/>
              <a:t>Part 6 (half of a </a:t>
            </a:r>
            <a:r>
              <a:rPr lang="en-US" sz="3200" dirty="0" smtClean="0"/>
              <a:t>page - </a:t>
            </a:r>
            <a:r>
              <a:rPr lang="en-US" sz="3200" dirty="0" smtClean="0"/>
              <a:t>15 </a:t>
            </a:r>
            <a:r>
              <a:rPr lang="en-US" sz="3200" dirty="0" smtClean="0"/>
              <a:t>points)</a:t>
            </a:r>
            <a:endParaRPr lang="en-US" sz="3200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Pick another - must be the most </a:t>
            </a:r>
            <a:r>
              <a:rPr lang="en-US" u="sng" dirty="0" smtClean="0"/>
              <a:t>deontological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What is being sought out in this perspective?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How would you prioritize the rights for each 		of the four stakeholders?</a:t>
            </a:r>
          </a:p>
          <a:p>
            <a:pPr lvl="1">
              <a:lnSpc>
                <a:spcPct val="96000"/>
              </a:lnSpc>
              <a:buFont typeface="Arial" charset="0"/>
              <a:buChar char="•"/>
            </a:pPr>
            <a:r>
              <a:rPr lang="en-US" dirty="0" smtClean="0"/>
              <a:t>Why are the other three actions inferior?</a:t>
            </a:r>
          </a:p>
          <a:p>
            <a:pPr marL="342900" lvl="1" indent="-342900"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Part 7 (one full </a:t>
            </a:r>
            <a:r>
              <a:rPr lang="en-US" sz="3200" dirty="0" smtClean="0">
                <a:ea typeface="+mn-ea"/>
                <a:cs typeface="+mn-cs"/>
              </a:rPr>
              <a:t>page </a:t>
            </a:r>
            <a:r>
              <a:rPr lang="en-US" sz="3200" dirty="0" smtClean="0"/>
              <a:t>- 25 points</a:t>
            </a:r>
            <a:r>
              <a:rPr lang="en-US" sz="3200" dirty="0" smtClean="0">
                <a:ea typeface="+mn-ea"/>
                <a:cs typeface="+mn-cs"/>
              </a:rPr>
              <a:t>)</a:t>
            </a:r>
            <a:endParaRPr lang="en-US" sz="3200" dirty="0" smtClean="0">
              <a:ea typeface="+mn-ea"/>
              <a:cs typeface="+mn-cs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/>
              <a:t>Your normative recommendation could be any 	of the 	four actions, a combination, or new one</a:t>
            </a:r>
            <a:endParaRPr lang="en-US" u="sng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Case Reports - Tips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77200" cy="4648200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Part 7 (</a:t>
            </a:r>
            <a:r>
              <a:rPr lang="en-US" sz="3200" dirty="0" err="1" smtClean="0">
                <a:ea typeface="+mn-ea"/>
                <a:cs typeface="+mn-cs"/>
              </a:rPr>
              <a:t>con’t</a:t>
            </a:r>
            <a:r>
              <a:rPr lang="en-US" sz="3200" dirty="0" smtClean="0">
                <a:ea typeface="+mn-ea"/>
                <a:cs typeface="+mn-cs"/>
              </a:rPr>
              <a:t>)</a:t>
            </a:r>
          </a:p>
          <a:p>
            <a:pPr lvl="1">
              <a:lnSpc>
                <a:spcPct val="95000"/>
              </a:lnSpc>
              <a:buFont typeface="Arial" charset="0"/>
              <a:buChar char="•"/>
            </a:pPr>
            <a:r>
              <a:rPr lang="en-US" dirty="0" smtClean="0"/>
              <a:t>Be sure to thoroughly explain and rationalize it</a:t>
            </a:r>
          </a:p>
          <a:p>
            <a:pPr lvl="1">
              <a:lnSpc>
                <a:spcPct val="95000"/>
              </a:lnSpc>
              <a:buFont typeface="Arial" charset="0"/>
              <a:buChar char="•"/>
            </a:pPr>
            <a:r>
              <a:rPr lang="en-US" dirty="0" smtClean="0"/>
              <a:t>Consider information technology implications,  	social norms, risks, consequences of the action</a:t>
            </a:r>
          </a:p>
          <a:p>
            <a:pPr lvl="1">
              <a:lnSpc>
                <a:spcPct val="95000"/>
              </a:lnSpc>
              <a:buFont typeface="Arial" charset="0"/>
              <a:buChar char="•"/>
            </a:pPr>
            <a:r>
              <a:rPr lang="en-US" dirty="0" smtClean="0"/>
              <a:t>Remember that it is your </a:t>
            </a:r>
            <a:r>
              <a:rPr lang="en-US" u="sng" dirty="0" smtClean="0"/>
              <a:t>opinion</a:t>
            </a:r>
            <a:r>
              <a:rPr lang="en-US" dirty="0" smtClean="0"/>
              <a:t>, but justify it</a:t>
            </a:r>
          </a:p>
          <a:p>
            <a:pPr marL="342900" lvl="1" indent="-342900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When done, review Case Report 1 feedback</a:t>
            </a:r>
          </a:p>
          <a:p>
            <a:pPr marL="342900" lvl="1" indent="-342900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Verify your paper against all specifications</a:t>
            </a:r>
          </a:p>
          <a:p>
            <a:pPr marL="342900" lvl="1" indent="-342900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Have someone proofread it and give feedback</a:t>
            </a:r>
          </a:p>
          <a:p>
            <a:pPr marL="342900" lvl="1" indent="-342900">
              <a:lnSpc>
                <a:spcPct val="90000"/>
              </a:lnSpc>
              <a:buSzPct val="75000"/>
              <a:buFont typeface="Wingdings" pitchFamily="2" charset="2"/>
              <a:buChar char="§"/>
            </a:pPr>
            <a:r>
              <a:rPr lang="en-US" sz="3200" dirty="0" smtClean="0">
                <a:ea typeface="+mn-ea"/>
                <a:cs typeface="+mn-cs"/>
              </a:rPr>
              <a:t>Remember to include identification comments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Professional.pot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al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ional.pot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.pot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Office PowerPoint</Application>
  <PresentationFormat>On-screen Show (4:3)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Professional</vt:lpstr>
      <vt:lpstr>Worksheet</vt:lpstr>
      <vt:lpstr>Clip</vt:lpstr>
      <vt:lpstr>CIS150  Periodic Update 3</vt:lpstr>
      <vt:lpstr>Reminders</vt:lpstr>
      <vt:lpstr>Case Report 1 - Summary</vt:lpstr>
      <vt:lpstr>Case Report 1 - Histogram</vt:lpstr>
      <vt:lpstr>Case Reports - Tips</vt:lpstr>
      <vt:lpstr>Case Reports - Tips</vt:lpstr>
      <vt:lpstr>Case Reports - Tips</vt:lpstr>
      <vt:lpstr>Case Reports - Tips</vt:lpstr>
      <vt:lpstr>Case Reports - Tips</vt:lpstr>
      <vt:lpstr>Slide 10</vt:lpstr>
      <vt:lpstr>Slide 11</vt:lpstr>
      <vt:lpstr>Slide 12</vt:lpstr>
      <vt:lpstr>Top Technology Deal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CIS300  Periodic Update 1</dc:title>
  <dc:creator/>
  <cp:lastModifiedBy/>
  <cp:revision>18</cp:revision>
  <cp:lastPrinted>1901-01-01T05:00:00Z</cp:lastPrinted>
  <dcterms:created xsi:type="dcterms:W3CDTF">1901-01-01T05:00:00Z</dcterms:created>
  <dcterms:modified xsi:type="dcterms:W3CDTF">2010-03-04T20:48:09Z</dcterms:modified>
</cp:coreProperties>
</file>