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83" r:id="rId3"/>
    <p:sldId id="307" r:id="rId4"/>
    <p:sldId id="315" r:id="rId5"/>
    <p:sldId id="308" r:id="rId6"/>
    <p:sldId id="309" r:id="rId7"/>
    <p:sldId id="310" r:id="rId8"/>
    <p:sldId id="313" r:id="rId9"/>
    <p:sldId id="311" r:id="rId10"/>
    <p:sldId id="314" r:id="rId11"/>
    <p:sldId id="312" r:id="rId12"/>
    <p:sldId id="284" r:id="rId13"/>
    <p:sldId id="271" r:id="rId14"/>
    <p:sldId id="257" r:id="rId15"/>
    <p:sldId id="260" r:id="rId16"/>
    <p:sldId id="259" r:id="rId17"/>
    <p:sldId id="261" r:id="rId18"/>
    <p:sldId id="262" r:id="rId19"/>
    <p:sldId id="263" r:id="rId20"/>
    <p:sldId id="277" r:id="rId21"/>
    <p:sldId id="278" r:id="rId22"/>
    <p:sldId id="268" r:id="rId23"/>
    <p:sldId id="272" r:id="rId24"/>
    <p:sldId id="269" r:id="rId25"/>
    <p:sldId id="270" r:id="rId26"/>
    <p:sldId id="273" r:id="rId27"/>
    <p:sldId id="274" r:id="rId28"/>
    <p:sldId id="275" r:id="rId29"/>
    <p:sldId id="279" r:id="rId30"/>
    <p:sldId id="276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8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C0D0-B7F2-4A62-A403-625A4CFD18E1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0D8C-255F-4AA0-A30B-C4C07E185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0D8C-255F-4AA0-A30B-C4C07E1858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0D8C-255F-4AA0-A30B-C4C07E1858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0D8C-255F-4AA0-A30B-C4C07E1858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0D8C-255F-4AA0-A30B-C4C07E1858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4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D58A7E3-7FBE-40D4-8A6B-C7316EE14BC6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18574D-5BEA-4114-867C-90969BB7219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</a:t>
            </a:r>
            <a:r>
              <a:rPr lang="en-US" smtClean="0"/>
              <a:t>200 </a:t>
            </a:r>
            <a:r>
              <a:rPr lang="en-US" smtClean="0"/>
              <a:t>Final </a:t>
            </a:r>
            <a:r>
              <a:rPr lang="en-US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7" name="Picture 3" descr="I:\REACH Instructional Team\Graphics &amp; Icons\w-oRFAAbor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6858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5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27230"/>
            <a:ext cx="6858000" cy="500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14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551372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4876800"/>
            <a:ext cx="59785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36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01 Material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C, C++ - Have to “allocate” memory</a:t>
            </a:r>
          </a:p>
          <a:p>
            <a:pPr lvl="1"/>
            <a:r>
              <a:rPr lang="en-US" dirty="0" smtClean="0"/>
              <a:t>Forgetting to “free” results in memory leaks</a:t>
            </a:r>
          </a:p>
          <a:p>
            <a:r>
              <a:rPr lang="en-US" dirty="0" smtClean="0"/>
              <a:t>“Garbage Collector” Rounds up and “reclaims” memory</a:t>
            </a:r>
          </a:p>
          <a:p>
            <a:r>
              <a:rPr lang="en-US" dirty="0" smtClean="0"/>
              <a:t>Variables that drop out of “scope” will be collected</a:t>
            </a:r>
          </a:p>
          <a:p>
            <a:pPr lvl="1"/>
            <a:r>
              <a:rPr lang="en-US" dirty="0" smtClean="0"/>
              <a:t>Temporary values inside methods reclaimed on method exit</a:t>
            </a:r>
          </a:p>
          <a:p>
            <a:pPr lvl="1"/>
            <a:r>
              <a:rPr lang="en-US" dirty="0" smtClean="0"/>
              <a:t>Generally uncontrolled by 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LINQ</a:t>
            </a:r>
            <a:br>
              <a:rPr lang="en-US" dirty="0" smtClean="0"/>
            </a:br>
            <a:r>
              <a:rPr lang="en-US" dirty="0" smtClean="0"/>
              <a:t>Language Integrated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Queries Against Objects, Data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5153891" cy="176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94" y="5257800"/>
            <a:ext cx="6570629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“from” - Data Source</a:t>
            </a:r>
          </a:p>
          <a:p>
            <a:r>
              <a:rPr lang="en-US" dirty="0" smtClean="0"/>
              <a:t>“where” – Filters the source elements with Boolean expressions</a:t>
            </a:r>
          </a:p>
          <a:p>
            <a:r>
              <a:rPr lang="en-US" dirty="0" smtClean="0"/>
              <a:t>“select” – Choosing the data type to work with</a:t>
            </a:r>
          </a:p>
          <a:p>
            <a:r>
              <a:rPr lang="en-US" dirty="0" smtClean="0"/>
              <a:t>“group” – Groups results according to a desired key value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orderby</a:t>
            </a:r>
            <a:r>
              <a:rPr lang="en-US" dirty="0" smtClean="0"/>
              <a:t>” – Sorts the query results in ascending or descending order based on a comparer</a:t>
            </a:r>
          </a:p>
          <a:p>
            <a:r>
              <a:rPr lang="en-US" dirty="0" smtClean="0"/>
              <a:t>“let” – Introduce a variable for query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68008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14800"/>
            <a:ext cx="5293100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2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Namespaces,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Classes, often with common functionality, bundled together</a:t>
            </a:r>
          </a:p>
          <a:p>
            <a:pPr lvl="1"/>
            <a:r>
              <a:rPr lang="en-US" dirty="0" err="1" smtClean="0"/>
              <a:t>System.Console</a:t>
            </a:r>
            <a:endParaRPr lang="en-US" dirty="0" smtClean="0"/>
          </a:p>
          <a:p>
            <a:pPr lvl="1"/>
            <a:r>
              <a:rPr lang="en-US" dirty="0" err="1" smtClean="0"/>
              <a:t>System.Collections.Generic</a:t>
            </a:r>
            <a:endParaRPr lang="en-US" dirty="0" smtClean="0"/>
          </a:p>
          <a:p>
            <a:pPr lvl="1"/>
            <a:r>
              <a:rPr lang="en-US" dirty="0" err="1" smtClean="0"/>
              <a:t>System.Linq</a:t>
            </a:r>
            <a:endParaRPr lang="en-US" dirty="0" smtClean="0"/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“private” – Can only be accessed by the class, object itself</a:t>
            </a:r>
          </a:p>
          <a:p>
            <a:pPr lvl="1"/>
            <a:r>
              <a:rPr lang="en-US" dirty="0" smtClean="0"/>
              <a:t>“protected” – Can only be accessed by the class, object, or any child classes, objects</a:t>
            </a:r>
          </a:p>
          <a:p>
            <a:pPr lvl="1"/>
            <a:r>
              <a:rPr lang="en-US" dirty="0" smtClean="0"/>
              <a:t>“public” – Available access for 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C#, .NET compiler provides a ‘free’ constructor</a:t>
            </a:r>
          </a:p>
          <a:p>
            <a:pPr lvl="1"/>
            <a:r>
              <a:rPr lang="en-US" dirty="0" smtClean="0"/>
              <a:t>No parameters</a:t>
            </a:r>
          </a:p>
          <a:p>
            <a:r>
              <a:rPr lang="en-US" dirty="0" smtClean="0"/>
              <a:t>When a new constructor is created, ‘free’ constructor goes away</a:t>
            </a:r>
          </a:p>
          <a:p>
            <a:r>
              <a:rPr lang="en-US" dirty="0" smtClean="0"/>
              <a:t>Constructors can be “connected” with “this”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0" y="1354931"/>
            <a:ext cx="8247901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1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Material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used for creating “interfaces”, common code</a:t>
            </a:r>
          </a:p>
          <a:p>
            <a:r>
              <a:rPr lang="en-US" dirty="0" smtClean="0"/>
              <a:t>Classes “include” an interface</a:t>
            </a:r>
          </a:p>
          <a:p>
            <a:r>
              <a:rPr lang="en-US" dirty="0" smtClean="0"/>
              <a:t>All methods, properties are “abstract” in an interface</a:t>
            </a:r>
          </a:p>
          <a:p>
            <a:r>
              <a:rPr lang="en-US" dirty="0" smtClean="0"/>
              <a:t>Objects that implement interface can be grouped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IPayable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IPayable</a:t>
            </a:r>
            <a:r>
              <a:rPr lang="en-US" dirty="0" smtClean="0"/>
              <a:t>, </a:t>
            </a:r>
            <a:r>
              <a:rPr lang="en-US" dirty="0" err="1" smtClean="0"/>
              <a:t>IDisposable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14" y="1293019"/>
            <a:ext cx="6385772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7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with child or children classes</a:t>
            </a:r>
          </a:p>
          <a:p>
            <a:r>
              <a:rPr lang="en-US" dirty="0" smtClean="0"/>
              <a:t>Can be used to “share” common code properties</a:t>
            </a:r>
          </a:p>
          <a:p>
            <a:r>
              <a:rPr lang="en-US" dirty="0" smtClean="0"/>
              <a:t>Allows for “unique” objects, while reducing code</a:t>
            </a:r>
          </a:p>
          <a:p>
            <a:r>
              <a:rPr lang="en-US" dirty="0" smtClean="0"/>
              <a:t>Object -&gt; Person -&gt; Student</a:t>
            </a:r>
          </a:p>
          <a:p>
            <a:r>
              <a:rPr lang="en-US" dirty="0" smtClean="0"/>
              <a:t>Object -&gt; Person -&gt; Employee</a:t>
            </a:r>
          </a:p>
        </p:txBody>
      </p:sp>
    </p:spTree>
    <p:extLst>
      <p:ext uri="{BB962C8B-B14F-4D97-AF65-F5344CB8AC3E}">
        <p14:creationId xmlns:p14="http://schemas.microsoft.com/office/powerpoint/2010/main" val="17909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“abstract” – Methods marked MUST be overridden</a:t>
            </a:r>
          </a:p>
          <a:p>
            <a:pPr lvl="1"/>
            <a:r>
              <a:rPr lang="en-US" dirty="0" smtClean="0"/>
              <a:t>Class declared with abstract prevents creation with “new”</a:t>
            </a:r>
          </a:p>
          <a:p>
            <a:r>
              <a:rPr lang="en-US" dirty="0" smtClean="0"/>
              <a:t>“virtual” – Methods marked CAN be overridden</a:t>
            </a:r>
          </a:p>
          <a:p>
            <a:r>
              <a:rPr lang="en-US" dirty="0" smtClean="0"/>
              <a:t>Controls “how” other classes inherit information from the class</a:t>
            </a:r>
          </a:p>
          <a:p>
            <a:r>
              <a:rPr lang="en-US" dirty="0" smtClean="0"/>
              <a:t>Private, protected, public – Used to control what is inheritance</a:t>
            </a:r>
          </a:p>
        </p:txBody>
      </p:sp>
    </p:spTree>
    <p:extLst>
      <p:ext uri="{BB962C8B-B14F-4D97-AF65-F5344CB8AC3E}">
        <p14:creationId xmlns:p14="http://schemas.microsoft.com/office/powerpoint/2010/main" val="1457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958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55816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1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73" y="1762125"/>
            <a:ext cx="5576454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one type to another</a:t>
            </a:r>
          </a:p>
          <a:p>
            <a:pPr lvl="1"/>
            <a:r>
              <a:rPr lang="en-US" dirty="0" smtClean="0"/>
              <a:t>Integer to String</a:t>
            </a:r>
          </a:p>
          <a:p>
            <a:pPr lvl="1"/>
            <a:r>
              <a:rPr lang="en-US" dirty="0" smtClean="0"/>
              <a:t>Decimal to Integer</a:t>
            </a:r>
          </a:p>
          <a:p>
            <a:pPr lvl="1"/>
            <a:r>
              <a:rPr lang="en-US" dirty="0" smtClean="0"/>
              <a:t>Byte to Integer</a:t>
            </a:r>
          </a:p>
          <a:p>
            <a:r>
              <a:rPr lang="en-US" dirty="0" smtClean="0"/>
              <a:t>C#, .NET will know how to “box” and “unbox” types</a:t>
            </a:r>
          </a:p>
          <a:p>
            <a:pPr lvl="1"/>
            <a:r>
              <a:rPr lang="en-US" dirty="0" smtClean="0"/>
              <a:t>Decimal -&gt; Object -&gt; Integer</a:t>
            </a:r>
          </a:p>
          <a:p>
            <a:r>
              <a:rPr lang="en-US" dirty="0" smtClean="0"/>
              <a:t>Remember back to the Person – Student relationship</a:t>
            </a:r>
          </a:p>
          <a:p>
            <a:pPr lvl="1"/>
            <a:r>
              <a:rPr lang="en-US" dirty="0" smtClean="0"/>
              <a:t>We can “cast” Person to Student both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90192"/>
            <a:ext cx="8686800" cy="187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276600" y="4953000"/>
            <a:ext cx="2590800" cy="1524000"/>
          </a:xfrm>
          <a:prstGeom prst="wedgeRectCallout">
            <a:avLst>
              <a:gd name="adj1" fmla="val 39203"/>
              <a:gd name="adj2" fmla="val -1057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compile,</a:t>
            </a:r>
          </a:p>
          <a:p>
            <a:pPr algn="ctr"/>
            <a:r>
              <a:rPr lang="en-US" dirty="0" smtClean="0"/>
              <a:t>But will throw an EXCEPTION at runtime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667000" y="685800"/>
            <a:ext cx="2590800" cy="1524000"/>
          </a:xfrm>
          <a:prstGeom prst="wedgeRectCallout">
            <a:avLst>
              <a:gd name="adj1" fmla="val -76867"/>
              <a:gd name="adj2" fmla="val 680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cast to student just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Exceptions and</a:t>
            </a:r>
            <a:br>
              <a:rPr lang="en-US" dirty="0" smtClean="0"/>
            </a:br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are…</a:t>
            </a:r>
          </a:p>
          <a:p>
            <a:pPr lvl="1"/>
            <a:r>
              <a:rPr lang="en-US" dirty="0" smtClean="0"/>
              <a:t>“Exceptional” events</a:t>
            </a:r>
          </a:p>
          <a:p>
            <a:pPr lvl="1"/>
            <a:r>
              <a:rPr lang="en-US" dirty="0" smtClean="0"/>
              <a:t>Unexpected events, errors during runtime</a:t>
            </a:r>
          </a:p>
          <a:p>
            <a:pPr lvl="1"/>
            <a:r>
              <a:rPr lang="en-US" dirty="0" smtClean="0"/>
              <a:t>Unhandled exceptions? Stack trace and application death</a:t>
            </a:r>
          </a:p>
          <a:p>
            <a:r>
              <a:rPr lang="en-US" dirty="0" smtClean="0"/>
              <a:t>Handled with try/catch/finally blocks</a:t>
            </a:r>
          </a:p>
          <a:p>
            <a:pPr lvl="1"/>
            <a:r>
              <a:rPr lang="en-US" dirty="0" smtClean="0"/>
              <a:t>Try block “attempts” to run the code in question</a:t>
            </a:r>
          </a:p>
          <a:p>
            <a:pPr lvl="1"/>
            <a:r>
              <a:rPr lang="en-US" dirty="0" smtClean="0"/>
              <a:t>Catch block handles the exception(s) that may occur</a:t>
            </a:r>
          </a:p>
          <a:p>
            <a:pPr lvl="1"/>
            <a:r>
              <a:rPr lang="en-US" dirty="0" smtClean="0"/>
              <a:t>Finally block, optional, always executes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377324"/>
            <a:ext cx="7981950" cy="210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7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75" y="1440656"/>
            <a:ext cx="5576250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0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02 Material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27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Forms, GUI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Textboxes</a:t>
            </a:r>
          </a:p>
          <a:p>
            <a:pPr lvl="1"/>
            <a:r>
              <a:rPr lang="en-US" dirty="0" smtClean="0"/>
              <a:t>Tab Groups</a:t>
            </a:r>
          </a:p>
          <a:p>
            <a:pPr lvl="1"/>
            <a:r>
              <a:rPr lang="en-US" dirty="0" smtClean="0"/>
              <a:t>Checkboxes</a:t>
            </a:r>
          </a:p>
          <a:p>
            <a:pPr lvl="1"/>
            <a:r>
              <a:rPr lang="en-US" dirty="0" smtClean="0"/>
              <a:t>Fields</a:t>
            </a:r>
          </a:p>
          <a:p>
            <a:r>
              <a:rPr lang="en-US" dirty="0" smtClean="0"/>
              <a:t>Event Handlers</a:t>
            </a:r>
          </a:p>
          <a:p>
            <a:r>
              <a:rPr lang="en-US" dirty="0" smtClean="0"/>
              <a:t>Visual Studio Designer</a:t>
            </a:r>
          </a:p>
        </p:txBody>
      </p:sp>
    </p:spTree>
    <p:extLst>
      <p:ext uri="{BB962C8B-B14F-4D97-AF65-F5344CB8AC3E}">
        <p14:creationId xmlns:p14="http://schemas.microsoft.com/office/powerpoint/2010/main" val="1161745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“Events” triggered by end user</a:t>
            </a:r>
          </a:p>
          <a:p>
            <a:pPr lvl="1"/>
            <a:r>
              <a:rPr lang="en-US" dirty="0" smtClean="0"/>
              <a:t>Button Press</a:t>
            </a:r>
          </a:p>
          <a:p>
            <a:pPr lvl="1"/>
            <a:r>
              <a:rPr lang="en-US" dirty="0" smtClean="0"/>
              <a:t>Key Press</a:t>
            </a:r>
          </a:p>
          <a:p>
            <a:pPr lvl="1"/>
            <a:r>
              <a:rPr lang="en-US" dirty="0" smtClean="0"/>
              <a:t>Field Entry</a:t>
            </a:r>
          </a:p>
          <a:p>
            <a:pPr lvl="1"/>
            <a:r>
              <a:rPr lang="en-US" dirty="0" smtClean="0"/>
              <a:t>…other GUI modifications or events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22" y="5257800"/>
            <a:ext cx="69651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913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Objects on Disks</a:t>
            </a:r>
          </a:p>
          <a:p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Data structure that exposes</a:t>
            </a:r>
          </a:p>
          <a:p>
            <a:pPr lvl="2"/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Write</a:t>
            </a:r>
          </a:p>
          <a:p>
            <a:pPr lvl="2"/>
            <a:r>
              <a:rPr lang="en-US" dirty="0" smtClean="0"/>
              <a:t>Synchronous</a:t>
            </a:r>
          </a:p>
          <a:p>
            <a:pPr lvl="2"/>
            <a:r>
              <a:rPr lang="en-US" dirty="0" smtClean="0"/>
              <a:t>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3" y="76200"/>
            <a:ext cx="7315200" cy="1154097"/>
          </a:xfrm>
        </p:spPr>
        <p:txBody>
          <a:bodyPr/>
          <a:lstStyle/>
          <a:p>
            <a:r>
              <a:rPr lang="en-US" dirty="0" smtClean="0"/>
              <a:t>Write to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6740488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00400"/>
            <a:ext cx="25527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761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3" y="76200"/>
            <a:ext cx="7315200" cy="1154097"/>
          </a:xfrm>
        </p:spPr>
        <p:txBody>
          <a:bodyPr/>
          <a:lstStyle/>
          <a:p>
            <a:r>
              <a:rPr lang="en-US" dirty="0" smtClean="0"/>
              <a:t>Read from File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6389023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05400"/>
            <a:ext cx="5754651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464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 solution strategy that involves a simpler version of the same problem. The problem becomes simplified with each call until we reach a stopping point. Resolution level by level.</a:t>
            </a:r>
          </a:p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Complex equations (Fibonacci number)</a:t>
            </a:r>
          </a:p>
          <a:p>
            <a:pPr lvl="1"/>
            <a:r>
              <a:rPr lang="en-US" dirty="0" smtClean="0"/>
              <a:t>Towers of Hanoi</a:t>
            </a:r>
          </a:p>
          <a:p>
            <a:pPr lvl="1"/>
            <a:r>
              <a:rPr lang="en-US" dirty="0" smtClean="0"/>
              <a:t>Binary Searching</a:t>
            </a:r>
          </a:p>
          <a:p>
            <a:r>
              <a:rPr lang="en-US" dirty="0" smtClean="0"/>
              <a:t>Entry point</a:t>
            </a:r>
          </a:p>
          <a:p>
            <a:r>
              <a:rPr lang="en-US" dirty="0" smtClean="0"/>
              <a:t>Stopping point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9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Recursion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my base case?</a:t>
            </a:r>
          </a:p>
          <a:p>
            <a:pPr lvl="1"/>
            <a:r>
              <a:rPr lang="en-US" dirty="0" smtClean="0"/>
              <a:t>What is the solution to my base case?</a:t>
            </a:r>
          </a:p>
          <a:p>
            <a:r>
              <a:rPr lang="en-US" dirty="0" smtClean="0"/>
              <a:t>What is my intermediate case?</a:t>
            </a:r>
          </a:p>
          <a:p>
            <a:pPr lvl="1"/>
            <a:r>
              <a:rPr lang="en-US" dirty="0" smtClean="0"/>
              <a:t>What is the solution to the intermediate case?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80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1" y="76200"/>
            <a:ext cx="7315200" cy="1154097"/>
          </a:xfrm>
        </p:spPr>
        <p:txBody>
          <a:bodyPr/>
          <a:lstStyle/>
          <a:p>
            <a:r>
              <a:rPr lang="en-US" dirty="0" smtClean="0"/>
              <a:t>Recursion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295400"/>
            <a:ext cx="38195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5038"/>
            <a:ext cx="3702109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67124"/>
            <a:ext cx="4657725" cy="310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91" y="5791200"/>
            <a:ext cx="3895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3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29" y="990600"/>
            <a:ext cx="34419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" y="990600"/>
            <a:ext cx="542576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8008234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6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1" y="76200"/>
            <a:ext cx="7315200" cy="1154097"/>
          </a:xfrm>
        </p:spPr>
        <p:txBody>
          <a:bodyPr/>
          <a:lstStyle/>
          <a:p>
            <a:r>
              <a:rPr lang="en-US" dirty="0" smtClean="0"/>
              <a:t>Recursion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930275"/>
            <a:ext cx="3905250" cy="299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57" y="5061076"/>
            <a:ext cx="3830285" cy="179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203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better?</a:t>
            </a:r>
          </a:p>
          <a:p>
            <a:pPr lvl="1"/>
            <a:r>
              <a:rPr lang="en-US" dirty="0" smtClean="0"/>
              <a:t>T(N) = 2 * N * N</a:t>
            </a:r>
          </a:p>
          <a:p>
            <a:pPr lvl="2"/>
            <a:r>
              <a:rPr lang="en-US" dirty="0" smtClean="0"/>
              <a:t>… 2(N^2)</a:t>
            </a:r>
          </a:p>
          <a:p>
            <a:pPr lvl="1"/>
            <a:r>
              <a:rPr lang="en-US" dirty="0" smtClean="0"/>
              <a:t>T(N) = 1 * N * N + 1 * N</a:t>
            </a:r>
          </a:p>
          <a:p>
            <a:pPr lvl="2"/>
            <a:r>
              <a:rPr lang="en-US" dirty="0" smtClean="0"/>
              <a:t>… N^2 + N</a:t>
            </a:r>
          </a:p>
        </p:txBody>
      </p:sp>
    </p:spTree>
    <p:extLst>
      <p:ext uri="{BB962C8B-B14F-4D97-AF65-F5344CB8AC3E}">
        <p14:creationId xmlns:p14="http://schemas.microsoft.com/office/powerpoint/2010/main" val="9638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2782204"/>
            <a:ext cx="7315200" cy="1293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Questions from</a:t>
            </a:r>
            <a:br>
              <a:rPr lang="en-US" dirty="0" smtClean="0"/>
            </a:br>
            <a:r>
              <a:rPr lang="en-US" dirty="0" smtClean="0"/>
              <a:t>Blackboard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differences between Panel and </a:t>
            </a:r>
            <a:r>
              <a:rPr lang="en-US" dirty="0" err="1" smtClean="0"/>
              <a:t>GroupBox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</a:p>
          <a:p>
            <a:pPr lvl="1"/>
            <a:r>
              <a:rPr lang="en-US" dirty="0" smtClean="0"/>
              <a:t>Scrollable</a:t>
            </a:r>
          </a:p>
          <a:p>
            <a:pPr lvl="1"/>
            <a:r>
              <a:rPr lang="en-US" dirty="0" smtClean="0"/>
              <a:t>Does not have a caption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pPr lvl="1"/>
            <a:r>
              <a:rPr lang="en-US" dirty="0" smtClean="0"/>
              <a:t>Not scrollable</a:t>
            </a:r>
          </a:p>
          <a:p>
            <a:pPr lvl="1"/>
            <a:r>
              <a:rPr lang="en-US" dirty="0" smtClean="0"/>
              <a:t>Has a caption</a:t>
            </a:r>
          </a:p>
        </p:txBody>
      </p:sp>
    </p:spTree>
    <p:extLst>
      <p:ext uri="{BB962C8B-B14F-4D97-AF65-F5344CB8AC3E}">
        <p14:creationId xmlns:p14="http://schemas.microsoft.com/office/powerpoint/2010/main" val="115913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differences between </a:t>
            </a:r>
            <a:r>
              <a:rPr lang="en-US" dirty="0" err="1" smtClean="0"/>
              <a:t>CheckBox</a:t>
            </a:r>
            <a:r>
              <a:rPr lang="en-US" dirty="0" smtClean="0"/>
              <a:t> and </a:t>
            </a:r>
            <a:r>
              <a:rPr lang="en-US" dirty="0" err="1" smtClean="0"/>
              <a:t>RadioButton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 smtClean="0"/>
          </a:p>
          <a:p>
            <a:pPr lvl="1"/>
            <a:r>
              <a:rPr lang="en-US" dirty="0" smtClean="0"/>
              <a:t>Offer a “binary” choice</a:t>
            </a:r>
          </a:p>
          <a:p>
            <a:pPr lvl="1"/>
            <a:r>
              <a:rPr lang="en-US" dirty="0" smtClean="0"/>
              <a:t>Turn options on / off</a:t>
            </a:r>
          </a:p>
          <a:p>
            <a:pPr lvl="2"/>
            <a:r>
              <a:rPr lang="en-US" dirty="0" smtClean="0"/>
              <a:t>True / False</a:t>
            </a:r>
          </a:p>
          <a:p>
            <a:pPr lvl="1"/>
            <a:r>
              <a:rPr lang="en-US" dirty="0" smtClean="0"/>
              <a:t>Multiple together</a:t>
            </a:r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pPr lvl="1"/>
            <a:r>
              <a:rPr lang="en-US" dirty="0" smtClean="0"/>
              <a:t>Two or more mutually EXCLUSIVE items</a:t>
            </a:r>
          </a:p>
          <a:p>
            <a:pPr lvl="2"/>
            <a:r>
              <a:rPr lang="en-US" dirty="0" smtClean="0"/>
              <a:t>… XOR</a:t>
            </a:r>
          </a:p>
          <a:p>
            <a:pPr lvl="1"/>
            <a:r>
              <a:rPr lang="en-US" dirty="0" smtClean="0"/>
              <a:t>Multiple Choice Question</a:t>
            </a:r>
          </a:p>
        </p:txBody>
      </p:sp>
      <p:pic>
        <p:nvPicPr>
          <p:cNvPr id="1026" name="Picture 2" descr="Selecting multiple options with check box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22" y="2819400"/>
            <a:ext cx="1504080" cy="232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oup of radio butt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02" y="5638800"/>
            <a:ext cx="40290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controls become a set of mutually exclusive choices. 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group of </a:t>
            </a:r>
            <a:r>
              <a:rPr lang="en-US" dirty="0" err="1" smtClean="0"/>
              <a:t>RadioButtons</a:t>
            </a:r>
            <a:r>
              <a:rPr lang="en-US" dirty="0" smtClean="0"/>
              <a:t> offer only a single choice to a user</a:t>
            </a:r>
          </a:p>
          <a:p>
            <a:r>
              <a:rPr lang="en-US" dirty="0" smtClean="0"/>
              <a:t>Selecting one will deselect another</a:t>
            </a:r>
          </a:p>
          <a:p>
            <a:r>
              <a:rPr lang="en-US" dirty="0" smtClean="0"/>
              <a:t>Logical XOR</a:t>
            </a:r>
          </a:p>
        </p:txBody>
      </p:sp>
      <p:pic>
        <p:nvPicPr>
          <p:cNvPr id="1028" name="Picture 4" descr="A group of radio 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65" y="3128962"/>
            <a:ext cx="40290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ListBox</a:t>
            </a:r>
            <a:r>
              <a:rPr lang="en-US" dirty="0" smtClean="0"/>
              <a:t> has four modes of operation, what are they and describe them.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No items can be selected</a:t>
            </a:r>
          </a:p>
          <a:p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Only one item can be selected</a:t>
            </a:r>
          </a:p>
          <a:p>
            <a:r>
              <a:rPr lang="en-US" dirty="0" err="1" smtClean="0"/>
              <a:t>MultiSimple</a:t>
            </a:r>
            <a:endParaRPr lang="en-US" dirty="0" smtClean="0"/>
          </a:p>
          <a:p>
            <a:pPr lvl="1"/>
            <a:r>
              <a:rPr lang="en-US" dirty="0" smtClean="0"/>
              <a:t>Multiple items can be selected</a:t>
            </a:r>
          </a:p>
          <a:p>
            <a:r>
              <a:rPr lang="en-US" dirty="0" err="1" smtClean="0"/>
              <a:t>MultiExtended</a:t>
            </a:r>
            <a:endParaRPr lang="en-US" dirty="0" smtClean="0"/>
          </a:p>
          <a:p>
            <a:pPr lvl="1"/>
            <a:r>
              <a:rPr lang="en-US" dirty="0" smtClean="0"/>
              <a:t>Multiple items can be selected AND the user can use SHIFT, CTRL, and </a:t>
            </a:r>
            <a:r>
              <a:rPr lang="en-US" dirty="0" err="1" smtClean="0"/>
              <a:t>ARROw</a:t>
            </a:r>
            <a:r>
              <a:rPr lang="en-US" dirty="0" smtClean="0"/>
              <a:t> keys to make selections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27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ComboBox</a:t>
            </a:r>
            <a:r>
              <a:rPr lang="en-US" dirty="0" smtClean="0"/>
              <a:t> has three modes of operation, name and describe each.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List is always visible, text portion editable</a:t>
            </a:r>
          </a:p>
          <a:p>
            <a:pPr lvl="1"/>
            <a:r>
              <a:rPr lang="en-US" dirty="0" smtClean="0"/>
              <a:t>User can enter a new value</a:t>
            </a:r>
          </a:p>
          <a:p>
            <a:r>
              <a:rPr lang="en-US" dirty="0" err="1" smtClean="0"/>
              <a:t>DropDown</a:t>
            </a:r>
            <a:endParaRPr lang="en-US" dirty="0" smtClean="0"/>
          </a:p>
          <a:p>
            <a:pPr lvl="1"/>
            <a:r>
              <a:rPr lang="en-US" dirty="0" smtClean="0"/>
              <a:t>List is displayed by clicking down arrow and text portion is editable</a:t>
            </a:r>
          </a:p>
          <a:p>
            <a:pPr lvl="1"/>
            <a:r>
              <a:rPr lang="en-US" dirty="0" smtClean="0"/>
              <a:t>User can enter a new value</a:t>
            </a:r>
          </a:p>
          <a:p>
            <a:r>
              <a:rPr lang="en-US" dirty="0" err="1" smtClean="0"/>
              <a:t>DropDownList</a:t>
            </a:r>
            <a:endParaRPr lang="en-US" dirty="0" smtClean="0"/>
          </a:p>
          <a:p>
            <a:pPr lvl="1"/>
            <a:r>
              <a:rPr lang="en-US" dirty="0" smtClean="0"/>
              <a:t>List is displayed by clicking down arrow and text is not editable</a:t>
            </a:r>
          </a:p>
          <a:p>
            <a:pPr lvl="1"/>
            <a:r>
              <a:rPr lang="en-US" dirty="0" smtClean="0"/>
              <a:t>Only values in the list can be selected</a:t>
            </a:r>
          </a:p>
        </p:txBody>
      </p:sp>
    </p:spTree>
    <p:extLst>
      <p:ext uri="{BB962C8B-B14F-4D97-AF65-F5344CB8AC3E}">
        <p14:creationId xmlns:p14="http://schemas.microsoft.com/office/powerpoint/2010/main" val="22820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use of object serialization compare to simply writing our data to a text file?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Write to Text File</a:t>
            </a:r>
          </a:p>
          <a:p>
            <a:pPr lvl="1"/>
            <a:r>
              <a:rPr lang="en-US" dirty="0" smtClean="0"/>
              <a:t>List of “strings”</a:t>
            </a:r>
          </a:p>
          <a:p>
            <a:pPr lvl="1"/>
            <a:r>
              <a:rPr lang="en-US" dirty="0" smtClean="0"/>
              <a:t>Will require manual “re-entry” later</a:t>
            </a:r>
          </a:p>
          <a:p>
            <a:pPr lvl="2"/>
            <a:r>
              <a:rPr lang="en-US" dirty="0" smtClean="0"/>
              <a:t>Some method, or handler to convert text file to .NET object</a:t>
            </a:r>
          </a:p>
          <a:p>
            <a:r>
              <a:rPr lang="en-US" dirty="0" smtClean="0"/>
              <a:t>Object Serialization</a:t>
            </a:r>
          </a:p>
          <a:p>
            <a:pPr lvl="1"/>
            <a:r>
              <a:rPr lang="en-US" dirty="0" smtClean="0"/>
              <a:t>Takes state of object, serializes for storage</a:t>
            </a:r>
          </a:p>
          <a:p>
            <a:pPr lvl="1"/>
            <a:r>
              <a:rPr lang="en-US" dirty="0" smtClean="0"/>
              <a:t>Reading serialization produces native .NET object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hierarchy of data includes what, and in what order?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(Smallest)</a:t>
            </a:r>
          </a:p>
          <a:p>
            <a:r>
              <a:rPr lang="en-US" dirty="0" smtClean="0"/>
              <a:t>Bits</a:t>
            </a:r>
          </a:p>
          <a:p>
            <a:r>
              <a:rPr lang="en-US" dirty="0" smtClean="0"/>
              <a:t>Bytes</a:t>
            </a:r>
          </a:p>
          <a:p>
            <a:r>
              <a:rPr lang="en-US" dirty="0" smtClean="0"/>
              <a:t>Fields</a:t>
            </a:r>
          </a:p>
          <a:p>
            <a:r>
              <a:rPr lang="en-US" dirty="0" smtClean="0"/>
              <a:t>Records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(Largest)</a:t>
            </a:r>
          </a:p>
        </p:txBody>
      </p:sp>
    </p:spTree>
    <p:extLst>
      <p:ext uri="{BB962C8B-B14F-4D97-AF65-F5344CB8AC3E}">
        <p14:creationId xmlns:p14="http://schemas.microsoft.com/office/powerpoint/2010/main" val="31731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19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63320"/>
            <a:ext cx="3786923" cy="293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4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the hierarchy of data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0 or 1</a:t>
            </a:r>
          </a:p>
          <a:p>
            <a:r>
              <a:rPr lang="en-US" dirty="0" smtClean="0"/>
              <a:t>Bytes</a:t>
            </a:r>
          </a:p>
          <a:p>
            <a:pPr lvl="1"/>
            <a:r>
              <a:rPr lang="en-US" dirty="0" smtClean="0"/>
              <a:t>8 bits together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Name, Phone number, Data </a:t>
            </a:r>
            <a:r>
              <a:rPr lang="en-US" dirty="0" err="1" smtClean="0"/>
              <a:t>Diemension</a:t>
            </a:r>
            <a:endParaRPr lang="en-US" dirty="0" smtClean="0"/>
          </a:p>
          <a:p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Group of fields</a:t>
            </a:r>
          </a:p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Group of fields or other data</a:t>
            </a:r>
          </a:p>
        </p:txBody>
      </p:sp>
    </p:spTree>
    <p:extLst>
      <p:ext uri="{BB962C8B-B14F-4D97-AF65-F5344CB8AC3E}">
        <p14:creationId xmlns:p14="http://schemas.microsoft.com/office/powerpoint/2010/main" val="33231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REACH further help you today?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21752" y="1826709"/>
            <a:ext cx="4741248" cy="4476614"/>
          </a:xfrm>
        </p:spPr>
        <p:txBody>
          <a:bodyPr>
            <a:normAutofit/>
          </a:bodyPr>
          <a:lstStyle/>
          <a:p>
            <a:r>
              <a:rPr lang="en-US" dirty="0" smtClean="0"/>
              <a:t>Ask Questions Now!</a:t>
            </a:r>
          </a:p>
          <a:p>
            <a:r>
              <a:rPr lang="en-US" dirty="0" smtClean="0"/>
              <a:t>Need to see an Example?</a:t>
            </a:r>
          </a:p>
          <a:p>
            <a:r>
              <a:rPr lang="en-US" dirty="0" smtClean="0"/>
              <a:t>Need to see a concept again?</a:t>
            </a:r>
          </a:p>
          <a:p>
            <a:r>
              <a:rPr lang="en-US" dirty="0" smtClean="0"/>
              <a:t>Need additional help?</a:t>
            </a:r>
          </a:p>
          <a:p>
            <a:pPr lvl="1"/>
            <a:r>
              <a:rPr lang="en-US" dirty="0" smtClean="0"/>
              <a:t>Visit us at:</a:t>
            </a:r>
          </a:p>
          <a:p>
            <a:pPr lvl="2"/>
            <a:r>
              <a:rPr lang="en-US" dirty="0" smtClean="0"/>
              <a:t>iTech Zone</a:t>
            </a:r>
          </a:p>
          <a:p>
            <a:pPr lvl="2"/>
            <a:r>
              <a:rPr lang="en-US" dirty="0" smtClean="0"/>
              <a:t>CRC (Ekstrom Library)</a:t>
            </a:r>
          </a:p>
          <a:p>
            <a:pPr lvl="1"/>
            <a:r>
              <a:rPr lang="en-US" dirty="0" smtClean="0"/>
              <a:t>Wednesday &amp; Thursday (12 / 5 - 12 / 6)</a:t>
            </a:r>
          </a:p>
          <a:p>
            <a:pPr lvl="2"/>
            <a:r>
              <a:rPr lang="en-US" dirty="0" smtClean="0"/>
              <a:t>9:00AM – 5:00PM</a:t>
            </a:r>
          </a:p>
          <a:p>
            <a:pPr lvl="1"/>
            <a:r>
              <a:rPr lang="en-US" dirty="0" smtClean="0"/>
              <a:t>Friday (12 / 7)</a:t>
            </a:r>
          </a:p>
          <a:p>
            <a:pPr lvl="2"/>
            <a:r>
              <a:rPr lang="en-US" dirty="0" smtClean="0"/>
              <a:t>9:00AM – 4:00PM</a:t>
            </a:r>
            <a:endParaRPr lang="en-US" dirty="0"/>
          </a:p>
        </p:txBody>
      </p:sp>
      <p:pic>
        <p:nvPicPr>
          <p:cNvPr id="17410" name="Picture 2" descr="I:\REACH Instructional Team\Graphics &amp; Icons\w-oRFAAbor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17" y="762000"/>
            <a:ext cx="6031566" cy="600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3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18" y="2947988"/>
            <a:ext cx="6305164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7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5" y="821181"/>
            <a:ext cx="7715750" cy="521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98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575283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60" y="4648200"/>
            <a:ext cx="618698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679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1095</Words>
  <Application>Microsoft Office PowerPoint</Application>
  <PresentationFormat>On-screen Show (4:3)</PresentationFormat>
  <Paragraphs>213</Paragraphs>
  <Slides>51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Perspective</vt:lpstr>
      <vt:lpstr>CIS 200 Final Review</vt:lpstr>
      <vt:lpstr>New Material</vt:lpstr>
      <vt:lpstr>Data Structures</vt:lpstr>
      <vt:lpstr>Linked List</vt:lpstr>
      <vt:lpstr>Doubly Linked List</vt:lpstr>
      <vt:lpstr>Doubly Linked List</vt:lpstr>
      <vt:lpstr>Doubly Linked List</vt:lpstr>
      <vt:lpstr>Queue</vt:lpstr>
      <vt:lpstr>Queue</vt:lpstr>
      <vt:lpstr>Stack</vt:lpstr>
      <vt:lpstr>Stack</vt:lpstr>
      <vt:lpstr>Test 01 Material</vt:lpstr>
      <vt:lpstr>Memory Management</vt:lpstr>
      <vt:lpstr>LINQ Language Integrated Query</vt:lpstr>
      <vt:lpstr>LINQ Keywords</vt:lpstr>
      <vt:lpstr>PowerPoint Presentation</vt:lpstr>
      <vt:lpstr>Namespaces, Scope</vt:lpstr>
      <vt:lpstr>Constructors</vt:lpstr>
      <vt:lpstr>PowerPoint Presentation</vt:lpstr>
      <vt:lpstr>Interfaces</vt:lpstr>
      <vt:lpstr>PowerPoint Presentation</vt:lpstr>
      <vt:lpstr>Inheritance</vt:lpstr>
      <vt:lpstr>Inheritance Keywords</vt:lpstr>
      <vt:lpstr>PowerPoint Presentation</vt:lpstr>
      <vt:lpstr>PowerPoint Presentation</vt:lpstr>
      <vt:lpstr>Casting</vt:lpstr>
      <vt:lpstr>PowerPoint Presentation</vt:lpstr>
      <vt:lpstr>Exceptions and Exception Handling</vt:lpstr>
      <vt:lpstr>PowerPoint Presentation</vt:lpstr>
      <vt:lpstr>PowerPoint Presentation</vt:lpstr>
      <vt:lpstr>Test 02 Material</vt:lpstr>
      <vt:lpstr>Windows Forms, GUI Programming</vt:lpstr>
      <vt:lpstr>Event Handlers</vt:lpstr>
      <vt:lpstr>Files and Streams</vt:lpstr>
      <vt:lpstr>Write to File</vt:lpstr>
      <vt:lpstr>Read from File</vt:lpstr>
      <vt:lpstr>Recursion</vt:lpstr>
      <vt:lpstr>Define a Recursion Method</vt:lpstr>
      <vt:lpstr>Recursion Example</vt:lpstr>
      <vt:lpstr>Recursion Example</vt:lpstr>
      <vt:lpstr>Big O</vt:lpstr>
      <vt:lpstr>Sample Questions from Blackboard Wiki</vt:lpstr>
      <vt:lpstr>What is the differences between Panel and GroupBox?</vt:lpstr>
      <vt:lpstr>What is the differences between CheckBox and RadioButton?</vt:lpstr>
      <vt:lpstr>RadioButton controls become a set of mutually exclusive choices. Why?</vt:lpstr>
      <vt:lpstr>ListBox has four modes of operation, what are they and describe them.</vt:lpstr>
      <vt:lpstr>ComboBox has three modes of operation, name and describe each.</vt:lpstr>
      <vt:lpstr>How does the use of object serialization compare to simply writing our data to a text file?</vt:lpstr>
      <vt:lpstr>The hierarchy of data includes what, and in what order?</vt:lpstr>
      <vt:lpstr>Describe the hierarchy of data elements</vt:lpstr>
      <vt:lpstr>How can REACH further help you today?</vt:lpstr>
    </vt:vector>
  </TitlesOfParts>
  <Company>REACH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200 Test Review 1</dc:title>
  <dc:creator>Peter Urda</dc:creator>
  <cp:lastModifiedBy>Peter Urda</cp:lastModifiedBy>
  <cp:revision>76</cp:revision>
  <dcterms:created xsi:type="dcterms:W3CDTF">2012-09-24T01:35:40Z</dcterms:created>
  <dcterms:modified xsi:type="dcterms:W3CDTF">2012-12-05T20:12:58Z</dcterms:modified>
</cp:coreProperties>
</file>