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00" r:id="rId1"/>
  </p:sldMasterIdLst>
  <p:notesMasterIdLst>
    <p:notesMasterId r:id="rId13"/>
  </p:notesMasterIdLst>
  <p:handoutMasterIdLst>
    <p:handoutMasterId r:id="rId14"/>
  </p:handoutMasterIdLst>
  <p:sldIdLst>
    <p:sldId id="629" r:id="rId2"/>
    <p:sldId id="630" r:id="rId3"/>
    <p:sldId id="632" r:id="rId4"/>
    <p:sldId id="633" r:id="rId5"/>
    <p:sldId id="634" r:id="rId6"/>
    <p:sldId id="636" r:id="rId7"/>
    <p:sldId id="638" r:id="rId8"/>
    <p:sldId id="639" r:id="rId9"/>
    <p:sldId id="640" r:id="rId10"/>
    <p:sldId id="641" r:id="rId11"/>
    <p:sldId id="642" r:id="rId12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4D4D4D"/>
    <a:srgbClr val="808080"/>
    <a:srgbClr val="FFFFFF"/>
    <a:srgbClr val="FFFFCC"/>
    <a:srgbClr val="FFCC99"/>
    <a:srgbClr val="993300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570" y="-90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08"/>
    </p:cViewPr>
  </p:sorterViewPr>
  <p:notesViewPr>
    <p:cSldViewPr>
      <p:cViewPr varScale="1">
        <p:scale>
          <a:sx n="84" d="100"/>
          <a:sy n="84" d="100"/>
        </p:scale>
        <p:origin x="-2286" y="-102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>
              <a:defRPr sz="1000" i="1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701675"/>
            <a:ext cx="4625975" cy="346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4412456"/>
            <a:ext cx="6629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>
              <a:defRPr sz="1000" i="1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latin typeface="Comic Sans MS" pitchFamily="66" charset="0"/>
              </a:defRPr>
            </a:lvl1pPr>
          </a:lstStyle>
          <a:p>
            <a:pPr>
              <a:defRPr/>
            </a:pPr>
            <a:fld id="{C044E9A9-BF0F-493A-92E1-48853B46B9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66725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9858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63725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4275" y="701675"/>
            <a:ext cx="4622800" cy="3467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44E9A9-BF0F-493A-92E1-48853B46B95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5330952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DA274081-B122-4BE2-8757-CDBC43B1FB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07705-915C-42A8-B730-72405BD624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C5730-A935-4CAB-AA1C-94531B2713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11952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216E5-FB6D-43AB-9281-4930A28EB8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018A94D8-60F4-45CB-A68E-714FD0A4B3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3CA46C-8D10-4C17-99CE-A7AC1FF0CE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3DD653-6612-42CB-9E75-8A063F4134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30E272-8A15-4675-BCD2-FB3B986154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79D12E-EAE9-4185-BEED-7784DB3B7C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194C5-DF0E-4590-A9D0-FE37EA1958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198F1-1B24-4F00-A63A-5A705258D7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5711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8765F8B-9CEB-4CB2-A573-BD2FFF37A6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sz="quarter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Preconditions and </a:t>
            </a:r>
            <a:r>
              <a:rPr lang="en-US" dirty="0" err="1" smtClean="0"/>
              <a:t>Postconditions</a:t>
            </a:r>
            <a:endParaRPr lang="en-US" dirty="0" smtClean="0"/>
          </a:p>
        </p:txBody>
      </p:sp>
      <p:sp>
        <p:nvSpPr>
          <p:cNvPr id="3075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216E5-FB6D-43AB-9281-4930A28EB8C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Whenever you implement a </a:t>
            </a:r>
            <a:r>
              <a:rPr lang="en-US" i="1" dirty="0" smtClean="0"/>
              <a:t>method</a:t>
            </a:r>
            <a:r>
              <a:rPr lang="en-US" dirty="0" smtClean="0"/>
              <a:t>, </a:t>
            </a:r>
            <a:r>
              <a:rPr lang="en-US" i="1" dirty="0" smtClean="0"/>
              <a:t>property</a:t>
            </a:r>
            <a:r>
              <a:rPr lang="en-US" dirty="0" smtClean="0"/>
              <a:t>, or </a:t>
            </a:r>
            <a:r>
              <a:rPr lang="en-US" i="1" dirty="0" smtClean="0"/>
              <a:t>constructor</a:t>
            </a:r>
            <a:r>
              <a:rPr lang="en-US" dirty="0" smtClean="0"/>
              <a:t> you need to provide precondition and </a:t>
            </a:r>
            <a:r>
              <a:rPr lang="en-US" dirty="0" err="1" smtClean="0"/>
              <a:t>postcondition</a:t>
            </a:r>
            <a:r>
              <a:rPr lang="en-US" dirty="0" smtClean="0"/>
              <a:t> statements</a:t>
            </a:r>
          </a:p>
          <a:p>
            <a:pPr lvl="1"/>
            <a:r>
              <a:rPr lang="en-US" dirty="0" smtClean="0"/>
              <a:t>Write as comments just above the body</a:t>
            </a:r>
          </a:p>
          <a:p>
            <a:pPr lvl="1"/>
            <a:r>
              <a:rPr lang="en-US" dirty="0" smtClean="0"/>
              <a:t>For properties, write separate precondition/</a:t>
            </a:r>
            <a:r>
              <a:rPr lang="en-US" dirty="0" err="1" smtClean="0"/>
              <a:t>postcondition</a:t>
            </a:r>
            <a:r>
              <a:rPr lang="en-US" dirty="0" smtClean="0"/>
              <a:t> comments for </a:t>
            </a:r>
            <a:r>
              <a:rPr lang="en-US" i="1" dirty="0" smtClean="0"/>
              <a:t>get</a:t>
            </a:r>
            <a:r>
              <a:rPr lang="en-US" dirty="0" smtClean="0"/>
              <a:t> and </a:t>
            </a:r>
            <a:r>
              <a:rPr lang="en-US" i="1" dirty="0" smtClean="0"/>
              <a:t>set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there are no meaningful preconditions, as is common for methods that accept no parameters, simply write:</a:t>
            </a:r>
            <a:br>
              <a:rPr lang="en-US" dirty="0" smtClean="0"/>
            </a:br>
            <a:r>
              <a:rPr lang="en-US" dirty="0" smtClean="0"/>
              <a:t> 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// Precondition:  None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indicate that there are no restrictions</a:t>
            </a:r>
          </a:p>
          <a:p>
            <a:pPr lvl="1"/>
            <a:r>
              <a:rPr lang="en-US" dirty="0" smtClean="0"/>
              <a:t>All methods must have a meaningful </a:t>
            </a:r>
            <a:r>
              <a:rPr lang="en-US" dirty="0" err="1" smtClean="0"/>
              <a:t>postcondition</a:t>
            </a:r>
            <a:r>
              <a:rPr lang="en-US" dirty="0" smtClean="0"/>
              <a:t>, though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Should You Use Preconditions and </a:t>
            </a:r>
            <a:r>
              <a:rPr lang="en-US" dirty="0" err="1" smtClean="0"/>
              <a:t>Postconditions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216E5-FB6D-43AB-9281-4930A28EB8C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They concisely describe a method's behavior</a:t>
            </a:r>
          </a:p>
          <a:p>
            <a:r>
              <a:rPr lang="en-US" dirty="0" smtClean="0"/>
              <a:t>They focus on </a:t>
            </a:r>
            <a:r>
              <a:rPr lang="en-US" i="1" dirty="0" smtClean="0"/>
              <a:t>what</a:t>
            </a:r>
            <a:r>
              <a:rPr lang="en-US" dirty="0" smtClean="0"/>
              <a:t> a method does and not </a:t>
            </a:r>
            <a:r>
              <a:rPr lang="en-US" i="1" dirty="0" smtClean="0"/>
              <a:t>how</a:t>
            </a:r>
            <a:r>
              <a:rPr lang="en-US" dirty="0" smtClean="0"/>
              <a:t> the method does it</a:t>
            </a:r>
          </a:p>
          <a:p>
            <a:pPr lvl="1"/>
            <a:r>
              <a:rPr lang="en-US" dirty="0" smtClean="0"/>
              <a:t>Allows the programmer to change </a:t>
            </a:r>
            <a:r>
              <a:rPr lang="en-US" i="1" dirty="0" smtClean="0"/>
              <a:t>how</a:t>
            </a:r>
            <a:r>
              <a:rPr lang="en-US" dirty="0" smtClean="0"/>
              <a:t> the method accomplishes the task without impacting any of the code written to use the method</a:t>
            </a:r>
          </a:p>
          <a:p>
            <a:pPr lvl="2"/>
            <a:r>
              <a:rPr lang="en-US" dirty="0" smtClean="0"/>
              <a:t>For example, if you identify a more efficient algorithm for accomplishing the task, the change should be transparent to users of your method as long as preconditions/</a:t>
            </a:r>
            <a:r>
              <a:rPr lang="en-US" dirty="0" err="1" smtClean="0"/>
              <a:t>postconditions</a:t>
            </a:r>
            <a:r>
              <a:rPr lang="en-US" dirty="0" smtClean="0"/>
              <a:t> don't change</a:t>
            </a:r>
          </a:p>
          <a:p>
            <a:pPr lvl="1"/>
            <a:r>
              <a:rPr lang="en-US" dirty="0" smtClean="0"/>
              <a:t>This is really another type of </a:t>
            </a:r>
            <a:r>
              <a:rPr lang="en-US" i="1" dirty="0" smtClean="0"/>
              <a:t>information hiding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Using Precondition and </a:t>
            </a:r>
            <a:r>
              <a:rPr lang="en-US" dirty="0" err="1" smtClean="0"/>
              <a:t>Postcondition</a:t>
            </a:r>
            <a:r>
              <a:rPr lang="en-US" dirty="0" smtClean="0"/>
              <a:t> Statements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216E5-FB6D-43AB-9281-4930A28EB8C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Preconditions</a:t>
            </a:r>
            <a:r>
              <a:rPr lang="en-US" dirty="0" smtClean="0"/>
              <a:t> and </a:t>
            </a:r>
            <a:r>
              <a:rPr lang="en-US" i="1" dirty="0" err="1" smtClean="0"/>
              <a:t>postconditions</a:t>
            </a:r>
            <a:r>
              <a:rPr lang="en-US" dirty="0" smtClean="0"/>
              <a:t> allow a programmer to specify </a:t>
            </a:r>
            <a:r>
              <a:rPr lang="en-US" b="1" dirty="0" smtClean="0"/>
              <a:t>what</a:t>
            </a:r>
            <a:r>
              <a:rPr lang="en-US" dirty="0" smtClean="0"/>
              <a:t> a method accomplishes </a:t>
            </a:r>
            <a:r>
              <a:rPr lang="en-US" i="1" dirty="0" smtClean="0"/>
              <a:t>without</a:t>
            </a:r>
            <a:r>
              <a:rPr lang="en-US" dirty="0" smtClean="0"/>
              <a:t> describing </a:t>
            </a:r>
            <a:r>
              <a:rPr lang="en-US" b="1" dirty="0" smtClean="0"/>
              <a:t>how</a:t>
            </a:r>
            <a:r>
              <a:rPr lang="en-US" dirty="0" smtClean="0"/>
              <a:t> the method accomplishes it</a:t>
            </a:r>
          </a:p>
          <a:p>
            <a:r>
              <a:rPr lang="en-US" dirty="0" smtClean="0"/>
              <a:t>Imagine that you are leading a team of programmers working on a large project</a:t>
            </a:r>
          </a:p>
          <a:p>
            <a:pPr lvl="1"/>
            <a:r>
              <a:rPr lang="en-US" dirty="0" smtClean="0"/>
              <a:t>You need one of the programmers to</a:t>
            </a:r>
            <a:br>
              <a:rPr lang="en-US" dirty="0" smtClean="0"/>
            </a:br>
            <a:r>
              <a:rPr lang="en-US" dirty="0" smtClean="0"/>
              <a:t>write a method that can be used by</a:t>
            </a:r>
            <a:br>
              <a:rPr lang="en-US" dirty="0" smtClean="0"/>
            </a:br>
            <a:r>
              <a:rPr lang="en-US" dirty="0" smtClean="0"/>
              <a:t>others on the project</a:t>
            </a:r>
          </a:p>
          <a:p>
            <a:pPr lvl="2"/>
            <a:r>
              <a:rPr lang="en-US" dirty="0" smtClean="0"/>
              <a:t>You will provide specifications that describe</a:t>
            </a:r>
            <a:br>
              <a:rPr lang="en-US" dirty="0" smtClean="0"/>
            </a:br>
            <a:r>
              <a:rPr lang="en-US" dirty="0" smtClean="0"/>
              <a:t>what the method should do but you'll</a:t>
            </a:r>
            <a:br>
              <a:rPr lang="en-US" dirty="0" smtClean="0"/>
            </a:br>
            <a:r>
              <a:rPr lang="en-US" dirty="0" smtClean="0"/>
              <a:t>leave it up to the programmer to decide</a:t>
            </a:r>
            <a:br>
              <a:rPr lang="en-US" dirty="0" smtClean="0"/>
            </a:br>
            <a:r>
              <a:rPr lang="en-US" dirty="0" smtClean="0"/>
              <a:t>how to best accomplish the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Preconditions and </a:t>
            </a:r>
            <a:r>
              <a:rPr lang="en-US" dirty="0" err="1" smtClean="0"/>
              <a:t>Postconditions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30" name="Picture 6" descr="C:\Users\alwrig01\AppData\Local\Microsoft\Windows\Temporary Internet Files\Content.IE5\RA2SU6PC\MPj0439359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3276600"/>
            <a:ext cx="2971800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216E5-FB6D-43AB-9281-4930A28EB8C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many ways to specify the requirements for a method</a:t>
            </a:r>
          </a:p>
          <a:p>
            <a:r>
              <a:rPr lang="en-US" dirty="0" smtClean="0"/>
              <a:t>One way to do this is with precondition and </a:t>
            </a:r>
            <a:r>
              <a:rPr lang="en-US" dirty="0" err="1" smtClean="0"/>
              <a:t>postcondition</a:t>
            </a:r>
            <a:r>
              <a:rPr lang="en-US" dirty="0" smtClean="0"/>
              <a:t> statements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precondition</a:t>
            </a:r>
            <a:r>
              <a:rPr lang="en-US" dirty="0" smtClean="0"/>
              <a:t> describes what must be true </a:t>
            </a:r>
            <a:r>
              <a:rPr lang="en-US" i="1" dirty="0" smtClean="0"/>
              <a:t>before</a:t>
            </a:r>
            <a:r>
              <a:rPr lang="en-US" dirty="0" smtClean="0"/>
              <a:t> a method is called</a:t>
            </a:r>
          </a:p>
          <a:p>
            <a:pPr lvl="1"/>
            <a:r>
              <a:rPr lang="en-US" dirty="0" smtClean="0"/>
              <a:t>Usually describes restrictions on one or more of the method's parameters</a:t>
            </a:r>
          </a:p>
          <a:p>
            <a:r>
              <a:rPr lang="en-US" dirty="0" smtClean="0"/>
              <a:t>A </a:t>
            </a:r>
            <a:r>
              <a:rPr lang="en-US" b="1" dirty="0" err="1" smtClean="0"/>
              <a:t>postcondition</a:t>
            </a:r>
            <a:r>
              <a:rPr lang="en-US" dirty="0" smtClean="0"/>
              <a:t> describes what will be true </a:t>
            </a:r>
            <a:r>
              <a:rPr lang="en-US" i="1" dirty="0" smtClean="0"/>
              <a:t>after</a:t>
            </a:r>
            <a:r>
              <a:rPr lang="en-US" dirty="0" smtClean="0"/>
              <a:t> the method completes its task</a:t>
            </a:r>
          </a:p>
          <a:p>
            <a:pPr lvl="1"/>
            <a:r>
              <a:rPr lang="en-US" dirty="0" smtClean="0"/>
              <a:t>Often describes what will be returned by the method or what effect the method will have on an object's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Preconditions and </a:t>
            </a:r>
            <a:r>
              <a:rPr lang="en-US" dirty="0" err="1" smtClean="0"/>
              <a:t>Postconditions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216E5-FB6D-43AB-9281-4930A28EB8C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a class that represents a </a:t>
            </a:r>
            <a:r>
              <a:rPr lang="en-US" b="1" dirty="0" smtClean="0"/>
              <a:t>Bank Account</a:t>
            </a:r>
          </a:p>
          <a:p>
            <a:pPr lvl="1"/>
            <a:r>
              <a:rPr lang="en-US" dirty="0" smtClean="0"/>
              <a:t>An account object will keep track of its </a:t>
            </a:r>
            <a:r>
              <a:rPr lang="en-US" i="1" dirty="0" smtClean="0"/>
              <a:t>balance</a:t>
            </a:r>
            <a:r>
              <a:rPr lang="en-US" dirty="0" smtClean="0"/>
              <a:t> at all times</a:t>
            </a:r>
          </a:p>
          <a:p>
            <a:pPr lvl="1"/>
            <a:r>
              <a:rPr lang="en-US" dirty="0" smtClean="0"/>
              <a:t>Typical tasks that will be implemented as methods include </a:t>
            </a:r>
            <a:r>
              <a:rPr lang="en-US" i="1" dirty="0" smtClean="0"/>
              <a:t>Deposit</a:t>
            </a:r>
            <a:r>
              <a:rPr lang="en-US" dirty="0" smtClean="0"/>
              <a:t> and </a:t>
            </a:r>
            <a:r>
              <a:rPr lang="en-US" i="1" dirty="0" smtClean="0"/>
              <a:t>Withdraw</a:t>
            </a:r>
            <a:r>
              <a:rPr lang="en-US" dirty="0" smtClean="0"/>
              <a:t> </a:t>
            </a:r>
          </a:p>
          <a:p>
            <a:pPr lvl="1"/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Precondition:  amount &gt;= 0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Postcondition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The amount is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added to the balance and the new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balance is returned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double Deposit(double amount)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 … }</a:t>
            </a:r>
          </a:p>
          <a:p>
            <a:pPr lvl="1"/>
            <a:r>
              <a:rPr lang="en-US" dirty="0" smtClean="0"/>
              <a:t>Precondition and </a:t>
            </a:r>
            <a:r>
              <a:rPr lang="en-US" dirty="0" err="1" smtClean="0"/>
              <a:t>postcondition</a:t>
            </a:r>
            <a:r>
              <a:rPr lang="en-US" dirty="0" smtClean="0"/>
              <a:t> appear as</a:t>
            </a:r>
            <a:br>
              <a:rPr lang="en-US" dirty="0" smtClean="0"/>
            </a:br>
            <a:r>
              <a:rPr lang="en-US" dirty="0" smtClean="0"/>
              <a:t>comments right before a method's body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 descr="C:\Users\alwrig01\AppData\Local\Microsoft\Windows\Temporary Internet Files\Content.IE5\2MCEB9SC\MPj039949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3124200"/>
            <a:ext cx="2496312" cy="3121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216E5-FB6D-43AB-9281-4930A28EB8C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Precondition:  0 &lt;= amount &lt;= balance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Postcondition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The amount is subtracted from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the balance and the new balance is returned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double Withdraw(double amount)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 …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 descr="C:\Users\alwrig01\AppData\Local\Microsoft\Windows\Temporary Internet Files\Content.IE5\2MCEB9SC\MPj039949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3124200"/>
            <a:ext cx="2496312" cy="3121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216E5-FB6D-43AB-9281-4930A28EB8C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Which of these calls satisfy the precondition for </a:t>
            </a:r>
            <a:r>
              <a:rPr lang="en-US" i="1" dirty="0" smtClean="0"/>
              <a:t>Deposit</a:t>
            </a:r>
            <a:r>
              <a:rPr lang="en-US" dirty="0" smtClean="0"/>
              <a:t>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myAccount.Deposit</a:t>
            </a:r>
            <a:r>
              <a:rPr lang="en-US" dirty="0" smtClean="0"/>
              <a:t>(100.00);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myAccount.Deposit</a:t>
            </a:r>
            <a:r>
              <a:rPr lang="en-US" dirty="0" smtClean="0"/>
              <a:t>(0.00);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myAccount.Deposit</a:t>
            </a:r>
            <a:r>
              <a:rPr lang="en-US" dirty="0" smtClean="0"/>
              <a:t>(-50.00);</a:t>
            </a:r>
          </a:p>
          <a:p>
            <a:r>
              <a:rPr lang="en-US" dirty="0" smtClean="0"/>
              <a:t>The first two calls are fine because the argument sent to </a:t>
            </a:r>
            <a:r>
              <a:rPr lang="en-US" i="1" dirty="0" smtClean="0"/>
              <a:t>Deposit</a:t>
            </a:r>
            <a:r>
              <a:rPr lang="en-US" dirty="0" smtClean="0"/>
              <a:t> is greater than or equal to zero</a:t>
            </a:r>
          </a:p>
          <a:p>
            <a:r>
              <a:rPr lang="en-US" dirty="0" smtClean="0"/>
              <a:t>The third call, however, violates the precondition of </a:t>
            </a:r>
            <a:r>
              <a:rPr lang="en-US" i="1" dirty="0" smtClean="0"/>
              <a:t>Deposit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4" name="Picture 2" descr="C:\Users\alwrig01\AppData\Local\Microsoft\Windows\Temporary Internet Files\Content.IE5\RA2SU6PC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676400"/>
            <a:ext cx="457200" cy="457200"/>
          </a:xfrm>
          <a:prstGeom prst="rect">
            <a:avLst/>
          </a:prstGeom>
          <a:noFill/>
        </p:spPr>
      </p:pic>
      <p:pic>
        <p:nvPicPr>
          <p:cNvPr id="3075" name="Picture 3" descr="C:\Users\alwrig01\AppData\Local\Microsoft\Windows\Temporary Internet Files\Content.IE5\2MCEB9SC\MCj043253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4956227" y="2590800"/>
            <a:ext cx="298346" cy="298346"/>
          </a:xfrm>
          <a:prstGeom prst="rect">
            <a:avLst/>
          </a:prstGeom>
          <a:noFill/>
        </p:spPr>
      </p:pic>
      <p:pic>
        <p:nvPicPr>
          <p:cNvPr id="8" name="Picture 2" descr="C:\Users\alwrig01\AppData\Local\Microsoft\Windows\Temporary Internet Files\Content.IE5\RA2SU6PC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133600"/>
            <a:ext cx="4572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216E5-FB6D-43AB-9281-4930A28EB8C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i="1" dirty="0" err="1" smtClean="0"/>
              <a:t>myAccount</a:t>
            </a:r>
            <a:r>
              <a:rPr lang="en-US" dirty="0" smtClean="0"/>
              <a:t> has a balance of $500.00 at the start of each statement, what value would be returned by each method call?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myAccount.Withdraw</a:t>
            </a:r>
            <a:r>
              <a:rPr lang="en-US" dirty="0" smtClean="0"/>
              <a:t>(100.00);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myAccount.Withdraw</a:t>
            </a:r>
            <a:r>
              <a:rPr lang="en-US" dirty="0" smtClean="0"/>
              <a:t>(500.00);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myAccount.Withdraw</a:t>
            </a:r>
            <a:r>
              <a:rPr lang="en-US" dirty="0" smtClean="0"/>
              <a:t>(750.00);		</a:t>
            </a:r>
          </a:p>
          <a:p>
            <a:r>
              <a:rPr lang="en-US" dirty="0" smtClean="0"/>
              <a:t>When a method's precondition is violated, the outcome is unpredictable!</a:t>
            </a:r>
          </a:p>
          <a:p>
            <a:pPr lvl="1"/>
            <a:r>
              <a:rPr lang="en-US" dirty="0" smtClean="0"/>
              <a:t>Might even crash the application</a:t>
            </a:r>
          </a:p>
          <a:p>
            <a:r>
              <a:rPr lang="en-US" b="1" dirty="0" smtClean="0"/>
              <a:t>Never</a:t>
            </a:r>
            <a:r>
              <a:rPr lang="en-US" dirty="0" smtClean="0"/>
              <a:t> make a method call that would violate</a:t>
            </a:r>
            <a:br>
              <a:rPr lang="en-US" dirty="0" smtClean="0"/>
            </a:br>
            <a:r>
              <a:rPr lang="en-US" dirty="0" smtClean="0"/>
              <a:t>the precondition!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7" name="Picture 3" descr="C:\Users\alwrig01\AppData\Local\Microsoft\Windows\Temporary Internet Files\Content.IE5\YEFRTBUZ\MCj027968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4191000"/>
            <a:ext cx="1803197" cy="1239926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5181600" y="2514600"/>
            <a:ext cx="2133600" cy="461665"/>
            <a:chOff x="5181600" y="2514600"/>
            <a:chExt cx="2133600" cy="461665"/>
          </a:xfrm>
        </p:grpSpPr>
        <p:sp>
          <p:nvSpPr>
            <p:cNvPr id="6" name="Right Arrow 5"/>
            <p:cNvSpPr/>
            <p:nvPr/>
          </p:nvSpPr>
          <p:spPr>
            <a:xfrm>
              <a:off x="5181600" y="2593032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2514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300" dirty="0" smtClean="0">
                  <a:latin typeface="+mn-lt"/>
                </a:rPr>
                <a:t>400.00</a:t>
              </a:r>
              <a:endParaRPr lang="en-US" sz="2300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81600" y="2895600"/>
            <a:ext cx="2133600" cy="461665"/>
            <a:chOff x="5181600" y="2895600"/>
            <a:chExt cx="2133600" cy="461665"/>
          </a:xfrm>
        </p:grpSpPr>
        <p:sp>
          <p:nvSpPr>
            <p:cNvPr id="7" name="Right Arrow 6"/>
            <p:cNvSpPr/>
            <p:nvPr/>
          </p:nvSpPr>
          <p:spPr>
            <a:xfrm>
              <a:off x="5181600" y="2974032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96000" y="2895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300" dirty="0" smtClean="0">
                  <a:latin typeface="+mn-lt"/>
                </a:rPr>
                <a:t>0.00</a:t>
              </a:r>
              <a:endParaRPr lang="en-US" sz="2300" dirty="0"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81600" y="3276600"/>
            <a:ext cx="2133600" cy="461665"/>
            <a:chOff x="5181600" y="3276600"/>
            <a:chExt cx="2133600" cy="461665"/>
          </a:xfrm>
        </p:grpSpPr>
        <p:sp>
          <p:nvSpPr>
            <p:cNvPr id="8" name="Right Arrow 7"/>
            <p:cNvSpPr/>
            <p:nvPr/>
          </p:nvSpPr>
          <p:spPr>
            <a:xfrm>
              <a:off x="5181600" y="3355032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000" y="3276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300" dirty="0" smtClean="0">
                  <a:latin typeface="+mn-lt"/>
                </a:rPr>
                <a:t>???</a:t>
              </a:r>
              <a:endParaRPr lang="en-US" sz="2300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216E5-FB6D-43AB-9281-4930A28EB8C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programmer that calls a method is responsible for satisfying all preconditions of the method</a:t>
            </a:r>
          </a:p>
          <a:p>
            <a:pPr lvl="1"/>
            <a:r>
              <a:rPr lang="en-US" dirty="0" smtClean="0"/>
              <a:t>If they fail to do so, anything can happen!</a:t>
            </a:r>
          </a:p>
          <a:p>
            <a:r>
              <a:rPr lang="en-US" dirty="0" smtClean="0"/>
              <a:t>If the preconditions of a method have been met, then the programmer who wrote the method must ensure that the </a:t>
            </a:r>
            <a:r>
              <a:rPr lang="en-US" dirty="0" err="1" smtClean="0"/>
              <a:t>postcondition</a:t>
            </a:r>
            <a:r>
              <a:rPr lang="en-US" dirty="0" smtClean="0"/>
              <a:t> gets accomplished</a:t>
            </a:r>
          </a:p>
          <a:p>
            <a:r>
              <a:rPr lang="en-US" dirty="0" smtClean="0"/>
              <a:t>In many ways, the precondition/</a:t>
            </a:r>
            <a:r>
              <a:rPr lang="en-US" dirty="0" err="1" smtClean="0"/>
              <a:t>postcondition</a:t>
            </a:r>
            <a:r>
              <a:rPr lang="en-US" dirty="0" smtClean="0"/>
              <a:t> statements form a </a:t>
            </a:r>
            <a:r>
              <a:rPr lang="en-US" i="1" dirty="0" smtClean="0"/>
              <a:t>contract</a:t>
            </a:r>
            <a:r>
              <a:rPr lang="en-US" dirty="0" smtClean="0"/>
              <a:t> between the programmers</a:t>
            </a:r>
          </a:p>
          <a:p>
            <a:pPr lvl="1"/>
            <a:r>
              <a:rPr lang="en-US" dirty="0" smtClean="0"/>
              <a:t>"If you send me data that satisfy these conditions, I'll guarantee the following results…"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Responsible?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216E5-FB6D-43AB-9281-4930A28EB8C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implementing a method that has meaningful preconditions, you can often detect when one of them has been violated</a:t>
            </a:r>
          </a:p>
          <a:p>
            <a:pPr lvl="1"/>
            <a:r>
              <a:rPr lang="en-US" dirty="0" smtClean="0"/>
              <a:t>If it is easy to test, you should do so</a:t>
            </a:r>
          </a:p>
          <a:p>
            <a:pPr lvl="1"/>
            <a:r>
              <a:rPr lang="en-US" dirty="0" smtClean="0"/>
              <a:t>However, not all violations can easily be detected</a:t>
            </a:r>
          </a:p>
          <a:p>
            <a:pPr lvl="2"/>
            <a:r>
              <a:rPr lang="en-US" dirty="0" smtClean="0"/>
              <a:t>If testing would ruin the application's performance and the result of violation is acceptable, may not make sense to test</a:t>
            </a:r>
          </a:p>
          <a:p>
            <a:r>
              <a:rPr lang="en-US" dirty="0" smtClean="0"/>
              <a:t>If a method detects that a precondition has been violated, the method may:</a:t>
            </a:r>
          </a:p>
          <a:p>
            <a:pPr lvl="1"/>
            <a:r>
              <a:rPr lang="en-US" dirty="0" smtClean="0"/>
              <a:t>Produce an error message, often by throwing an </a:t>
            </a:r>
            <a:r>
              <a:rPr lang="en-US" i="1" dirty="0" smtClean="0"/>
              <a:t>exception</a:t>
            </a:r>
            <a:r>
              <a:rPr lang="en-US" dirty="0" smtClean="0"/>
              <a:t> that stops the application</a:t>
            </a:r>
            <a:endParaRPr lang="en-US" i="1" dirty="0" smtClean="0"/>
          </a:p>
          <a:p>
            <a:pPr lvl="1"/>
            <a:r>
              <a:rPr lang="en-US" dirty="0" smtClean="0"/>
              <a:t>Reject the request and do nothing or return a special value that indicates failure</a:t>
            </a:r>
          </a:p>
          <a:p>
            <a:pPr lvl="1"/>
            <a:r>
              <a:rPr lang="en-US" dirty="0" smtClean="0"/>
              <a:t>Reject the request and use a default value for any invalid data sent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Precondition is Violated?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B2B2B2"/>
      </a:accent1>
      <a:accent2>
        <a:srgbClr val="868686"/>
      </a:accent2>
      <a:accent3>
        <a:srgbClr val="FFFFFF"/>
      </a:accent3>
      <a:accent4>
        <a:srgbClr val="000000"/>
      </a:accent4>
      <a:accent5>
        <a:srgbClr val="D5D5D5"/>
      </a:accent5>
      <a:accent6>
        <a:srgbClr val="797979"/>
      </a:accent6>
      <a:hlink>
        <a:srgbClr val="5F5F5F"/>
      </a:hlink>
      <a:folHlink>
        <a:srgbClr val="DDDDD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12879</TotalTime>
  <Words>632</Words>
  <Application>Microsoft Office PowerPoint</Application>
  <PresentationFormat>On-screen Show (4:3)</PresentationFormat>
  <Paragraphs>79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Origin</vt:lpstr>
      <vt:lpstr>Preconditions and Postconditions</vt:lpstr>
      <vt:lpstr>What are Preconditions and Postconditions?</vt:lpstr>
      <vt:lpstr>What are Preconditions and Postconditions?</vt:lpstr>
      <vt:lpstr>Example</vt:lpstr>
      <vt:lpstr>Example</vt:lpstr>
      <vt:lpstr>Example</vt:lpstr>
      <vt:lpstr>Example</vt:lpstr>
      <vt:lpstr>Who is Responsible?</vt:lpstr>
      <vt:lpstr>What if the Precondition is Violated?</vt:lpstr>
      <vt:lpstr>When Should You Use Preconditions and Postconditions?</vt:lpstr>
      <vt:lpstr>Advantages of Using Precondition and Postcondition Statements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Preconditions and Postconditions</dc:title>
  <dc:creator>Andrew Wright</dc:creator>
  <dc:description>The content of this presentation mirrors the expression of preconditions and postconditions found in the programming texts of Main and Savitch.</dc:description>
  <cp:lastModifiedBy>Andrew L. Wright</cp:lastModifiedBy>
  <cp:revision>1504</cp:revision>
  <cp:lastPrinted>2000-01-26T17:08:24Z</cp:lastPrinted>
  <dcterms:created xsi:type="dcterms:W3CDTF">1998-01-21T04:44:42Z</dcterms:created>
  <dcterms:modified xsi:type="dcterms:W3CDTF">2010-02-18T16:25:01Z</dcterms:modified>
</cp:coreProperties>
</file>