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68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74.xml" ContentType="application/vnd.openxmlformats-officedocument.presentationml.notesSlide+xml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1.xml" ContentType="application/vnd.openxmlformats-officedocument.presentationml.slide+xml"/>
  <Override PartName="/ppt/slides/slide47.xml" ContentType="application/vnd.openxmlformats-officedocument.presentationml.slide+xml"/>
  <Override PartName="/ppt/notesSlides/notesSlide5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Override PartName="/ppt/notesSlides/notesSlide7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Slides/notesSlide2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78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3.xml" ContentType="application/vnd.openxmlformats-officedocument.presentationml.slide+xml"/>
  <Default Extension="png" ContentType="image/png"/>
  <Override PartName="/ppt/notesSlides/notesSlide84.xml" ContentType="application/vnd.openxmlformats-officedocument.presentationml.notesSlide+xml"/>
  <Override PartName="/ppt/slides/slide83.xml" ContentType="application/vnd.openxmlformats-officedocument.presentationml.slide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slides/slide53.xml" ContentType="application/vnd.openxmlformats-officedocument.presentationml.slide+xml"/>
  <Override PartName="/ppt/slides/slide76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55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75.xml" ContentType="application/vnd.openxmlformats-officedocument.presentationml.notesSlide+xml"/>
  <Override PartName="/ppt/slides/slide2.xml" ContentType="application/vnd.openxmlformats-officedocument.presentationml.slide+xml"/>
  <Override PartName="/ppt/slides/slide8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5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54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86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81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notesSlides/notesSlide5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49.xml" ContentType="application/vnd.openxmlformats-officedocument.presentationml.slide+xml"/>
  <Override PartName="/ppt/slides/slide70.xml" ContentType="application/vnd.openxmlformats-officedocument.presentationml.slide+xml"/>
  <Override PartName="/ppt/slides/slide48.xml" ContentType="application/vnd.openxmlformats-officedocument.presentationml.slide+xml"/>
  <Override PartName="/ppt/notesSlides/notesSlide7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77.xml" ContentType="application/vnd.openxmlformats-officedocument.presentationml.slide+xml"/>
  <Override PartName="/ppt/slides/slide79.xml" ContentType="application/vnd.openxmlformats-officedocument.presentationml.slide+xml"/>
  <Default Extension="jpeg" ContentType="image/jpeg"/>
  <Override PartName="/ppt/notesSlides/notesSlide83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39.xml" ContentType="application/vnd.openxmlformats-officedocument.presentationml.slide+xml"/>
  <Override PartName="/ppt/slides/slide7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Default Extension="gif" ContentType="image/gif"/>
  <Override PartName="/ppt/slides/slide29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85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87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57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3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slides/slide84.xml" ContentType="application/vnd.openxmlformats-officedocument.presentationml.slide+xml"/>
  <Override PartName="/ppt/slides/slide69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0.xml" ContentType="application/vnd.openxmlformats-officedocument.presentationml.slide+xml"/>
  <Override PartName="/ppt/slides/slide57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63.xml" ContentType="application/vnd.openxmlformats-officedocument.presentationml.slide+xml"/>
  <Override PartName="/ppt/slides/slide82.xml" ContentType="application/vnd.openxmlformats-officedocument.presentationml.slide+xml"/>
  <Override PartName="/ppt/slides/slide34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Slides/notesSlide5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Override PartName="/ppt/slides/slide64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67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7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2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71.xml" ContentType="application/vnd.openxmlformats-officedocument.presentationml.slide+xml"/>
  <Override PartName="/ppt/slides/slide6.xml" ContentType="application/vnd.openxmlformats-officedocument.presentationml.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72" r:id="rId1"/>
  </p:sldMasterIdLst>
  <p:notesMasterIdLst>
    <p:notesMasterId r:id="rId89"/>
  </p:notesMasterIdLst>
  <p:handoutMasterIdLst>
    <p:handoutMasterId r:id="rId90"/>
  </p:handoutMasterIdLst>
  <p:sldIdLst>
    <p:sldId id="533" r:id="rId2"/>
    <p:sldId id="594" r:id="rId3"/>
    <p:sldId id="596" r:id="rId4"/>
    <p:sldId id="597" r:id="rId5"/>
    <p:sldId id="598" r:id="rId6"/>
    <p:sldId id="599" r:id="rId7"/>
    <p:sldId id="631" r:id="rId8"/>
    <p:sldId id="632" r:id="rId9"/>
    <p:sldId id="603" r:id="rId10"/>
    <p:sldId id="604" r:id="rId11"/>
    <p:sldId id="605" r:id="rId12"/>
    <p:sldId id="633" r:id="rId13"/>
    <p:sldId id="634" r:id="rId14"/>
    <p:sldId id="606" r:id="rId15"/>
    <p:sldId id="607" r:id="rId16"/>
    <p:sldId id="608" r:id="rId17"/>
    <p:sldId id="609" r:id="rId18"/>
    <p:sldId id="635" r:id="rId19"/>
    <p:sldId id="636" r:id="rId20"/>
    <p:sldId id="637" r:id="rId21"/>
    <p:sldId id="610" r:id="rId22"/>
    <p:sldId id="611" r:id="rId23"/>
    <p:sldId id="612" r:id="rId24"/>
    <p:sldId id="613" r:id="rId25"/>
    <p:sldId id="614" r:id="rId26"/>
    <p:sldId id="615" r:id="rId27"/>
    <p:sldId id="616" r:id="rId28"/>
    <p:sldId id="617" r:id="rId29"/>
    <p:sldId id="618" r:id="rId30"/>
    <p:sldId id="619" r:id="rId31"/>
    <p:sldId id="620" r:id="rId32"/>
    <p:sldId id="638" r:id="rId33"/>
    <p:sldId id="639" r:id="rId34"/>
    <p:sldId id="621" r:id="rId35"/>
    <p:sldId id="622" r:id="rId36"/>
    <p:sldId id="623" r:id="rId37"/>
    <p:sldId id="624" r:id="rId38"/>
    <p:sldId id="625" r:id="rId39"/>
    <p:sldId id="626" r:id="rId40"/>
    <p:sldId id="627" r:id="rId41"/>
    <p:sldId id="628" r:id="rId42"/>
    <p:sldId id="629" r:id="rId43"/>
    <p:sldId id="630" r:id="rId44"/>
    <p:sldId id="584" r:id="rId45"/>
    <p:sldId id="585" r:id="rId46"/>
    <p:sldId id="586" r:id="rId47"/>
    <p:sldId id="640" r:id="rId48"/>
    <p:sldId id="641" r:id="rId49"/>
    <p:sldId id="642" r:id="rId50"/>
    <p:sldId id="643" r:id="rId51"/>
    <p:sldId id="644" r:id="rId52"/>
    <p:sldId id="645" r:id="rId53"/>
    <p:sldId id="646" r:id="rId54"/>
    <p:sldId id="647" r:id="rId55"/>
    <p:sldId id="648" r:id="rId56"/>
    <p:sldId id="649" r:id="rId57"/>
    <p:sldId id="650" r:id="rId58"/>
    <p:sldId id="651" r:id="rId59"/>
    <p:sldId id="652" r:id="rId60"/>
    <p:sldId id="653" r:id="rId61"/>
    <p:sldId id="654" r:id="rId62"/>
    <p:sldId id="655" r:id="rId63"/>
    <p:sldId id="656" r:id="rId64"/>
    <p:sldId id="657" r:id="rId65"/>
    <p:sldId id="658" r:id="rId66"/>
    <p:sldId id="659" r:id="rId67"/>
    <p:sldId id="660" r:id="rId68"/>
    <p:sldId id="661" r:id="rId69"/>
    <p:sldId id="662" r:id="rId70"/>
    <p:sldId id="663" r:id="rId71"/>
    <p:sldId id="664" r:id="rId72"/>
    <p:sldId id="665" r:id="rId73"/>
    <p:sldId id="666" r:id="rId74"/>
    <p:sldId id="667" r:id="rId75"/>
    <p:sldId id="668" r:id="rId76"/>
    <p:sldId id="669" r:id="rId77"/>
    <p:sldId id="670" r:id="rId78"/>
    <p:sldId id="671" r:id="rId79"/>
    <p:sldId id="672" r:id="rId80"/>
    <p:sldId id="673" r:id="rId81"/>
    <p:sldId id="674" r:id="rId82"/>
    <p:sldId id="587" r:id="rId83"/>
    <p:sldId id="588" r:id="rId84"/>
    <p:sldId id="589" r:id="rId85"/>
    <p:sldId id="590" r:id="rId86"/>
    <p:sldId id="372" r:id="rId87"/>
    <p:sldId id="327" r:id="rId8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70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8566" autoAdjust="0"/>
    <p:restoredTop sz="95944" autoAdjust="0"/>
  </p:normalViewPr>
  <p:slideViewPr>
    <p:cSldViewPr>
      <p:cViewPr>
        <p:scale>
          <a:sx n="70" d="100"/>
          <a:sy n="70" d="100"/>
        </p:scale>
        <p:origin x="-1176" y="-1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926" y="-84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95" Type="http://schemas.openxmlformats.org/officeDocument/2006/relationships/tableStyles" Target="tableStyles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slide" Target="slides/slide73.xml"/><Relationship Id="rId25" Type="http://schemas.openxmlformats.org/officeDocument/2006/relationships/slide" Target="slides/slide24.xml"/><Relationship Id="rId94" Type="http://schemas.openxmlformats.org/officeDocument/2006/relationships/theme" Target="theme/theme1.xml"/><Relationship Id="rId10" Type="http://schemas.openxmlformats.org/officeDocument/2006/relationships/slide" Target="slides/slide9.xml"/><Relationship Id="rId90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77" Type="http://schemas.openxmlformats.org/officeDocument/2006/relationships/slide" Target="slides/slide76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85" Type="http://schemas.openxmlformats.org/officeDocument/2006/relationships/slide" Target="slides/slide84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slide" Target="slides/slide70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92" Type="http://schemas.openxmlformats.org/officeDocument/2006/relationships/presProps" Target="presProps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slide" Target="slides/slide72.xml"/><Relationship Id="rId89" Type="http://schemas.openxmlformats.org/officeDocument/2006/relationships/notesMaster" Target="notesMasters/notesMaster1.xml"/><Relationship Id="rId88" Type="http://schemas.openxmlformats.org/officeDocument/2006/relationships/slide" Target="slides/slide87.xml"/><Relationship Id="rId87" Type="http://schemas.openxmlformats.org/officeDocument/2006/relationships/slide" Target="slides/slide86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82" Type="http://schemas.openxmlformats.org/officeDocument/2006/relationships/slide" Target="slides/slide81.xml"/><Relationship Id="rId69" Type="http://schemas.openxmlformats.org/officeDocument/2006/relationships/slide" Target="slides/slide68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slide" Target="slides/slide65.xml"/><Relationship Id="rId36" Type="http://schemas.openxmlformats.org/officeDocument/2006/relationships/slide" Target="slides/slide35.xml"/><Relationship Id="rId72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75" Type="http://schemas.openxmlformats.org/officeDocument/2006/relationships/slide" Target="slides/slide7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slide" Target="slides/slide64.xml"/><Relationship Id="rId67" Type="http://schemas.openxmlformats.org/officeDocument/2006/relationships/slide" Target="slides/slide66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76" Type="http://schemas.openxmlformats.org/officeDocument/2006/relationships/slide" Target="slides/slide75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3" Type="http://schemas.openxmlformats.org/officeDocument/2006/relationships/slide" Target="slides/slide2.xml"/><Relationship Id="rId86" Type="http://schemas.openxmlformats.org/officeDocument/2006/relationships/slide" Target="slides/slide85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84" Type="http://schemas.openxmlformats.org/officeDocument/2006/relationships/slide" Target="slides/slide83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slide" Target="slides/slide67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91" Type="http://schemas.openxmlformats.org/officeDocument/2006/relationships/printerSettings" Target="printerSettings/printerSettings1.bin"/><Relationship Id="rId83" Type="http://schemas.openxmlformats.org/officeDocument/2006/relationships/slide" Target="slides/slide82.xml"/><Relationship Id="rId93" Type="http://schemas.openxmlformats.org/officeDocument/2006/relationships/viewProps" Target="viewProps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78" Type="http://schemas.openxmlformats.org/officeDocument/2006/relationships/slide" Target="slides/slide77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78471C4-3E34-43BC-B9A4-3059CD4C5EA3}" type="datetimeFigureOut">
              <a:rPr lang="en-US"/>
              <a:pPr>
                <a:defRPr/>
              </a:pPr>
              <a:t>2/20/10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1F23811-20C7-4EB6-9748-535A6DCE8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06BE2C4-B434-4259-9EB2-56819A55B92D}" type="datetimeFigureOut">
              <a:rPr lang="en-US"/>
              <a:pPr>
                <a:defRPr/>
              </a:pPr>
              <a:t>2/20/10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7" tIns="46324" rIns="92647" bIns="4632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2647" tIns="46324" rIns="92647" bIns="463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1D4EA2E-C93E-45CD-82B3-5A472369BF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ＭＳ Ｐゴシック" pitchFamily="84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51FBB1-C6ED-4D01-8765-0B1C5C2F6031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E3237B-CDD9-4D6D-9583-F6F2E79D72C3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181600"/>
            <a:ext cx="7772400" cy="990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" y="381000"/>
            <a:ext cx="37338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05550"/>
            <a:ext cx="2133600" cy="47625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Fall 2008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05550"/>
            <a:ext cx="2895600" cy="4762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055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18E041-254C-4AD0-B740-D87E58B9A9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4A9943-08B4-4836-BE35-58BB47009A0F}" type="datetimeFigureOut">
              <a:rPr lang="en-US"/>
              <a:pPr>
                <a:defRPr/>
              </a:pPr>
              <a:t>2/20/10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FCB609-945C-4879-B32D-70AF07F5B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200025"/>
            <a:ext cx="2057400" cy="5891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00025"/>
            <a:ext cx="6019800" cy="5891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8D80FE-0F7E-4B4E-9E21-48A7FDBFF444}" type="datetimeFigureOut">
              <a:rPr lang="en-US"/>
              <a:pPr>
                <a:defRPr/>
              </a:pPr>
              <a:t>2/20/10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69FB72-08AD-41DF-A19B-F7D88E9EE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/>
          <p:cNvSpPr txBox="1">
            <a:spLocks/>
          </p:cNvSpPr>
          <p:nvPr/>
        </p:nvSpPr>
        <p:spPr bwMode="auto">
          <a:xfrm>
            <a:off x="6705600" y="6553200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</a:rPr>
              <a:t>© 2009 Dale McIntosh. All Rights Reserved.</a:t>
            </a:r>
            <a:endParaRPr lang="en-US" sz="9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Fall 2008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648F1E-B99C-4D1D-80EF-F7A890C785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A6CDA8-CA95-4B53-8D63-A048260F1650}" type="datetimeFigureOut">
              <a:rPr lang="en-US"/>
              <a:pPr>
                <a:defRPr/>
              </a:pPr>
              <a:t>2/20/10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E6180B-730C-4EA2-819B-D989307910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47838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747838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CD0D5A-C502-4584-BF30-AAEA3D4BCE56}" type="datetimeFigureOut">
              <a:rPr lang="en-US"/>
              <a:pPr>
                <a:defRPr/>
              </a:pPr>
              <a:t>2/20/10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0EB537-150A-4F47-B246-3A0B70AFB5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2BB6B9-DF14-4AEE-8D48-653C60E9F53C}" type="datetimeFigureOut">
              <a:rPr lang="en-US"/>
              <a:pPr>
                <a:defRPr/>
              </a:pPr>
              <a:t>2/20/10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3658D0-B165-4AA1-8123-6ED8058BAE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2DF69E-AB52-409F-B23E-0E8F81BE74E5}" type="datetimeFigureOut">
              <a:rPr lang="en-US"/>
              <a:pPr>
                <a:defRPr/>
              </a:pPr>
              <a:t>2/20/10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ABDFBD-CC86-411B-9ECF-9DA2F87B7B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4FB74-D04F-4C38-9628-1F12A283B8EA}" type="datetimeFigureOut">
              <a:rPr lang="en-US"/>
              <a:pPr>
                <a:defRPr/>
              </a:pPr>
              <a:t>2/20/10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11DCF3-61BF-429B-AF3D-8360EB66B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9A08E7-7588-46BD-B705-7F109407734A}" type="datetimeFigureOut">
              <a:rPr lang="en-US"/>
              <a:pPr>
                <a:defRPr/>
              </a:pPr>
              <a:t>2/20/10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688B6C-FE1E-4302-A63A-B5F831241A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532E92-9330-4CC1-8860-B752D599B902}" type="datetimeFigureOut">
              <a:rPr lang="en-US"/>
              <a:pPr>
                <a:defRPr/>
              </a:pPr>
              <a:t>2/20/10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A02007-6986-41B6-A904-512E9D02C2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00025"/>
            <a:ext cx="73009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47838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dirty="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Fall 2008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</a:defRPr>
            </a:lvl1pPr>
          </a:lstStyle>
          <a:p>
            <a:pPr>
              <a:defRPr/>
            </a:pPr>
            <a:fld id="{03054F92-355B-44E3-8323-AD89FF54FA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ＭＳ Ｐゴシック" pitchFamily="84" charset="-128"/>
          <a:cs typeface="ＭＳ Ｐゴシック" pitchFamily="84" charset="-128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84" charset="-128"/>
          <a:cs typeface="ＭＳ Ｐゴシック" pitchFamily="84" charset="-128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84" charset="-128"/>
          <a:cs typeface="ＭＳ Ｐゴシック" pitchFamily="84" charset="-128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84" charset="-128"/>
          <a:cs typeface="ＭＳ Ｐゴシック" pitchFamily="84" charset="-128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84" charset="-128"/>
          <a:cs typeface="ＭＳ Ｐゴシック" pitchFamily="8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84" charset="-128"/>
          <a:cs typeface="ＭＳ Ｐゴシック" pitchFamily="84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84" charset="-128"/>
          <a:cs typeface="ＭＳ Ｐゴシック" pitchFamily="84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84" charset="-128"/>
          <a:cs typeface="ＭＳ Ｐゴシック" pitchFamily="8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84" charset="-128"/>
          <a:cs typeface="ＭＳ Ｐゴシック" pitchFamily="8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4" charset="-128"/>
          <a:cs typeface="ＭＳ Ｐゴシック" pitchFamily="8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slide6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slide67.xml"/><Relationship Id="rId5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slide4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slide4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5" Type="http://schemas.openxmlformats.org/officeDocument/2006/relationships/slide" Target="slide56.xml"/><Relationship Id="rId7" Type="http://schemas.openxmlformats.org/officeDocument/2006/relationships/slide" Target="slide4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slide4.xml"/><Relationship Id="rId6" Type="http://schemas.openxmlformats.org/officeDocument/2006/relationships/slide" Target="slide6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slide" Target="slide4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slide" Target="slide4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Relationship Id="rId5" Type="http://schemas.openxmlformats.org/officeDocument/2006/relationships/slide" Target="slide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" Target="slide26.xml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4.xml"/><Relationship Id="rId5" Type="http://schemas.openxmlformats.org/officeDocument/2006/relationships/slide" Target="slide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slide" Target="slide46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slide" Target="slide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6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slide" Target="slide46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slide" Target="slide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slide" Target="slide2.xml"/><Relationship Id="rId5" Type="http://schemas.openxmlformats.org/officeDocument/2006/relationships/slide" Target="slide69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slide" Target="slide68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slide" Target="slide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67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slide" Target="slide6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slide67.xml"/><Relationship Id="rId5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slide4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slide4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slide" Target="slide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7.jpeg"/><Relationship Id="rId5" Type="http://schemas.openxmlformats.org/officeDocument/2006/relationships/image" Target="../media/image21.pn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slide" Target="slide46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slide" Target="slide46.xml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slide" Target="slide46.xml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slide" Target="slide46.xml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gif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slide6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CIS300 Test Review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Dale McIntosh</a:t>
            </a:r>
          </a:p>
        </p:txBody>
      </p:sp>
      <p:pic>
        <p:nvPicPr>
          <p:cNvPr id="4" name="Picture 3" descr="reachhand2_10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1066800"/>
            <a:ext cx="1447800" cy="144780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>
              <a:rot lat="21299999" lon="20099981" rev="0"/>
            </a:camera>
            <a:lightRig rig="threePt" dir="t"/>
          </a:scene3d>
        </p:spPr>
      </p:pic>
      <p:sp>
        <p:nvSpPr>
          <p:cNvPr id="15364" name="Footer Placeholder 6"/>
          <p:cNvSpPr txBox="1">
            <a:spLocks/>
          </p:cNvSpPr>
          <p:nvPr/>
        </p:nvSpPr>
        <p:spPr bwMode="auto">
          <a:xfrm>
            <a:off x="6172200" y="6553200"/>
            <a:ext cx="297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r>
              <a:rPr lang="en-US" sz="900">
                <a:ea typeface="ＭＳ Ｐゴシック" pitchFamily="84" charset="-128"/>
                <a:cs typeface="ＭＳ Ｐゴシック" pitchFamily="84" charset="-128"/>
              </a:rPr>
              <a:t>© 2009 Dale McIntosh. All Rights Reserved.</a:t>
            </a:r>
          </a:p>
        </p:txBody>
      </p:sp>
      <p:sp>
        <p:nvSpPr>
          <p:cNvPr id="15365" name="Footer Placeholder 6"/>
          <p:cNvSpPr txBox="1">
            <a:spLocks/>
          </p:cNvSpPr>
          <p:nvPr/>
        </p:nvSpPr>
        <p:spPr bwMode="auto">
          <a:xfrm>
            <a:off x="0" y="6553200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900">
                <a:ea typeface="ＭＳ Ｐゴシック" pitchFamily="84" charset="-128"/>
                <a:cs typeface="ＭＳ Ｐゴシック" pitchFamily="84" charset="-128"/>
              </a:rPr>
              <a:t>Fall 2009</a:t>
            </a:r>
          </a:p>
        </p:txBody>
      </p:sp>
      <p:pic>
        <p:nvPicPr>
          <p:cNvPr id="15366" name="Picture 6" descr="MCAS(rgb)_594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873125"/>
            <a:ext cx="3152775" cy="692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a typeface="+mj-ea"/>
                <a:cs typeface="+mj-cs"/>
              </a:rPr>
              <a:t>SUMIF</a:t>
            </a:r>
            <a:r>
              <a:rPr lang="en-US" sz="3400" dirty="0" smtClean="0">
                <a:ea typeface="+mj-ea"/>
                <a:cs typeface="+mj-cs"/>
              </a:rPr>
              <a:t> function</a:t>
            </a:r>
            <a:endParaRPr lang="en-US" sz="3400" dirty="0">
              <a:ea typeface="+mj-ea"/>
              <a:cs typeface="+mj-cs"/>
            </a:endParaRPr>
          </a:p>
        </p:txBody>
      </p:sp>
      <p:pic>
        <p:nvPicPr>
          <p:cNvPr id="24578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2457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Microsoft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Excel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Mathematical Functions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2924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Description:</a:t>
            </a:r>
          </a:p>
          <a:p>
            <a:pPr lvl="1" fontAlgn="auto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Sums the values in a range that meet criteria that you specify.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Remarks: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See the Microsoft</a:t>
            </a:r>
            <a:r>
              <a:rPr lang="en-US" baseline="30000" dirty="0">
                <a:latin typeface="+mn-lt"/>
              </a:rPr>
              <a:t>®</a:t>
            </a:r>
            <a:r>
              <a:rPr lang="en-US" dirty="0">
                <a:latin typeface="+mn-lt"/>
              </a:rPr>
              <a:t> Excel</a:t>
            </a:r>
            <a:r>
              <a:rPr lang="en-US" baseline="30000" dirty="0">
                <a:latin typeface="+mn-lt"/>
              </a:rPr>
              <a:t>®</a:t>
            </a:r>
            <a:r>
              <a:rPr lang="en-US" dirty="0">
                <a:latin typeface="+mn-lt"/>
              </a:rPr>
              <a:t> help for additional remarks.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Errors: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+mn-lt"/>
              </a:rPr>
              <a:t>None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a typeface="+mj-ea"/>
                <a:cs typeface="+mj-cs"/>
              </a:rPr>
              <a:t>SUMIF</a:t>
            </a:r>
            <a:r>
              <a:rPr lang="en-US" sz="3400" dirty="0" smtClean="0">
                <a:ea typeface="+mj-ea"/>
                <a:cs typeface="+mj-cs"/>
              </a:rPr>
              <a:t> function</a:t>
            </a:r>
            <a:endParaRPr lang="en-US" sz="3400" dirty="0">
              <a:ea typeface="+mj-ea"/>
              <a:cs typeface="+mj-cs"/>
            </a:endParaRPr>
          </a:p>
        </p:txBody>
      </p:sp>
      <p:pic>
        <p:nvPicPr>
          <p:cNvPr id="25602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2560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Microsoft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Excel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Mathematical Functions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2819400"/>
            <a:ext cx="8458200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Textbook Question</a:t>
            </a:r>
          </a:p>
        </p:txBody>
      </p:sp>
      <p:pic>
        <p:nvPicPr>
          <p:cNvPr id="26626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0" y="2057400"/>
            <a:ext cx="7315200" cy="3386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Adding to a product or service to increase its value to the consumer is called ____.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adding value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enhancing existing products or services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increasing value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incrementing service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Textbook Question</a:t>
            </a:r>
          </a:p>
        </p:txBody>
      </p:sp>
      <p:pic>
        <p:nvPicPr>
          <p:cNvPr id="27650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0" y="2057400"/>
            <a:ext cx="7315200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Adding to a product or service to increase its value to the consumer is called ____.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adding value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enhancing existing products or services  </a:t>
            </a:r>
            <a:r>
              <a:rPr lang="en-US" sz="4000" b="1" dirty="0">
                <a:solidFill>
                  <a:srgbClr val="00B050"/>
                </a:solidFill>
                <a:latin typeface="+mn-lt"/>
                <a:sym typeface="Wingdings"/>
              </a:rPr>
              <a:t></a:t>
            </a:r>
            <a:endParaRPr lang="en-US" sz="4000" b="1" dirty="0">
              <a:solidFill>
                <a:srgbClr val="00B050"/>
              </a:solidFill>
              <a:latin typeface="+mn-lt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increasing value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incrementing service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Ref. pp. 49-50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Microsoft</a:t>
            </a:r>
            <a:r>
              <a:rPr lang="en-US" sz="3400" baseline="30000" smtClean="0">
                <a:sym typeface="Symbol" pitchFamily="84" charset="2"/>
              </a:rPr>
              <a:t></a:t>
            </a:r>
            <a:r>
              <a:rPr lang="en-US" sz="3400" smtClean="0"/>
              <a:t> Excel</a:t>
            </a:r>
            <a:r>
              <a:rPr lang="en-US" sz="3400" baseline="30000" smtClean="0">
                <a:sym typeface="Symbol" pitchFamily="84" charset="2"/>
              </a:rPr>
              <a:t></a:t>
            </a:r>
            <a:br>
              <a:rPr lang="en-US" sz="3400" baseline="30000" smtClean="0">
                <a:sym typeface="Symbol" pitchFamily="84" charset="2"/>
              </a:rPr>
            </a:br>
            <a:r>
              <a:rPr lang="en-US" sz="3400" smtClean="0"/>
              <a:t>Statistical Functions</a:t>
            </a:r>
          </a:p>
        </p:txBody>
      </p:sp>
      <p:pic>
        <p:nvPicPr>
          <p:cNvPr id="28674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609600" y="1676400"/>
            <a:ext cx="82296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lvl="1"/>
            <a:r>
              <a:rPr lang="en-US" sz="2000">
                <a:ea typeface="ＭＳ Ｐゴシック" pitchFamily="84" charset="-128"/>
                <a:cs typeface="ＭＳ Ｐゴシック" pitchFamily="84" charset="-128"/>
                <a:hlinkClick r:id="rId5" action="ppaction://hlinksldjump"/>
              </a:rPr>
              <a:t>COUNTIF</a:t>
            </a:r>
            <a:endParaRPr lang="en-US" sz="2000">
              <a:ea typeface="ＭＳ Ｐゴシック" pitchFamily="84" charset="-128"/>
              <a:cs typeface="ＭＳ Ｐゴシック" pitchFamily="84" charset="-128"/>
            </a:endParaRPr>
          </a:p>
          <a:p>
            <a:pPr lvl="1"/>
            <a:r>
              <a:rPr lang="en-US" sz="2000">
                <a:ea typeface="ＭＳ Ｐゴシック" pitchFamily="84" charset="-128"/>
                <a:cs typeface="ＭＳ Ｐゴシック" pitchFamily="84" charset="-128"/>
              </a:rPr>
              <a:t>	=COUNTIF(range, criteria)</a:t>
            </a:r>
          </a:p>
          <a:p>
            <a:pPr lvl="1"/>
            <a:r>
              <a:rPr lang="en-US" sz="2000">
                <a:ea typeface="ＭＳ Ｐゴシック" pitchFamily="84" charset="-128"/>
                <a:cs typeface="ＭＳ Ｐゴシック" pitchFamily="84" charset="-128"/>
                <a:hlinkClick r:id="rId6" action="ppaction://hlinksldjump"/>
              </a:rPr>
              <a:t>LARGE</a:t>
            </a:r>
            <a:endParaRPr lang="en-US" sz="2000">
              <a:ea typeface="ＭＳ Ｐゴシック" pitchFamily="84" charset="-128"/>
              <a:cs typeface="ＭＳ Ｐゴシック" pitchFamily="84" charset="-128"/>
            </a:endParaRPr>
          </a:p>
          <a:p>
            <a:pPr lvl="1"/>
            <a:r>
              <a:rPr lang="en-US" sz="2000">
                <a:ea typeface="ＭＳ Ｐゴシック" pitchFamily="84" charset="-128"/>
                <a:cs typeface="ＭＳ Ｐゴシック" pitchFamily="84" charset="-128"/>
              </a:rPr>
              <a:t>	=LARGE(array,k)</a:t>
            </a:r>
          </a:p>
          <a:p>
            <a:pPr lvl="1"/>
            <a:r>
              <a:rPr lang="en-US" sz="2000">
                <a:ea typeface="ＭＳ Ｐゴシック" pitchFamily="84" charset="-128"/>
                <a:cs typeface="ＭＳ Ｐゴシック" pitchFamily="84" charset="-128"/>
                <a:hlinkClick r:id="rId7" action="ppaction://hlinksldjump"/>
              </a:rPr>
              <a:t>SMALL</a:t>
            </a:r>
            <a:endParaRPr lang="en-US" sz="2000">
              <a:ea typeface="ＭＳ Ｐゴシック" pitchFamily="84" charset="-128"/>
              <a:cs typeface="ＭＳ Ｐゴシック" pitchFamily="84" charset="-128"/>
            </a:endParaRPr>
          </a:p>
          <a:p>
            <a:pPr lvl="1"/>
            <a:r>
              <a:rPr lang="en-US" sz="2000">
                <a:ea typeface="ＭＳ Ｐゴシック" pitchFamily="84" charset="-128"/>
                <a:cs typeface="ＭＳ Ｐゴシック" pitchFamily="84" charset="-128"/>
              </a:rPr>
              <a:t>	=SMALL(array,k)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a typeface="+mj-ea"/>
                <a:cs typeface="+mj-cs"/>
              </a:rPr>
              <a:t>COUNTIF</a:t>
            </a:r>
            <a:r>
              <a:rPr lang="en-US" sz="3400" dirty="0" smtClean="0">
                <a:ea typeface="+mj-ea"/>
                <a:cs typeface="+mj-cs"/>
              </a:rPr>
              <a:t> function</a:t>
            </a:r>
            <a:endParaRPr lang="en-US" sz="3400" dirty="0">
              <a:ea typeface="+mj-ea"/>
              <a:cs typeface="+mj-cs"/>
            </a:endParaRPr>
          </a:p>
        </p:txBody>
      </p:sp>
      <p:pic>
        <p:nvPicPr>
          <p:cNvPr id="29698" name="Content Placeholder 3" descr="reachhand2_100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2969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Microsoft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Excel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Statistical Functions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981200"/>
            <a:ext cx="8229600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Syntax:</a:t>
            </a:r>
          </a:p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latin typeface="+mn-lt"/>
              </a:rPr>
              <a:t>=COUNTIF(range, criteria)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Arguments: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latin typeface="+mn-lt"/>
              </a:rPr>
              <a:t>range</a:t>
            </a:r>
            <a:r>
              <a:rPr lang="en-US" dirty="0">
                <a:latin typeface="+mn-lt"/>
              </a:rPr>
              <a:t> 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Required</a:t>
            </a:r>
            <a:endParaRPr lang="en-US" dirty="0">
              <a:latin typeface="+mn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</a:rPr>
              <a:t>One or more cells to count, including numbers or names, arrays, or references that contain numbers.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dirty="0">
                <a:latin typeface="+mn-lt"/>
              </a:rPr>
              <a:t>Blank and text values are ignored.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b="1" dirty="0">
                <a:latin typeface="+mn-lt"/>
              </a:rPr>
              <a:t>criteria</a:t>
            </a:r>
            <a:r>
              <a:rPr lang="en-US" dirty="0">
                <a:latin typeface="+mn-lt"/>
              </a:rPr>
              <a:t> 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Required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</a:rPr>
              <a:t>A number, expression, cell reference, or text string that defines which cells will be counted.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dirty="0">
                <a:latin typeface="+mn-lt"/>
              </a:rPr>
              <a:t>Criteria can be expressed as 32, "&gt;32", B4, "apples", or "32".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a typeface="+mj-ea"/>
                <a:cs typeface="+mj-cs"/>
              </a:rPr>
              <a:t>COUNTIF</a:t>
            </a:r>
            <a:r>
              <a:rPr lang="en-US" sz="3400" dirty="0" smtClean="0">
                <a:ea typeface="+mj-ea"/>
                <a:cs typeface="+mj-cs"/>
              </a:rPr>
              <a:t> function</a:t>
            </a:r>
            <a:endParaRPr lang="en-US" sz="3400" dirty="0">
              <a:ea typeface="+mj-ea"/>
              <a:cs typeface="+mj-cs"/>
            </a:endParaRPr>
          </a:p>
        </p:txBody>
      </p:sp>
      <p:pic>
        <p:nvPicPr>
          <p:cNvPr id="30722" name="Content Placeholder 3" descr="reachhand2_100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3072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Microsoft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Excel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Statistical Functions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3446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Description:</a:t>
            </a:r>
          </a:p>
          <a:p>
            <a:pPr lvl="1" fontAlgn="auto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Counts the number of cells within a range that meet a single criterion that you specify. 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Remarks: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See the Microsoft</a:t>
            </a:r>
            <a:r>
              <a:rPr lang="en-US" sz="1600" baseline="30000" dirty="0">
                <a:latin typeface="+mn-lt"/>
              </a:rPr>
              <a:t>®</a:t>
            </a:r>
            <a:r>
              <a:rPr lang="en-US" sz="1600" dirty="0">
                <a:latin typeface="+mn-lt"/>
              </a:rPr>
              <a:t> Excel</a:t>
            </a:r>
            <a:r>
              <a:rPr lang="en-US" sz="1600" baseline="30000" dirty="0">
                <a:latin typeface="+mn-lt"/>
              </a:rPr>
              <a:t>®</a:t>
            </a:r>
            <a:r>
              <a:rPr lang="en-US" sz="1600" dirty="0">
                <a:latin typeface="+mn-lt"/>
              </a:rPr>
              <a:t> help for additional remarks.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Criteria are case insensitive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Errors: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+mn-lt"/>
              </a:rPr>
              <a:t>None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a typeface="+mj-ea"/>
                <a:cs typeface="+mj-cs"/>
              </a:rPr>
              <a:t>COUNTIF</a:t>
            </a:r>
            <a:r>
              <a:rPr lang="en-US" sz="3400" dirty="0" smtClean="0">
                <a:ea typeface="+mj-ea"/>
                <a:cs typeface="+mj-cs"/>
              </a:rPr>
              <a:t> function</a:t>
            </a:r>
            <a:endParaRPr lang="en-US" sz="3400" dirty="0">
              <a:ea typeface="+mj-ea"/>
              <a:cs typeface="+mj-cs"/>
            </a:endParaRPr>
          </a:p>
        </p:txBody>
      </p:sp>
      <p:pic>
        <p:nvPicPr>
          <p:cNvPr id="31746" name="Content Placeholder 3" descr="reachhand2_100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3174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Microsoft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Excel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Statistical Functions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819400"/>
            <a:ext cx="84105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9" name="Rectangle 8"/>
          <p:cNvSpPr/>
          <p:nvPr/>
        </p:nvSpPr>
        <p:spPr>
          <a:xfrm>
            <a:off x="2362200" y="4038600"/>
            <a:ext cx="65532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Textbook Question</a:t>
            </a:r>
          </a:p>
        </p:txBody>
      </p:sp>
      <p:pic>
        <p:nvPicPr>
          <p:cNvPr id="32770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0" y="2057400"/>
            <a:ext cx="7315200" cy="424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Implementation of a(n) ____ requires a business to revamp processes—to undergo organizational change—to gain an advantage.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BI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CRM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GIS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Textbook Question</a:t>
            </a:r>
          </a:p>
        </p:txBody>
      </p:sp>
      <p:pic>
        <p:nvPicPr>
          <p:cNvPr id="33794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0" y="2057400"/>
            <a:ext cx="7315200" cy="4432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Implementation of a(n) ____ requires a business to revamp processes—to undergo organizational change—to gain an advantage.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BI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CRM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GIS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b="1" dirty="0">
                <a:solidFill>
                  <a:srgbClr val="00B050"/>
                </a:solidFill>
                <a:latin typeface="+mn-lt"/>
              </a:rPr>
              <a:t>SIS  </a:t>
            </a:r>
            <a:r>
              <a:rPr lang="en-US" sz="4000" b="1" dirty="0">
                <a:solidFill>
                  <a:srgbClr val="00B050"/>
                </a:solidFill>
                <a:latin typeface="+mn-lt"/>
                <a:sym typeface="Wingdings"/>
              </a:rPr>
              <a:t></a:t>
            </a:r>
            <a:endParaRPr lang="en-US" sz="4000" b="1" dirty="0">
              <a:solidFill>
                <a:srgbClr val="00B050"/>
              </a:solidFill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Ref: p. 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CIS300 Test 2 – </a:t>
            </a:r>
            <a:r>
              <a:rPr lang="en-US" sz="3200" smtClean="0"/>
              <a:t>All others</a:t>
            </a:r>
            <a:endParaRPr lang="en-US" sz="3400" smtClean="0"/>
          </a:p>
        </p:txBody>
      </p:sp>
      <p:pic>
        <p:nvPicPr>
          <p:cNvPr id="16386" name="Content Placeholder 3" descr="reachhand2_100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09600" y="1524000"/>
            <a:ext cx="2895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84" charset="0"/>
              <a:buChar char="•"/>
            </a:pPr>
            <a:r>
              <a:rPr lang="en-US">
                <a:ea typeface="ＭＳ Ｐゴシック" pitchFamily="84" charset="-128"/>
                <a:cs typeface="ＭＳ Ｐゴシック" pitchFamily="84" charset="-128"/>
                <a:hlinkClick r:id="rId4" action="ppaction://hlinksldjump"/>
              </a:rPr>
              <a:t>Mathematical Functions</a:t>
            </a:r>
            <a:endParaRPr lang="en-US">
              <a:ea typeface="ＭＳ Ｐゴシック" pitchFamily="84" charset="-128"/>
              <a:cs typeface="ＭＳ Ｐゴシック" pitchFamily="84" charset="-128"/>
            </a:endParaRPr>
          </a:p>
          <a:p>
            <a:pPr lvl="1">
              <a:buFont typeface="Arial" pitchFamily="84" charset="0"/>
              <a:buChar char="•"/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ROUND</a:t>
            </a:r>
          </a:p>
          <a:p>
            <a:pPr lvl="1">
              <a:buFont typeface="Arial" pitchFamily="84" charset="0"/>
              <a:buChar char="•"/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SUMIF</a:t>
            </a:r>
          </a:p>
          <a:p>
            <a:pPr>
              <a:buFont typeface="Arial" pitchFamily="84" charset="0"/>
              <a:buChar char="•"/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 Statistical Functions</a:t>
            </a:r>
          </a:p>
          <a:p>
            <a:pPr lvl="1">
              <a:buFont typeface="Arial" pitchFamily="84" charset="0"/>
              <a:buChar char="•"/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AVERAGEIF</a:t>
            </a:r>
          </a:p>
          <a:p>
            <a:pPr lvl="1">
              <a:buFont typeface="Arial" pitchFamily="84" charset="0"/>
              <a:buChar char="•"/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COUNTIF</a:t>
            </a:r>
          </a:p>
          <a:p>
            <a:pPr lvl="1">
              <a:buFont typeface="Arial" pitchFamily="84" charset="0"/>
              <a:buChar char="•"/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LARGE</a:t>
            </a:r>
          </a:p>
          <a:p>
            <a:pPr lvl="1">
              <a:buFont typeface="Arial" pitchFamily="84" charset="0"/>
              <a:buChar char="•"/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SMALL</a:t>
            </a:r>
          </a:p>
          <a:p>
            <a:pPr>
              <a:buFont typeface="Arial" pitchFamily="84" charset="0"/>
              <a:buChar char="•"/>
            </a:pPr>
            <a:r>
              <a:rPr lang="en-US">
                <a:ea typeface="ＭＳ Ｐゴシック" pitchFamily="84" charset="-128"/>
                <a:cs typeface="ＭＳ Ｐゴシック" pitchFamily="84" charset="-128"/>
                <a:hlinkClick r:id="rId5" action="ppaction://hlinksldjump"/>
              </a:rPr>
              <a:t>Lookup Functions</a:t>
            </a:r>
            <a:endParaRPr lang="en-US">
              <a:ea typeface="ＭＳ Ｐゴシック" pitchFamily="84" charset="-128"/>
              <a:cs typeface="ＭＳ Ｐゴシック" pitchFamily="84" charset="-128"/>
            </a:endParaRPr>
          </a:p>
          <a:p>
            <a:pPr lvl="1">
              <a:buFont typeface="Arial" pitchFamily="84" charset="0"/>
              <a:buChar char="•"/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HLOOKUP</a:t>
            </a:r>
          </a:p>
          <a:p>
            <a:pPr lvl="1">
              <a:buFont typeface="Arial" pitchFamily="84" charset="0"/>
              <a:buChar char="•"/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LOOKUP</a:t>
            </a:r>
          </a:p>
          <a:p>
            <a:pPr lvl="1">
              <a:buFont typeface="Arial" pitchFamily="84" charset="0"/>
              <a:buChar char="•"/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VLOOKUP</a:t>
            </a:r>
          </a:p>
          <a:p>
            <a:pPr>
              <a:buFont typeface="Arial" pitchFamily="84" charset="0"/>
              <a:buChar char="•"/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Information Functions</a:t>
            </a:r>
          </a:p>
          <a:p>
            <a:pPr lvl="1">
              <a:buFont typeface="Arial" pitchFamily="84" charset="0"/>
              <a:buChar char="•"/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ISERROR</a:t>
            </a:r>
          </a:p>
          <a:p>
            <a:pPr lvl="1">
              <a:buFont typeface="Arial" pitchFamily="84" charset="0"/>
              <a:buChar char="•"/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ISNA</a:t>
            </a:r>
          </a:p>
          <a:p>
            <a:pPr lvl="1">
              <a:buFont typeface="Arial" pitchFamily="84" charset="0"/>
              <a:buChar char="•"/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ISREF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Management Information Systems, Sixth Edition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217D8084-507C-40AF-8D2F-053362F3F852}" type="slidenum">
              <a:rPr lang="en-US">
                <a:ea typeface="ＭＳ Ｐゴシック" pitchFamily="84" charset="-128"/>
                <a:cs typeface="ＭＳ Ｐゴシック" pitchFamily="84" charset="-128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and Maintaining </a:t>
            </a:r>
            <a:br>
              <a:rPr lang="en-US" smtClean="0"/>
            </a:br>
            <a:r>
              <a:rPr lang="en-US" smtClean="0"/>
              <a:t>Strategic Information Systems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419600"/>
          </a:xfrm>
        </p:spPr>
        <p:txBody>
          <a:bodyPr/>
          <a:lstStyle/>
          <a:p>
            <a:r>
              <a:rPr lang="en-US" altLang="zh-TW" smtClean="0">
                <a:ea typeface="新細明體" pitchFamily="84" charset="-120"/>
                <a:cs typeface="新細明體" pitchFamily="84" charset="-120"/>
              </a:rPr>
              <a:t>Many opportunities to accomplish competitive edge with information technology</a:t>
            </a:r>
          </a:p>
          <a:p>
            <a:r>
              <a:rPr lang="en-US" altLang="zh-TW" smtClean="0">
                <a:ea typeface="新細明體" pitchFamily="84" charset="-120"/>
                <a:cs typeface="新細明體" pitchFamily="84" charset="-120"/>
              </a:rPr>
              <a:t>Innovative software can establish a competitive advantage</a:t>
            </a:r>
          </a:p>
          <a:p>
            <a:r>
              <a:rPr lang="en-US" altLang="zh-TW" smtClean="0">
                <a:ea typeface="新細明體" pitchFamily="84" charset="-120"/>
                <a:cs typeface="新細明體" pitchFamily="84" charset="-120"/>
              </a:rPr>
              <a:t>Strategic information systems can be created from scratch or by modifying a previous system</a:t>
            </a:r>
          </a:p>
          <a:p>
            <a:r>
              <a:rPr lang="en-US" altLang="zh-TW" smtClean="0">
                <a:ea typeface="新細明體" pitchFamily="84" charset="-120"/>
                <a:cs typeface="新細明體" pitchFamily="84" charset="-120"/>
              </a:rPr>
              <a:t>To be an SIS, an information system must:</a:t>
            </a:r>
          </a:p>
          <a:p>
            <a:pPr lvl="1"/>
            <a:r>
              <a:rPr lang="en-US" altLang="zh-TW" smtClean="0">
                <a:ea typeface="新細明體" pitchFamily="84" charset="-120"/>
                <a:cs typeface="新細明體" pitchFamily="84" charset="-120"/>
              </a:rPr>
              <a:t>Serve an organization goal</a:t>
            </a:r>
          </a:p>
          <a:p>
            <a:pPr lvl="1"/>
            <a:r>
              <a:rPr lang="en-US" altLang="zh-TW" smtClean="0">
                <a:ea typeface="新細明體" pitchFamily="84" charset="-120"/>
                <a:cs typeface="新細明體" pitchFamily="84" charset="-120"/>
              </a:rPr>
              <a:t>Collaborate with other functional units of company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a typeface="+mj-ea"/>
                <a:cs typeface="+mj-cs"/>
              </a:rPr>
              <a:t>LARGE</a:t>
            </a:r>
            <a:r>
              <a:rPr lang="en-US" sz="3400" dirty="0" smtClean="0">
                <a:ea typeface="+mj-ea"/>
                <a:cs typeface="+mj-cs"/>
              </a:rPr>
              <a:t> function</a:t>
            </a:r>
            <a:endParaRPr lang="en-US" sz="3400" dirty="0">
              <a:ea typeface="+mj-ea"/>
              <a:cs typeface="+mj-cs"/>
            </a:endParaRPr>
          </a:p>
        </p:txBody>
      </p:sp>
      <p:pic>
        <p:nvPicPr>
          <p:cNvPr id="36866" name="Content Placeholder 3" descr="reachhand2_100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3686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Microsoft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Excel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Statistical Functions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332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Syntax:</a:t>
            </a:r>
          </a:p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latin typeface="+mn-lt"/>
              </a:rPr>
              <a:t>=LARGE(</a:t>
            </a:r>
            <a:r>
              <a:rPr lang="en-US" sz="2400" dirty="0" err="1">
                <a:latin typeface="+mn-lt"/>
              </a:rPr>
              <a:t>array,k</a:t>
            </a:r>
            <a:r>
              <a:rPr lang="en-US" sz="2400" dirty="0">
                <a:latin typeface="+mn-lt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Arguments: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latin typeface="+mn-lt"/>
              </a:rPr>
              <a:t>array 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Required</a:t>
            </a:r>
            <a:endParaRPr lang="en-US" dirty="0">
              <a:latin typeface="+mn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</a:rPr>
              <a:t>The array or range of data for which you want to determine the k-</a:t>
            </a:r>
            <a:r>
              <a:rPr lang="en-US" dirty="0" err="1">
                <a:latin typeface="+mn-lt"/>
              </a:rPr>
              <a:t>th</a:t>
            </a:r>
            <a:r>
              <a:rPr lang="en-US" dirty="0">
                <a:latin typeface="+mn-lt"/>
              </a:rPr>
              <a:t> largest value.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b="1" dirty="0">
                <a:latin typeface="+mn-lt"/>
              </a:rPr>
              <a:t>k 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Required</a:t>
            </a:r>
            <a:endParaRPr lang="en-US" dirty="0">
              <a:latin typeface="+mn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</a:rPr>
              <a:t>The position (from the largest) in the array or cell range of data to return.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a typeface="+mj-ea"/>
                <a:cs typeface="+mj-cs"/>
              </a:rPr>
              <a:t>LARGE</a:t>
            </a:r>
            <a:r>
              <a:rPr lang="en-US" sz="3400" dirty="0" smtClean="0">
                <a:ea typeface="+mj-ea"/>
                <a:cs typeface="+mj-cs"/>
              </a:rPr>
              <a:t> function</a:t>
            </a:r>
            <a:endParaRPr lang="en-US" sz="3400" dirty="0">
              <a:ea typeface="+mj-ea"/>
              <a:cs typeface="+mj-cs"/>
            </a:endParaRPr>
          </a:p>
        </p:txBody>
      </p:sp>
      <p:pic>
        <p:nvPicPr>
          <p:cNvPr id="37890" name="Content Placeholder 3" descr="reachhand2_100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3789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Microsoft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Excel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Statistical Functions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4186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Description:</a:t>
            </a:r>
          </a:p>
          <a:p>
            <a:pPr lvl="1" fontAlgn="auto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Returns the k-</a:t>
            </a:r>
            <a:r>
              <a:rPr lang="en-US" dirty="0" err="1">
                <a:latin typeface="+mn-lt"/>
              </a:rPr>
              <a:t>th</a:t>
            </a:r>
            <a:r>
              <a:rPr lang="en-US" dirty="0">
                <a:latin typeface="+mn-lt"/>
              </a:rPr>
              <a:t> largest value in a data set.  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Remarks: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If </a:t>
            </a:r>
            <a:r>
              <a:rPr lang="en-US" sz="1600" i="1" dirty="0">
                <a:latin typeface="+mn-lt"/>
              </a:rPr>
              <a:t>n</a:t>
            </a:r>
            <a:r>
              <a:rPr lang="en-US" sz="1600" dirty="0">
                <a:latin typeface="+mn-lt"/>
              </a:rPr>
              <a:t> is the number of data points in a range, then LARGE(array,1) returns the largest value.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If </a:t>
            </a:r>
            <a:r>
              <a:rPr lang="en-US" sz="1600" i="1" dirty="0">
                <a:latin typeface="+mn-lt"/>
              </a:rPr>
              <a:t>n</a:t>
            </a:r>
            <a:r>
              <a:rPr lang="en-US" sz="1600" dirty="0">
                <a:latin typeface="+mn-lt"/>
              </a:rPr>
              <a:t> is the number of data points in a range, then LARGE(</a:t>
            </a:r>
            <a:r>
              <a:rPr lang="en-US" sz="1600" dirty="0" err="1">
                <a:latin typeface="+mn-lt"/>
              </a:rPr>
              <a:t>array,</a:t>
            </a:r>
            <a:r>
              <a:rPr lang="en-US" sz="1600" i="1" dirty="0" err="1">
                <a:latin typeface="+mn-lt"/>
              </a:rPr>
              <a:t>n</a:t>
            </a:r>
            <a:r>
              <a:rPr lang="en-US" sz="1600" dirty="0">
                <a:latin typeface="+mn-lt"/>
              </a:rPr>
              <a:t>) returns the smallest value.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Errors: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#NUM! – If array is empty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#NUM! – If k ≤ 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#NUM! – If k is greater than the number of data points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4"/>
          <p:cNvSpPr txBox="1">
            <a:spLocks noChangeArrowheads="1"/>
          </p:cNvSpPr>
          <p:nvPr/>
        </p:nvSpPr>
        <p:spPr bwMode="auto">
          <a:xfrm>
            <a:off x="3276600" y="3810000"/>
            <a:ext cx="411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LARGE(array,k)</a:t>
            </a:r>
          </a:p>
        </p:txBody>
      </p:sp>
      <p:sp>
        <p:nvSpPr>
          <p:cNvPr id="38915" name="TextBox 5"/>
          <p:cNvSpPr txBox="1">
            <a:spLocks noChangeArrowheads="1"/>
          </p:cNvSpPr>
          <p:nvPr/>
        </p:nvSpPr>
        <p:spPr bwMode="auto">
          <a:xfrm>
            <a:off x="1600200" y="381000"/>
            <a:ext cx="635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3rd largest number in the numbers in columns A and B</a:t>
            </a:r>
          </a:p>
        </p:txBody>
      </p:sp>
      <p:pic>
        <p:nvPicPr>
          <p:cNvPr id="38916" name="Picture 7" descr="larg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219200"/>
            <a:ext cx="1409700" cy="23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4"/>
          <p:cNvSpPr txBox="1">
            <a:spLocks noChangeArrowheads="1"/>
          </p:cNvSpPr>
          <p:nvPr/>
        </p:nvSpPr>
        <p:spPr bwMode="auto">
          <a:xfrm>
            <a:off x="3276600" y="3810000"/>
            <a:ext cx="411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LARGE(array,k)</a:t>
            </a:r>
          </a:p>
          <a:p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=LARGE(</a:t>
            </a:r>
            <a:r>
              <a:rPr lang="en-US" sz="2400" i="1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A2:B6</a:t>
            </a:r>
          </a:p>
        </p:txBody>
      </p:sp>
      <p:sp>
        <p:nvSpPr>
          <p:cNvPr id="39939" name="TextBox 5"/>
          <p:cNvSpPr txBox="1">
            <a:spLocks noChangeArrowheads="1"/>
          </p:cNvSpPr>
          <p:nvPr/>
        </p:nvSpPr>
        <p:spPr bwMode="auto">
          <a:xfrm>
            <a:off x="1600200" y="381000"/>
            <a:ext cx="635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3rd largest number in the numbers in columns A and B</a:t>
            </a:r>
          </a:p>
        </p:txBody>
      </p:sp>
      <p:pic>
        <p:nvPicPr>
          <p:cNvPr id="39940" name="Picture 7" descr="larg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219200"/>
            <a:ext cx="1460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4419600" y="1905000"/>
            <a:ext cx="1066800" cy="1752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cxnSp>
        <p:nvCxnSpPr>
          <p:cNvPr id="39942" name="Shape 9"/>
          <p:cNvCxnSpPr>
            <a:cxnSpLocks noChangeShapeType="1"/>
            <a:endCxn id="39941" idx="1"/>
          </p:cNvCxnSpPr>
          <p:nvPr/>
        </p:nvCxnSpPr>
        <p:spPr bwMode="auto">
          <a:xfrm rot="16200000" flipV="1">
            <a:off x="3752850" y="3448050"/>
            <a:ext cx="1790700" cy="457200"/>
          </a:xfrm>
          <a:prstGeom prst="bentConnector4">
            <a:avLst>
              <a:gd name="adj1" fmla="val -10856"/>
              <a:gd name="adj2" fmla="val 384481"/>
            </a:avLst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4"/>
          <p:cNvSpPr txBox="1">
            <a:spLocks noChangeArrowheads="1"/>
          </p:cNvSpPr>
          <p:nvPr/>
        </p:nvSpPr>
        <p:spPr bwMode="auto">
          <a:xfrm>
            <a:off x="3276600" y="3810000"/>
            <a:ext cx="411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LARGE(array,k)</a:t>
            </a:r>
          </a:p>
          <a:p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=LARGE(</a:t>
            </a:r>
            <a:r>
              <a:rPr lang="en-US" sz="2400" i="1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A2:B6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</a:t>
            </a:r>
            <a:r>
              <a:rPr lang="en-US" sz="2400" i="1">
                <a:solidFill>
                  <a:srgbClr val="00B050"/>
                </a:solidFill>
                <a:ea typeface="ＭＳ Ｐゴシック" pitchFamily="84" charset="-128"/>
                <a:cs typeface="ＭＳ Ｐゴシック" pitchFamily="84" charset="-128"/>
              </a:rPr>
              <a:t>3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)</a:t>
            </a: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1600200" y="381000"/>
            <a:ext cx="635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3rd largest number in the numbers in columns A and B</a:t>
            </a:r>
          </a:p>
        </p:txBody>
      </p:sp>
      <p:pic>
        <p:nvPicPr>
          <p:cNvPr id="40964" name="Picture 7" descr="larg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219200"/>
            <a:ext cx="1460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4419600" y="1905000"/>
            <a:ext cx="1066800" cy="1752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cxnSp>
        <p:nvCxnSpPr>
          <p:cNvPr id="40966" name="Shape 9"/>
          <p:cNvCxnSpPr>
            <a:cxnSpLocks noChangeShapeType="1"/>
            <a:endCxn id="40965" idx="1"/>
          </p:cNvCxnSpPr>
          <p:nvPr/>
        </p:nvCxnSpPr>
        <p:spPr bwMode="auto">
          <a:xfrm rot="16200000" flipV="1">
            <a:off x="3752850" y="3448050"/>
            <a:ext cx="1790700" cy="457200"/>
          </a:xfrm>
          <a:prstGeom prst="bentConnector4">
            <a:avLst>
              <a:gd name="adj1" fmla="val -10856"/>
              <a:gd name="adj2" fmla="val 384481"/>
            </a:avLst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9" name="Rectangle 8"/>
          <p:cNvSpPr/>
          <p:nvPr/>
        </p:nvSpPr>
        <p:spPr>
          <a:xfrm>
            <a:off x="4419600" y="2209800"/>
            <a:ext cx="5334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2" name="Shape 11"/>
          <p:cNvCxnSpPr>
            <a:endCxn id="9" idx="1"/>
          </p:cNvCxnSpPr>
          <p:nvPr/>
        </p:nvCxnSpPr>
        <p:spPr>
          <a:xfrm rot="16200000" flipV="1">
            <a:off x="4019550" y="2800350"/>
            <a:ext cx="2095500" cy="1295400"/>
          </a:xfrm>
          <a:prstGeom prst="bentConnector4">
            <a:avLst>
              <a:gd name="adj1" fmla="val -31285"/>
              <a:gd name="adj2" fmla="val 227180"/>
            </a:avLst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4"/>
          <p:cNvSpPr txBox="1">
            <a:spLocks noChangeArrowheads="1"/>
          </p:cNvSpPr>
          <p:nvPr/>
        </p:nvSpPr>
        <p:spPr bwMode="auto">
          <a:xfrm>
            <a:off x="3276600" y="3810000"/>
            <a:ext cx="411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LARGE(array,k)</a:t>
            </a:r>
          </a:p>
          <a:p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=LARGE(</a:t>
            </a:r>
            <a:r>
              <a:rPr lang="en-US" sz="2400" i="1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A2:B6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</a:t>
            </a:r>
            <a:r>
              <a:rPr lang="en-US" sz="2400" i="1">
                <a:solidFill>
                  <a:srgbClr val="00B050"/>
                </a:solidFill>
                <a:ea typeface="ＭＳ Ｐゴシック" pitchFamily="84" charset="-128"/>
                <a:cs typeface="ＭＳ Ｐゴシック" pitchFamily="84" charset="-128"/>
              </a:rPr>
              <a:t>3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)</a:t>
            </a:r>
          </a:p>
        </p:txBody>
      </p:sp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1600200" y="381000"/>
            <a:ext cx="635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3rd largest number in the numbers in columns A and B</a:t>
            </a:r>
          </a:p>
        </p:txBody>
      </p:sp>
      <p:pic>
        <p:nvPicPr>
          <p:cNvPr id="41988" name="Picture 7" descr="larg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219200"/>
            <a:ext cx="1460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4419600" y="1905000"/>
            <a:ext cx="1066800" cy="1752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cxnSp>
        <p:nvCxnSpPr>
          <p:cNvPr id="41990" name="Shape 9"/>
          <p:cNvCxnSpPr>
            <a:cxnSpLocks noChangeShapeType="1"/>
            <a:endCxn id="41989" idx="1"/>
          </p:cNvCxnSpPr>
          <p:nvPr/>
        </p:nvCxnSpPr>
        <p:spPr bwMode="auto">
          <a:xfrm rot="16200000" flipV="1">
            <a:off x="3752850" y="3448050"/>
            <a:ext cx="1790700" cy="457200"/>
          </a:xfrm>
          <a:prstGeom prst="bentConnector4">
            <a:avLst>
              <a:gd name="adj1" fmla="val -10856"/>
              <a:gd name="adj2" fmla="val 384481"/>
            </a:avLst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9" name="Rectangle 8"/>
          <p:cNvSpPr/>
          <p:nvPr/>
        </p:nvSpPr>
        <p:spPr>
          <a:xfrm>
            <a:off x="4419600" y="2209800"/>
            <a:ext cx="5334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2" name="Shape 11"/>
          <p:cNvCxnSpPr>
            <a:endCxn id="9" idx="1"/>
          </p:cNvCxnSpPr>
          <p:nvPr/>
        </p:nvCxnSpPr>
        <p:spPr>
          <a:xfrm rot="16200000" flipV="1">
            <a:off x="4019550" y="2800350"/>
            <a:ext cx="2095500" cy="1295400"/>
          </a:xfrm>
          <a:prstGeom prst="bentConnector4">
            <a:avLst>
              <a:gd name="adj1" fmla="val -31285"/>
              <a:gd name="adj2" fmla="val 227180"/>
            </a:avLst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3" name="TextBox 10"/>
          <p:cNvSpPr txBox="1">
            <a:spLocks noChangeArrowheads="1"/>
          </p:cNvSpPr>
          <p:nvPr/>
        </p:nvSpPr>
        <p:spPr bwMode="auto">
          <a:xfrm>
            <a:off x="6477000" y="1371600"/>
            <a:ext cx="23622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List the numbers in descending order: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7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6</a:t>
            </a:r>
          </a:p>
          <a:p>
            <a:pPr algn="ctr"/>
            <a:r>
              <a:rPr lang="en-US" sz="2000">
                <a:solidFill>
                  <a:srgbClr val="00B050"/>
                </a:solidFill>
                <a:ea typeface="ＭＳ Ｐゴシック" pitchFamily="84" charset="-128"/>
                <a:cs typeface="ＭＳ Ｐゴシック" pitchFamily="84" charset="-128"/>
              </a:rPr>
              <a:t>5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5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4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4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4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3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3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2</a:t>
            </a:r>
          </a:p>
          <a:p>
            <a:endParaRPr lang="en-US" sz="2000">
              <a:solidFill>
                <a:srgbClr val="FFFFFF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5638800"/>
            <a:ext cx="2286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=5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4"/>
          <p:cNvSpPr txBox="1">
            <a:spLocks noChangeArrowheads="1"/>
          </p:cNvSpPr>
          <p:nvPr/>
        </p:nvSpPr>
        <p:spPr bwMode="auto">
          <a:xfrm>
            <a:off x="3276600" y="3810000"/>
            <a:ext cx="411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LARGE(array,k)</a:t>
            </a:r>
          </a:p>
        </p:txBody>
      </p:sp>
      <p:sp>
        <p:nvSpPr>
          <p:cNvPr id="43011" name="TextBox 5"/>
          <p:cNvSpPr txBox="1">
            <a:spLocks noChangeArrowheads="1"/>
          </p:cNvSpPr>
          <p:nvPr/>
        </p:nvSpPr>
        <p:spPr bwMode="auto">
          <a:xfrm>
            <a:off x="1600200" y="381000"/>
            <a:ext cx="635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7th largest number in the numbers in columns A and B</a:t>
            </a:r>
          </a:p>
        </p:txBody>
      </p:sp>
      <p:pic>
        <p:nvPicPr>
          <p:cNvPr id="43012" name="Picture 7" descr="larg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219200"/>
            <a:ext cx="1409700" cy="23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4"/>
          <p:cNvSpPr txBox="1">
            <a:spLocks noChangeArrowheads="1"/>
          </p:cNvSpPr>
          <p:nvPr/>
        </p:nvSpPr>
        <p:spPr bwMode="auto">
          <a:xfrm>
            <a:off x="3276600" y="3810000"/>
            <a:ext cx="411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LARGE(array,k)</a:t>
            </a:r>
          </a:p>
          <a:p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=LARGE(</a:t>
            </a:r>
            <a:r>
              <a:rPr lang="en-US" sz="2400" i="1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A2:B6</a:t>
            </a:r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1600200" y="381000"/>
            <a:ext cx="635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7th largest number in the numbers in columns A and B</a:t>
            </a:r>
          </a:p>
        </p:txBody>
      </p:sp>
      <p:pic>
        <p:nvPicPr>
          <p:cNvPr id="44036" name="Picture 7" descr="larg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219200"/>
            <a:ext cx="1460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4419600" y="1905000"/>
            <a:ext cx="1066800" cy="1752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cxnSp>
        <p:nvCxnSpPr>
          <p:cNvPr id="44038" name="Shape 9"/>
          <p:cNvCxnSpPr>
            <a:cxnSpLocks noChangeShapeType="1"/>
            <a:endCxn id="44037" idx="1"/>
          </p:cNvCxnSpPr>
          <p:nvPr/>
        </p:nvCxnSpPr>
        <p:spPr bwMode="auto">
          <a:xfrm rot="16200000" flipV="1">
            <a:off x="3752850" y="3448050"/>
            <a:ext cx="1790700" cy="457200"/>
          </a:xfrm>
          <a:prstGeom prst="bentConnector4">
            <a:avLst>
              <a:gd name="adj1" fmla="val -10856"/>
              <a:gd name="adj2" fmla="val 384481"/>
            </a:avLst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4"/>
          <p:cNvSpPr txBox="1">
            <a:spLocks noChangeArrowheads="1"/>
          </p:cNvSpPr>
          <p:nvPr/>
        </p:nvSpPr>
        <p:spPr bwMode="auto">
          <a:xfrm>
            <a:off x="3276600" y="3810000"/>
            <a:ext cx="289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LARGE(array,k)</a:t>
            </a:r>
          </a:p>
          <a:p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=LARGE(</a:t>
            </a:r>
            <a:r>
              <a:rPr lang="en-US" sz="2400" i="1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A2:B6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</a:t>
            </a:r>
            <a:r>
              <a:rPr lang="en-US" sz="2400" i="1">
                <a:solidFill>
                  <a:srgbClr val="00B050"/>
                </a:solidFill>
                <a:ea typeface="ＭＳ Ｐゴシック" pitchFamily="84" charset="-128"/>
                <a:cs typeface="ＭＳ Ｐゴシック" pitchFamily="84" charset="-128"/>
              </a:rPr>
              <a:t>7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)</a:t>
            </a:r>
          </a:p>
        </p:txBody>
      </p:sp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1600200" y="381000"/>
            <a:ext cx="6564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7th largest number in the numbers in columns A and B</a:t>
            </a:r>
          </a:p>
        </p:txBody>
      </p:sp>
      <p:pic>
        <p:nvPicPr>
          <p:cNvPr id="45060" name="Picture 7" descr="larg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219200"/>
            <a:ext cx="1460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4419600" y="1905000"/>
            <a:ext cx="1066800" cy="1752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cxnSp>
        <p:nvCxnSpPr>
          <p:cNvPr id="45062" name="Shape 9"/>
          <p:cNvCxnSpPr>
            <a:cxnSpLocks noChangeShapeType="1"/>
            <a:endCxn id="45061" idx="1"/>
          </p:cNvCxnSpPr>
          <p:nvPr/>
        </p:nvCxnSpPr>
        <p:spPr bwMode="auto">
          <a:xfrm rot="16200000" flipV="1">
            <a:off x="3752850" y="3448050"/>
            <a:ext cx="1790700" cy="457200"/>
          </a:xfrm>
          <a:prstGeom prst="bentConnector4">
            <a:avLst>
              <a:gd name="adj1" fmla="val -10856"/>
              <a:gd name="adj2" fmla="val 384481"/>
            </a:avLst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9" name="Rectangle 8"/>
          <p:cNvSpPr/>
          <p:nvPr/>
        </p:nvSpPr>
        <p:spPr>
          <a:xfrm>
            <a:off x="4419600" y="3276600"/>
            <a:ext cx="5334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8" name="Shape 47"/>
          <p:cNvCxnSpPr>
            <a:endCxn id="9" idx="1"/>
          </p:cNvCxnSpPr>
          <p:nvPr/>
        </p:nvCxnSpPr>
        <p:spPr>
          <a:xfrm rot="16200000" flipV="1">
            <a:off x="4400550" y="3486150"/>
            <a:ext cx="1257300" cy="1219200"/>
          </a:xfrm>
          <a:prstGeom prst="bentConnector4">
            <a:avLst>
              <a:gd name="adj1" fmla="val -25288"/>
              <a:gd name="adj2" fmla="val 236854"/>
            </a:avLst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Microsoft</a:t>
            </a:r>
            <a:r>
              <a:rPr lang="en-US" sz="3400" baseline="30000" smtClean="0">
                <a:sym typeface="Symbol" pitchFamily="84" charset="2"/>
              </a:rPr>
              <a:t></a:t>
            </a:r>
            <a:r>
              <a:rPr lang="en-US" sz="3400" smtClean="0"/>
              <a:t> Excel</a:t>
            </a:r>
            <a:r>
              <a:rPr lang="en-US" sz="3400" baseline="30000" smtClean="0">
                <a:sym typeface="Symbol" pitchFamily="84" charset="2"/>
              </a:rPr>
              <a:t></a:t>
            </a:r>
            <a:br>
              <a:rPr lang="en-US" sz="3400" baseline="30000" smtClean="0">
                <a:sym typeface="Symbol" pitchFamily="84" charset="2"/>
              </a:rPr>
            </a:br>
            <a:r>
              <a:rPr lang="en-US" sz="3400" smtClean="0"/>
              <a:t>Mathematical Functions</a:t>
            </a:r>
          </a:p>
        </p:txBody>
      </p:sp>
      <p:pic>
        <p:nvPicPr>
          <p:cNvPr id="17410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609600" y="1676400"/>
            <a:ext cx="8229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lvl="1"/>
            <a:r>
              <a:rPr lang="en-US" sz="2700">
                <a:ea typeface="ＭＳ Ｐゴシック" pitchFamily="84" charset="-128"/>
                <a:cs typeface="ＭＳ Ｐゴシック" pitchFamily="84" charset="-128"/>
                <a:hlinkClick r:id="rId5" action="ppaction://hlinksldjump"/>
              </a:rPr>
              <a:t>ROUND</a:t>
            </a:r>
            <a:endParaRPr lang="en-US" sz="2700">
              <a:ea typeface="ＭＳ Ｐゴシック" pitchFamily="84" charset="-128"/>
              <a:cs typeface="ＭＳ Ｐゴシック" pitchFamily="84" charset="-128"/>
            </a:endParaRPr>
          </a:p>
          <a:p>
            <a:pPr lvl="2"/>
            <a:r>
              <a:rPr lang="en-US" sz="2600">
                <a:ea typeface="ＭＳ Ｐゴシック" pitchFamily="84" charset="-128"/>
                <a:cs typeface="ＭＳ Ｐゴシック" pitchFamily="84" charset="-128"/>
              </a:rPr>
              <a:t>=ROUND(number,num_digits)</a:t>
            </a:r>
          </a:p>
          <a:p>
            <a:pPr lvl="1"/>
            <a:r>
              <a:rPr lang="en-US" sz="2700">
                <a:ea typeface="ＭＳ Ｐゴシック" pitchFamily="84" charset="-128"/>
                <a:cs typeface="ＭＳ Ｐゴシック" pitchFamily="84" charset="-128"/>
                <a:hlinkClick r:id="rId6" action="ppaction://hlinksldjump"/>
              </a:rPr>
              <a:t>SUMIF</a:t>
            </a:r>
            <a:endParaRPr lang="en-US" sz="2700">
              <a:ea typeface="ＭＳ Ｐゴシック" pitchFamily="84" charset="-128"/>
              <a:cs typeface="ＭＳ Ｐゴシック" pitchFamily="84" charset="-128"/>
            </a:endParaRPr>
          </a:p>
          <a:p>
            <a:pPr lvl="2"/>
            <a:r>
              <a:rPr lang="en-US" sz="2600">
                <a:ea typeface="ＭＳ Ｐゴシック" pitchFamily="84" charset="-128"/>
                <a:cs typeface="ＭＳ Ｐゴシック" pitchFamily="84" charset="-128"/>
              </a:rPr>
              <a:t>=SUMIF(range,criteria,[sum_range])</a:t>
            </a:r>
          </a:p>
          <a:p>
            <a:pPr lvl="2"/>
            <a:endParaRPr lang="en-US" sz="2600" i="1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4"/>
          <p:cNvSpPr txBox="1">
            <a:spLocks noChangeArrowheads="1"/>
          </p:cNvSpPr>
          <p:nvPr/>
        </p:nvSpPr>
        <p:spPr bwMode="auto">
          <a:xfrm>
            <a:off x="3276600" y="3810000"/>
            <a:ext cx="289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LARGE(array,k)</a:t>
            </a:r>
          </a:p>
          <a:p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=LARGE(</a:t>
            </a:r>
            <a:r>
              <a:rPr lang="en-US" sz="2400" i="1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A2:B6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</a:t>
            </a:r>
            <a:r>
              <a:rPr lang="en-US" sz="2400" i="1">
                <a:solidFill>
                  <a:srgbClr val="00B050"/>
                </a:solidFill>
                <a:ea typeface="ＭＳ Ｐゴシック" pitchFamily="84" charset="-128"/>
                <a:cs typeface="ＭＳ Ｐゴシック" pitchFamily="84" charset="-128"/>
              </a:rPr>
              <a:t>7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)</a:t>
            </a:r>
          </a:p>
        </p:txBody>
      </p:sp>
      <p:sp>
        <p:nvSpPr>
          <p:cNvPr id="46083" name="TextBox 5"/>
          <p:cNvSpPr txBox="1">
            <a:spLocks noChangeArrowheads="1"/>
          </p:cNvSpPr>
          <p:nvPr/>
        </p:nvSpPr>
        <p:spPr bwMode="auto">
          <a:xfrm>
            <a:off x="1600200" y="381000"/>
            <a:ext cx="6564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7th largest number in the numbers in columns A and B</a:t>
            </a:r>
          </a:p>
        </p:txBody>
      </p:sp>
      <p:pic>
        <p:nvPicPr>
          <p:cNvPr id="46084" name="Picture 7" descr="larg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219200"/>
            <a:ext cx="1460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4419600" y="1905000"/>
            <a:ext cx="1066800" cy="1752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cxnSp>
        <p:nvCxnSpPr>
          <p:cNvPr id="46086" name="Shape 9"/>
          <p:cNvCxnSpPr>
            <a:cxnSpLocks noChangeShapeType="1"/>
            <a:endCxn id="46085" idx="1"/>
          </p:cNvCxnSpPr>
          <p:nvPr/>
        </p:nvCxnSpPr>
        <p:spPr bwMode="auto">
          <a:xfrm rot="16200000" flipV="1">
            <a:off x="3752850" y="3448050"/>
            <a:ext cx="1790700" cy="457200"/>
          </a:xfrm>
          <a:prstGeom prst="bentConnector4">
            <a:avLst>
              <a:gd name="adj1" fmla="val -10856"/>
              <a:gd name="adj2" fmla="val 384481"/>
            </a:avLst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9" name="Rectangle 8"/>
          <p:cNvSpPr/>
          <p:nvPr/>
        </p:nvSpPr>
        <p:spPr>
          <a:xfrm>
            <a:off x="4419600" y="3276600"/>
            <a:ext cx="5334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8" name="Shape 47"/>
          <p:cNvCxnSpPr>
            <a:endCxn id="9" idx="1"/>
          </p:cNvCxnSpPr>
          <p:nvPr/>
        </p:nvCxnSpPr>
        <p:spPr>
          <a:xfrm rot="16200000" flipV="1">
            <a:off x="4400550" y="3486150"/>
            <a:ext cx="1257300" cy="1219200"/>
          </a:xfrm>
          <a:prstGeom prst="bentConnector4">
            <a:avLst>
              <a:gd name="adj1" fmla="val -25288"/>
              <a:gd name="adj2" fmla="val 236854"/>
            </a:avLst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9" name="TextBox 10"/>
          <p:cNvSpPr txBox="1">
            <a:spLocks noChangeArrowheads="1"/>
          </p:cNvSpPr>
          <p:nvPr/>
        </p:nvSpPr>
        <p:spPr bwMode="auto">
          <a:xfrm>
            <a:off x="6477000" y="1371600"/>
            <a:ext cx="23622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List the numbers in descending order: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7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6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5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5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4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4</a:t>
            </a:r>
          </a:p>
          <a:p>
            <a:pPr algn="ctr"/>
            <a:r>
              <a:rPr lang="en-US" sz="2000">
                <a:solidFill>
                  <a:srgbClr val="00B050"/>
                </a:solidFill>
                <a:ea typeface="ＭＳ Ｐゴシック" pitchFamily="84" charset="-128"/>
                <a:cs typeface="ＭＳ Ｐゴシック" pitchFamily="84" charset="-128"/>
              </a:rPr>
              <a:t>4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3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3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2</a:t>
            </a:r>
          </a:p>
          <a:p>
            <a:endParaRPr lang="en-US" sz="2000">
              <a:solidFill>
                <a:srgbClr val="FFFFFF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4"/>
          <p:cNvSpPr txBox="1">
            <a:spLocks noChangeArrowheads="1"/>
          </p:cNvSpPr>
          <p:nvPr/>
        </p:nvSpPr>
        <p:spPr bwMode="auto">
          <a:xfrm>
            <a:off x="3276600" y="3810000"/>
            <a:ext cx="289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LARGE(array,k)</a:t>
            </a:r>
          </a:p>
          <a:p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=LARGE(</a:t>
            </a:r>
            <a:r>
              <a:rPr lang="en-US" sz="2400" i="1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A2:B6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</a:t>
            </a:r>
            <a:r>
              <a:rPr lang="en-US" sz="2400" i="1">
                <a:solidFill>
                  <a:srgbClr val="00B050"/>
                </a:solidFill>
                <a:ea typeface="ＭＳ Ｐゴシック" pitchFamily="84" charset="-128"/>
                <a:cs typeface="ＭＳ Ｐゴシック" pitchFamily="84" charset="-128"/>
              </a:rPr>
              <a:t>7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)</a:t>
            </a:r>
          </a:p>
        </p:txBody>
      </p:sp>
      <p:sp>
        <p:nvSpPr>
          <p:cNvPr id="47107" name="TextBox 5"/>
          <p:cNvSpPr txBox="1">
            <a:spLocks noChangeArrowheads="1"/>
          </p:cNvSpPr>
          <p:nvPr/>
        </p:nvSpPr>
        <p:spPr bwMode="auto">
          <a:xfrm>
            <a:off x="1600200" y="381000"/>
            <a:ext cx="6564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7th largest number in the numbers in columns A and B</a:t>
            </a:r>
          </a:p>
        </p:txBody>
      </p:sp>
      <p:pic>
        <p:nvPicPr>
          <p:cNvPr id="47108" name="Picture 7" descr="larg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219200"/>
            <a:ext cx="1460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4419600" y="1905000"/>
            <a:ext cx="1066800" cy="1752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cxnSp>
        <p:nvCxnSpPr>
          <p:cNvPr id="47110" name="Shape 9"/>
          <p:cNvCxnSpPr>
            <a:cxnSpLocks noChangeShapeType="1"/>
            <a:endCxn id="47109" idx="1"/>
          </p:cNvCxnSpPr>
          <p:nvPr/>
        </p:nvCxnSpPr>
        <p:spPr bwMode="auto">
          <a:xfrm rot="16200000" flipV="1">
            <a:off x="3752850" y="3448050"/>
            <a:ext cx="1790700" cy="457200"/>
          </a:xfrm>
          <a:prstGeom prst="bentConnector4">
            <a:avLst>
              <a:gd name="adj1" fmla="val -10856"/>
              <a:gd name="adj2" fmla="val 384481"/>
            </a:avLst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9" name="Rectangle 8"/>
          <p:cNvSpPr/>
          <p:nvPr/>
        </p:nvSpPr>
        <p:spPr>
          <a:xfrm>
            <a:off x="4419600" y="3276600"/>
            <a:ext cx="5334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8" name="Shape 47"/>
          <p:cNvCxnSpPr>
            <a:endCxn id="9" idx="1"/>
          </p:cNvCxnSpPr>
          <p:nvPr/>
        </p:nvCxnSpPr>
        <p:spPr>
          <a:xfrm rot="16200000" flipV="1">
            <a:off x="4400550" y="3486150"/>
            <a:ext cx="1257300" cy="1219200"/>
          </a:xfrm>
          <a:prstGeom prst="bentConnector4">
            <a:avLst>
              <a:gd name="adj1" fmla="val -25288"/>
              <a:gd name="adj2" fmla="val 236854"/>
            </a:avLst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3" name="TextBox 10"/>
          <p:cNvSpPr txBox="1">
            <a:spLocks noChangeArrowheads="1"/>
          </p:cNvSpPr>
          <p:nvPr/>
        </p:nvSpPr>
        <p:spPr bwMode="auto">
          <a:xfrm>
            <a:off x="6477000" y="1371600"/>
            <a:ext cx="23622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List the numbers in descending order: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7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6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5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5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4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4</a:t>
            </a:r>
          </a:p>
          <a:p>
            <a:pPr algn="ctr"/>
            <a:r>
              <a:rPr lang="en-US" sz="2000">
                <a:solidFill>
                  <a:srgbClr val="00B050"/>
                </a:solidFill>
                <a:ea typeface="ＭＳ Ｐゴシック" pitchFamily="84" charset="-128"/>
                <a:cs typeface="ＭＳ Ｐゴシック" pitchFamily="84" charset="-128"/>
              </a:rPr>
              <a:t>4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3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3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2</a:t>
            </a:r>
          </a:p>
          <a:p>
            <a:endParaRPr lang="en-US" sz="2000">
              <a:solidFill>
                <a:srgbClr val="FFFFFF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5638800"/>
            <a:ext cx="2286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=4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Textbook Question</a:t>
            </a:r>
          </a:p>
        </p:txBody>
      </p:sp>
      <p:pic>
        <p:nvPicPr>
          <p:cNvPr id="48130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990600" y="2971800"/>
            <a:ext cx="7315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ＭＳ Ｐゴシック" pitchFamily="84" charset="-128"/>
                <a:cs typeface="ＭＳ Ｐゴシック" pitchFamily="84" charset="-128"/>
              </a:rPr>
              <a:t>A company achieves ____________________ by using strategy to maximize its strengths, resulting in a competitive advantage.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Textbook Question</a:t>
            </a:r>
          </a:p>
        </p:txBody>
      </p:sp>
      <p:pic>
        <p:nvPicPr>
          <p:cNvPr id="49154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990600" y="2971800"/>
            <a:ext cx="73152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ＭＳ Ｐゴシック" pitchFamily="84" charset="-128"/>
                <a:cs typeface="ＭＳ Ｐゴシック" pitchFamily="84" charset="-128"/>
              </a:rPr>
              <a:t>A company achieves </a:t>
            </a:r>
            <a:r>
              <a:rPr lang="en-US" sz="2800" b="1" u="sng">
                <a:solidFill>
                  <a:srgbClr val="00B050"/>
                </a:solidFill>
                <a:ea typeface="ＭＳ Ｐゴシック" pitchFamily="84" charset="-128"/>
                <a:cs typeface="ＭＳ Ｐゴシック" pitchFamily="84" charset="-128"/>
              </a:rPr>
              <a:t>strategic advantage</a:t>
            </a:r>
            <a:r>
              <a:rPr lang="en-US" sz="2800">
                <a:ea typeface="ＭＳ Ｐゴシック" pitchFamily="84" charset="-128"/>
                <a:cs typeface="ＭＳ Ｐゴシック" pitchFamily="84" charset="-128"/>
              </a:rPr>
              <a:t> by using strategy to maximize its strengths, resulting in a competitive advantage.</a:t>
            </a:r>
          </a:p>
          <a:p>
            <a:pPr algn="r"/>
            <a:r>
              <a:rPr lang="en-US" sz="1600">
                <a:ea typeface="ＭＳ Ｐゴシック" pitchFamily="84" charset="-128"/>
                <a:cs typeface="ＭＳ Ｐゴシック" pitchFamily="84" charset="-128"/>
              </a:rPr>
              <a:t>Ref. p. 42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a typeface="+mj-ea"/>
                <a:cs typeface="+mj-cs"/>
              </a:rPr>
              <a:t>SMALL</a:t>
            </a:r>
            <a:r>
              <a:rPr lang="en-US" sz="3400" dirty="0" smtClean="0">
                <a:ea typeface="+mj-ea"/>
                <a:cs typeface="+mj-cs"/>
              </a:rPr>
              <a:t> function</a:t>
            </a:r>
            <a:endParaRPr lang="en-US" sz="3400" dirty="0">
              <a:ea typeface="+mj-ea"/>
              <a:cs typeface="+mj-cs"/>
            </a:endParaRPr>
          </a:p>
        </p:txBody>
      </p:sp>
      <p:pic>
        <p:nvPicPr>
          <p:cNvPr id="50178" name="Content Placeholder 3" descr="reachhand2_100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5017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Microsoft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Excel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Statistical Functions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Syntax:</a:t>
            </a:r>
          </a:p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latin typeface="+mn-lt"/>
              </a:rPr>
              <a:t>=SMALL(</a:t>
            </a:r>
            <a:r>
              <a:rPr lang="en-US" sz="2400" dirty="0" err="1">
                <a:latin typeface="+mn-lt"/>
              </a:rPr>
              <a:t>array,k</a:t>
            </a:r>
            <a:r>
              <a:rPr lang="en-US" sz="2400" dirty="0">
                <a:latin typeface="+mn-lt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Arguments: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latin typeface="+mn-lt"/>
              </a:rPr>
              <a:t>array 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Required</a:t>
            </a:r>
            <a:endParaRPr lang="en-US" dirty="0">
              <a:latin typeface="+mn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</a:rPr>
              <a:t>The array or range of data for which you want to determine the k-</a:t>
            </a:r>
            <a:r>
              <a:rPr lang="en-US" dirty="0" err="1">
                <a:latin typeface="+mn-lt"/>
              </a:rPr>
              <a:t>th</a:t>
            </a:r>
            <a:r>
              <a:rPr lang="en-US" dirty="0">
                <a:latin typeface="+mn-lt"/>
              </a:rPr>
              <a:t> smallest value.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b="1" dirty="0">
                <a:latin typeface="+mn-lt"/>
              </a:rPr>
              <a:t>k 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Required</a:t>
            </a:r>
            <a:endParaRPr lang="en-US" dirty="0">
              <a:latin typeface="+mn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</a:rPr>
              <a:t>The position (from the smallest) in the array or cell range of data to return.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a typeface="+mj-ea"/>
                <a:cs typeface="+mj-cs"/>
              </a:rPr>
              <a:t>SMALL</a:t>
            </a:r>
            <a:r>
              <a:rPr lang="en-US" sz="3400" dirty="0" smtClean="0">
                <a:ea typeface="+mj-ea"/>
                <a:cs typeface="+mj-cs"/>
              </a:rPr>
              <a:t> function</a:t>
            </a:r>
            <a:endParaRPr lang="en-US" sz="3400" dirty="0">
              <a:ea typeface="+mj-ea"/>
              <a:cs typeface="+mj-cs"/>
            </a:endParaRPr>
          </a:p>
        </p:txBody>
      </p:sp>
      <p:pic>
        <p:nvPicPr>
          <p:cNvPr id="51202" name="Content Placeholder 3" descr="reachhand2_100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5120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Microsoft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Excel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Statistical Functions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4186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Description:</a:t>
            </a:r>
          </a:p>
          <a:p>
            <a:pPr lvl="1" fontAlgn="auto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Returns the k-</a:t>
            </a:r>
            <a:r>
              <a:rPr lang="en-US" dirty="0" err="1">
                <a:latin typeface="+mn-lt"/>
              </a:rPr>
              <a:t>th</a:t>
            </a:r>
            <a:r>
              <a:rPr lang="en-US" dirty="0">
                <a:latin typeface="+mn-lt"/>
              </a:rPr>
              <a:t> smallest value in a data set.  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Remarks: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If </a:t>
            </a:r>
            <a:r>
              <a:rPr lang="en-US" sz="1600" i="1" dirty="0">
                <a:latin typeface="+mn-lt"/>
              </a:rPr>
              <a:t>n</a:t>
            </a:r>
            <a:r>
              <a:rPr lang="en-US" sz="1600" dirty="0">
                <a:latin typeface="+mn-lt"/>
              </a:rPr>
              <a:t> is the number of data points in a range, then SMALL(array,1) returns the smallest value.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If </a:t>
            </a:r>
            <a:r>
              <a:rPr lang="en-US" sz="1600" i="1" dirty="0">
                <a:latin typeface="+mn-lt"/>
              </a:rPr>
              <a:t>n</a:t>
            </a:r>
            <a:r>
              <a:rPr lang="en-US" sz="1600" dirty="0">
                <a:latin typeface="+mn-lt"/>
              </a:rPr>
              <a:t> is the number of data points in a range, then SMALL(</a:t>
            </a:r>
            <a:r>
              <a:rPr lang="en-US" sz="1600" dirty="0" err="1">
                <a:latin typeface="+mn-lt"/>
              </a:rPr>
              <a:t>array,</a:t>
            </a:r>
            <a:r>
              <a:rPr lang="en-US" sz="1600" i="1" dirty="0" err="1">
                <a:latin typeface="+mn-lt"/>
              </a:rPr>
              <a:t>n</a:t>
            </a:r>
            <a:r>
              <a:rPr lang="en-US" sz="1600" dirty="0">
                <a:latin typeface="+mn-lt"/>
              </a:rPr>
              <a:t>) returns the largest value.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Errors: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#NUM! – If array is empty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#NUM! – If k ≤ 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#NUM! – If k is greater than the number of data points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4"/>
          <p:cNvSpPr txBox="1">
            <a:spLocks noChangeArrowheads="1"/>
          </p:cNvSpPr>
          <p:nvPr/>
        </p:nvSpPr>
        <p:spPr bwMode="auto">
          <a:xfrm>
            <a:off x="3429000" y="4191000"/>
            <a:ext cx="411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SMALL(array,k)</a:t>
            </a: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2590800" y="381000"/>
            <a:ext cx="4141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4th smallest number in first column</a:t>
            </a:r>
          </a:p>
        </p:txBody>
      </p:sp>
      <p:pic>
        <p:nvPicPr>
          <p:cNvPr id="52228" name="Picture 6" descr="small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219200"/>
            <a:ext cx="9906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4"/>
          <p:cNvSpPr txBox="1">
            <a:spLocks noChangeArrowheads="1"/>
          </p:cNvSpPr>
          <p:nvPr/>
        </p:nvSpPr>
        <p:spPr bwMode="auto">
          <a:xfrm>
            <a:off x="3429000" y="4191000"/>
            <a:ext cx="411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SMALL(array,k)</a:t>
            </a:r>
          </a:p>
          <a:p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=SMALL(</a:t>
            </a:r>
            <a:r>
              <a:rPr lang="en-US" sz="2400" i="1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A2:A10</a:t>
            </a: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2590800" y="381000"/>
            <a:ext cx="4141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4th smallest number in first column</a:t>
            </a:r>
          </a:p>
        </p:txBody>
      </p:sp>
      <p:pic>
        <p:nvPicPr>
          <p:cNvPr id="53252" name="Picture 6" descr="small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219200"/>
            <a:ext cx="99218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Rectangle 7"/>
          <p:cNvSpPr>
            <a:spLocks noChangeArrowheads="1"/>
          </p:cNvSpPr>
          <p:nvPr/>
        </p:nvSpPr>
        <p:spPr bwMode="auto">
          <a:xfrm>
            <a:off x="4419600" y="1676400"/>
            <a:ext cx="381000" cy="2438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cxnSp>
        <p:nvCxnSpPr>
          <p:cNvPr id="53254" name="Shape 9"/>
          <p:cNvCxnSpPr>
            <a:cxnSpLocks noChangeShapeType="1"/>
            <a:endCxn id="53253" idx="1"/>
          </p:cNvCxnSpPr>
          <p:nvPr/>
        </p:nvCxnSpPr>
        <p:spPr bwMode="auto">
          <a:xfrm rot="16200000" flipV="1">
            <a:off x="3695700" y="3619500"/>
            <a:ext cx="2057400" cy="609600"/>
          </a:xfrm>
          <a:prstGeom prst="bentConnector4">
            <a:avLst>
              <a:gd name="adj1" fmla="val -8750"/>
              <a:gd name="adj2" fmla="val 296120"/>
            </a:avLst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4"/>
          <p:cNvSpPr txBox="1">
            <a:spLocks noChangeArrowheads="1"/>
          </p:cNvSpPr>
          <p:nvPr/>
        </p:nvSpPr>
        <p:spPr bwMode="auto">
          <a:xfrm>
            <a:off x="3429000" y="4191000"/>
            <a:ext cx="411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SMALL(array,k)</a:t>
            </a:r>
          </a:p>
          <a:p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=SMALL(</a:t>
            </a:r>
            <a:r>
              <a:rPr lang="en-US" sz="2400" i="1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A2:A10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</a:t>
            </a:r>
            <a:r>
              <a:rPr lang="en-US" sz="2400" i="1">
                <a:solidFill>
                  <a:srgbClr val="00B050"/>
                </a:solidFill>
                <a:ea typeface="ＭＳ Ｐゴシック" pitchFamily="84" charset="-128"/>
                <a:cs typeface="ＭＳ Ｐゴシック" pitchFamily="84" charset="-128"/>
              </a:rPr>
              <a:t>4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)</a:t>
            </a:r>
            <a:endParaRPr lang="en-US" sz="2400" i="1">
              <a:solidFill>
                <a:srgbClr val="FF0000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2590800" y="381000"/>
            <a:ext cx="4141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4th smallest number in first column</a:t>
            </a:r>
          </a:p>
        </p:txBody>
      </p:sp>
      <p:pic>
        <p:nvPicPr>
          <p:cNvPr id="54276" name="Picture 6" descr="small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219200"/>
            <a:ext cx="99218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ctangle 7"/>
          <p:cNvSpPr>
            <a:spLocks noChangeArrowheads="1"/>
          </p:cNvSpPr>
          <p:nvPr/>
        </p:nvSpPr>
        <p:spPr bwMode="auto">
          <a:xfrm>
            <a:off x="4419600" y="1676400"/>
            <a:ext cx="381000" cy="2438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cxnSp>
        <p:nvCxnSpPr>
          <p:cNvPr id="54278" name="Shape 9"/>
          <p:cNvCxnSpPr>
            <a:cxnSpLocks noChangeShapeType="1"/>
            <a:endCxn id="54277" idx="1"/>
          </p:cNvCxnSpPr>
          <p:nvPr/>
        </p:nvCxnSpPr>
        <p:spPr bwMode="auto">
          <a:xfrm rot="16200000" flipV="1">
            <a:off x="3695700" y="3619500"/>
            <a:ext cx="2057400" cy="609600"/>
          </a:xfrm>
          <a:prstGeom prst="bentConnector4">
            <a:avLst>
              <a:gd name="adj1" fmla="val -8750"/>
              <a:gd name="adj2" fmla="val 296120"/>
            </a:avLst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54279" name="TextBox 8"/>
          <p:cNvSpPr txBox="1">
            <a:spLocks noChangeArrowheads="1"/>
          </p:cNvSpPr>
          <p:nvPr/>
        </p:nvSpPr>
        <p:spPr bwMode="auto">
          <a:xfrm>
            <a:off x="6477000" y="1371600"/>
            <a:ext cx="23622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List the numbers in ascending order: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2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3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3</a:t>
            </a:r>
          </a:p>
          <a:p>
            <a:pPr algn="ctr"/>
            <a:r>
              <a:rPr lang="en-US" sz="2000">
                <a:solidFill>
                  <a:srgbClr val="00B050"/>
                </a:solidFill>
                <a:ea typeface="ＭＳ Ｐゴシック" pitchFamily="84" charset="-128"/>
                <a:cs typeface="ＭＳ Ｐゴシック" pitchFamily="84" charset="-128"/>
              </a:rPr>
              <a:t>4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4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4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5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6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9600" y="1981200"/>
            <a:ext cx="381000" cy="304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hape 13"/>
          <p:cNvCxnSpPr>
            <a:endCxn id="12" idx="1"/>
          </p:cNvCxnSpPr>
          <p:nvPr/>
        </p:nvCxnSpPr>
        <p:spPr>
          <a:xfrm rot="16200000" flipV="1">
            <a:off x="3771900" y="2781300"/>
            <a:ext cx="2819400" cy="1524000"/>
          </a:xfrm>
          <a:prstGeom prst="bentConnector4">
            <a:avLst>
              <a:gd name="adj1" fmla="val -21668"/>
              <a:gd name="adj2" fmla="val 206724"/>
            </a:avLst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4"/>
          <p:cNvSpPr txBox="1">
            <a:spLocks noChangeArrowheads="1"/>
          </p:cNvSpPr>
          <p:nvPr/>
        </p:nvSpPr>
        <p:spPr bwMode="auto">
          <a:xfrm>
            <a:off x="3429000" y="4191000"/>
            <a:ext cx="411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SMALL(array,k)</a:t>
            </a:r>
          </a:p>
          <a:p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=SMALL(</a:t>
            </a:r>
            <a:r>
              <a:rPr lang="en-US" sz="2400" i="1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A2:A10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</a:t>
            </a:r>
            <a:r>
              <a:rPr lang="en-US" sz="2400" i="1">
                <a:solidFill>
                  <a:srgbClr val="00B050"/>
                </a:solidFill>
                <a:ea typeface="ＭＳ Ｐゴシック" pitchFamily="84" charset="-128"/>
                <a:cs typeface="ＭＳ Ｐゴシック" pitchFamily="84" charset="-128"/>
              </a:rPr>
              <a:t>4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)</a:t>
            </a:r>
            <a:endParaRPr lang="en-US" sz="2400" i="1">
              <a:solidFill>
                <a:srgbClr val="FF0000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2590800" y="381000"/>
            <a:ext cx="4141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4th smallest number in first column</a:t>
            </a:r>
          </a:p>
        </p:txBody>
      </p:sp>
      <p:pic>
        <p:nvPicPr>
          <p:cNvPr id="55300" name="Picture 6" descr="small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219200"/>
            <a:ext cx="99218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7"/>
          <p:cNvSpPr>
            <a:spLocks noChangeArrowheads="1"/>
          </p:cNvSpPr>
          <p:nvPr/>
        </p:nvSpPr>
        <p:spPr bwMode="auto">
          <a:xfrm>
            <a:off x="4419600" y="1676400"/>
            <a:ext cx="381000" cy="2438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cxnSp>
        <p:nvCxnSpPr>
          <p:cNvPr id="55302" name="Shape 9"/>
          <p:cNvCxnSpPr>
            <a:cxnSpLocks noChangeShapeType="1"/>
            <a:endCxn id="55301" idx="1"/>
          </p:cNvCxnSpPr>
          <p:nvPr/>
        </p:nvCxnSpPr>
        <p:spPr bwMode="auto">
          <a:xfrm rot="16200000" flipV="1">
            <a:off x="3695700" y="3619500"/>
            <a:ext cx="2057400" cy="609600"/>
          </a:xfrm>
          <a:prstGeom prst="bentConnector4">
            <a:avLst>
              <a:gd name="adj1" fmla="val -8750"/>
              <a:gd name="adj2" fmla="val 296120"/>
            </a:avLst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55303" name="TextBox 8"/>
          <p:cNvSpPr txBox="1">
            <a:spLocks noChangeArrowheads="1"/>
          </p:cNvSpPr>
          <p:nvPr/>
        </p:nvSpPr>
        <p:spPr bwMode="auto">
          <a:xfrm>
            <a:off x="6477000" y="1371600"/>
            <a:ext cx="23622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List the numbers in ascending order: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2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3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3</a:t>
            </a:r>
          </a:p>
          <a:p>
            <a:pPr algn="ctr"/>
            <a:r>
              <a:rPr lang="en-US" sz="2000">
                <a:solidFill>
                  <a:srgbClr val="00B050"/>
                </a:solidFill>
                <a:ea typeface="ＭＳ Ｐゴシック" pitchFamily="84" charset="-128"/>
                <a:cs typeface="ＭＳ Ｐゴシック" pitchFamily="84" charset="-128"/>
              </a:rPr>
              <a:t>4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4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4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5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6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9600" y="1981200"/>
            <a:ext cx="381000" cy="304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hape 13"/>
          <p:cNvCxnSpPr>
            <a:endCxn id="12" idx="1"/>
          </p:cNvCxnSpPr>
          <p:nvPr/>
        </p:nvCxnSpPr>
        <p:spPr>
          <a:xfrm rot="16200000" flipV="1">
            <a:off x="3771900" y="2781300"/>
            <a:ext cx="2819400" cy="1524000"/>
          </a:xfrm>
          <a:prstGeom prst="bentConnector4">
            <a:avLst>
              <a:gd name="adj1" fmla="val -21668"/>
              <a:gd name="adj2" fmla="val 206724"/>
            </a:avLst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5638800"/>
            <a:ext cx="2286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=4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a typeface="+mj-ea"/>
                <a:cs typeface="+mj-cs"/>
              </a:rPr>
              <a:t>ROUND</a:t>
            </a:r>
            <a:r>
              <a:rPr lang="en-US" sz="3400" dirty="0" smtClean="0">
                <a:ea typeface="+mj-ea"/>
                <a:cs typeface="+mj-cs"/>
              </a:rPr>
              <a:t> function</a:t>
            </a:r>
            <a:endParaRPr lang="en-US" sz="3400" dirty="0">
              <a:ea typeface="+mj-ea"/>
              <a:cs typeface="+mj-cs"/>
            </a:endParaRPr>
          </a:p>
        </p:txBody>
      </p:sp>
      <p:pic>
        <p:nvPicPr>
          <p:cNvPr id="18434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1843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Microsoft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Excel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Mathematical Functions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2743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Syntax:</a:t>
            </a:r>
          </a:p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latin typeface="+mn-lt"/>
              </a:rPr>
              <a:t>=ROUND(number, num_digits)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Arguments: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latin typeface="+mn-lt"/>
              </a:rPr>
              <a:t>number</a:t>
            </a:r>
            <a:r>
              <a:rPr lang="en-US" dirty="0">
                <a:latin typeface="+mn-lt"/>
              </a:rPr>
              <a:t> 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Required</a:t>
            </a:r>
            <a:endParaRPr lang="en-US" dirty="0">
              <a:latin typeface="+mn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</a:rPr>
              <a:t>The number that you want to round.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latin typeface="+mn-lt"/>
              </a:rPr>
              <a:t>num_digits 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Required</a:t>
            </a:r>
            <a:endParaRPr lang="en-US" dirty="0">
              <a:solidFill>
                <a:srgbClr val="00B050"/>
              </a:solidFill>
              <a:latin typeface="+mn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</a:rPr>
              <a:t>The number of digits to which you want to round the number argument.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4"/>
          <p:cNvSpPr txBox="1">
            <a:spLocks noChangeArrowheads="1"/>
          </p:cNvSpPr>
          <p:nvPr/>
        </p:nvSpPr>
        <p:spPr bwMode="auto">
          <a:xfrm>
            <a:off x="3429000" y="4191000"/>
            <a:ext cx="411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SMALL(array,k)</a:t>
            </a:r>
          </a:p>
        </p:txBody>
      </p:sp>
      <p:sp>
        <p:nvSpPr>
          <p:cNvPr id="56323" name="TextBox 5"/>
          <p:cNvSpPr txBox="1">
            <a:spLocks noChangeArrowheads="1"/>
          </p:cNvSpPr>
          <p:nvPr/>
        </p:nvSpPr>
        <p:spPr bwMode="auto">
          <a:xfrm>
            <a:off x="2590800" y="381000"/>
            <a:ext cx="4629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2nd smallest number in second column</a:t>
            </a:r>
          </a:p>
        </p:txBody>
      </p:sp>
      <p:pic>
        <p:nvPicPr>
          <p:cNvPr id="56324" name="Picture 6" descr="small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219200"/>
            <a:ext cx="9906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4"/>
          <p:cNvSpPr txBox="1">
            <a:spLocks noChangeArrowheads="1"/>
          </p:cNvSpPr>
          <p:nvPr/>
        </p:nvSpPr>
        <p:spPr bwMode="auto">
          <a:xfrm>
            <a:off x="3429000" y="4191000"/>
            <a:ext cx="411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SMALL(array,k)</a:t>
            </a:r>
          </a:p>
          <a:p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=SMALL(</a:t>
            </a:r>
            <a:r>
              <a:rPr lang="en-US" sz="2400" i="1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B2:B10</a:t>
            </a: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2590800" y="381000"/>
            <a:ext cx="4629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2nd smallest number in second column</a:t>
            </a:r>
          </a:p>
        </p:txBody>
      </p:sp>
      <p:pic>
        <p:nvPicPr>
          <p:cNvPr id="57348" name="Picture 6" descr="small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219200"/>
            <a:ext cx="99218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Rectangle 7"/>
          <p:cNvSpPr>
            <a:spLocks noChangeArrowheads="1"/>
          </p:cNvSpPr>
          <p:nvPr/>
        </p:nvSpPr>
        <p:spPr bwMode="auto">
          <a:xfrm>
            <a:off x="4800600" y="1676400"/>
            <a:ext cx="381000" cy="2438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cxnSp>
        <p:nvCxnSpPr>
          <p:cNvPr id="57350" name="Shape 9"/>
          <p:cNvCxnSpPr>
            <a:cxnSpLocks noChangeShapeType="1"/>
            <a:endCxn id="57349" idx="1"/>
          </p:cNvCxnSpPr>
          <p:nvPr/>
        </p:nvCxnSpPr>
        <p:spPr bwMode="auto">
          <a:xfrm rot="16200000" flipV="1">
            <a:off x="3960813" y="3735387"/>
            <a:ext cx="2058988" cy="379413"/>
          </a:xfrm>
          <a:prstGeom prst="bentConnector4">
            <a:avLst>
              <a:gd name="adj1" fmla="val -10769"/>
              <a:gd name="adj2" fmla="val 505671"/>
            </a:avLst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Box 4"/>
          <p:cNvSpPr txBox="1">
            <a:spLocks noChangeArrowheads="1"/>
          </p:cNvSpPr>
          <p:nvPr/>
        </p:nvSpPr>
        <p:spPr bwMode="auto">
          <a:xfrm>
            <a:off x="3429000" y="4191000"/>
            <a:ext cx="411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SMALL(array,k)</a:t>
            </a:r>
          </a:p>
          <a:p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=SMALL(</a:t>
            </a:r>
            <a:r>
              <a:rPr lang="en-US" sz="2400" i="1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B2:B10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</a:t>
            </a:r>
            <a:r>
              <a:rPr lang="en-US" sz="2400" i="1">
                <a:solidFill>
                  <a:srgbClr val="00B050"/>
                </a:solidFill>
                <a:ea typeface="ＭＳ Ｐゴシック" pitchFamily="84" charset="-128"/>
                <a:cs typeface="ＭＳ Ｐゴシック" pitchFamily="84" charset="-128"/>
              </a:rPr>
              <a:t>2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)</a:t>
            </a:r>
            <a:endParaRPr lang="en-US" sz="2400" i="1">
              <a:solidFill>
                <a:srgbClr val="FF0000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58371" name="TextBox 5"/>
          <p:cNvSpPr txBox="1">
            <a:spLocks noChangeArrowheads="1"/>
          </p:cNvSpPr>
          <p:nvPr/>
        </p:nvSpPr>
        <p:spPr bwMode="auto">
          <a:xfrm>
            <a:off x="2590800" y="381000"/>
            <a:ext cx="4629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2nd smallest number in second column</a:t>
            </a:r>
          </a:p>
        </p:txBody>
      </p:sp>
      <p:pic>
        <p:nvPicPr>
          <p:cNvPr id="58372" name="Picture 6" descr="small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219200"/>
            <a:ext cx="99218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4800600" y="1676400"/>
            <a:ext cx="381000" cy="2438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cxnSp>
        <p:nvCxnSpPr>
          <p:cNvPr id="58374" name="Shape 9"/>
          <p:cNvCxnSpPr>
            <a:cxnSpLocks noChangeShapeType="1"/>
            <a:endCxn id="58373" idx="1"/>
          </p:cNvCxnSpPr>
          <p:nvPr/>
        </p:nvCxnSpPr>
        <p:spPr bwMode="auto">
          <a:xfrm rot="16200000" flipV="1">
            <a:off x="3962400" y="3733800"/>
            <a:ext cx="2057400" cy="381000"/>
          </a:xfrm>
          <a:prstGeom prst="bentConnector4">
            <a:avLst>
              <a:gd name="adj1" fmla="val -10282"/>
              <a:gd name="adj2" fmla="val 507588"/>
            </a:avLst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58375" name="TextBox 8"/>
          <p:cNvSpPr txBox="1">
            <a:spLocks noChangeArrowheads="1"/>
          </p:cNvSpPr>
          <p:nvPr/>
        </p:nvSpPr>
        <p:spPr bwMode="auto">
          <a:xfrm>
            <a:off x="6477000" y="1371600"/>
            <a:ext cx="23622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List the numbers in ascending order: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1</a:t>
            </a:r>
          </a:p>
          <a:p>
            <a:pPr algn="ctr"/>
            <a:r>
              <a:rPr lang="en-US" sz="2000">
                <a:solidFill>
                  <a:srgbClr val="00B050"/>
                </a:solidFill>
                <a:ea typeface="ＭＳ Ｐゴシック" pitchFamily="84" charset="-128"/>
                <a:cs typeface="ＭＳ Ｐゴシック" pitchFamily="84" charset="-128"/>
              </a:rPr>
              <a:t>3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4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7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8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8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12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23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54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2514600"/>
            <a:ext cx="381000" cy="304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hape 13"/>
          <p:cNvCxnSpPr>
            <a:endCxn id="12" idx="1"/>
          </p:cNvCxnSpPr>
          <p:nvPr/>
        </p:nvCxnSpPr>
        <p:spPr>
          <a:xfrm rot="16200000" flipV="1">
            <a:off x="4229100" y="3238500"/>
            <a:ext cx="2286000" cy="1143000"/>
          </a:xfrm>
          <a:prstGeom prst="bentConnector4">
            <a:avLst>
              <a:gd name="adj1" fmla="val -23678"/>
              <a:gd name="adj2" fmla="val 267127"/>
            </a:avLst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4"/>
          <p:cNvSpPr txBox="1">
            <a:spLocks noChangeArrowheads="1"/>
          </p:cNvSpPr>
          <p:nvPr/>
        </p:nvSpPr>
        <p:spPr bwMode="auto">
          <a:xfrm>
            <a:off x="3429000" y="4191000"/>
            <a:ext cx="411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SMALL(array,k)</a:t>
            </a:r>
          </a:p>
          <a:p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=SMALL(</a:t>
            </a:r>
            <a:r>
              <a:rPr lang="en-US" sz="2400" i="1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B2:B10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</a:t>
            </a:r>
            <a:r>
              <a:rPr lang="en-US" sz="2400" i="1">
                <a:solidFill>
                  <a:srgbClr val="00B050"/>
                </a:solidFill>
                <a:ea typeface="ＭＳ Ｐゴシック" pitchFamily="84" charset="-128"/>
                <a:cs typeface="ＭＳ Ｐゴシック" pitchFamily="84" charset="-128"/>
              </a:rPr>
              <a:t>2</a:t>
            </a:r>
            <a:r>
              <a:rPr lang="en-US" sz="2400" i="1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)</a:t>
            </a:r>
            <a:endParaRPr lang="en-US" sz="2400" i="1">
              <a:solidFill>
                <a:srgbClr val="FF0000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59395" name="TextBox 5"/>
          <p:cNvSpPr txBox="1">
            <a:spLocks noChangeArrowheads="1"/>
          </p:cNvSpPr>
          <p:nvPr/>
        </p:nvSpPr>
        <p:spPr bwMode="auto">
          <a:xfrm>
            <a:off x="2590800" y="381000"/>
            <a:ext cx="4629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2nd smallest number in second column</a:t>
            </a:r>
          </a:p>
        </p:txBody>
      </p:sp>
      <p:pic>
        <p:nvPicPr>
          <p:cNvPr id="59396" name="Picture 6" descr="small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219200"/>
            <a:ext cx="99218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Rectangle 7"/>
          <p:cNvSpPr>
            <a:spLocks noChangeArrowheads="1"/>
          </p:cNvSpPr>
          <p:nvPr/>
        </p:nvSpPr>
        <p:spPr bwMode="auto">
          <a:xfrm>
            <a:off x="4800600" y="1676400"/>
            <a:ext cx="381000" cy="2438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cxnSp>
        <p:nvCxnSpPr>
          <p:cNvPr id="59398" name="Shape 9"/>
          <p:cNvCxnSpPr>
            <a:cxnSpLocks noChangeShapeType="1"/>
            <a:endCxn id="59397" idx="1"/>
          </p:cNvCxnSpPr>
          <p:nvPr/>
        </p:nvCxnSpPr>
        <p:spPr bwMode="auto">
          <a:xfrm rot="16200000" flipV="1">
            <a:off x="3962400" y="3733800"/>
            <a:ext cx="2057400" cy="381000"/>
          </a:xfrm>
          <a:prstGeom prst="bentConnector4">
            <a:avLst>
              <a:gd name="adj1" fmla="val -10282"/>
              <a:gd name="adj2" fmla="val 507588"/>
            </a:avLst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2" name="Rectangle 11"/>
          <p:cNvSpPr/>
          <p:nvPr/>
        </p:nvSpPr>
        <p:spPr>
          <a:xfrm>
            <a:off x="4800600" y="2514600"/>
            <a:ext cx="381000" cy="304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hape 13"/>
          <p:cNvCxnSpPr>
            <a:endCxn id="12" idx="1"/>
          </p:cNvCxnSpPr>
          <p:nvPr/>
        </p:nvCxnSpPr>
        <p:spPr>
          <a:xfrm rot="16200000" flipV="1">
            <a:off x="4229100" y="3238500"/>
            <a:ext cx="2286000" cy="1143000"/>
          </a:xfrm>
          <a:prstGeom prst="bentConnector4">
            <a:avLst>
              <a:gd name="adj1" fmla="val -23678"/>
              <a:gd name="adj2" fmla="val 267127"/>
            </a:avLst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5638800"/>
            <a:ext cx="2286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=3</a:t>
            </a:r>
          </a:p>
        </p:txBody>
      </p:sp>
      <p:sp>
        <p:nvSpPr>
          <p:cNvPr id="59402" name="TextBox 8"/>
          <p:cNvSpPr txBox="1">
            <a:spLocks noChangeArrowheads="1"/>
          </p:cNvSpPr>
          <p:nvPr/>
        </p:nvSpPr>
        <p:spPr bwMode="auto">
          <a:xfrm>
            <a:off x="6477000" y="1371600"/>
            <a:ext cx="23622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List the numbers in ascending order: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1</a:t>
            </a:r>
          </a:p>
          <a:p>
            <a:pPr algn="ctr"/>
            <a:r>
              <a:rPr lang="en-US" sz="2000">
                <a:solidFill>
                  <a:srgbClr val="00B050"/>
                </a:solidFill>
                <a:ea typeface="ＭＳ Ｐゴシック" pitchFamily="84" charset="-128"/>
                <a:cs typeface="ＭＳ Ｐゴシック" pitchFamily="84" charset="-128"/>
              </a:rPr>
              <a:t>3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4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7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8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8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12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23</a:t>
            </a:r>
          </a:p>
          <a:p>
            <a:pPr algn="ctr"/>
            <a:r>
              <a:rPr lang="en-US" sz="20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54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Textbook Question</a:t>
            </a:r>
          </a:p>
        </p:txBody>
      </p:sp>
      <p:pic>
        <p:nvPicPr>
          <p:cNvPr id="60418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14400" y="2438400"/>
            <a:ext cx="7315200" cy="2954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When the process of marketing products is complete, the next link in the supply chain is shipping.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TRUE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FALSE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Textbook Question</a:t>
            </a:r>
          </a:p>
        </p:txBody>
      </p:sp>
      <p:pic>
        <p:nvPicPr>
          <p:cNvPr id="61442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14400" y="2438400"/>
            <a:ext cx="7315200" cy="314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When the process of marketing products is complete, the next link in the supply chain is shipping.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TRUE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b="1" dirty="0">
                <a:solidFill>
                  <a:srgbClr val="00B050"/>
                </a:solidFill>
                <a:latin typeface="+mn-lt"/>
              </a:rPr>
              <a:t>FALSE   </a:t>
            </a:r>
            <a:r>
              <a:rPr lang="en-US" sz="4000" b="1" dirty="0">
                <a:solidFill>
                  <a:srgbClr val="00B050"/>
                </a:solidFill>
                <a:latin typeface="+mn-lt"/>
                <a:sym typeface="Wingdings"/>
              </a:rPr>
              <a:t></a:t>
            </a:r>
            <a:endParaRPr lang="en-US" sz="4000" b="1" dirty="0">
              <a:solidFill>
                <a:srgbClr val="00B050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Management Information Systems, Sixth Edition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FD59B0-EF50-476E-B5F7-941BBFEF0F5D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84" charset="-127"/>
                <a:cs typeface="굴림" pitchFamily="84" charset="-127"/>
              </a:rPr>
              <a:t>Supply Chain Management</a:t>
            </a:r>
            <a:endParaRPr lang="en-US" smtClean="0"/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19600"/>
          </a:xfrm>
        </p:spPr>
        <p:txBody>
          <a:bodyPr/>
          <a:lstStyle/>
          <a:p>
            <a:r>
              <a:rPr lang="en-US" altLang="ko-KR" b="1" smtClean="0">
                <a:ea typeface="新細明體" pitchFamily="84" charset="-120"/>
                <a:cs typeface="新細明體" pitchFamily="84" charset="-120"/>
              </a:rPr>
              <a:t>Supply chain</a:t>
            </a:r>
            <a:r>
              <a:rPr lang="en-US" altLang="ko-KR" smtClean="0">
                <a:ea typeface="新細明體" pitchFamily="84" charset="-120"/>
                <a:cs typeface="新細明體" pitchFamily="84" charset="-120"/>
              </a:rPr>
              <a:t>: consists of procurement of raw materials, processing materials into goods, and delivering goods</a:t>
            </a:r>
          </a:p>
          <a:p>
            <a:r>
              <a:rPr lang="en-US" altLang="ko-KR" smtClean="0">
                <a:ea typeface="新細明體" pitchFamily="84" charset="-120"/>
                <a:cs typeface="新細明體" pitchFamily="84" charset="-120"/>
              </a:rPr>
              <a:t>Processing raw materials into goods is also known as manufacturing</a:t>
            </a:r>
          </a:p>
          <a:p>
            <a:r>
              <a:rPr lang="en-US" altLang="ko-KR" b="1" smtClean="0">
                <a:ea typeface="新細明體" pitchFamily="84" charset="-120"/>
                <a:cs typeface="新細明體" pitchFamily="84" charset="-120"/>
              </a:rPr>
              <a:t>Supply chain management</a:t>
            </a:r>
            <a:r>
              <a:rPr lang="en-US" altLang="ko-KR" smtClean="0">
                <a:ea typeface="新細明體" pitchFamily="84" charset="-120"/>
                <a:cs typeface="新細明體" pitchFamily="84" charset="-120"/>
              </a:rPr>
              <a:t>: monitoring, controlling, and facilitating supply chains</a:t>
            </a:r>
          </a:p>
          <a:p>
            <a:r>
              <a:rPr lang="en-US" altLang="ko-KR" smtClean="0">
                <a:ea typeface="新細明體" pitchFamily="84" charset="-120"/>
                <a:cs typeface="新細明體" pitchFamily="84" charset="-120"/>
              </a:rPr>
              <a:t>CAD systems often transfer data automatically to CAM systems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2665413" y="13890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Microsoft</a:t>
            </a:r>
            <a:r>
              <a:rPr lang="en-US" sz="3400" baseline="30000" smtClean="0">
                <a:sym typeface="Symbol" pitchFamily="84" charset="2"/>
              </a:rPr>
              <a:t></a:t>
            </a:r>
            <a:r>
              <a:rPr lang="en-US" sz="3400" smtClean="0"/>
              <a:t> Excel</a:t>
            </a:r>
            <a:r>
              <a:rPr lang="en-US" sz="3400" baseline="30000" smtClean="0">
                <a:sym typeface="Symbol" pitchFamily="84" charset="2"/>
              </a:rPr>
              <a:t></a:t>
            </a:r>
            <a:r>
              <a:rPr lang="en-US" sz="3400" smtClean="0">
                <a:sym typeface="Symbol" pitchFamily="84" charset="2"/>
              </a:rPr>
              <a:t> Lookup</a:t>
            </a:r>
            <a:r>
              <a:rPr lang="en-US" sz="3400" smtClean="0"/>
              <a:t> Functions</a:t>
            </a:r>
          </a:p>
        </p:txBody>
      </p:sp>
      <p:pic>
        <p:nvPicPr>
          <p:cNvPr id="64514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304800" y="1981200"/>
            <a:ext cx="8534400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+mn-lt"/>
                <a:hlinkClick r:id="rId5" action="ppaction://hlinksldjump"/>
              </a:rPr>
              <a:t>VLOOKUP</a:t>
            </a:r>
            <a:endParaRPr lang="en-US" sz="2200" dirty="0">
              <a:latin typeface="+mn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dirty="0">
                <a:latin typeface="+mn-lt"/>
              </a:rPr>
              <a:t>	</a:t>
            </a:r>
            <a:r>
              <a:rPr lang="en-US" dirty="0">
                <a:latin typeface="+mn-lt"/>
              </a:rPr>
              <a:t>=VLOOKUP(lookup_value, table_array, col_index_num, [</a:t>
            </a:r>
            <a:r>
              <a:rPr lang="en-US" dirty="0" err="1">
                <a:latin typeface="+mn-lt"/>
              </a:rPr>
              <a:t>range_lookup</a:t>
            </a:r>
            <a:r>
              <a:rPr lang="en-US" dirty="0">
                <a:latin typeface="+mn-lt"/>
              </a:rPr>
              <a:t>])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75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a typeface="+mj-ea"/>
                <a:cs typeface="+mj-cs"/>
              </a:rPr>
              <a:t>VLOOKUP</a:t>
            </a:r>
            <a:r>
              <a:rPr lang="en-US" sz="3400" dirty="0" smtClean="0">
                <a:ea typeface="+mj-ea"/>
                <a:cs typeface="+mj-cs"/>
              </a:rPr>
              <a:t> function</a:t>
            </a:r>
            <a:endParaRPr lang="en-US" sz="3400" dirty="0">
              <a:ea typeface="+mj-ea"/>
              <a:cs typeface="+mj-cs"/>
            </a:endParaRPr>
          </a:p>
        </p:txBody>
      </p:sp>
      <p:pic>
        <p:nvPicPr>
          <p:cNvPr id="65538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553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Microsoft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Excel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Lookup Functions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4586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Syntax:</a:t>
            </a:r>
          </a:p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>
                <a:latin typeface="+mn-lt"/>
              </a:rPr>
              <a:t>=VLOOKUP(</a:t>
            </a:r>
            <a:r>
              <a:rPr lang="en-US" dirty="0" err="1">
                <a:latin typeface="+mn-lt"/>
              </a:rPr>
              <a:t>lookup_value,table_array,col_index_num</a:t>
            </a:r>
            <a:r>
              <a:rPr lang="en-US" dirty="0">
                <a:latin typeface="+mn-lt"/>
              </a:rPr>
              <a:t>,[</a:t>
            </a:r>
            <a:r>
              <a:rPr lang="en-US" dirty="0" err="1">
                <a:latin typeface="+mn-lt"/>
              </a:rPr>
              <a:t>range_lookup</a:t>
            </a:r>
            <a:r>
              <a:rPr lang="en-US" dirty="0">
                <a:latin typeface="+mn-lt"/>
              </a:rPr>
              <a:t>])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Arguments: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>
                <a:latin typeface="+mn-lt"/>
              </a:rPr>
              <a:t>lookup_value</a:t>
            </a:r>
            <a:r>
              <a:rPr lang="en-US" b="1" dirty="0">
                <a:latin typeface="+mn-lt"/>
              </a:rPr>
              <a:t> 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Required</a:t>
            </a:r>
            <a:endParaRPr lang="en-US" dirty="0">
              <a:latin typeface="+mn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</a:rPr>
              <a:t>The value to search in the first column of the table or range.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>
                <a:latin typeface="+mn-lt"/>
              </a:rPr>
              <a:t>table_array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Required</a:t>
            </a:r>
            <a:endParaRPr lang="en-US" dirty="0">
              <a:solidFill>
                <a:srgbClr val="00B050"/>
              </a:solidFill>
              <a:latin typeface="+mn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</a:rPr>
              <a:t>The range of cells that contains the data.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>
                <a:latin typeface="+mn-lt"/>
              </a:rPr>
              <a:t>col_index_num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Required</a:t>
            </a:r>
            <a:endParaRPr lang="en-US" dirty="0">
              <a:latin typeface="+mn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</a:rPr>
              <a:t>The column number in the </a:t>
            </a:r>
            <a:r>
              <a:rPr lang="en-US" dirty="0" err="1">
                <a:latin typeface="+mn-lt"/>
              </a:rPr>
              <a:t>table_array</a:t>
            </a:r>
            <a:r>
              <a:rPr lang="en-US" dirty="0">
                <a:latin typeface="+mn-lt"/>
              </a:rPr>
              <a:t> argument from which the matching value must be returned.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>
                <a:latin typeface="+mn-lt"/>
              </a:rPr>
              <a:t>range_lookup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Optional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</a:rPr>
              <a:t>A logical value that specifies whether you want VLOOKUP to find an exact match or an approximate match.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a typeface="+mj-ea"/>
                <a:cs typeface="+mj-cs"/>
              </a:rPr>
              <a:t>VLOOKUP</a:t>
            </a:r>
            <a:r>
              <a:rPr lang="en-US" sz="3400" dirty="0" smtClean="0">
                <a:ea typeface="+mj-ea"/>
                <a:cs typeface="+mj-cs"/>
              </a:rPr>
              <a:t> function</a:t>
            </a:r>
            <a:endParaRPr lang="en-US" sz="3400" dirty="0">
              <a:ea typeface="+mj-ea"/>
              <a:cs typeface="+mj-cs"/>
            </a:endParaRPr>
          </a:p>
        </p:txBody>
      </p:sp>
      <p:pic>
        <p:nvPicPr>
          <p:cNvPr id="66562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656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Microsoft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Excel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Lookup Functions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4554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Description:</a:t>
            </a:r>
          </a:p>
          <a:p>
            <a:pPr lvl="1" fontAlgn="auto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Searches the first column of a range of cells, and then returns a value from any cell on the same row of the range.  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Remarks:</a:t>
            </a:r>
          </a:p>
          <a:p>
            <a:pPr marL="569913" lvl="1" indent="-1127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The values in the first column of </a:t>
            </a:r>
            <a:r>
              <a:rPr lang="en-US" sz="1600" dirty="0" err="1">
                <a:latin typeface="+mn-lt"/>
              </a:rPr>
              <a:t>table_array</a:t>
            </a:r>
            <a:r>
              <a:rPr lang="en-US" sz="1600" dirty="0">
                <a:latin typeface="+mn-lt"/>
              </a:rPr>
              <a:t> can be text, numbers, or logical values.</a:t>
            </a:r>
          </a:p>
          <a:p>
            <a:pPr marL="569913" lvl="1" indent="-1127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dirty="0">
              <a:latin typeface="+mn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Uppercase and lowercase text are equivalent.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dirty="0">
              <a:latin typeface="+mn-lt"/>
            </a:endParaRPr>
          </a:p>
          <a:p>
            <a:pPr marL="569913" lvl="1" indent="-1127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If </a:t>
            </a:r>
            <a:r>
              <a:rPr lang="en-US" sz="1600" dirty="0" err="1">
                <a:latin typeface="+mn-lt"/>
              </a:rPr>
              <a:t>range_lookup</a:t>
            </a:r>
            <a:r>
              <a:rPr lang="en-US" sz="1600" dirty="0">
                <a:latin typeface="+mn-lt"/>
              </a:rPr>
              <a:t> is TRUE, the values in the first column of </a:t>
            </a:r>
            <a:r>
              <a:rPr lang="en-US" sz="1600" dirty="0" err="1">
                <a:latin typeface="+mn-lt"/>
              </a:rPr>
              <a:t>table_array</a:t>
            </a:r>
            <a:r>
              <a:rPr lang="en-US" sz="1600" dirty="0">
                <a:latin typeface="+mn-lt"/>
              </a:rPr>
              <a:t> must be placed in ascending order.</a:t>
            </a:r>
          </a:p>
          <a:p>
            <a:pPr marL="569913" lvl="1" indent="-1127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dirty="0">
              <a:latin typeface="+mn-lt"/>
            </a:endParaRPr>
          </a:p>
          <a:p>
            <a:pPr marL="569913" lvl="1" indent="-1127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If </a:t>
            </a:r>
            <a:r>
              <a:rPr lang="en-US" sz="1600" dirty="0" err="1">
                <a:latin typeface="+mn-lt"/>
              </a:rPr>
              <a:t>range_lookup</a:t>
            </a:r>
            <a:r>
              <a:rPr lang="en-US" sz="1600" dirty="0">
                <a:latin typeface="+mn-lt"/>
              </a:rPr>
              <a:t> is TRUE or omitted, an approximate match is returned.</a:t>
            </a:r>
          </a:p>
          <a:p>
            <a:pPr marL="569913" lvl="1" indent="-1127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dirty="0">
              <a:latin typeface="+mn-lt"/>
            </a:endParaRPr>
          </a:p>
          <a:p>
            <a:pPr marL="569913" lvl="1" indent="-1127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If </a:t>
            </a:r>
            <a:r>
              <a:rPr lang="en-US" sz="1600" dirty="0" err="1">
                <a:latin typeface="+mn-lt"/>
              </a:rPr>
              <a:t>range_lookup</a:t>
            </a:r>
            <a:r>
              <a:rPr lang="en-US" sz="1600" dirty="0">
                <a:latin typeface="+mn-lt"/>
              </a:rPr>
              <a:t> is FALSE, an exact match will be attempted.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a typeface="+mj-ea"/>
                <a:cs typeface="+mj-cs"/>
              </a:rPr>
              <a:t>ROUND</a:t>
            </a:r>
            <a:r>
              <a:rPr lang="en-US" sz="3400" dirty="0" smtClean="0">
                <a:ea typeface="+mj-ea"/>
                <a:cs typeface="+mj-cs"/>
              </a:rPr>
              <a:t> function</a:t>
            </a:r>
            <a:endParaRPr lang="en-US" sz="3400" dirty="0">
              <a:ea typeface="+mj-ea"/>
              <a:cs typeface="+mj-cs"/>
            </a:endParaRPr>
          </a:p>
        </p:txBody>
      </p:sp>
      <p:pic>
        <p:nvPicPr>
          <p:cNvPr id="19458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1945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Microsoft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Excel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Mathematical Functions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4308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Description:</a:t>
            </a:r>
          </a:p>
          <a:p>
            <a:pPr lvl="1" fontAlgn="auto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Rounds a number to a specified number of digits.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Remarks: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If num_digits is greater than 0 (zero), then number is rounded to the specified number of decimal places.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If num_digits is 0, the number is rounded to the nearest integer.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If num_digits is less than 0, the number is rounded to the left of the decimal point.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Errors: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+mn-lt"/>
              </a:rPr>
              <a:t>None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a typeface="+mj-ea"/>
                <a:cs typeface="+mj-cs"/>
              </a:rPr>
              <a:t>VLOOKUP</a:t>
            </a:r>
            <a:r>
              <a:rPr lang="en-US" sz="3400" dirty="0" smtClean="0">
                <a:ea typeface="+mj-ea"/>
                <a:cs typeface="+mj-cs"/>
              </a:rPr>
              <a:t> function</a:t>
            </a:r>
            <a:endParaRPr lang="en-US" sz="3400" dirty="0">
              <a:ea typeface="+mj-ea"/>
              <a:cs typeface="+mj-cs"/>
            </a:endParaRPr>
          </a:p>
        </p:txBody>
      </p:sp>
      <p:pic>
        <p:nvPicPr>
          <p:cNvPr id="67586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758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Microsoft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Excel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Lookup Functions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3355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Errors: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#VALUE! – If </a:t>
            </a:r>
            <a:r>
              <a:rPr lang="en-US" dirty="0" err="1">
                <a:latin typeface="+mn-lt"/>
              </a:rPr>
              <a:t>col_index_num</a:t>
            </a:r>
            <a:r>
              <a:rPr lang="en-US" dirty="0">
                <a:latin typeface="+mn-lt"/>
              </a:rPr>
              <a:t> is less than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marL="914400" indent="-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#REF! – If </a:t>
            </a:r>
            <a:r>
              <a:rPr lang="en-US" dirty="0" err="1">
                <a:latin typeface="+mn-lt"/>
              </a:rPr>
              <a:t>col_index_num</a:t>
            </a:r>
            <a:r>
              <a:rPr lang="en-US" dirty="0">
                <a:latin typeface="+mn-lt"/>
              </a:rPr>
              <a:t> is greater than the number of columns in the </a:t>
            </a:r>
            <a:r>
              <a:rPr lang="en-US" dirty="0" err="1">
                <a:latin typeface="+mn-lt"/>
              </a:rPr>
              <a:t>table_array</a:t>
            </a:r>
            <a:endParaRPr lang="en-US" dirty="0">
              <a:latin typeface="+mn-lt"/>
            </a:endParaRPr>
          </a:p>
          <a:p>
            <a:pPr marL="914400" indent="-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marL="914400" indent="-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#N/A – If </a:t>
            </a:r>
            <a:r>
              <a:rPr lang="en-US" dirty="0" err="1">
                <a:latin typeface="+mn-lt"/>
              </a:rPr>
              <a:t>range_lookup</a:t>
            </a:r>
            <a:r>
              <a:rPr lang="en-US" dirty="0">
                <a:latin typeface="+mn-lt"/>
              </a:rPr>
              <a:t> is FALSE and an exact match cannot be found</a:t>
            </a:r>
          </a:p>
          <a:p>
            <a:pPr marL="914400" indent="-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marL="747713" indent="-7477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#N/A – If </a:t>
            </a:r>
            <a:r>
              <a:rPr lang="en-US" dirty="0" err="1">
                <a:latin typeface="+mn-lt"/>
              </a:rPr>
              <a:t>lookup_value</a:t>
            </a:r>
            <a:r>
              <a:rPr lang="en-US" dirty="0">
                <a:latin typeface="+mn-lt"/>
              </a:rPr>
              <a:t> is less than the smallest value in the first column of </a:t>
            </a:r>
            <a:r>
              <a:rPr lang="en-US" dirty="0" err="1">
                <a:latin typeface="+mn-lt"/>
              </a:rPr>
              <a:t>table_array</a:t>
            </a:r>
            <a:endParaRPr lang="en-US" dirty="0">
              <a:latin typeface="+mn-lt"/>
            </a:endParaRPr>
          </a:p>
          <a:p>
            <a:pPr marL="914400" indent="-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9" descr="VLOOKUP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Text Box 10"/>
          <p:cNvSpPr txBox="1">
            <a:spLocks noChangeArrowheads="1"/>
          </p:cNvSpPr>
          <p:nvPr/>
        </p:nvSpPr>
        <p:spPr bwMode="auto">
          <a:xfrm>
            <a:off x="2438400" y="5029200"/>
            <a:ext cx="5181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=VLOOKUP(C11*2, $B$8:$G$24, G18/E6, TRUE)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=VLOOKUP(IF(MIN(B6:F18)&lt;&gt;MAX(D3:G5), 38, 83), E11:G22,3)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=VLOOKUP(MAX(B3:G4)*B6/G3, $C$8:$F$20, 3, FALSE)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=VLOOKUP(C3*E3, C8:F20, IF(SUM(B3:B24)&gt;SUM(F3:F24), 2, 4))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=VLOOKUP(LARGE(D10:G17,4), $C$8:$F$20, 5, FALSE)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9" descr="VLOOKUP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2590800" y="5029200"/>
            <a:ext cx="396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=VLOOKUP(C11*2, $B$8:$G$24, G18/E6, TRUE)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4" name="Picture 4" descr="VLOOKUP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19200"/>
            <a:ext cx="43434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587625" y="5029200"/>
            <a:ext cx="4114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</a:t>
            </a:r>
            <a:r>
              <a:rPr lang="en-US" sz="1200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C11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</a:t>
            </a:r>
            <a:r>
              <a:rPr lang="en-US" sz="1200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44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*2, $B$8:$G$24, G18/E6, TRUE)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771901" y="2095500"/>
            <a:ext cx="1447800" cy="31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19400" y="2895600"/>
            <a:ext cx="1447800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625" y="1216025"/>
            <a:ext cx="4322763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590800" y="5029200"/>
            <a:ext cx="41148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=VLOOKUP(C11*2,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</a:t>
            </a:r>
            <a:r>
              <a:rPr lang="en-US" sz="1200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44*2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</a:t>
            </a:r>
            <a:r>
              <a:rPr lang="en-US" sz="1200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88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$B$8:$G$24, G18/E6, TRUE)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2587625" y="5029200"/>
            <a:ext cx="4343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=VLOOKUP(C11*2,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=VLOOKUP(44*2,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</a:t>
            </a:r>
            <a:r>
              <a:rPr lang="en-US" sz="1200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88</a:t>
            </a:r>
            <a:r>
              <a:rPr lang="en-US" sz="1200">
                <a:solidFill>
                  <a:schemeClr val="bg1"/>
                </a:solidFill>
                <a:ea typeface="ＭＳ Ｐゴシック" pitchFamily="84" charset="-128"/>
                <a:cs typeface="ＭＳ Ｐゴシック" pitchFamily="84" charset="-128"/>
              </a:rPr>
              <a:t>,</a:t>
            </a:r>
            <a:r>
              <a:rPr lang="en-US" sz="1200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 </a:t>
            </a:r>
            <a:r>
              <a:rPr lang="en-US" sz="1200">
                <a:solidFill>
                  <a:srgbClr val="60C99C"/>
                </a:solidFill>
                <a:ea typeface="ＭＳ Ｐゴシック" pitchFamily="84" charset="-128"/>
                <a:cs typeface="ＭＳ Ｐゴシック" pitchFamily="84" charset="-128"/>
              </a:rPr>
              <a:t>$B$8:$G$24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G18/E6, TRUE)</a:t>
            </a:r>
          </a:p>
        </p:txBody>
      </p:sp>
      <p:pic>
        <p:nvPicPr>
          <p:cNvPr id="5" name="Picture 4" descr="vLOOKUP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625" y="1216025"/>
            <a:ext cx="432117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57600" y="2362200"/>
            <a:ext cx="3276600" cy="25908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7" grpId="0" build="p"/>
      <p:bldP spid="6" grpId="0" animBg="1"/>
      <p:bldP spid="6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41941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=VLOOKUP(C11*2,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=VLOOKUP(44*2,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=VLOOKUP(88, $B$8:$G$24, </a:t>
            </a:r>
            <a:r>
              <a:rPr lang="en-US" sz="1200">
                <a:solidFill>
                  <a:srgbClr val="FFFF00"/>
                </a:solidFill>
                <a:ea typeface="ＭＳ Ｐゴシック" pitchFamily="84" charset="-128"/>
                <a:cs typeface="ＭＳ Ｐゴシック" pitchFamily="84" charset="-128"/>
              </a:rPr>
              <a:t>G18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</a:t>
            </a:r>
            <a:r>
              <a:rPr lang="en-US" sz="1200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88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</a:t>
            </a:r>
            <a:r>
              <a:rPr lang="en-US" sz="1200">
                <a:solidFill>
                  <a:srgbClr val="60C99C"/>
                </a:solidFill>
                <a:ea typeface="ＭＳ Ｐゴシック" pitchFamily="84" charset="-128"/>
                <a:cs typeface="ＭＳ Ｐゴシック" pitchFamily="84" charset="-128"/>
              </a:rPr>
              <a:t>$B$8:$G$24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</a:t>
            </a:r>
            <a:r>
              <a:rPr lang="en-US" sz="1200">
                <a:solidFill>
                  <a:srgbClr val="FFFF00"/>
                </a:solidFill>
                <a:ea typeface="ＭＳ Ｐゴシック" pitchFamily="84" charset="-128"/>
                <a:cs typeface="ＭＳ Ｐゴシック" pitchFamily="84" charset="-128"/>
              </a:rPr>
              <a:t>66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/E6, TRUE)</a:t>
            </a:r>
          </a:p>
        </p:txBody>
      </p:sp>
      <p:pic>
        <p:nvPicPr>
          <p:cNvPr id="5" name="Picture 4" descr="vLOOKUP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625" y="1216025"/>
            <a:ext cx="432117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>
            <a:endCxn id="13" idx="0"/>
          </p:cNvCxnSpPr>
          <p:nvPr/>
        </p:nvCxnSpPr>
        <p:spPr>
          <a:xfrm rot="5400000">
            <a:off x="5387181" y="2615407"/>
            <a:ext cx="2486025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19400" y="3932238"/>
            <a:ext cx="3505200" cy="15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54763" y="3859213"/>
            <a:ext cx="549275" cy="1555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41941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=VLOOKUP(C11*2,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=VLOOKUP(44*2,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=VLOOKUP(88,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=VLOOKUP(88, $B$8:$G$24, 66/</a:t>
            </a:r>
            <a:r>
              <a:rPr lang="en-US" sz="1200">
                <a:solidFill>
                  <a:srgbClr val="FFFF00"/>
                </a:solidFill>
                <a:ea typeface="ＭＳ Ｐゴシック" pitchFamily="84" charset="-128"/>
                <a:cs typeface="ＭＳ Ｐゴシック" pitchFamily="84" charset="-128"/>
              </a:rPr>
              <a:t>E6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	=VLOOKUP(</a:t>
            </a:r>
            <a:r>
              <a:rPr lang="en-US" sz="1200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88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</a:t>
            </a:r>
            <a:r>
              <a:rPr lang="en-US" sz="1200">
                <a:solidFill>
                  <a:srgbClr val="60C99C"/>
                </a:solidFill>
                <a:ea typeface="ＭＳ Ｐゴシック" pitchFamily="84" charset="-128"/>
                <a:cs typeface="ＭＳ Ｐゴシック" pitchFamily="84" charset="-128"/>
              </a:rPr>
              <a:t>$B$8:$G$24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66/</a:t>
            </a:r>
            <a:r>
              <a:rPr lang="en-US" sz="1200">
                <a:solidFill>
                  <a:srgbClr val="FFFF00"/>
                </a:solidFill>
                <a:ea typeface="ＭＳ Ｐゴシック" pitchFamily="84" charset="-128"/>
                <a:cs typeface="ＭＳ Ｐゴシック" pitchFamily="84" charset="-128"/>
              </a:rPr>
              <a:t>11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TRUE)</a:t>
            </a:r>
          </a:p>
        </p:txBody>
      </p:sp>
      <p:pic>
        <p:nvPicPr>
          <p:cNvPr id="6" name="Picture 5" descr="vLOOKUP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625" y="1216025"/>
            <a:ext cx="432117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>
            <a:off x="5207000" y="1728788"/>
            <a:ext cx="712787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19400" y="2166938"/>
            <a:ext cx="2495550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34000" y="2093913"/>
            <a:ext cx="500063" cy="1524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41941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=VLOOKUP(C11*2,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=VLOOKUP(44*2,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=VLOOKUP(88,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=VLOOKUP(88, $B$8:$G$24, 66/E6,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	=VLOOKUP(88, $B$8:$G$24, 66/11,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	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</a:t>
            </a:r>
            <a:r>
              <a:rPr lang="en-US" sz="1200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88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</a:t>
            </a:r>
            <a:r>
              <a:rPr lang="en-US" sz="1200">
                <a:solidFill>
                  <a:srgbClr val="60C99C"/>
                </a:solidFill>
                <a:ea typeface="ＭＳ Ｐゴシック" pitchFamily="84" charset="-128"/>
                <a:cs typeface="ＭＳ Ｐゴシック" pitchFamily="84" charset="-128"/>
              </a:rPr>
              <a:t>$B$8:$G$24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</a:t>
            </a:r>
            <a:r>
              <a:rPr lang="en-US" sz="1200">
                <a:solidFill>
                  <a:srgbClr val="FFFF00"/>
                </a:solidFill>
                <a:ea typeface="ＭＳ Ｐゴシック" pitchFamily="84" charset="-128"/>
                <a:cs typeface="ＭＳ Ｐゴシック" pitchFamily="84" charset="-128"/>
              </a:rPr>
              <a:t>6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</a:t>
            </a:r>
            <a:r>
              <a:rPr lang="en-US" sz="1200">
                <a:solidFill>
                  <a:srgbClr val="00B0F0"/>
                </a:solidFill>
                <a:ea typeface="ＭＳ Ｐゴシック" pitchFamily="84" charset="-128"/>
                <a:cs typeface="ＭＳ Ｐゴシック" pitchFamily="84" charset="-128"/>
              </a:rPr>
              <a:t>TRUE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)</a:t>
            </a:r>
          </a:p>
        </p:txBody>
      </p:sp>
      <p:pic>
        <p:nvPicPr>
          <p:cNvPr id="6" name="Picture 5" descr="vLOOKUP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625" y="1216025"/>
            <a:ext cx="4325938" cy="371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>
            <a:off x="2378075" y="2986088"/>
            <a:ext cx="3227387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67200" y="4672013"/>
            <a:ext cx="2093913" cy="15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45238" y="4598988"/>
            <a:ext cx="558800" cy="165100"/>
          </a:xfrm>
          <a:prstGeom prst="rect">
            <a:avLst/>
          </a:prstGeom>
          <a:noFill/>
          <a:ln w="317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5108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(2)  =VLOOKUP(IF(MIN(B6:F18)&lt;&gt;MAX(D3:G5), 38, 83), E11:G22,3)</a:t>
            </a:r>
          </a:p>
        </p:txBody>
      </p:sp>
      <p:pic>
        <p:nvPicPr>
          <p:cNvPr id="76803" name="Picture 9" descr="VLOOKUP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a typeface="+mj-ea"/>
                <a:cs typeface="+mj-cs"/>
              </a:rPr>
              <a:t>ROUND</a:t>
            </a:r>
            <a:r>
              <a:rPr lang="en-US" sz="3400" dirty="0" smtClean="0">
                <a:ea typeface="+mj-ea"/>
                <a:cs typeface="+mj-cs"/>
              </a:rPr>
              <a:t> function</a:t>
            </a:r>
            <a:endParaRPr lang="en-US" sz="3400" dirty="0">
              <a:ea typeface="+mj-ea"/>
              <a:cs typeface="+mj-cs"/>
            </a:endParaRPr>
          </a:p>
        </p:txBody>
      </p:sp>
      <p:pic>
        <p:nvPicPr>
          <p:cNvPr id="20482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2048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Microsoft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Excel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Mathematical Functions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630488"/>
            <a:ext cx="8610600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" y="4114800"/>
            <a:ext cx="6172200" cy="32385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=ROUND(-1.475,2) Rounds -1.475 to two decimal places</a:t>
            </a: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563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2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=VLOOKUP(IF(</a:t>
            </a:r>
            <a:r>
              <a:rPr lang="en-US" sz="1200" b="1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MIN(B6:F18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)&lt;&gt;MAX(D3:G5),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=VLOOKUP(IF(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11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&lt;&gt;MAX(D3:G5), 38, 83), E11:G22,3)</a:t>
            </a:r>
          </a:p>
        </p:txBody>
      </p:sp>
      <p:pic>
        <p:nvPicPr>
          <p:cNvPr id="77827" name="Picture 5" descr="vlookup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625" y="1216025"/>
            <a:ext cx="4292600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5626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2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=VLOOKUP(IF(MIN(B6:F18)&lt;&gt;MAX(D3:G5),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=VLOOKUP(IF(11&lt;&gt;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MAX(D3:G5)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=VLOOKUP(IF(11&lt;&gt;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11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38, 83), E11:G22,3)</a:t>
            </a:r>
          </a:p>
          <a:p>
            <a:pPr marL="342900" indent="-342900">
              <a:spcBef>
                <a:spcPct val="50000"/>
              </a:spcBef>
            </a:pPr>
            <a:endParaRPr lang="en-US" sz="1200" b="1">
              <a:ea typeface="ＭＳ Ｐゴシック" pitchFamily="84" charset="-128"/>
              <a:cs typeface="ＭＳ Ｐゴシック" pitchFamily="84" charset="-128"/>
            </a:endParaRPr>
          </a:p>
        </p:txBody>
      </p:sp>
      <p:pic>
        <p:nvPicPr>
          <p:cNvPr id="78851" name="Picture 3" descr="vlookup7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625" y="1216025"/>
            <a:ext cx="4325938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0323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2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=VLOOKUP(IF(MIN(B6:F18)&lt;&gt;MAX(D3:G5),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=VLOOKUP(IF(11&lt;&gt;MAX(D3:G5),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=VLOOKUP(IF(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11&lt;&gt;11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=VLOOKUP(IF(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FALSE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38, 83), E11:G22,3)</a:t>
            </a:r>
          </a:p>
        </p:txBody>
      </p:sp>
      <p:pic>
        <p:nvPicPr>
          <p:cNvPr id="79875" name="Picture 9" descr="VLOOKUP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0323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2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=VLOOKUP(IF(MIN(B6:F18)&lt;&gt;MAX(D3:G5),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=VLOOKUP(IF(11&lt;&gt;MAX(D3:G5),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=VLOOKUP(IF(11&lt;&gt;11),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</a:t>
            </a:r>
            <a:r>
              <a:rPr lang="en-US" sz="1200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IF(FALSE, 38, 83)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	=VLOOKUP(</a:t>
            </a:r>
            <a:r>
              <a:rPr lang="en-US" sz="1200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83</a:t>
            </a:r>
            <a:r>
              <a:rPr lang="en-US" sz="1200">
                <a:solidFill>
                  <a:schemeClr val="bg1"/>
                </a:solidFill>
                <a:ea typeface="ＭＳ Ｐゴシック" pitchFamily="84" charset="-128"/>
                <a:cs typeface="ＭＳ Ｐゴシック" pitchFamily="84" charset="-128"/>
              </a:rPr>
              <a:t>,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E11:G22,3)</a:t>
            </a:r>
          </a:p>
        </p:txBody>
      </p:sp>
      <p:pic>
        <p:nvPicPr>
          <p:cNvPr id="80899" name="Picture 9" descr="VLOOKUP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3371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2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=VLOOKUP(IF(MIN(B6:F18)&lt;&gt;MAX(D3:G5),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=VLOOKUP(IF(11&lt;&gt;MAX(D3:G5),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=VLOOKUP(IF(11&lt;&gt;11),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=VLOOKUP(IF(FALSE,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</a:t>
            </a:r>
            <a:r>
              <a:rPr lang="en-US" sz="1200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83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</a:t>
            </a:r>
            <a:r>
              <a:rPr lang="en-US" sz="1200">
                <a:solidFill>
                  <a:srgbClr val="60C99C"/>
                </a:solidFill>
                <a:ea typeface="ＭＳ Ｐゴシック" pitchFamily="84" charset="-128"/>
                <a:cs typeface="ＭＳ Ｐゴシック" pitchFamily="84" charset="-128"/>
              </a:rPr>
              <a:t>E11:G22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</a:t>
            </a:r>
            <a:r>
              <a:rPr lang="en-US" sz="1200">
                <a:solidFill>
                  <a:srgbClr val="FFFF00"/>
                </a:solidFill>
                <a:ea typeface="ＭＳ Ｐゴシック" pitchFamily="84" charset="-128"/>
                <a:cs typeface="ＭＳ Ｐゴシック" pitchFamily="84" charset="-128"/>
              </a:rPr>
              <a:t>3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)</a:t>
            </a:r>
          </a:p>
        </p:txBody>
      </p:sp>
      <p:pic>
        <p:nvPicPr>
          <p:cNvPr id="4" name="Picture 3" descr="vlookup8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625" y="1216025"/>
            <a:ext cx="43021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4172745" y="2761456"/>
            <a:ext cx="2779712" cy="31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07075" y="4243388"/>
            <a:ext cx="538163" cy="15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24600" y="4151313"/>
            <a:ext cx="557213" cy="165100"/>
          </a:xfrm>
          <a:prstGeom prst="rect">
            <a:avLst/>
          </a:prstGeom>
          <a:noFill/>
          <a:ln w="317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build="p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502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(3)  =VLOOKUP(MAX(B3:G4)*B6/G3, $C$8:$F$20, 3, FALSE)</a:t>
            </a:r>
          </a:p>
        </p:txBody>
      </p:sp>
      <p:pic>
        <p:nvPicPr>
          <p:cNvPr id="82947" name="Picture 9" descr="VLOOKUP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4956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3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MAX(B3:G4)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17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*B6/G3, $C$8:$F$20, 3, FALSE)</a:t>
            </a:r>
          </a:p>
        </p:txBody>
      </p:sp>
      <p:pic>
        <p:nvPicPr>
          <p:cNvPr id="83971" name="Picture 3" descr="vlookup9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625" y="1216025"/>
            <a:ext cx="4292600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48799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3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=VLOOKUP(MAX(B3:G4)*B6/G3,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=VLOOKUP(17*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B6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=VLOOKUP(17*</a:t>
            </a:r>
            <a:r>
              <a:rPr lang="da-DK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18</a:t>
            </a: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/G3, $C$8:$F$20, 3, FALSE)</a:t>
            </a:r>
            <a:endParaRPr lang="en-US" sz="1200">
              <a:solidFill>
                <a:srgbClr val="FFFFFF"/>
              </a:solidFill>
              <a:ea typeface="ＭＳ Ｐゴシック" pitchFamily="84" charset="-128"/>
              <a:cs typeface="ＭＳ Ｐゴシック" pitchFamily="84" charset="-128"/>
            </a:endParaRPr>
          </a:p>
        </p:txBody>
      </p:sp>
      <p:pic>
        <p:nvPicPr>
          <p:cNvPr id="4" name="Picture 9" descr="VLOOKUP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3630613" y="1733550"/>
            <a:ext cx="722312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06700" y="2185988"/>
            <a:ext cx="914400" cy="15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1085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3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=VLOOKUP(MAX(B3:G4)*B6/G3,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=VLOOKUP(17*B6/G3,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</a:t>
            </a:r>
            <a:r>
              <a:rPr lang="da-DK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17*18</a:t>
            </a: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</a:t>
            </a:r>
            <a:r>
              <a:rPr lang="da-DK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306</a:t>
            </a: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/G3, $C$8:$F$20, 3, FALSE)</a:t>
            </a:r>
          </a:p>
        </p:txBody>
      </p:sp>
      <p:pic>
        <p:nvPicPr>
          <p:cNvPr id="4" name="Picture 9" descr="VLOOKUP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0323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3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=VLOOKUP(MAX(B3:G4)*B6/G3,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=VLOOKUP(17*B6/G3,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=VLOOKUP(17*18/G3,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=VLOOKUP(306/</a:t>
            </a:r>
            <a:r>
              <a:rPr lang="da-DK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G3</a:t>
            </a: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=VLOOKUP(306/</a:t>
            </a:r>
            <a:r>
              <a:rPr lang="da-DK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6</a:t>
            </a: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$C$8:$F$20, 3, FALSE)</a:t>
            </a:r>
          </a:p>
        </p:txBody>
      </p:sp>
      <p:pic>
        <p:nvPicPr>
          <p:cNvPr id="4" name="Picture 9" descr="VLOOKUP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6501606" y="1513682"/>
            <a:ext cx="282575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06700" y="1736725"/>
            <a:ext cx="3567113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Textbook Question</a:t>
            </a:r>
          </a:p>
        </p:txBody>
      </p:sp>
      <p:pic>
        <p:nvPicPr>
          <p:cNvPr id="21506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0" y="2057400"/>
            <a:ext cx="7315200" cy="2954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To a great extent, the operating system determines which applications a computer can run.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TRUE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FALSE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0323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3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=VLOOKUP(MAX(B3:G4)*B6/G3,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=VLOOKUP(17*B6/G3,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=VLOOKUP(17*18/G3,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</a:t>
            </a:r>
            <a:r>
              <a:rPr lang="da-DK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306/6</a:t>
            </a: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</a:t>
            </a:r>
            <a:r>
              <a:rPr lang="da-DK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51</a:t>
            </a: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$C$8:$F$20, 3, FALSE)</a:t>
            </a:r>
          </a:p>
        </p:txBody>
      </p:sp>
      <p:pic>
        <p:nvPicPr>
          <p:cNvPr id="4" name="Picture 9" descr="VLOOKUP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0323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3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=VLOOKUP(MAX(B3:G4)*B6/G3,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=VLOOKUP(17*B6/G3,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=VLOOKUP(17*18/G3,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=VLOOKUP(306/6,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</a:t>
            </a:r>
            <a:r>
              <a:rPr lang="da-DK" sz="1200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51</a:t>
            </a: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</a:t>
            </a:r>
            <a:r>
              <a:rPr lang="da-DK" sz="1200">
                <a:solidFill>
                  <a:srgbClr val="60C99C"/>
                </a:solidFill>
                <a:ea typeface="ＭＳ Ｐゴシック" pitchFamily="84" charset="-128"/>
                <a:cs typeface="ＭＳ Ｐゴシック" pitchFamily="84" charset="-128"/>
              </a:rPr>
              <a:t>$C$8:$F$20</a:t>
            </a: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</a:t>
            </a:r>
            <a:r>
              <a:rPr lang="da-DK" sz="1200">
                <a:solidFill>
                  <a:srgbClr val="FFFF00"/>
                </a:solidFill>
                <a:ea typeface="ＭＳ Ｐゴシック" pitchFamily="84" charset="-128"/>
                <a:cs typeface="ＭＳ Ｐゴシック" pitchFamily="84" charset="-128"/>
              </a:rPr>
              <a:t>3</a:t>
            </a: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</a:t>
            </a:r>
            <a:r>
              <a:rPr lang="da-DK" sz="1200">
                <a:solidFill>
                  <a:srgbClr val="00B0F0"/>
                </a:solidFill>
                <a:ea typeface="ＭＳ Ｐゴシック" pitchFamily="84" charset="-128"/>
                <a:cs typeface="ＭＳ Ｐゴシック" pitchFamily="84" charset="-128"/>
              </a:rPr>
              <a:t>FALSE</a:t>
            </a:r>
            <a:r>
              <a:rPr lang="da-DK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)</a:t>
            </a:r>
          </a:p>
        </p:txBody>
      </p:sp>
      <p:pic>
        <p:nvPicPr>
          <p:cNvPr id="5" name="Picture 4" descr="vlookup1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625" y="1216025"/>
            <a:ext cx="4303713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52800" y="2590800"/>
            <a:ext cx="3200400" cy="1323975"/>
          </a:xfrm>
          <a:prstGeom prst="rect">
            <a:avLst/>
          </a:prstGeom>
          <a:solidFill>
            <a:srgbClr val="FF6600">
              <a:alpha val="6196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>
                <a:ea typeface="ＭＳ Ｐゴシック" pitchFamily="84" charset="-128"/>
                <a:cs typeface="ＭＳ Ｐゴシック" pitchFamily="84" charset="-128"/>
              </a:rPr>
              <a:t>#N/A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6" grpId="0" animBg="1"/>
      <p:bldP spid="6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548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(4)  =VLOOKUP(C3*E3, C8:F20, IF(SUM(B3:B24)&gt;SUM(F3:F24), 2, 4))</a:t>
            </a:r>
          </a:p>
        </p:txBody>
      </p:sp>
      <p:pic>
        <p:nvPicPr>
          <p:cNvPr id="4" name="Picture 9" descr="VLOOKUP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563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4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C3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*E3,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11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*E3, C8:F20, IF(SUM(B3:B24)&gt;SUM(F3:F24), 2, 4))</a:t>
            </a:r>
          </a:p>
        </p:txBody>
      </p:sp>
      <p:pic>
        <p:nvPicPr>
          <p:cNvPr id="4" name="Picture 9" descr="VLOOKUP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4382294" y="1513682"/>
            <a:ext cx="282575" cy="15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06700" y="1736725"/>
            <a:ext cx="1447800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6388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4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=VLOOKUP(C3*E3,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=VLOOKUP(11*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E3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=VLOOKUP(11*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5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C8:F20, IF(SUM(B3:B24)&gt;SUM(F3:F24), 2, 4))</a:t>
            </a:r>
          </a:p>
        </p:txBody>
      </p:sp>
      <p:pic>
        <p:nvPicPr>
          <p:cNvPr id="4" name="Picture 9" descr="VLOOKUP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5422107" y="1518444"/>
            <a:ext cx="292100" cy="15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06700" y="1736725"/>
            <a:ext cx="2514600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6388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4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=VLOOKUP(C3*E3,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=VLOOKUP(11*E3,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11*5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C8:F20, IF(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SUM(B3:B24)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55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C8:F20, IF(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1000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&gt;SUM(F3:F24), 2, 4))</a:t>
            </a:r>
          </a:p>
        </p:txBody>
      </p:sp>
      <p:pic>
        <p:nvPicPr>
          <p:cNvPr id="1996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625" y="1216025"/>
            <a:ext cx="4354513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562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4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=VLOOKUP(C3*E3,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=VLOOKUP(11*E3,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=VLOOKUP(11*5,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=VLOOKUP(55, C8:F20, IF(1000&gt;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SUM(F3:F24)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=VLOOKUP(55, C8:F20, IF(1000&gt;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924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2, 4))</a:t>
            </a:r>
          </a:p>
        </p:txBody>
      </p:sp>
      <p:pic>
        <p:nvPicPr>
          <p:cNvPr id="942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625" y="1216025"/>
            <a:ext cx="4329113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3371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4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=VLOOKUP(C3*E3,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…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	=VLOOKUP(55, C8:F20, IF(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1000&gt;924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=VLOOKUP(55, C8:F20, IF(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TRUE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=VLOOKUP(55, C8:F20, 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2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)</a:t>
            </a:r>
          </a:p>
        </p:txBody>
      </p:sp>
      <p:pic>
        <p:nvPicPr>
          <p:cNvPr id="4" name="Picture 9" descr="VLOOKUP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4895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4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=VLOOKUP(C3*E3,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	…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	=VLOOKUP(</a:t>
            </a:r>
            <a:r>
              <a:rPr lang="en-US" sz="1200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55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</a:t>
            </a:r>
            <a:r>
              <a:rPr lang="en-US" sz="1200">
                <a:solidFill>
                  <a:srgbClr val="60C99C"/>
                </a:solidFill>
                <a:ea typeface="ＭＳ Ｐゴシック" pitchFamily="84" charset="-128"/>
                <a:cs typeface="ＭＳ Ｐゴシック" pitchFamily="84" charset="-128"/>
              </a:rPr>
              <a:t>C8:F20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</a:t>
            </a:r>
            <a:r>
              <a:rPr lang="en-US" sz="1200">
                <a:solidFill>
                  <a:srgbClr val="FFFF00"/>
                </a:solidFill>
                <a:ea typeface="ＭＳ Ｐゴシック" pitchFamily="84" charset="-128"/>
                <a:cs typeface="ＭＳ Ｐゴシック" pitchFamily="84" charset="-128"/>
              </a:rPr>
              <a:t>2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)</a:t>
            </a:r>
          </a:p>
        </p:txBody>
      </p:sp>
      <p:pic>
        <p:nvPicPr>
          <p:cNvPr id="4" name="Picture 3" descr="vlookup1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625" y="1216025"/>
            <a:ext cx="4303713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3483769" y="2396332"/>
            <a:ext cx="2047875" cy="15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64088" y="3429000"/>
            <a:ext cx="549275" cy="146050"/>
          </a:xfrm>
          <a:prstGeom prst="rect">
            <a:avLst/>
          </a:prstGeom>
          <a:noFill/>
          <a:ln w="317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build="p"/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556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5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=VLOOKUP(LARGE(D10:G17,4), $C$8:$F$20, 5, FALSE)</a:t>
            </a:r>
          </a:p>
        </p:txBody>
      </p:sp>
      <p:pic>
        <p:nvPicPr>
          <p:cNvPr id="4" name="Picture 9" descr="VLOOKUP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Textbook Question</a:t>
            </a:r>
          </a:p>
        </p:txBody>
      </p:sp>
      <p:pic>
        <p:nvPicPr>
          <p:cNvPr id="22530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0" y="2057400"/>
            <a:ext cx="7315200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To a great extent, the operating system determines which applications a computer can run.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b="1" dirty="0">
                <a:solidFill>
                  <a:srgbClr val="00B050"/>
                </a:solidFill>
                <a:latin typeface="+mn-lt"/>
              </a:rPr>
              <a:t>TRUE  </a:t>
            </a:r>
            <a:r>
              <a:rPr lang="en-US" sz="4000" b="1" dirty="0">
                <a:solidFill>
                  <a:srgbClr val="00B050"/>
                </a:solidFill>
                <a:latin typeface="+mn-lt"/>
                <a:sym typeface="Wingdings"/>
              </a:rPr>
              <a:t></a:t>
            </a:r>
            <a:endParaRPr lang="en-US" sz="4000" b="1" dirty="0">
              <a:solidFill>
                <a:srgbClr val="00B050"/>
              </a:solidFill>
              <a:latin typeface="+mn-lt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FALSE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Ref: p.61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47275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5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LARGE(D10:G17,4)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$C$8:$F$20, 5, FALSE)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</a:t>
            </a:r>
            <a:r>
              <a:rPr lang="en-US" sz="1200">
                <a:solidFill>
                  <a:srgbClr val="FF6600"/>
                </a:solidFill>
                <a:ea typeface="ＭＳ Ｐゴシック" pitchFamily="84" charset="-128"/>
                <a:cs typeface="ＭＳ Ｐゴシック" pitchFamily="84" charset="-128"/>
              </a:rPr>
              <a:t>58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$C$8:$F$20, 5, FALSE)</a:t>
            </a:r>
          </a:p>
        </p:txBody>
      </p:sp>
      <p:pic>
        <p:nvPicPr>
          <p:cNvPr id="5" name="Picture 4" descr="vlookup1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625" y="1216025"/>
            <a:ext cx="428307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63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5"/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=VLOOKUP(LARGE(D10:G17,4), $C$8:$F$20, 5, FALSE)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        =VLOOKUP(</a:t>
            </a:r>
            <a:r>
              <a:rPr lang="en-US" sz="1200">
                <a:solidFill>
                  <a:srgbClr val="FF0000"/>
                </a:solidFill>
                <a:ea typeface="ＭＳ Ｐゴシック" pitchFamily="84" charset="-128"/>
                <a:cs typeface="ＭＳ Ｐゴシック" pitchFamily="84" charset="-128"/>
              </a:rPr>
              <a:t>58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</a:t>
            </a:r>
            <a:r>
              <a:rPr lang="en-US" sz="1200">
                <a:solidFill>
                  <a:srgbClr val="60C99C"/>
                </a:solidFill>
                <a:ea typeface="ＭＳ Ｐゴシック" pitchFamily="84" charset="-128"/>
                <a:cs typeface="ＭＳ Ｐゴシック" pitchFamily="84" charset="-128"/>
              </a:rPr>
              <a:t>$C$8:$F$20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</a:t>
            </a:r>
            <a:r>
              <a:rPr lang="en-US" sz="1200">
                <a:solidFill>
                  <a:srgbClr val="FFFF00"/>
                </a:solidFill>
                <a:ea typeface="ＭＳ Ｐゴシック" pitchFamily="84" charset="-128"/>
                <a:cs typeface="ＭＳ Ｐゴシック" pitchFamily="84" charset="-128"/>
              </a:rPr>
              <a:t>5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, </a:t>
            </a:r>
            <a:r>
              <a:rPr lang="en-US" sz="1200">
                <a:solidFill>
                  <a:srgbClr val="00B0F0"/>
                </a:solidFill>
                <a:ea typeface="ＭＳ Ｐゴシック" pitchFamily="84" charset="-128"/>
                <a:cs typeface="ＭＳ Ｐゴシック" pitchFamily="84" charset="-128"/>
              </a:rPr>
              <a:t>FALSE</a:t>
            </a:r>
            <a:r>
              <a:rPr lang="en-US" sz="1200">
                <a:solidFill>
                  <a:srgbClr val="FFFFFF"/>
                </a:solidFill>
                <a:ea typeface="ＭＳ Ｐゴシック" pitchFamily="84" charset="-128"/>
                <a:cs typeface="ＭＳ Ｐゴシック" pitchFamily="84" charset="-128"/>
              </a:rPr>
              <a:t>)</a:t>
            </a:r>
          </a:p>
        </p:txBody>
      </p:sp>
      <p:pic>
        <p:nvPicPr>
          <p:cNvPr id="4" name="Picture 3" descr="vlookup1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625" y="1216025"/>
            <a:ext cx="4303713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52800" y="2590800"/>
            <a:ext cx="3200400" cy="1323975"/>
          </a:xfrm>
          <a:prstGeom prst="rect">
            <a:avLst/>
          </a:prstGeom>
          <a:solidFill>
            <a:srgbClr val="FF6600">
              <a:alpha val="6196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>
                <a:ea typeface="ＭＳ Ｐゴシック" pitchFamily="84" charset="-128"/>
                <a:cs typeface="ＭＳ Ｐゴシック" pitchFamily="84" charset="-128"/>
              </a:rPr>
              <a:t>#REF!</a:t>
            </a:r>
          </a:p>
        </p:txBody>
      </p:sp>
      <p:pic>
        <p:nvPicPr>
          <p:cNvPr id="4097" name="Picture 1" descr="C:\Users\Dale\AppData\Local\Microsoft\Windows\Temporary Internet Files\Content.IE5\Y0PV7U95\MCj04349100000[1]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build="p"/>
      <p:bldP spid="6" grpId="0" animBg="1"/>
      <p:bldP spid="6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Textbook Question</a:t>
            </a:r>
          </a:p>
        </p:txBody>
      </p:sp>
      <p:pic>
        <p:nvPicPr>
          <p:cNvPr id="100354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0" y="2057400"/>
            <a:ext cx="7315200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____, used to accumulate data about costs involved in producing specific products, make excellent use of IT to compile pricing data.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ERP Systems</a:t>
            </a:r>
            <a:endParaRPr lang="en-US" dirty="0">
              <a:latin typeface="+mn-lt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Cost-accounting Systems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Human Resources Systems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SCM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Textbook Question</a:t>
            </a:r>
          </a:p>
        </p:txBody>
      </p:sp>
      <p:pic>
        <p:nvPicPr>
          <p:cNvPr id="101378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0" y="2057400"/>
            <a:ext cx="7315200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____, used to accumulate data about costs involved in producing specific products, make excellent use of IT to compile pricing data.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ERP Systems</a:t>
            </a:r>
            <a:endParaRPr lang="en-US" dirty="0">
              <a:latin typeface="+mn-lt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b="1" dirty="0">
                <a:solidFill>
                  <a:srgbClr val="00B050"/>
                </a:solidFill>
                <a:latin typeface="+mn-lt"/>
              </a:rPr>
              <a:t>Cost-accounting Systems   </a:t>
            </a:r>
            <a:r>
              <a:rPr lang="en-US" sz="4000" b="1" dirty="0">
                <a:solidFill>
                  <a:srgbClr val="00B050"/>
                </a:solidFill>
                <a:latin typeface="+mn-lt"/>
                <a:sym typeface="Wingdings"/>
              </a:rPr>
              <a:t></a:t>
            </a:r>
            <a:endParaRPr lang="en-US" sz="4000" b="1" dirty="0">
              <a:solidFill>
                <a:srgbClr val="00B050"/>
              </a:solidFill>
              <a:latin typeface="+mn-lt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Human Resources Systems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UcParenR"/>
              <a:defRPr/>
            </a:pPr>
            <a:r>
              <a:rPr lang="en-US" sz="2800" dirty="0">
                <a:latin typeface="+mn-lt"/>
              </a:rPr>
              <a:t>SCM Systems</a:t>
            </a:r>
          </a:p>
          <a:p>
            <a:pPr marL="514350" indent="-51435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Ref: p.81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Textbook Question</a:t>
            </a:r>
          </a:p>
        </p:txBody>
      </p:sp>
      <p:pic>
        <p:nvPicPr>
          <p:cNvPr id="102402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102403" name="TextBox 5"/>
          <p:cNvSpPr txBox="1">
            <a:spLocks noChangeArrowheads="1"/>
          </p:cNvSpPr>
          <p:nvPr/>
        </p:nvSpPr>
        <p:spPr bwMode="auto">
          <a:xfrm>
            <a:off x="990600" y="2971800"/>
            <a:ext cx="7315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ＭＳ Ｐゴシック" pitchFamily="84" charset="-128"/>
                <a:cs typeface="ＭＳ Ｐゴシック" pitchFamily="84" charset="-128"/>
              </a:rPr>
              <a:t>When a pattern of defects is discovered in a product, ____________________ helps pinpoint the plant at which it was produced and the particular lot from which it came.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Textbook Question</a:t>
            </a:r>
          </a:p>
        </p:txBody>
      </p:sp>
      <p:pic>
        <p:nvPicPr>
          <p:cNvPr id="103426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103427" name="TextBox 5"/>
          <p:cNvSpPr txBox="1">
            <a:spLocks noChangeArrowheads="1"/>
          </p:cNvSpPr>
          <p:nvPr/>
        </p:nvSpPr>
        <p:spPr bwMode="auto">
          <a:xfrm>
            <a:off x="990600" y="2971800"/>
            <a:ext cx="73152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ＭＳ Ｐゴシック" pitchFamily="84" charset="-128"/>
                <a:cs typeface="ＭＳ Ｐゴシック" pitchFamily="84" charset="-128"/>
              </a:rPr>
              <a:t>When a pattern of defects is discovered in a product, ______</a:t>
            </a:r>
            <a:r>
              <a:rPr lang="en-US" sz="2800" b="1" u="sng">
                <a:solidFill>
                  <a:srgbClr val="00B050"/>
                </a:solidFill>
                <a:ea typeface="ＭＳ Ｐゴシック" pitchFamily="84" charset="-128"/>
                <a:cs typeface="ＭＳ Ｐゴシック" pitchFamily="84" charset="-128"/>
              </a:rPr>
              <a:t>R F I D</a:t>
            </a:r>
            <a:r>
              <a:rPr lang="en-US" sz="2800">
                <a:ea typeface="ＭＳ Ｐゴシック" pitchFamily="84" charset="-128"/>
                <a:cs typeface="ＭＳ Ｐゴシック" pitchFamily="84" charset="-128"/>
              </a:rPr>
              <a:t>_______ helps pinpoint the plant at which it was produced and the particular lot from which it came.</a:t>
            </a:r>
          </a:p>
          <a:p>
            <a:endParaRPr lang="en-US" sz="2800">
              <a:ea typeface="ＭＳ Ｐゴシック" pitchFamily="84" charset="-128"/>
              <a:cs typeface="ＭＳ Ｐゴシック" pitchFamily="84" charset="-128"/>
            </a:endParaRPr>
          </a:p>
          <a:p>
            <a:pPr algn="r"/>
            <a:r>
              <a:rPr lang="en-US" sz="1600">
                <a:ea typeface="ＭＳ Ｐゴシック" pitchFamily="84" charset="-128"/>
                <a:cs typeface="ＭＳ Ｐゴシック" pitchFamily="84" charset="-128"/>
              </a:rPr>
              <a:t>Ref: p.91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a typeface="+mj-ea"/>
                <a:cs typeface="+mj-cs"/>
              </a:rPr>
              <a:t>IS</a:t>
            </a:r>
            <a:r>
              <a:rPr lang="en-US" sz="3400" dirty="0" smtClean="0">
                <a:ea typeface="+mj-ea"/>
                <a:cs typeface="+mj-cs"/>
              </a:rPr>
              <a:t> functions</a:t>
            </a:r>
            <a:endParaRPr lang="en-US" sz="3400" dirty="0">
              <a:ea typeface="+mj-ea"/>
              <a:cs typeface="+mj-cs"/>
            </a:endParaRPr>
          </a:p>
        </p:txBody>
      </p:sp>
      <p:pic>
        <p:nvPicPr>
          <p:cNvPr id="104450" name="Content Placeholder 3" descr="reachhand2_100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10445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Microsoft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Excel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Information Functions</a:t>
            </a:r>
          </a:p>
        </p:txBody>
      </p:sp>
      <p:pic>
        <p:nvPicPr>
          <p:cNvPr id="10445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133600"/>
            <a:ext cx="81692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a typeface="+mj-ea"/>
                <a:cs typeface="+mj-cs"/>
              </a:rPr>
              <a:t>ISNA</a:t>
            </a:r>
            <a:r>
              <a:rPr lang="en-US" sz="3400" dirty="0" smtClean="0">
                <a:ea typeface="+mj-ea"/>
                <a:cs typeface="+mj-cs"/>
              </a:rPr>
              <a:t> function</a:t>
            </a:r>
            <a:endParaRPr lang="en-US" sz="3400" dirty="0">
              <a:ea typeface="+mj-ea"/>
              <a:cs typeface="+mj-cs"/>
            </a:endParaRPr>
          </a:p>
        </p:txBody>
      </p:sp>
      <p:pic>
        <p:nvPicPr>
          <p:cNvPr id="105474" name="Content Placeholder 3" descr="reachhand2_100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10547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Microsoft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Excel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Information Functions</a:t>
            </a:r>
          </a:p>
        </p:txBody>
      </p:sp>
      <p:pic>
        <p:nvPicPr>
          <p:cNvPr id="10547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057400"/>
            <a:ext cx="8386763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a typeface="+mj-ea"/>
                <a:cs typeface="+mj-cs"/>
              </a:rPr>
              <a:t>SUMIF</a:t>
            </a:r>
            <a:r>
              <a:rPr lang="en-US" sz="3400" dirty="0" smtClean="0">
                <a:ea typeface="+mj-ea"/>
                <a:cs typeface="+mj-cs"/>
              </a:rPr>
              <a:t> function</a:t>
            </a:r>
            <a:endParaRPr lang="en-US" sz="3400" dirty="0">
              <a:ea typeface="+mj-ea"/>
              <a:cs typeface="+mj-cs"/>
            </a:endParaRPr>
          </a:p>
        </p:txBody>
      </p:sp>
      <p:pic>
        <p:nvPicPr>
          <p:cNvPr id="23554" name="Content Placeholder 3" descr="reachhand2_100.gif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2355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Microsoft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Excel</a:t>
            </a:r>
            <a:r>
              <a:rPr lang="en-US" baseline="30000" smtClean="0">
                <a:ea typeface="ＭＳ Ｐゴシック" pitchFamily="84" charset="-128"/>
                <a:cs typeface="ＭＳ Ｐゴシック" pitchFamily="84" charset="-128"/>
              </a:rPr>
              <a:t>®</a:t>
            </a:r>
            <a:r>
              <a:rPr lang="en-US" smtClean="0">
                <a:ea typeface="ＭＳ Ｐゴシック" pitchFamily="84" charset="-128"/>
                <a:cs typeface="ＭＳ Ｐゴシック" pitchFamily="84" charset="-128"/>
              </a:rPr>
              <a:t> Mathematical Functions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001000" cy="4678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Syntax:</a:t>
            </a:r>
          </a:p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latin typeface="+mn-lt"/>
              </a:rPr>
              <a:t>=SUMIF(range, criteria, [sum_range])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Arguments: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 b="1" dirty="0">
                <a:latin typeface="+mn-lt"/>
              </a:rPr>
              <a:t>range</a:t>
            </a:r>
            <a:r>
              <a:rPr lang="en-US" sz="1400" dirty="0">
                <a:latin typeface="+mn-lt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Required</a:t>
            </a:r>
            <a:endParaRPr lang="en-US" sz="1400" dirty="0">
              <a:latin typeface="+mn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>
                <a:latin typeface="+mn-lt"/>
              </a:rPr>
              <a:t>The range of cells that you want evaluated by criteria.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sz="1400" dirty="0">
                <a:latin typeface="+mn-lt"/>
              </a:rPr>
              <a:t>Cells in each range must be numbers or names, arrays, or references that contain numbers.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sz="1400" dirty="0">
                <a:latin typeface="+mn-lt"/>
              </a:rPr>
              <a:t>Blank and text values are ignored.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b="1" dirty="0">
                <a:latin typeface="+mn-lt"/>
              </a:rPr>
              <a:t>criteria</a:t>
            </a:r>
            <a:r>
              <a:rPr lang="en-US" sz="1400" dirty="0">
                <a:latin typeface="+mn-lt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Required</a:t>
            </a:r>
            <a:endParaRPr lang="en-US" sz="1400" dirty="0">
              <a:latin typeface="+mn-lt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>
                <a:latin typeface="+mn-lt"/>
              </a:rPr>
              <a:t>The criteria in the form of a number, expression, a cell reference, text, or a function that defines which cells will be added.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sz="1400" dirty="0">
                <a:latin typeface="+mn-lt"/>
              </a:rPr>
              <a:t>Criteria can be expressed as 32, "&gt;32", B5, "32", "apples", or TODAY().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 b="1" dirty="0">
                <a:latin typeface="+mn-lt"/>
              </a:rPr>
              <a:t>sum_range  </a:t>
            </a:r>
            <a:r>
              <a:rPr lang="en-US" sz="1400" dirty="0">
                <a:solidFill>
                  <a:srgbClr val="00B050"/>
                </a:solidFill>
                <a:latin typeface="+mn-lt"/>
              </a:rPr>
              <a:t>Optional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>
                <a:latin typeface="+mn-lt"/>
              </a:rPr>
              <a:t>The actual cells to add, if you want to add cells other than those specified in the range argument.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sz="1400" dirty="0">
                <a:latin typeface="+mn-lt"/>
              </a:rPr>
              <a:t>Excel adds the cells that are specified in the range argument (the same cells to which the criteria is applied).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iew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4873</TotalTime>
  <Words>2650</Words>
  <Application>Microsoft Office PowerPoint</Application>
  <PresentationFormat>On-screen Show (4:3)</PresentationFormat>
  <Paragraphs>497</Paragraphs>
  <Slides>87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6" baseType="lpstr">
      <vt:lpstr>Arial</vt:lpstr>
      <vt:lpstr>ＭＳ Ｐゴシック</vt:lpstr>
      <vt:lpstr>Calibri</vt:lpstr>
      <vt:lpstr>Symbol</vt:lpstr>
      <vt:lpstr>Wingdings</vt:lpstr>
      <vt:lpstr>Courier New</vt:lpstr>
      <vt:lpstr>新細明體</vt:lpstr>
      <vt:lpstr>굴림</vt:lpstr>
      <vt:lpstr>Review</vt:lpstr>
      <vt:lpstr>CIS300 Test Review</vt:lpstr>
      <vt:lpstr>CIS300 Test 2 – All others</vt:lpstr>
      <vt:lpstr>Microsoft Excel Mathematical Functions</vt:lpstr>
      <vt:lpstr>PowerPoint Presentation</vt:lpstr>
      <vt:lpstr>PowerPoint Presentation</vt:lpstr>
      <vt:lpstr>PowerPoint Presentation</vt:lpstr>
      <vt:lpstr>Textbook Question</vt:lpstr>
      <vt:lpstr>Textbook Question</vt:lpstr>
      <vt:lpstr>PowerPoint Presentation</vt:lpstr>
      <vt:lpstr>PowerPoint Presentation</vt:lpstr>
      <vt:lpstr>PowerPoint Presentation</vt:lpstr>
      <vt:lpstr>Textbook Question</vt:lpstr>
      <vt:lpstr>Textbook Question</vt:lpstr>
      <vt:lpstr>Microsoft Excel Statistical Functions</vt:lpstr>
      <vt:lpstr>PowerPoint Presentation</vt:lpstr>
      <vt:lpstr>PowerPoint Presentation</vt:lpstr>
      <vt:lpstr>PowerPoint Presentation</vt:lpstr>
      <vt:lpstr>Textbook Question</vt:lpstr>
      <vt:lpstr>Textbook Question</vt:lpstr>
      <vt:lpstr>Creating and Maintaining  Strategic Information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Textbook Question</vt:lpstr>
      <vt:lpstr>Textbook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Textbook Question</vt:lpstr>
      <vt:lpstr>Textbook Question</vt:lpstr>
      <vt:lpstr>Supply Chain Management</vt:lpstr>
      <vt:lpstr>Microsoft Excel Lookup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Textbook Question</vt:lpstr>
      <vt:lpstr>Textbook Question</vt:lpstr>
      <vt:lpstr>Textbook Question</vt:lpstr>
      <vt:lpstr>Textbook Question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CIS300 Final Exam Review</dc:title>
  <dc:subject>CIS 300</dc:subject>
  <dc:creator>Warren D. McIntosh</dc:creator>
  <cp:keywords>Exel, Access, Microsoft, CIS, 300, CIS300</cp:keywords>
  <dc:description>Fall 2008 Final Exam Review material</dc:description>
  <cp:lastModifiedBy>Jake  Ellis</cp:lastModifiedBy>
  <cp:revision>426</cp:revision>
  <dcterms:created xsi:type="dcterms:W3CDTF">2008-07-02T06:22:38Z</dcterms:created>
  <dcterms:modified xsi:type="dcterms:W3CDTF">2010-02-20T23:49:23Z</dcterms:modified>
  <cp:category>Education/Training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Warren D. McIntosh</vt:lpwstr>
  </property>
  <property fmtid="{D5CDD505-2E9C-101B-9397-08002B2CF9AE}" pid="3" name="Purpose">
    <vt:lpwstr>Education / Training</vt:lpwstr>
  </property>
</Properties>
</file>