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9"/>
  </p:notesMasterIdLst>
  <p:handoutMasterIdLst>
    <p:handoutMasterId r:id="rId90"/>
  </p:handoutMasterIdLst>
  <p:sldIdLst>
    <p:sldId id="533" r:id="rId2"/>
    <p:sldId id="594" r:id="rId3"/>
    <p:sldId id="596" r:id="rId4"/>
    <p:sldId id="597" r:id="rId5"/>
    <p:sldId id="598" r:id="rId6"/>
    <p:sldId id="599" r:id="rId7"/>
    <p:sldId id="631" r:id="rId8"/>
    <p:sldId id="632" r:id="rId9"/>
    <p:sldId id="603" r:id="rId10"/>
    <p:sldId id="604" r:id="rId11"/>
    <p:sldId id="605" r:id="rId12"/>
    <p:sldId id="633" r:id="rId13"/>
    <p:sldId id="634" r:id="rId14"/>
    <p:sldId id="606" r:id="rId15"/>
    <p:sldId id="607" r:id="rId16"/>
    <p:sldId id="608" r:id="rId17"/>
    <p:sldId id="609" r:id="rId18"/>
    <p:sldId id="635" r:id="rId19"/>
    <p:sldId id="636" r:id="rId20"/>
    <p:sldId id="637" r:id="rId21"/>
    <p:sldId id="610" r:id="rId22"/>
    <p:sldId id="611" r:id="rId23"/>
    <p:sldId id="612" r:id="rId24"/>
    <p:sldId id="613" r:id="rId25"/>
    <p:sldId id="614" r:id="rId26"/>
    <p:sldId id="615" r:id="rId27"/>
    <p:sldId id="616" r:id="rId28"/>
    <p:sldId id="617" r:id="rId29"/>
    <p:sldId id="618" r:id="rId30"/>
    <p:sldId id="619" r:id="rId31"/>
    <p:sldId id="620" r:id="rId32"/>
    <p:sldId id="638" r:id="rId33"/>
    <p:sldId id="639" r:id="rId34"/>
    <p:sldId id="621" r:id="rId35"/>
    <p:sldId id="622" r:id="rId36"/>
    <p:sldId id="623" r:id="rId37"/>
    <p:sldId id="624" r:id="rId38"/>
    <p:sldId id="625" r:id="rId39"/>
    <p:sldId id="626" r:id="rId40"/>
    <p:sldId id="627" r:id="rId41"/>
    <p:sldId id="628" r:id="rId42"/>
    <p:sldId id="629" r:id="rId43"/>
    <p:sldId id="630" r:id="rId44"/>
    <p:sldId id="584" r:id="rId45"/>
    <p:sldId id="585" r:id="rId46"/>
    <p:sldId id="586" r:id="rId47"/>
    <p:sldId id="640" r:id="rId48"/>
    <p:sldId id="641" r:id="rId49"/>
    <p:sldId id="642" r:id="rId50"/>
    <p:sldId id="643" r:id="rId51"/>
    <p:sldId id="644" r:id="rId52"/>
    <p:sldId id="645" r:id="rId53"/>
    <p:sldId id="646" r:id="rId54"/>
    <p:sldId id="647" r:id="rId55"/>
    <p:sldId id="648" r:id="rId56"/>
    <p:sldId id="649" r:id="rId57"/>
    <p:sldId id="650" r:id="rId58"/>
    <p:sldId id="651" r:id="rId59"/>
    <p:sldId id="652" r:id="rId60"/>
    <p:sldId id="653" r:id="rId61"/>
    <p:sldId id="654" r:id="rId62"/>
    <p:sldId id="655" r:id="rId63"/>
    <p:sldId id="656" r:id="rId64"/>
    <p:sldId id="657" r:id="rId65"/>
    <p:sldId id="658" r:id="rId66"/>
    <p:sldId id="659" r:id="rId67"/>
    <p:sldId id="660" r:id="rId68"/>
    <p:sldId id="661" r:id="rId69"/>
    <p:sldId id="662" r:id="rId70"/>
    <p:sldId id="663" r:id="rId71"/>
    <p:sldId id="664" r:id="rId72"/>
    <p:sldId id="665" r:id="rId73"/>
    <p:sldId id="666" r:id="rId74"/>
    <p:sldId id="667" r:id="rId75"/>
    <p:sldId id="668" r:id="rId76"/>
    <p:sldId id="669" r:id="rId77"/>
    <p:sldId id="670" r:id="rId78"/>
    <p:sldId id="671" r:id="rId79"/>
    <p:sldId id="672" r:id="rId80"/>
    <p:sldId id="673" r:id="rId81"/>
    <p:sldId id="674" r:id="rId82"/>
    <p:sldId id="587" r:id="rId83"/>
    <p:sldId id="588" r:id="rId84"/>
    <p:sldId id="589" r:id="rId85"/>
    <p:sldId id="590" r:id="rId86"/>
    <p:sldId id="372" r:id="rId87"/>
    <p:sldId id="327" r:id="rId8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0C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66" autoAdjust="0"/>
    <p:restoredTop sz="95944" autoAdjust="0"/>
  </p:normalViewPr>
  <p:slideViewPr>
    <p:cSldViewPr>
      <p:cViewPr>
        <p:scale>
          <a:sx n="70" d="100"/>
          <a:sy n="70" d="100"/>
        </p:scale>
        <p:origin x="-1050" y="-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926" y="-84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r">
              <a:defRPr sz="1200"/>
            </a:lvl1pPr>
          </a:lstStyle>
          <a:p>
            <a:fld id="{E599097C-1549-4981-ACAC-E7408C267D9D}" type="datetimeFigureOut">
              <a:rPr lang="en-US" smtClean="0"/>
              <a:pPr/>
              <a:t>2/12/2010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r">
              <a:defRPr sz="1200"/>
            </a:lvl1pPr>
          </a:lstStyle>
          <a:p>
            <a:fld id="{AADA7093-B500-4629-BFF7-BF72C22424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r">
              <a:defRPr sz="1200"/>
            </a:lvl1pPr>
          </a:lstStyle>
          <a:p>
            <a:fld id="{2F38F6F6-4E2F-45B8-8BBC-C8735A711011}" type="datetimeFigureOut">
              <a:rPr lang="en-US" smtClean="0"/>
              <a:pPr/>
              <a:t>2/12/2010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47" tIns="46324" rIns="92647" bIns="4632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2647" tIns="46324" rIns="92647" bIns="463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r">
              <a:defRPr sz="1200"/>
            </a:lvl1pPr>
          </a:lstStyle>
          <a:p>
            <a:fld id="{C1B089D6-DFE7-4EBF-A62D-FDBCFAA76D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900AE3-B131-45C8-8289-6F3C89D22528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0E2E0-08D9-4692-B479-FF6A3C452457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181600"/>
            <a:ext cx="7772400" cy="990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" y="381000"/>
            <a:ext cx="37338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3055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Fall 2008</a:t>
            </a:r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055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055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A7E5453-FFD7-4A4B-835D-826A04E49D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C201DC-949C-4845-A818-EC9E96715BFD}" type="datetimeFigureOut">
              <a:rPr lang="en-US" smtClean="0"/>
              <a:pPr/>
              <a:t>2/12/2010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7E5453-FFD7-4A4B-835D-826A04E49D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200025"/>
            <a:ext cx="2057400" cy="5891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00025"/>
            <a:ext cx="6019800" cy="5891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C201DC-949C-4845-A818-EC9E96715BFD}" type="datetimeFigureOut">
              <a:rPr lang="en-US" smtClean="0"/>
              <a:pPr/>
              <a:t>2/12/2010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7E5453-FFD7-4A4B-835D-826A04E49D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Fall 2008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7E5453-FFD7-4A4B-835D-826A04E49D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6705600" y="6553200"/>
            <a:ext cx="243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noProof="0" dirty="0" smtClean="0"/>
              <a:t>© 2009 Dale McIntosh. All Rights Reserved.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C201DC-949C-4845-A818-EC9E96715BFD}" type="datetimeFigureOut">
              <a:rPr lang="en-US" smtClean="0"/>
              <a:pPr/>
              <a:t>2/12/2010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7E5453-FFD7-4A4B-835D-826A04E49D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47838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747838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C201DC-949C-4845-A818-EC9E96715BFD}" type="datetimeFigureOut">
              <a:rPr lang="en-US" smtClean="0"/>
              <a:pPr/>
              <a:t>2/12/2010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7E5453-FFD7-4A4B-835D-826A04E49D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C201DC-949C-4845-A818-EC9E96715BFD}" type="datetimeFigureOut">
              <a:rPr lang="en-US" smtClean="0"/>
              <a:pPr/>
              <a:t>2/12/2010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7E5453-FFD7-4A4B-835D-826A04E49D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C201DC-949C-4845-A818-EC9E96715BFD}" type="datetimeFigureOut">
              <a:rPr lang="en-US" smtClean="0"/>
              <a:pPr/>
              <a:t>2/12/2010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7E5453-FFD7-4A4B-835D-826A04E49D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C201DC-949C-4845-A818-EC9E96715BFD}" type="datetimeFigureOut">
              <a:rPr lang="en-US" smtClean="0"/>
              <a:pPr/>
              <a:t>2/12/2010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7E5453-FFD7-4A4B-835D-826A04E49D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C201DC-949C-4845-A818-EC9E96715BFD}" type="datetimeFigureOut">
              <a:rPr lang="en-US" smtClean="0"/>
              <a:pPr/>
              <a:t>2/12/2010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7E5453-FFD7-4A4B-835D-826A04E49D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C201DC-949C-4845-A818-EC9E96715BFD}" type="datetimeFigureOut">
              <a:rPr lang="en-US" smtClean="0"/>
              <a:pPr/>
              <a:t>2/12/2010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7E5453-FFD7-4A4B-835D-826A04E49D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00025"/>
            <a:ext cx="73009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47838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dirty="0" smtClean="0"/>
              <a:t>Fall 2008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A7E5453-FFD7-4A4B-835D-826A04E49D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9.xml"/><Relationship Id="rId5" Type="http://schemas.openxmlformats.org/officeDocument/2006/relationships/slide" Target="slide65.xml"/><Relationship Id="rId4" Type="http://schemas.openxmlformats.org/officeDocument/2006/relationships/slide" Target="slide5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slide" Target="slide4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6.xml"/><Relationship Id="rId4" Type="http://schemas.openxmlformats.org/officeDocument/2006/relationships/slide" Target="slide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" Target="slide6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" Target="slide6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" Target="slide6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CIS300 </a:t>
            </a:r>
            <a:r>
              <a:rPr lang="en-US" dirty="0" smtClean="0"/>
              <a:t>Test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Dale McIntosh</a:t>
            </a:r>
            <a:endParaRPr lang="en-US" dirty="0"/>
          </a:p>
        </p:txBody>
      </p:sp>
      <p:pic>
        <p:nvPicPr>
          <p:cNvPr id="4" name="Picture 3" descr="reachhand2_10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1066800"/>
            <a:ext cx="1447800" cy="1447800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>
              <a:rot lat="21299999" lon="20099981" rev="0"/>
            </a:camera>
            <a:lightRig rig="threePt" dir="t"/>
          </a:scene3d>
        </p:spPr>
      </p:pic>
      <p:sp>
        <p:nvSpPr>
          <p:cNvPr id="5" name="Footer Placeholder 6"/>
          <p:cNvSpPr txBox="1">
            <a:spLocks/>
          </p:cNvSpPr>
          <p:nvPr/>
        </p:nvSpPr>
        <p:spPr bwMode="auto">
          <a:xfrm>
            <a:off x="6172200" y="6553200"/>
            <a:ext cx="297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noProof="0" dirty="0" smtClean="0"/>
              <a:t>© 2009 Dale McIntosh. All Rights Reserved.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0" y="6553200"/>
            <a:ext cx="243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/>
              <a:t>Fall 2009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MCAS(rgb)_59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872741"/>
            <a:ext cx="3152775" cy="69291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The </a:t>
            </a:r>
            <a:r>
              <a:rPr lang="en-US" sz="3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SUMIF</a:t>
            </a:r>
            <a:r>
              <a:rPr lang="en-US" sz="3400" dirty="0" smtClean="0"/>
              <a:t> function</a:t>
            </a:r>
            <a:endParaRPr lang="en-US" sz="3400" dirty="0"/>
          </a:p>
        </p:txBody>
      </p:sp>
      <p:pic>
        <p:nvPicPr>
          <p:cNvPr id="4" name="Content Placeholder 3" descr="reachhand2_100.gif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971800" y="6400800"/>
            <a:ext cx="3505200" cy="307975"/>
          </a:xfrm>
        </p:spPr>
        <p:txBody>
          <a:bodyPr/>
          <a:lstStyle/>
          <a:p>
            <a:r>
              <a:rPr lang="en-US" dirty="0" smtClean="0"/>
              <a:t>Microsoft</a:t>
            </a:r>
            <a:r>
              <a:rPr lang="en-US" baseline="30000" dirty="0" smtClean="0"/>
              <a:t>®</a:t>
            </a:r>
            <a:r>
              <a:rPr lang="en-US" dirty="0" smtClean="0"/>
              <a:t> Excel</a:t>
            </a:r>
            <a:r>
              <a:rPr lang="en-US" baseline="30000" dirty="0" smtClean="0"/>
              <a:t>®</a:t>
            </a:r>
            <a:r>
              <a:rPr lang="en-US" dirty="0" smtClean="0"/>
              <a:t> Mathematical Functions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676400"/>
            <a:ext cx="82296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Description: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smtClean="0"/>
              <a:t>Sums the values in a range that meet criteria that you specify.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Remarks: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See the Microsoft</a:t>
            </a:r>
            <a:r>
              <a:rPr lang="en-US" baseline="30000" dirty="0" smtClean="0"/>
              <a:t>®</a:t>
            </a:r>
            <a:r>
              <a:rPr lang="en-US" dirty="0" smtClean="0"/>
              <a:t> Excel</a:t>
            </a:r>
            <a:r>
              <a:rPr lang="en-US" baseline="30000" dirty="0" smtClean="0"/>
              <a:t>®</a:t>
            </a:r>
            <a:r>
              <a:rPr lang="en-US" dirty="0" smtClean="0"/>
              <a:t> help for additional remarks.</a:t>
            </a:r>
          </a:p>
          <a:p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Errors:</a:t>
            </a:r>
          </a:p>
          <a:p>
            <a:r>
              <a:rPr lang="en-US" i="1" dirty="0" smtClean="0"/>
              <a:t>None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The </a:t>
            </a:r>
            <a:r>
              <a:rPr lang="en-US" sz="3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SUMIF</a:t>
            </a:r>
            <a:r>
              <a:rPr lang="en-US" sz="3400" dirty="0" smtClean="0"/>
              <a:t> function</a:t>
            </a:r>
            <a:endParaRPr lang="en-US" sz="3400" dirty="0"/>
          </a:p>
        </p:txBody>
      </p:sp>
      <p:pic>
        <p:nvPicPr>
          <p:cNvPr id="4" name="Content Placeholder 3" descr="reachhand2_100.gif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971800" y="6400800"/>
            <a:ext cx="3505200" cy="307975"/>
          </a:xfrm>
        </p:spPr>
        <p:txBody>
          <a:bodyPr/>
          <a:lstStyle/>
          <a:p>
            <a:r>
              <a:rPr lang="en-US" dirty="0" smtClean="0"/>
              <a:t>Microsoft</a:t>
            </a:r>
            <a:r>
              <a:rPr lang="en-US" baseline="30000" dirty="0" smtClean="0"/>
              <a:t>®</a:t>
            </a:r>
            <a:r>
              <a:rPr lang="en-US" dirty="0" smtClean="0"/>
              <a:t> Excel</a:t>
            </a:r>
            <a:r>
              <a:rPr lang="en-US" baseline="30000" dirty="0" smtClean="0"/>
              <a:t>®</a:t>
            </a:r>
            <a:r>
              <a:rPr lang="en-US" dirty="0" smtClean="0"/>
              <a:t> Mathematical Functions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819400"/>
            <a:ext cx="8458199" cy="171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Textbook Question</a:t>
            </a:r>
            <a:endParaRPr lang="en-US" sz="3400" dirty="0"/>
          </a:p>
        </p:txBody>
      </p:sp>
      <p:pic>
        <p:nvPicPr>
          <p:cNvPr id="4" name="Content Placeholder 3" descr="reachhand2_100.gif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6" name="TextBox 5"/>
          <p:cNvSpPr txBox="1"/>
          <p:nvPr/>
        </p:nvSpPr>
        <p:spPr>
          <a:xfrm>
            <a:off x="990601" y="2057400"/>
            <a:ext cx="73152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Adding to a product or service to increase its value to the consumer is called ____.</a:t>
            </a:r>
          </a:p>
          <a:p>
            <a:endParaRPr lang="en-US" sz="2800" dirty="0" smtClean="0"/>
          </a:p>
          <a:p>
            <a:pPr marL="514350" indent="-514350">
              <a:buAutoNum type="alphaUcParenR"/>
            </a:pPr>
            <a:r>
              <a:rPr lang="en-US" sz="2800" dirty="0" smtClean="0"/>
              <a:t>adding value</a:t>
            </a:r>
          </a:p>
          <a:p>
            <a:pPr marL="514350" indent="-514350">
              <a:buAutoNum type="alphaUcParenR"/>
            </a:pPr>
            <a:r>
              <a:rPr lang="en-US" sz="2800" dirty="0" smtClean="0"/>
              <a:t>enhancing existing products or services</a:t>
            </a:r>
          </a:p>
          <a:p>
            <a:pPr marL="514350" indent="-514350">
              <a:buAutoNum type="alphaUcParenR"/>
            </a:pPr>
            <a:r>
              <a:rPr lang="en-US" sz="2800" dirty="0" smtClean="0"/>
              <a:t>increasing value</a:t>
            </a:r>
          </a:p>
          <a:p>
            <a:pPr marL="514350" indent="-514350">
              <a:buAutoNum type="alphaUcParenR"/>
            </a:pPr>
            <a:r>
              <a:rPr lang="en-US" sz="2800" dirty="0" smtClean="0"/>
              <a:t>incrementing service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Textbook Question</a:t>
            </a:r>
            <a:endParaRPr lang="en-US" sz="3400" dirty="0"/>
          </a:p>
        </p:txBody>
      </p:sp>
      <p:pic>
        <p:nvPicPr>
          <p:cNvPr id="4" name="Content Placeholder 3" descr="reachhand2_100.gif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6" name="TextBox 5"/>
          <p:cNvSpPr txBox="1"/>
          <p:nvPr/>
        </p:nvSpPr>
        <p:spPr>
          <a:xfrm>
            <a:off x="990601" y="2057400"/>
            <a:ext cx="7315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Adding to a product or service to increase its value to the consumer is called ____.</a:t>
            </a:r>
          </a:p>
          <a:p>
            <a:endParaRPr lang="en-US" sz="2800" dirty="0" smtClean="0"/>
          </a:p>
          <a:p>
            <a:pPr marL="514350" indent="-514350">
              <a:buAutoNum type="alphaUcParenR"/>
            </a:pPr>
            <a:r>
              <a:rPr lang="en-US" sz="2800" dirty="0" smtClean="0"/>
              <a:t>adding value</a:t>
            </a:r>
          </a:p>
          <a:p>
            <a:pPr marL="514350" indent="-514350">
              <a:buAutoNum type="alphaUcParenR"/>
            </a:pPr>
            <a:r>
              <a:rPr lang="en-US" sz="2400" b="1" dirty="0" smtClean="0">
                <a:solidFill>
                  <a:srgbClr val="00B050"/>
                </a:solidFill>
              </a:rPr>
              <a:t>enhancing existing products or services  </a:t>
            </a:r>
            <a:r>
              <a:rPr lang="en-US" sz="4000" b="1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4000" b="1" dirty="0" smtClean="0">
              <a:solidFill>
                <a:srgbClr val="00B050"/>
              </a:solidFill>
            </a:endParaRPr>
          </a:p>
          <a:p>
            <a:pPr marL="514350" indent="-514350">
              <a:buAutoNum type="alphaUcParenR"/>
            </a:pPr>
            <a:r>
              <a:rPr lang="en-US" sz="2800" dirty="0" smtClean="0"/>
              <a:t>increasing value</a:t>
            </a:r>
          </a:p>
          <a:p>
            <a:pPr marL="514350" indent="-514350">
              <a:buAutoNum type="alphaUcParenR"/>
            </a:pPr>
            <a:r>
              <a:rPr lang="en-US" sz="2800" dirty="0" smtClean="0"/>
              <a:t>incrementing service</a:t>
            </a:r>
          </a:p>
          <a:p>
            <a:pPr algn="r"/>
            <a:r>
              <a:rPr lang="en-US" sz="1600" dirty="0" smtClean="0"/>
              <a:t>Ref. pp. 49-50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Microsoft</a:t>
            </a:r>
            <a:r>
              <a:rPr lang="en-US" sz="3400" baseline="30000" dirty="0" smtClean="0">
                <a:sym typeface="Symbol"/>
              </a:rPr>
              <a:t></a:t>
            </a:r>
            <a:r>
              <a:rPr lang="en-US" sz="3400" dirty="0" smtClean="0"/>
              <a:t> Excel</a:t>
            </a:r>
            <a:r>
              <a:rPr lang="en-US" sz="3400" baseline="30000" dirty="0" smtClean="0">
                <a:sym typeface="Symbol"/>
              </a:rPr>
              <a:t></a:t>
            </a:r>
            <a:br>
              <a:rPr lang="en-US" sz="3400" baseline="30000" dirty="0" smtClean="0">
                <a:sym typeface="Symbol"/>
              </a:rPr>
            </a:br>
            <a:r>
              <a:rPr lang="en-US" sz="3400" dirty="0" smtClean="0"/>
              <a:t>Statistical Functions</a:t>
            </a:r>
            <a:endParaRPr lang="en-US" sz="3400" dirty="0"/>
          </a:p>
        </p:txBody>
      </p:sp>
      <p:pic>
        <p:nvPicPr>
          <p:cNvPr id="4" name="Content Placeholder 3" descr="reachhand2_100.gif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6" name="TextBox 5"/>
          <p:cNvSpPr txBox="1"/>
          <p:nvPr/>
        </p:nvSpPr>
        <p:spPr>
          <a:xfrm>
            <a:off x="609600" y="16764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 smtClean="0">
                <a:hlinkClick r:id="rId4" action="ppaction://hlinksldjump"/>
              </a:rPr>
              <a:t>COUNTIF</a:t>
            </a:r>
            <a:endParaRPr lang="en-US" sz="2000" dirty="0" smtClean="0"/>
          </a:p>
          <a:p>
            <a:pPr lvl="1"/>
            <a:r>
              <a:rPr lang="en-US" sz="2000" dirty="0" smtClean="0"/>
              <a:t>	=COUNTIF(range, criteria)</a:t>
            </a:r>
          </a:p>
          <a:p>
            <a:pPr lvl="1"/>
            <a:r>
              <a:rPr lang="en-US" sz="2000" dirty="0" smtClean="0">
                <a:hlinkClick r:id="rId5" action="ppaction://hlinksldjump"/>
              </a:rPr>
              <a:t>LARGE</a:t>
            </a:r>
            <a:endParaRPr lang="en-US" sz="2000" dirty="0" smtClean="0"/>
          </a:p>
          <a:p>
            <a:pPr lvl="1"/>
            <a:r>
              <a:rPr lang="en-US" sz="2000" dirty="0" smtClean="0"/>
              <a:t>	=LARGE(</a:t>
            </a:r>
            <a:r>
              <a:rPr lang="en-US" sz="2000" dirty="0" err="1" smtClean="0"/>
              <a:t>array,k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>
                <a:hlinkClick r:id="rId6" action="ppaction://hlinksldjump"/>
              </a:rPr>
              <a:t>SMALL</a:t>
            </a:r>
            <a:endParaRPr lang="en-US" sz="2000" dirty="0" smtClean="0"/>
          </a:p>
          <a:p>
            <a:pPr lvl="1"/>
            <a:r>
              <a:rPr lang="en-US" sz="2000" dirty="0" smtClean="0"/>
              <a:t>	=SMALL(</a:t>
            </a:r>
            <a:r>
              <a:rPr lang="en-US" sz="2000" dirty="0" err="1" smtClean="0"/>
              <a:t>array,k</a:t>
            </a:r>
            <a:r>
              <a:rPr lang="en-US" sz="20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The </a:t>
            </a:r>
            <a:r>
              <a:rPr lang="en-US" sz="3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COUNTIF</a:t>
            </a:r>
            <a:r>
              <a:rPr lang="en-US" sz="3400" dirty="0" smtClean="0"/>
              <a:t> function</a:t>
            </a:r>
            <a:endParaRPr lang="en-US" sz="3400" dirty="0"/>
          </a:p>
        </p:txBody>
      </p:sp>
      <p:pic>
        <p:nvPicPr>
          <p:cNvPr id="4" name="Content Placeholder 3" descr="reachhand2_100.gif">
            <a:hlinkClick r:id="" action="ppaction://noaction"/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971800" y="6400800"/>
            <a:ext cx="3505200" cy="307975"/>
          </a:xfrm>
        </p:spPr>
        <p:txBody>
          <a:bodyPr/>
          <a:lstStyle/>
          <a:p>
            <a:r>
              <a:rPr lang="en-US" dirty="0" smtClean="0"/>
              <a:t>Microsoft</a:t>
            </a:r>
            <a:r>
              <a:rPr lang="en-US" baseline="30000" dirty="0" smtClean="0"/>
              <a:t>®</a:t>
            </a:r>
            <a:r>
              <a:rPr lang="en-US" dirty="0" smtClean="0"/>
              <a:t> Excel</a:t>
            </a:r>
            <a:r>
              <a:rPr lang="en-US" baseline="30000" dirty="0" smtClean="0"/>
              <a:t>®</a:t>
            </a:r>
            <a:r>
              <a:rPr lang="en-US" dirty="0" smtClean="0"/>
              <a:t> Statistical Functions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981200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Syntax:</a:t>
            </a:r>
          </a:p>
          <a:p>
            <a:pPr algn="ctr">
              <a:spcAft>
                <a:spcPts val="1200"/>
              </a:spcAft>
            </a:pPr>
            <a:r>
              <a:rPr lang="en-US" sz="2400" dirty="0" smtClean="0"/>
              <a:t>=COUNTIF(range, criteria)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Arguments: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range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Required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One or more cells to count, including numbers or names, arrays, or references that contain numbers.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/>
              <a:t>Blank and text values are ignored.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criteria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Required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 number, expression, cell reference, or text string that defines which cells will be counted.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/>
              <a:t>Criteria can be expressed as 32, "&gt;32", B4, "apples", or "32".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The </a:t>
            </a:r>
            <a:r>
              <a:rPr lang="en-US" sz="3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COUNTIF</a:t>
            </a:r>
            <a:r>
              <a:rPr lang="en-US" sz="3400" dirty="0" smtClean="0"/>
              <a:t> function</a:t>
            </a:r>
            <a:endParaRPr lang="en-US" sz="3400" dirty="0"/>
          </a:p>
        </p:txBody>
      </p:sp>
      <p:pic>
        <p:nvPicPr>
          <p:cNvPr id="4" name="Content Placeholder 3" descr="reachhand2_100.gif">
            <a:hlinkClick r:id="" action="ppaction://noaction"/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971800" y="6400800"/>
            <a:ext cx="3505200" cy="307975"/>
          </a:xfrm>
        </p:spPr>
        <p:txBody>
          <a:bodyPr/>
          <a:lstStyle/>
          <a:p>
            <a:r>
              <a:rPr lang="en-US" dirty="0" smtClean="0"/>
              <a:t>Microsoft</a:t>
            </a:r>
            <a:r>
              <a:rPr lang="en-US" baseline="30000" dirty="0" smtClean="0"/>
              <a:t>®</a:t>
            </a:r>
            <a:r>
              <a:rPr lang="en-US" dirty="0" smtClean="0"/>
              <a:t> Excel</a:t>
            </a:r>
            <a:r>
              <a:rPr lang="en-US" baseline="30000" dirty="0" smtClean="0"/>
              <a:t>®</a:t>
            </a:r>
            <a:r>
              <a:rPr lang="en-US" dirty="0" smtClean="0"/>
              <a:t> Statistical Functions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676400"/>
            <a:ext cx="82296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Description: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smtClean="0"/>
              <a:t>Counts the number of cells within a range that meet a single criterion that you specify. 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Remarks: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See the Microsoft</a:t>
            </a:r>
            <a:r>
              <a:rPr lang="en-US" sz="1600" baseline="30000" dirty="0" smtClean="0"/>
              <a:t>®</a:t>
            </a:r>
            <a:r>
              <a:rPr lang="en-US" sz="1600" dirty="0" smtClean="0"/>
              <a:t> Excel</a:t>
            </a:r>
            <a:r>
              <a:rPr lang="en-US" sz="1600" baseline="30000" dirty="0" smtClean="0"/>
              <a:t>®</a:t>
            </a:r>
            <a:r>
              <a:rPr lang="en-US" sz="1600" dirty="0" smtClean="0"/>
              <a:t> help for additional remarks.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Criteria are case insensitive </a:t>
            </a:r>
          </a:p>
          <a:p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Errors:</a:t>
            </a:r>
          </a:p>
          <a:p>
            <a:r>
              <a:rPr lang="en-US" i="1" dirty="0" smtClean="0"/>
              <a:t>None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The </a:t>
            </a:r>
            <a:r>
              <a:rPr lang="en-US" sz="3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COUNTIF</a:t>
            </a:r>
            <a:r>
              <a:rPr lang="en-US" sz="3400" dirty="0" smtClean="0"/>
              <a:t> function</a:t>
            </a:r>
            <a:endParaRPr lang="en-US" sz="3400" dirty="0"/>
          </a:p>
        </p:txBody>
      </p:sp>
      <p:pic>
        <p:nvPicPr>
          <p:cNvPr id="4" name="Content Placeholder 3" descr="reachhand2_100.gif">
            <a:hlinkClick r:id="" action="ppaction://noaction"/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971800" y="6400800"/>
            <a:ext cx="3505200" cy="307975"/>
          </a:xfrm>
        </p:spPr>
        <p:txBody>
          <a:bodyPr/>
          <a:lstStyle/>
          <a:p>
            <a:r>
              <a:rPr lang="en-US" dirty="0" smtClean="0"/>
              <a:t>Microsoft</a:t>
            </a:r>
            <a:r>
              <a:rPr lang="en-US" baseline="30000" dirty="0" smtClean="0"/>
              <a:t>®</a:t>
            </a:r>
            <a:r>
              <a:rPr lang="en-US" dirty="0" smtClean="0"/>
              <a:t> Excel</a:t>
            </a:r>
            <a:r>
              <a:rPr lang="en-US" baseline="30000" dirty="0" smtClean="0"/>
              <a:t>®</a:t>
            </a:r>
            <a:r>
              <a:rPr lang="en-US" dirty="0" smtClean="0"/>
              <a:t> Statistical Functions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819400"/>
            <a:ext cx="8410844" cy="1943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 useBgFill="1">
        <p:nvSpPr>
          <p:cNvPr id="9" name="Rectangle 8"/>
          <p:cNvSpPr/>
          <p:nvPr/>
        </p:nvSpPr>
        <p:spPr>
          <a:xfrm>
            <a:off x="2362200" y="4038600"/>
            <a:ext cx="65532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Textbook Question</a:t>
            </a:r>
            <a:endParaRPr lang="en-US" sz="3400" dirty="0"/>
          </a:p>
        </p:txBody>
      </p:sp>
      <p:pic>
        <p:nvPicPr>
          <p:cNvPr id="4" name="Content Placeholder 3" descr="reachhand2_100.gif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6" name="TextBox 5"/>
          <p:cNvSpPr txBox="1"/>
          <p:nvPr/>
        </p:nvSpPr>
        <p:spPr>
          <a:xfrm>
            <a:off x="990601" y="2057400"/>
            <a:ext cx="7315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Implementation of a(n) ____ requires a business to revamp processes—to undergo organizational change—to gain an advantage.</a:t>
            </a:r>
          </a:p>
          <a:p>
            <a:endParaRPr lang="en-US" sz="2800" dirty="0" smtClean="0"/>
          </a:p>
          <a:p>
            <a:pPr marL="514350" indent="-514350">
              <a:buAutoNum type="alphaUcParenR"/>
            </a:pPr>
            <a:r>
              <a:rPr lang="en-US" sz="2800" dirty="0" smtClean="0"/>
              <a:t>BI</a:t>
            </a:r>
          </a:p>
          <a:p>
            <a:pPr marL="514350" indent="-514350">
              <a:buAutoNum type="alphaUcParenR"/>
            </a:pPr>
            <a:r>
              <a:rPr lang="en-US" sz="2800" dirty="0" smtClean="0"/>
              <a:t>CRM</a:t>
            </a:r>
          </a:p>
          <a:p>
            <a:pPr marL="514350" indent="-514350">
              <a:buAutoNum type="alphaUcParenR"/>
            </a:pPr>
            <a:r>
              <a:rPr lang="en-US" sz="2800" dirty="0" smtClean="0"/>
              <a:t>GIS</a:t>
            </a:r>
          </a:p>
          <a:p>
            <a:pPr marL="514350" indent="-514350">
              <a:buAutoNum type="alphaUcParenR"/>
            </a:pPr>
            <a:r>
              <a:rPr lang="en-US" sz="2800" dirty="0" smtClean="0"/>
              <a:t>SIS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Textbook Question</a:t>
            </a:r>
            <a:endParaRPr lang="en-US" sz="3400" dirty="0"/>
          </a:p>
        </p:txBody>
      </p:sp>
      <p:pic>
        <p:nvPicPr>
          <p:cNvPr id="4" name="Content Placeholder 3" descr="reachhand2_100.gif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6" name="TextBox 5"/>
          <p:cNvSpPr txBox="1"/>
          <p:nvPr/>
        </p:nvSpPr>
        <p:spPr>
          <a:xfrm>
            <a:off x="990601" y="2057400"/>
            <a:ext cx="73152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Implementation of a(n) ____ requires a business to revamp processes—to undergo organizational change—to gain an advantage.</a:t>
            </a:r>
          </a:p>
          <a:p>
            <a:endParaRPr lang="en-US" sz="2800" dirty="0" smtClean="0"/>
          </a:p>
          <a:p>
            <a:pPr marL="514350" indent="-514350">
              <a:buAutoNum type="alphaUcParenR"/>
            </a:pPr>
            <a:r>
              <a:rPr lang="en-US" sz="2800" dirty="0" smtClean="0"/>
              <a:t>BI</a:t>
            </a:r>
          </a:p>
          <a:p>
            <a:pPr marL="514350" indent="-514350">
              <a:buAutoNum type="alphaUcParenR"/>
            </a:pPr>
            <a:r>
              <a:rPr lang="en-US" sz="2800" dirty="0" smtClean="0"/>
              <a:t>CRM</a:t>
            </a:r>
          </a:p>
          <a:p>
            <a:pPr marL="514350" indent="-514350">
              <a:buAutoNum type="alphaUcParenR"/>
            </a:pPr>
            <a:r>
              <a:rPr lang="en-US" sz="2800" dirty="0" smtClean="0"/>
              <a:t>GIS</a:t>
            </a:r>
          </a:p>
          <a:p>
            <a:pPr marL="514350" indent="-514350">
              <a:buAutoNum type="alphaUcParenR"/>
            </a:pPr>
            <a:r>
              <a:rPr lang="en-US" sz="2800" b="1" dirty="0" smtClean="0">
                <a:solidFill>
                  <a:srgbClr val="00B050"/>
                </a:solidFill>
              </a:rPr>
              <a:t>SIS  </a:t>
            </a:r>
            <a:r>
              <a:rPr lang="en-US" sz="4000" b="1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4000" b="1" dirty="0" smtClean="0">
              <a:solidFill>
                <a:srgbClr val="00B050"/>
              </a:solidFill>
            </a:endParaRPr>
          </a:p>
          <a:p>
            <a:pPr algn="r"/>
            <a:r>
              <a:rPr lang="en-US" dirty="0" smtClean="0"/>
              <a:t>Ref: p. 56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CIS300 Test 2 – </a:t>
            </a:r>
            <a:r>
              <a:rPr lang="en-US" sz="3200" dirty="0" smtClean="0"/>
              <a:t>All others</a:t>
            </a:r>
            <a:endParaRPr lang="en-US" sz="3400" dirty="0"/>
          </a:p>
        </p:txBody>
      </p:sp>
      <p:pic>
        <p:nvPicPr>
          <p:cNvPr id="4" name="Content Placeholder 3" descr="reachhand2_100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5" name="Rectangle 4"/>
          <p:cNvSpPr/>
          <p:nvPr/>
        </p:nvSpPr>
        <p:spPr>
          <a:xfrm>
            <a:off x="609600" y="1524001"/>
            <a:ext cx="2895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hlinkClick r:id="rId3" action="ppaction://hlinksldjump"/>
              </a:rPr>
              <a:t>Mathematical Functions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ROUND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SUMIF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hlinkClick r:id="" action="ppaction://noaction"/>
              </a:rPr>
              <a:t>Statistical Functions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AVERAGEIF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COUNTIF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LARGE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SMALL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hlinkClick r:id="rId4" action="ppaction://hlinksldjump"/>
              </a:rPr>
              <a:t>Lookup Functions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HLOOKUP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LOOKUP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VLOOKUP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hlinkClick r:id="" action="ppaction://noaction"/>
              </a:rPr>
              <a:t>Information Functions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ISERROR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ISNA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ISREF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Management Information Systems, Sixth Edition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3D5B7FC-A5D2-4704-9208-4526971336E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and Maintaining </a:t>
            </a:r>
            <a:br>
              <a:rPr lang="en-US" smtClean="0"/>
            </a:br>
            <a:r>
              <a:rPr lang="en-US" smtClean="0"/>
              <a:t>Strategic Information Systems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82000" cy="44196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Many opportunities to accomplish competitive edge with information technology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Innovative software can establish a competitive advantage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Strategic information systems can be created from scratch or by modifying a previous system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To be an SIS, an information system must:</a:t>
            </a: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Serve an organization goal</a:t>
            </a: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Collaborate with other functional units of company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The </a:t>
            </a:r>
            <a:r>
              <a:rPr lang="en-US" sz="3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LARGE</a:t>
            </a:r>
            <a:r>
              <a:rPr lang="en-US" sz="3400" dirty="0" smtClean="0"/>
              <a:t> function</a:t>
            </a:r>
            <a:endParaRPr lang="en-US" sz="3400" dirty="0"/>
          </a:p>
        </p:txBody>
      </p:sp>
      <p:pic>
        <p:nvPicPr>
          <p:cNvPr id="4" name="Content Placeholder 3" descr="reachhand2_100.gif">
            <a:hlinkClick r:id="" action="ppaction://noaction"/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971800" y="6400800"/>
            <a:ext cx="3505200" cy="307975"/>
          </a:xfrm>
        </p:spPr>
        <p:txBody>
          <a:bodyPr/>
          <a:lstStyle/>
          <a:p>
            <a:r>
              <a:rPr lang="en-US" dirty="0" smtClean="0"/>
              <a:t>Microsoft</a:t>
            </a:r>
            <a:r>
              <a:rPr lang="en-US" baseline="30000" dirty="0" smtClean="0"/>
              <a:t>®</a:t>
            </a:r>
            <a:r>
              <a:rPr lang="en-US" dirty="0" smtClean="0"/>
              <a:t> Excel</a:t>
            </a:r>
            <a:r>
              <a:rPr lang="en-US" baseline="30000" dirty="0" smtClean="0"/>
              <a:t>®</a:t>
            </a:r>
            <a:r>
              <a:rPr lang="en-US" dirty="0" smtClean="0"/>
              <a:t> Statistical Functions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676400"/>
            <a:ext cx="8229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Syntax:</a:t>
            </a:r>
          </a:p>
          <a:p>
            <a:pPr algn="ctr">
              <a:spcAft>
                <a:spcPts val="1200"/>
              </a:spcAft>
            </a:pPr>
            <a:r>
              <a:rPr lang="en-US" sz="2400" dirty="0" smtClean="0"/>
              <a:t>=LARGE(</a:t>
            </a:r>
            <a:r>
              <a:rPr lang="en-US" sz="2400" dirty="0" err="1" smtClean="0"/>
              <a:t>array,k</a:t>
            </a:r>
            <a:r>
              <a:rPr lang="en-US" sz="2400" dirty="0" smtClean="0"/>
              <a:t>)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Arguments: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array  </a:t>
            </a:r>
            <a:r>
              <a:rPr lang="en-US" dirty="0" smtClean="0">
                <a:solidFill>
                  <a:srgbClr val="FF0000"/>
                </a:solidFill>
              </a:rPr>
              <a:t>Required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The array or range of data for which you want to determine the k-</a:t>
            </a:r>
            <a:r>
              <a:rPr lang="en-US" dirty="0" err="1" smtClean="0"/>
              <a:t>th</a:t>
            </a:r>
            <a:r>
              <a:rPr lang="en-US" dirty="0" smtClean="0"/>
              <a:t> largest value.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k  </a:t>
            </a:r>
            <a:r>
              <a:rPr lang="en-US" dirty="0" smtClean="0">
                <a:solidFill>
                  <a:srgbClr val="FF0000"/>
                </a:solidFill>
              </a:rPr>
              <a:t>Required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The position (from the largest) in the array or cell range of data to return.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The </a:t>
            </a:r>
            <a:r>
              <a:rPr lang="en-US" sz="3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LARGE</a:t>
            </a:r>
            <a:r>
              <a:rPr lang="en-US" sz="3400" dirty="0" smtClean="0"/>
              <a:t> function</a:t>
            </a:r>
            <a:endParaRPr lang="en-US" sz="3400" dirty="0"/>
          </a:p>
        </p:txBody>
      </p:sp>
      <p:pic>
        <p:nvPicPr>
          <p:cNvPr id="4" name="Content Placeholder 3" descr="reachhand2_100.gif">
            <a:hlinkClick r:id="" action="ppaction://noaction"/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971800" y="6400800"/>
            <a:ext cx="3505200" cy="307975"/>
          </a:xfrm>
        </p:spPr>
        <p:txBody>
          <a:bodyPr/>
          <a:lstStyle/>
          <a:p>
            <a:r>
              <a:rPr lang="en-US" dirty="0" smtClean="0"/>
              <a:t>Microsoft</a:t>
            </a:r>
            <a:r>
              <a:rPr lang="en-US" baseline="30000" dirty="0" smtClean="0"/>
              <a:t>®</a:t>
            </a:r>
            <a:r>
              <a:rPr lang="en-US" dirty="0" smtClean="0"/>
              <a:t> Excel</a:t>
            </a:r>
            <a:r>
              <a:rPr lang="en-US" baseline="30000" dirty="0" smtClean="0"/>
              <a:t>®</a:t>
            </a:r>
            <a:r>
              <a:rPr lang="en-US" dirty="0" smtClean="0"/>
              <a:t> Statistical Functions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676400"/>
            <a:ext cx="82296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Description: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smtClean="0"/>
              <a:t>Returns the k-</a:t>
            </a:r>
            <a:r>
              <a:rPr lang="en-US" dirty="0" err="1" smtClean="0"/>
              <a:t>th</a:t>
            </a:r>
            <a:r>
              <a:rPr lang="en-US" dirty="0" smtClean="0"/>
              <a:t> largest value in a data set.  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Remarks: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If </a:t>
            </a:r>
            <a:r>
              <a:rPr lang="en-US" sz="1600" i="1" dirty="0" smtClean="0"/>
              <a:t>n</a:t>
            </a:r>
            <a:r>
              <a:rPr lang="en-US" sz="1600" dirty="0" smtClean="0"/>
              <a:t> is the number of data points in a range, then LARGE(array,1) returns the largest value.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If </a:t>
            </a:r>
            <a:r>
              <a:rPr lang="en-US" sz="1600" i="1" dirty="0" smtClean="0"/>
              <a:t>n</a:t>
            </a:r>
            <a:r>
              <a:rPr lang="en-US" sz="1600" dirty="0" smtClean="0"/>
              <a:t> is the number of data points in a range, then LARGE(</a:t>
            </a:r>
            <a:r>
              <a:rPr lang="en-US" sz="1600" dirty="0" err="1" smtClean="0"/>
              <a:t>array,</a:t>
            </a:r>
            <a:r>
              <a:rPr lang="en-US" sz="1600" i="1" dirty="0" err="1" smtClean="0"/>
              <a:t>n</a:t>
            </a:r>
            <a:r>
              <a:rPr lang="en-US" sz="1600" dirty="0" smtClean="0"/>
              <a:t>) returns the smallest value.</a:t>
            </a:r>
          </a:p>
          <a:p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Errors:</a:t>
            </a:r>
          </a:p>
          <a:p>
            <a:r>
              <a:rPr lang="en-US" dirty="0" smtClean="0"/>
              <a:t>#NUM! – If array is empty</a:t>
            </a:r>
          </a:p>
          <a:p>
            <a:r>
              <a:rPr lang="en-US" dirty="0" smtClean="0"/>
              <a:t>#NUM! – If k ≤ 0</a:t>
            </a:r>
          </a:p>
          <a:p>
            <a:r>
              <a:rPr lang="en-US" dirty="0" smtClean="0"/>
              <a:t>#NUM! – If k is greater than the number of data points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Box 4"/>
          <p:cNvSpPr txBox="1">
            <a:spLocks noChangeArrowheads="1"/>
          </p:cNvSpPr>
          <p:nvPr/>
        </p:nvSpPr>
        <p:spPr bwMode="auto">
          <a:xfrm>
            <a:off x="3276600" y="3810000"/>
            <a:ext cx="4114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=</a:t>
            </a:r>
            <a:r>
              <a:rPr lang="en-US" sz="2400" i="1">
                <a:solidFill>
                  <a:srgbClr val="FFFFFF"/>
                </a:solidFill>
              </a:rPr>
              <a:t>LARGE(array,k)</a:t>
            </a:r>
          </a:p>
        </p:txBody>
      </p:sp>
      <p:sp>
        <p:nvSpPr>
          <p:cNvPr id="32770" name="TextBox 5"/>
          <p:cNvSpPr txBox="1">
            <a:spLocks noChangeArrowheads="1"/>
          </p:cNvSpPr>
          <p:nvPr/>
        </p:nvSpPr>
        <p:spPr bwMode="auto">
          <a:xfrm>
            <a:off x="1600200" y="381000"/>
            <a:ext cx="6350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</a:rPr>
              <a:t>3rd largest number in the numbers in columns A and B</a:t>
            </a:r>
          </a:p>
        </p:txBody>
      </p:sp>
      <p:pic>
        <p:nvPicPr>
          <p:cNvPr id="32771" name="Picture 7" descr="larg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219200"/>
            <a:ext cx="1409700" cy="235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Box 4"/>
          <p:cNvSpPr txBox="1">
            <a:spLocks noChangeArrowheads="1"/>
          </p:cNvSpPr>
          <p:nvPr/>
        </p:nvSpPr>
        <p:spPr bwMode="auto">
          <a:xfrm>
            <a:off x="3276600" y="3810000"/>
            <a:ext cx="4114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=</a:t>
            </a:r>
            <a:r>
              <a:rPr lang="en-US" sz="2400" i="1" dirty="0">
                <a:solidFill>
                  <a:srgbClr val="FFFFFF"/>
                </a:solidFill>
              </a:rPr>
              <a:t>LARGE(</a:t>
            </a:r>
            <a:r>
              <a:rPr lang="en-US" sz="2400" i="1" dirty="0" err="1">
                <a:solidFill>
                  <a:srgbClr val="FFFFFF"/>
                </a:solidFill>
              </a:rPr>
              <a:t>array,k</a:t>
            </a:r>
            <a:r>
              <a:rPr lang="en-US" sz="2400" i="1" dirty="0">
                <a:solidFill>
                  <a:srgbClr val="FFFFFF"/>
                </a:solidFill>
              </a:rPr>
              <a:t>)</a:t>
            </a:r>
          </a:p>
          <a:p>
            <a:r>
              <a:rPr lang="en-US" sz="2400" i="1" dirty="0">
                <a:solidFill>
                  <a:srgbClr val="FFFFFF"/>
                </a:solidFill>
              </a:rPr>
              <a:t>=LARGE(</a:t>
            </a:r>
            <a:r>
              <a:rPr lang="en-US" sz="2400" i="1" dirty="0">
                <a:solidFill>
                  <a:srgbClr val="FF0000"/>
                </a:solidFill>
              </a:rPr>
              <a:t>A2:B6</a:t>
            </a:r>
          </a:p>
        </p:txBody>
      </p:sp>
      <p:sp>
        <p:nvSpPr>
          <p:cNvPr id="33794" name="TextBox 5"/>
          <p:cNvSpPr txBox="1">
            <a:spLocks noChangeArrowheads="1"/>
          </p:cNvSpPr>
          <p:nvPr/>
        </p:nvSpPr>
        <p:spPr bwMode="auto">
          <a:xfrm>
            <a:off x="1600200" y="381000"/>
            <a:ext cx="6350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</a:rPr>
              <a:t>3rd largest number in the numbers in columns A and B</a:t>
            </a:r>
          </a:p>
        </p:txBody>
      </p:sp>
      <p:pic>
        <p:nvPicPr>
          <p:cNvPr id="33795" name="Picture 7" descr="larg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219200"/>
            <a:ext cx="14605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19600" y="1905000"/>
            <a:ext cx="1066800" cy="17526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10" name="Shape 9"/>
          <p:cNvCxnSpPr>
            <a:cxnSpLocks noChangeShapeType="1"/>
            <a:endCxn id="7" idx="1"/>
          </p:cNvCxnSpPr>
          <p:nvPr/>
        </p:nvCxnSpPr>
        <p:spPr bwMode="auto">
          <a:xfrm rot="16200000" flipV="1">
            <a:off x="3752850" y="3448050"/>
            <a:ext cx="1790700" cy="457200"/>
          </a:xfrm>
          <a:prstGeom prst="bentConnector4">
            <a:avLst>
              <a:gd name="adj1" fmla="val -10856"/>
              <a:gd name="adj2" fmla="val 384481"/>
            </a:avLst>
          </a:prstGeom>
          <a:noFill/>
          <a:ln w="31750" algn="ctr">
            <a:solidFill>
              <a:srgbClr val="FF0000"/>
            </a:solidFill>
            <a:prstDash val="dash"/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76600" y="3810000"/>
            <a:ext cx="41148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=</a:t>
            </a:r>
            <a:r>
              <a:rPr lang="en-US" sz="2400" i="1" dirty="0">
                <a:solidFill>
                  <a:srgbClr val="FFFFFF"/>
                </a:solidFill>
              </a:rPr>
              <a:t>LARGE(</a:t>
            </a:r>
            <a:r>
              <a:rPr lang="en-US" sz="2400" i="1" dirty="0" err="1">
                <a:solidFill>
                  <a:srgbClr val="FFFFFF"/>
                </a:solidFill>
              </a:rPr>
              <a:t>array,k</a:t>
            </a:r>
            <a:r>
              <a:rPr lang="en-US" sz="2400" i="1" dirty="0">
                <a:solidFill>
                  <a:srgbClr val="FFFFFF"/>
                </a:solidFill>
              </a:rPr>
              <a:t>)</a:t>
            </a:r>
          </a:p>
          <a:p>
            <a:r>
              <a:rPr lang="en-US" sz="2400" i="1" dirty="0">
                <a:solidFill>
                  <a:srgbClr val="FFFFFF"/>
                </a:solidFill>
              </a:rPr>
              <a:t>=LARGE(</a:t>
            </a:r>
            <a:r>
              <a:rPr lang="en-US" sz="2400" i="1" dirty="0">
                <a:solidFill>
                  <a:srgbClr val="FF0000"/>
                </a:solidFill>
              </a:rPr>
              <a:t>A2:B6</a:t>
            </a:r>
            <a:r>
              <a:rPr lang="en-US" sz="2400" i="1" dirty="0">
                <a:solidFill>
                  <a:srgbClr val="FFFFFF"/>
                </a:solidFill>
              </a:rPr>
              <a:t>,</a:t>
            </a:r>
            <a:r>
              <a:rPr lang="en-US" sz="2400" i="1" dirty="0">
                <a:solidFill>
                  <a:srgbClr val="00B050"/>
                </a:solidFill>
              </a:rPr>
              <a:t>3</a:t>
            </a:r>
            <a:r>
              <a:rPr lang="en-US" sz="2400" i="1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34818" name="TextBox 5"/>
          <p:cNvSpPr txBox="1">
            <a:spLocks noChangeArrowheads="1"/>
          </p:cNvSpPr>
          <p:nvPr/>
        </p:nvSpPr>
        <p:spPr bwMode="auto">
          <a:xfrm>
            <a:off x="1600200" y="381000"/>
            <a:ext cx="6350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</a:rPr>
              <a:t>3rd largest number in the numbers in columns A and B</a:t>
            </a:r>
          </a:p>
        </p:txBody>
      </p:sp>
      <p:pic>
        <p:nvPicPr>
          <p:cNvPr id="34819" name="Picture 7" descr="larg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219200"/>
            <a:ext cx="14605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19600" y="1905000"/>
            <a:ext cx="1066800" cy="17526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10" name="Shape 9"/>
          <p:cNvCxnSpPr>
            <a:cxnSpLocks noChangeShapeType="1"/>
            <a:endCxn id="7" idx="1"/>
          </p:cNvCxnSpPr>
          <p:nvPr/>
        </p:nvCxnSpPr>
        <p:spPr bwMode="auto">
          <a:xfrm rot="16200000" flipV="1">
            <a:off x="3752850" y="3448050"/>
            <a:ext cx="1790700" cy="457200"/>
          </a:xfrm>
          <a:prstGeom prst="bentConnector4">
            <a:avLst>
              <a:gd name="adj1" fmla="val -10856"/>
              <a:gd name="adj2" fmla="val 384481"/>
            </a:avLst>
          </a:prstGeom>
          <a:noFill/>
          <a:ln w="31750" algn="ctr">
            <a:solidFill>
              <a:srgbClr val="FF0000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9" name="Rectangle 8"/>
          <p:cNvSpPr/>
          <p:nvPr/>
        </p:nvSpPr>
        <p:spPr>
          <a:xfrm>
            <a:off x="4419600" y="2209800"/>
            <a:ext cx="533400" cy="381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2" name="Shape 11"/>
          <p:cNvCxnSpPr>
            <a:endCxn id="9" idx="1"/>
          </p:cNvCxnSpPr>
          <p:nvPr/>
        </p:nvCxnSpPr>
        <p:spPr>
          <a:xfrm rot="16200000" flipV="1">
            <a:off x="4019550" y="2800350"/>
            <a:ext cx="2095500" cy="1295400"/>
          </a:xfrm>
          <a:prstGeom prst="bentConnector4">
            <a:avLst>
              <a:gd name="adj1" fmla="val -31285"/>
              <a:gd name="adj2" fmla="val 227180"/>
            </a:avLst>
          </a:prstGeom>
          <a:ln w="317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76600" y="3810000"/>
            <a:ext cx="41148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=</a:t>
            </a:r>
            <a:r>
              <a:rPr lang="en-US" sz="2400" i="1" dirty="0">
                <a:solidFill>
                  <a:srgbClr val="FFFFFF"/>
                </a:solidFill>
              </a:rPr>
              <a:t>LARGE(</a:t>
            </a:r>
            <a:r>
              <a:rPr lang="en-US" sz="2400" i="1" dirty="0" err="1">
                <a:solidFill>
                  <a:srgbClr val="FFFFFF"/>
                </a:solidFill>
              </a:rPr>
              <a:t>array,k</a:t>
            </a:r>
            <a:r>
              <a:rPr lang="en-US" sz="2400" i="1" dirty="0">
                <a:solidFill>
                  <a:srgbClr val="FFFFFF"/>
                </a:solidFill>
              </a:rPr>
              <a:t>)</a:t>
            </a:r>
          </a:p>
          <a:p>
            <a:r>
              <a:rPr lang="en-US" sz="2400" i="1" dirty="0">
                <a:solidFill>
                  <a:srgbClr val="FFFFFF"/>
                </a:solidFill>
              </a:rPr>
              <a:t>=LARGE(</a:t>
            </a:r>
            <a:r>
              <a:rPr lang="en-US" sz="2400" i="1" dirty="0">
                <a:solidFill>
                  <a:srgbClr val="FF0000"/>
                </a:solidFill>
              </a:rPr>
              <a:t>A2:B6</a:t>
            </a:r>
            <a:r>
              <a:rPr lang="en-US" sz="2400" i="1" dirty="0">
                <a:solidFill>
                  <a:srgbClr val="FFFFFF"/>
                </a:solidFill>
              </a:rPr>
              <a:t>,</a:t>
            </a:r>
            <a:r>
              <a:rPr lang="en-US" sz="2400" i="1" dirty="0">
                <a:solidFill>
                  <a:srgbClr val="00B050"/>
                </a:solidFill>
              </a:rPr>
              <a:t>3</a:t>
            </a:r>
            <a:r>
              <a:rPr lang="en-US" sz="2400" i="1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35842" name="TextBox 5"/>
          <p:cNvSpPr txBox="1">
            <a:spLocks noChangeArrowheads="1"/>
          </p:cNvSpPr>
          <p:nvPr/>
        </p:nvSpPr>
        <p:spPr bwMode="auto">
          <a:xfrm>
            <a:off x="1600200" y="381000"/>
            <a:ext cx="6350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</a:rPr>
              <a:t>3rd largest number in the numbers in columns A and B</a:t>
            </a:r>
          </a:p>
        </p:txBody>
      </p:sp>
      <p:pic>
        <p:nvPicPr>
          <p:cNvPr id="35843" name="Picture 7" descr="larg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219200"/>
            <a:ext cx="14605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19600" y="1905000"/>
            <a:ext cx="1066800" cy="17526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10" name="Shape 9"/>
          <p:cNvCxnSpPr>
            <a:cxnSpLocks noChangeShapeType="1"/>
            <a:endCxn id="7" idx="1"/>
          </p:cNvCxnSpPr>
          <p:nvPr/>
        </p:nvCxnSpPr>
        <p:spPr bwMode="auto">
          <a:xfrm rot="16200000" flipV="1">
            <a:off x="3752850" y="3448050"/>
            <a:ext cx="1790700" cy="457200"/>
          </a:xfrm>
          <a:prstGeom prst="bentConnector4">
            <a:avLst>
              <a:gd name="adj1" fmla="val -10856"/>
              <a:gd name="adj2" fmla="val 384481"/>
            </a:avLst>
          </a:prstGeom>
          <a:noFill/>
          <a:ln w="31750" algn="ctr">
            <a:solidFill>
              <a:srgbClr val="FF0000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9" name="Rectangle 8"/>
          <p:cNvSpPr/>
          <p:nvPr/>
        </p:nvSpPr>
        <p:spPr>
          <a:xfrm>
            <a:off x="4419600" y="2209800"/>
            <a:ext cx="533400" cy="381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2" name="Shape 11"/>
          <p:cNvCxnSpPr>
            <a:endCxn id="9" idx="1"/>
          </p:cNvCxnSpPr>
          <p:nvPr/>
        </p:nvCxnSpPr>
        <p:spPr>
          <a:xfrm rot="16200000" flipV="1">
            <a:off x="4019550" y="2800350"/>
            <a:ext cx="2095500" cy="1295400"/>
          </a:xfrm>
          <a:prstGeom prst="bentConnector4">
            <a:avLst>
              <a:gd name="adj1" fmla="val -31285"/>
              <a:gd name="adj2" fmla="val 227180"/>
            </a:avLst>
          </a:prstGeom>
          <a:ln w="317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77000" y="1371600"/>
            <a:ext cx="2362200" cy="4094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List the numbers in descending order: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7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6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B050"/>
                </a:solidFill>
                <a:latin typeface="+mn-lt"/>
              </a:rPr>
              <a:t>5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5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5638800"/>
            <a:ext cx="2286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=5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Box 4"/>
          <p:cNvSpPr txBox="1">
            <a:spLocks noChangeArrowheads="1"/>
          </p:cNvSpPr>
          <p:nvPr/>
        </p:nvSpPr>
        <p:spPr bwMode="auto">
          <a:xfrm>
            <a:off x="3276600" y="3810000"/>
            <a:ext cx="4114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=</a:t>
            </a:r>
            <a:r>
              <a:rPr lang="en-US" sz="2400" i="1">
                <a:solidFill>
                  <a:srgbClr val="FFFFFF"/>
                </a:solidFill>
              </a:rPr>
              <a:t>LARGE(array,k)</a:t>
            </a:r>
          </a:p>
        </p:txBody>
      </p:sp>
      <p:sp>
        <p:nvSpPr>
          <p:cNvPr id="36866" name="TextBox 5"/>
          <p:cNvSpPr txBox="1">
            <a:spLocks noChangeArrowheads="1"/>
          </p:cNvSpPr>
          <p:nvPr/>
        </p:nvSpPr>
        <p:spPr bwMode="auto">
          <a:xfrm>
            <a:off x="1600200" y="381000"/>
            <a:ext cx="6350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</a:rPr>
              <a:t>7th largest number in the numbers in columns A and B</a:t>
            </a:r>
          </a:p>
        </p:txBody>
      </p:sp>
      <p:pic>
        <p:nvPicPr>
          <p:cNvPr id="36867" name="Picture 7" descr="larg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219200"/>
            <a:ext cx="1409700" cy="235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Box 4"/>
          <p:cNvSpPr txBox="1">
            <a:spLocks noChangeArrowheads="1"/>
          </p:cNvSpPr>
          <p:nvPr/>
        </p:nvSpPr>
        <p:spPr bwMode="auto">
          <a:xfrm>
            <a:off x="3276600" y="3810000"/>
            <a:ext cx="4114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=</a:t>
            </a:r>
            <a:r>
              <a:rPr lang="en-US" sz="2400" i="1" dirty="0">
                <a:solidFill>
                  <a:srgbClr val="FFFFFF"/>
                </a:solidFill>
              </a:rPr>
              <a:t>LARGE(</a:t>
            </a:r>
            <a:r>
              <a:rPr lang="en-US" sz="2400" i="1" dirty="0" err="1">
                <a:solidFill>
                  <a:srgbClr val="FFFFFF"/>
                </a:solidFill>
              </a:rPr>
              <a:t>array,k</a:t>
            </a:r>
            <a:r>
              <a:rPr lang="en-US" sz="2400" i="1" dirty="0">
                <a:solidFill>
                  <a:srgbClr val="FFFFFF"/>
                </a:solidFill>
              </a:rPr>
              <a:t>)</a:t>
            </a:r>
          </a:p>
          <a:p>
            <a:r>
              <a:rPr lang="en-US" sz="2400" i="1" dirty="0">
                <a:solidFill>
                  <a:srgbClr val="FFFFFF"/>
                </a:solidFill>
              </a:rPr>
              <a:t>=LARGE(</a:t>
            </a:r>
            <a:r>
              <a:rPr lang="en-US" sz="2400" i="1" dirty="0">
                <a:solidFill>
                  <a:srgbClr val="FF0000"/>
                </a:solidFill>
              </a:rPr>
              <a:t>A2:B6</a:t>
            </a:r>
          </a:p>
        </p:txBody>
      </p:sp>
      <p:sp>
        <p:nvSpPr>
          <p:cNvPr id="37890" name="TextBox 5"/>
          <p:cNvSpPr txBox="1">
            <a:spLocks noChangeArrowheads="1"/>
          </p:cNvSpPr>
          <p:nvPr/>
        </p:nvSpPr>
        <p:spPr bwMode="auto">
          <a:xfrm>
            <a:off x="1600200" y="381000"/>
            <a:ext cx="6350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</a:rPr>
              <a:t>7th largest number in the numbers in columns A and B</a:t>
            </a:r>
          </a:p>
        </p:txBody>
      </p:sp>
      <p:pic>
        <p:nvPicPr>
          <p:cNvPr id="37891" name="Picture 7" descr="larg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219200"/>
            <a:ext cx="14605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19600" y="1905000"/>
            <a:ext cx="1066800" cy="17526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10" name="Shape 9"/>
          <p:cNvCxnSpPr>
            <a:cxnSpLocks noChangeShapeType="1"/>
            <a:endCxn id="7" idx="1"/>
          </p:cNvCxnSpPr>
          <p:nvPr/>
        </p:nvCxnSpPr>
        <p:spPr bwMode="auto">
          <a:xfrm rot="16200000" flipV="1">
            <a:off x="3752850" y="3448050"/>
            <a:ext cx="1790700" cy="457200"/>
          </a:xfrm>
          <a:prstGeom prst="bentConnector4">
            <a:avLst>
              <a:gd name="adj1" fmla="val -10856"/>
              <a:gd name="adj2" fmla="val 384481"/>
            </a:avLst>
          </a:prstGeom>
          <a:noFill/>
          <a:ln w="31750" algn="ctr">
            <a:solidFill>
              <a:srgbClr val="FF0000"/>
            </a:solidFill>
            <a:prstDash val="dash"/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76600" y="3810000"/>
            <a:ext cx="28956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=</a:t>
            </a:r>
            <a:r>
              <a:rPr lang="en-US" sz="2400" i="1" dirty="0">
                <a:solidFill>
                  <a:srgbClr val="FFFFFF"/>
                </a:solidFill>
              </a:rPr>
              <a:t>LARGE(</a:t>
            </a:r>
            <a:r>
              <a:rPr lang="en-US" sz="2400" i="1" dirty="0" err="1">
                <a:solidFill>
                  <a:srgbClr val="FFFFFF"/>
                </a:solidFill>
              </a:rPr>
              <a:t>array,k</a:t>
            </a:r>
            <a:r>
              <a:rPr lang="en-US" sz="2400" i="1" dirty="0">
                <a:solidFill>
                  <a:srgbClr val="FFFFFF"/>
                </a:solidFill>
              </a:rPr>
              <a:t>)</a:t>
            </a:r>
          </a:p>
          <a:p>
            <a:r>
              <a:rPr lang="en-US" sz="2400" i="1" dirty="0">
                <a:solidFill>
                  <a:srgbClr val="FFFFFF"/>
                </a:solidFill>
              </a:rPr>
              <a:t>=LARGE(</a:t>
            </a:r>
            <a:r>
              <a:rPr lang="en-US" sz="2400" i="1" dirty="0">
                <a:solidFill>
                  <a:srgbClr val="FF0000"/>
                </a:solidFill>
              </a:rPr>
              <a:t>A2:B6</a:t>
            </a:r>
            <a:r>
              <a:rPr lang="en-US" sz="2400" i="1" dirty="0">
                <a:solidFill>
                  <a:srgbClr val="FFFFFF"/>
                </a:solidFill>
              </a:rPr>
              <a:t>,</a:t>
            </a:r>
            <a:r>
              <a:rPr lang="en-US" sz="2400" i="1" dirty="0">
                <a:solidFill>
                  <a:srgbClr val="00B050"/>
                </a:solidFill>
              </a:rPr>
              <a:t>7</a:t>
            </a:r>
            <a:r>
              <a:rPr lang="en-US" sz="2400" i="1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38914" name="TextBox 5"/>
          <p:cNvSpPr txBox="1">
            <a:spLocks noChangeArrowheads="1"/>
          </p:cNvSpPr>
          <p:nvPr/>
        </p:nvSpPr>
        <p:spPr bwMode="auto">
          <a:xfrm>
            <a:off x="1600200" y="381000"/>
            <a:ext cx="6564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</a:rPr>
              <a:t>7th largest number in the numbers in columns A and B</a:t>
            </a:r>
          </a:p>
        </p:txBody>
      </p:sp>
      <p:pic>
        <p:nvPicPr>
          <p:cNvPr id="38915" name="Picture 7" descr="larg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219200"/>
            <a:ext cx="14605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19600" y="1905000"/>
            <a:ext cx="1066800" cy="17526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10" name="Shape 9"/>
          <p:cNvCxnSpPr>
            <a:cxnSpLocks noChangeShapeType="1"/>
            <a:endCxn id="7" idx="1"/>
          </p:cNvCxnSpPr>
          <p:nvPr/>
        </p:nvCxnSpPr>
        <p:spPr bwMode="auto">
          <a:xfrm rot="16200000" flipV="1">
            <a:off x="3752850" y="3448050"/>
            <a:ext cx="1790700" cy="457200"/>
          </a:xfrm>
          <a:prstGeom prst="bentConnector4">
            <a:avLst>
              <a:gd name="adj1" fmla="val -10856"/>
              <a:gd name="adj2" fmla="val 384481"/>
            </a:avLst>
          </a:prstGeom>
          <a:noFill/>
          <a:ln w="31750" algn="ctr">
            <a:solidFill>
              <a:srgbClr val="FF0000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9" name="Rectangle 8"/>
          <p:cNvSpPr/>
          <p:nvPr/>
        </p:nvSpPr>
        <p:spPr>
          <a:xfrm>
            <a:off x="4419600" y="3276600"/>
            <a:ext cx="533400" cy="381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8" name="Shape 47"/>
          <p:cNvCxnSpPr>
            <a:endCxn id="9" idx="1"/>
          </p:cNvCxnSpPr>
          <p:nvPr/>
        </p:nvCxnSpPr>
        <p:spPr>
          <a:xfrm rot="16200000" flipV="1">
            <a:off x="4400550" y="3486150"/>
            <a:ext cx="1257300" cy="1219200"/>
          </a:xfrm>
          <a:prstGeom prst="bentConnector4">
            <a:avLst>
              <a:gd name="adj1" fmla="val -25288"/>
              <a:gd name="adj2" fmla="val 236854"/>
            </a:avLst>
          </a:prstGeom>
          <a:ln w="317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Microsoft</a:t>
            </a:r>
            <a:r>
              <a:rPr lang="en-US" sz="3400" baseline="30000" dirty="0" smtClean="0">
                <a:sym typeface="Symbol"/>
              </a:rPr>
              <a:t></a:t>
            </a:r>
            <a:r>
              <a:rPr lang="en-US" sz="3400" dirty="0" smtClean="0"/>
              <a:t> Excel</a:t>
            </a:r>
            <a:r>
              <a:rPr lang="en-US" sz="3400" baseline="30000" dirty="0" smtClean="0">
                <a:sym typeface="Symbol"/>
              </a:rPr>
              <a:t></a:t>
            </a:r>
            <a:br>
              <a:rPr lang="en-US" sz="3400" baseline="30000" dirty="0" smtClean="0">
                <a:sym typeface="Symbol"/>
              </a:rPr>
            </a:br>
            <a:r>
              <a:rPr lang="en-US" sz="3400" dirty="0" smtClean="0"/>
              <a:t>Mathematical Functions</a:t>
            </a:r>
            <a:endParaRPr lang="en-US" sz="3400" dirty="0"/>
          </a:p>
        </p:txBody>
      </p:sp>
      <p:pic>
        <p:nvPicPr>
          <p:cNvPr id="4" name="Content Placeholder 3" descr="reachhand2_100.gif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6" name="TextBox 5"/>
          <p:cNvSpPr txBox="1"/>
          <p:nvPr/>
        </p:nvSpPr>
        <p:spPr>
          <a:xfrm>
            <a:off x="609600" y="1676400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700" dirty="0" smtClean="0">
                <a:hlinkClick r:id="rId4" action="ppaction://hlinksldjump"/>
              </a:rPr>
              <a:t>ROUND</a:t>
            </a:r>
            <a:endParaRPr lang="en-US" sz="2700" dirty="0" smtClean="0"/>
          </a:p>
          <a:p>
            <a:pPr lvl="2"/>
            <a:r>
              <a:rPr lang="en-US" sz="2600" dirty="0" smtClean="0"/>
              <a:t>=ROUND(</a:t>
            </a:r>
            <a:r>
              <a:rPr lang="en-US" sz="2600" dirty="0" err="1" smtClean="0"/>
              <a:t>number,num_digits</a:t>
            </a:r>
            <a:r>
              <a:rPr lang="en-US" sz="2600" dirty="0" smtClean="0"/>
              <a:t>)</a:t>
            </a:r>
          </a:p>
          <a:p>
            <a:pPr lvl="1"/>
            <a:r>
              <a:rPr lang="en-US" sz="2700" dirty="0" smtClean="0">
                <a:hlinkClick r:id="rId5" action="ppaction://hlinksldjump"/>
              </a:rPr>
              <a:t>SUMIF</a:t>
            </a:r>
            <a:endParaRPr lang="en-US" sz="2700" dirty="0" smtClean="0"/>
          </a:p>
          <a:p>
            <a:pPr lvl="2"/>
            <a:r>
              <a:rPr lang="en-US" sz="2600" dirty="0" smtClean="0"/>
              <a:t>=SUMIF(</a:t>
            </a:r>
            <a:r>
              <a:rPr lang="en-US" sz="2600" dirty="0" err="1" smtClean="0"/>
              <a:t>range,criteria</a:t>
            </a:r>
            <a:r>
              <a:rPr lang="en-US" sz="2600" dirty="0" smtClean="0"/>
              <a:t>,[</a:t>
            </a:r>
            <a:r>
              <a:rPr lang="en-US" sz="2600" dirty="0" err="1" smtClean="0"/>
              <a:t>sum_range</a:t>
            </a:r>
            <a:r>
              <a:rPr lang="en-US" sz="2600" dirty="0" smtClean="0"/>
              <a:t>])</a:t>
            </a:r>
          </a:p>
          <a:p>
            <a:pPr lvl="2"/>
            <a:endParaRPr lang="en-US" sz="26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76600" y="3810000"/>
            <a:ext cx="28956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=</a:t>
            </a:r>
            <a:r>
              <a:rPr lang="en-US" sz="2400" i="1" dirty="0">
                <a:solidFill>
                  <a:srgbClr val="FFFFFF"/>
                </a:solidFill>
              </a:rPr>
              <a:t>LARGE(</a:t>
            </a:r>
            <a:r>
              <a:rPr lang="en-US" sz="2400" i="1" dirty="0" err="1">
                <a:solidFill>
                  <a:srgbClr val="FFFFFF"/>
                </a:solidFill>
              </a:rPr>
              <a:t>array,k</a:t>
            </a:r>
            <a:r>
              <a:rPr lang="en-US" sz="2400" i="1" dirty="0">
                <a:solidFill>
                  <a:srgbClr val="FFFFFF"/>
                </a:solidFill>
              </a:rPr>
              <a:t>)</a:t>
            </a:r>
          </a:p>
          <a:p>
            <a:r>
              <a:rPr lang="en-US" sz="2400" i="1" dirty="0">
                <a:solidFill>
                  <a:srgbClr val="FFFFFF"/>
                </a:solidFill>
              </a:rPr>
              <a:t>=LARGE(</a:t>
            </a:r>
            <a:r>
              <a:rPr lang="en-US" sz="2400" i="1" dirty="0">
                <a:solidFill>
                  <a:srgbClr val="FF0000"/>
                </a:solidFill>
              </a:rPr>
              <a:t>A2:B6</a:t>
            </a:r>
            <a:r>
              <a:rPr lang="en-US" sz="2400" i="1" dirty="0">
                <a:solidFill>
                  <a:srgbClr val="FFFFFF"/>
                </a:solidFill>
              </a:rPr>
              <a:t>,</a:t>
            </a:r>
            <a:r>
              <a:rPr lang="en-US" sz="2400" i="1" dirty="0">
                <a:solidFill>
                  <a:srgbClr val="00B050"/>
                </a:solidFill>
              </a:rPr>
              <a:t>7</a:t>
            </a:r>
            <a:r>
              <a:rPr lang="en-US" sz="2400" i="1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39938" name="TextBox 5"/>
          <p:cNvSpPr txBox="1">
            <a:spLocks noChangeArrowheads="1"/>
          </p:cNvSpPr>
          <p:nvPr/>
        </p:nvSpPr>
        <p:spPr bwMode="auto">
          <a:xfrm>
            <a:off x="1600200" y="381000"/>
            <a:ext cx="6564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</a:rPr>
              <a:t>7th largest number in the numbers in columns A and B</a:t>
            </a:r>
          </a:p>
        </p:txBody>
      </p:sp>
      <p:pic>
        <p:nvPicPr>
          <p:cNvPr id="39939" name="Picture 7" descr="larg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219200"/>
            <a:ext cx="14605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19600" y="1905000"/>
            <a:ext cx="1066800" cy="17526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10" name="Shape 9"/>
          <p:cNvCxnSpPr>
            <a:cxnSpLocks noChangeShapeType="1"/>
            <a:endCxn id="7" idx="1"/>
          </p:cNvCxnSpPr>
          <p:nvPr/>
        </p:nvCxnSpPr>
        <p:spPr bwMode="auto">
          <a:xfrm rot="16200000" flipV="1">
            <a:off x="3752850" y="3448050"/>
            <a:ext cx="1790700" cy="457200"/>
          </a:xfrm>
          <a:prstGeom prst="bentConnector4">
            <a:avLst>
              <a:gd name="adj1" fmla="val -10856"/>
              <a:gd name="adj2" fmla="val 384481"/>
            </a:avLst>
          </a:prstGeom>
          <a:noFill/>
          <a:ln w="31750" algn="ctr">
            <a:solidFill>
              <a:srgbClr val="FF0000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9" name="Rectangle 8"/>
          <p:cNvSpPr/>
          <p:nvPr/>
        </p:nvSpPr>
        <p:spPr>
          <a:xfrm>
            <a:off x="4419600" y="3276600"/>
            <a:ext cx="533400" cy="381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8" name="Shape 47"/>
          <p:cNvCxnSpPr>
            <a:endCxn id="9" idx="1"/>
          </p:cNvCxnSpPr>
          <p:nvPr/>
        </p:nvCxnSpPr>
        <p:spPr>
          <a:xfrm rot="16200000" flipV="1">
            <a:off x="4400550" y="3486150"/>
            <a:ext cx="1257300" cy="1219200"/>
          </a:xfrm>
          <a:prstGeom prst="bentConnector4">
            <a:avLst>
              <a:gd name="adj1" fmla="val -25288"/>
              <a:gd name="adj2" fmla="val 236854"/>
            </a:avLst>
          </a:prstGeom>
          <a:ln w="317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77000" y="1371600"/>
            <a:ext cx="2362200" cy="4094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List the numbers in descending order: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7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6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5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5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B050"/>
                </a:solidFill>
                <a:latin typeface="+mn-lt"/>
              </a:rPr>
              <a:t>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FFFFFF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76600" y="3810000"/>
            <a:ext cx="28956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=</a:t>
            </a:r>
            <a:r>
              <a:rPr lang="en-US" sz="2400" i="1" dirty="0">
                <a:solidFill>
                  <a:srgbClr val="FFFFFF"/>
                </a:solidFill>
              </a:rPr>
              <a:t>LARGE(</a:t>
            </a:r>
            <a:r>
              <a:rPr lang="en-US" sz="2400" i="1" dirty="0" err="1">
                <a:solidFill>
                  <a:srgbClr val="FFFFFF"/>
                </a:solidFill>
              </a:rPr>
              <a:t>array,k</a:t>
            </a:r>
            <a:r>
              <a:rPr lang="en-US" sz="2400" i="1" dirty="0">
                <a:solidFill>
                  <a:srgbClr val="FFFFFF"/>
                </a:solidFill>
              </a:rPr>
              <a:t>)</a:t>
            </a:r>
          </a:p>
          <a:p>
            <a:r>
              <a:rPr lang="en-US" sz="2400" i="1" dirty="0">
                <a:solidFill>
                  <a:srgbClr val="FFFFFF"/>
                </a:solidFill>
              </a:rPr>
              <a:t>=LARGE(</a:t>
            </a:r>
            <a:r>
              <a:rPr lang="en-US" sz="2400" i="1" dirty="0">
                <a:solidFill>
                  <a:srgbClr val="FF0000"/>
                </a:solidFill>
              </a:rPr>
              <a:t>A2:B6</a:t>
            </a:r>
            <a:r>
              <a:rPr lang="en-US" sz="2400" i="1" dirty="0">
                <a:solidFill>
                  <a:srgbClr val="FFFFFF"/>
                </a:solidFill>
              </a:rPr>
              <a:t>,</a:t>
            </a:r>
            <a:r>
              <a:rPr lang="en-US" sz="2400" i="1" dirty="0">
                <a:solidFill>
                  <a:srgbClr val="00B050"/>
                </a:solidFill>
              </a:rPr>
              <a:t>7</a:t>
            </a:r>
            <a:r>
              <a:rPr lang="en-US" sz="2400" i="1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40962" name="TextBox 5"/>
          <p:cNvSpPr txBox="1">
            <a:spLocks noChangeArrowheads="1"/>
          </p:cNvSpPr>
          <p:nvPr/>
        </p:nvSpPr>
        <p:spPr bwMode="auto">
          <a:xfrm>
            <a:off x="1600200" y="381000"/>
            <a:ext cx="6564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</a:rPr>
              <a:t>7th largest number in the numbers in columns A and B</a:t>
            </a:r>
          </a:p>
        </p:txBody>
      </p:sp>
      <p:pic>
        <p:nvPicPr>
          <p:cNvPr id="40963" name="Picture 7" descr="larg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219200"/>
            <a:ext cx="14605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19600" y="1905000"/>
            <a:ext cx="1066800" cy="17526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10" name="Shape 9"/>
          <p:cNvCxnSpPr>
            <a:cxnSpLocks noChangeShapeType="1"/>
            <a:endCxn id="7" idx="1"/>
          </p:cNvCxnSpPr>
          <p:nvPr/>
        </p:nvCxnSpPr>
        <p:spPr bwMode="auto">
          <a:xfrm rot="16200000" flipV="1">
            <a:off x="3752850" y="3448050"/>
            <a:ext cx="1790700" cy="457200"/>
          </a:xfrm>
          <a:prstGeom prst="bentConnector4">
            <a:avLst>
              <a:gd name="adj1" fmla="val -10856"/>
              <a:gd name="adj2" fmla="val 384481"/>
            </a:avLst>
          </a:prstGeom>
          <a:noFill/>
          <a:ln w="31750" algn="ctr">
            <a:solidFill>
              <a:srgbClr val="FF0000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9" name="Rectangle 8"/>
          <p:cNvSpPr/>
          <p:nvPr/>
        </p:nvSpPr>
        <p:spPr>
          <a:xfrm>
            <a:off x="4419600" y="3276600"/>
            <a:ext cx="533400" cy="381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8" name="Shape 47"/>
          <p:cNvCxnSpPr>
            <a:endCxn id="9" idx="1"/>
          </p:cNvCxnSpPr>
          <p:nvPr/>
        </p:nvCxnSpPr>
        <p:spPr>
          <a:xfrm rot="16200000" flipV="1">
            <a:off x="4400550" y="3486150"/>
            <a:ext cx="1257300" cy="1219200"/>
          </a:xfrm>
          <a:prstGeom prst="bentConnector4">
            <a:avLst>
              <a:gd name="adj1" fmla="val -25288"/>
              <a:gd name="adj2" fmla="val 236854"/>
            </a:avLst>
          </a:prstGeom>
          <a:ln w="317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77000" y="1371600"/>
            <a:ext cx="2362200" cy="4094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List the numbers in descending order: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7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6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5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5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B050"/>
                </a:solidFill>
                <a:latin typeface="+mn-lt"/>
              </a:rPr>
              <a:t>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5638800"/>
            <a:ext cx="2286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=4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Textbook Question</a:t>
            </a:r>
            <a:endParaRPr lang="en-US" sz="3400" dirty="0"/>
          </a:p>
        </p:txBody>
      </p:sp>
      <p:pic>
        <p:nvPicPr>
          <p:cNvPr id="4" name="Content Placeholder 3" descr="reachhand2_100.gif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6" name="TextBox 5"/>
          <p:cNvSpPr txBox="1"/>
          <p:nvPr/>
        </p:nvSpPr>
        <p:spPr>
          <a:xfrm>
            <a:off x="990600" y="2971800"/>
            <a:ext cx="7315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company achieves ____________________ by using strategy to maximize its strengths, resulting in a competitive advantage.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Textbook Question</a:t>
            </a:r>
            <a:endParaRPr lang="en-US" sz="3400" dirty="0"/>
          </a:p>
        </p:txBody>
      </p:sp>
      <p:pic>
        <p:nvPicPr>
          <p:cNvPr id="4" name="Content Placeholder 3" descr="reachhand2_100.gif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6" name="TextBox 5"/>
          <p:cNvSpPr txBox="1"/>
          <p:nvPr/>
        </p:nvSpPr>
        <p:spPr>
          <a:xfrm>
            <a:off x="990600" y="2971800"/>
            <a:ext cx="7315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company achieves </a:t>
            </a:r>
            <a:r>
              <a:rPr lang="en-US" sz="2800" b="1" u="sng" dirty="0" smtClean="0">
                <a:solidFill>
                  <a:srgbClr val="00B050"/>
                </a:solidFill>
              </a:rPr>
              <a:t>strategic advantage</a:t>
            </a:r>
            <a:r>
              <a:rPr lang="en-US" sz="2800" dirty="0" smtClean="0"/>
              <a:t> by using strategy to maximize its strengths, resulting in a competitive advantage.</a:t>
            </a:r>
          </a:p>
          <a:p>
            <a:pPr algn="r"/>
            <a:r>
              <a:rPr lang="en-US" sz="1600" dirty="0" smtClean="0"/>
              <a:t>Ref. p. 42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The </a:t>
            </a:r>
            <a:r>
              <a:rPr lang="en-US" sz="3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SMALL</a:t>
            </a:r>
            <a:r>
              <a:rPr lang="en-US" sz="3400" dirty="0" smtClean="0"/>
              <a:t> function</a:t>
            </a:r>
            <a:endParaRPr lang="en-US" sz="3400" dirty="0"/>
          </a:p>
        </p:txBody>
      </p:sp>
      <p:pic>
        <p:nvPicPr>
          <p:cNvPr id="4" name="Content Placeholder 3" descr="reachhand2_100.gif">
            <a:hlinkClick r:id="" action="ppaction://noaction"/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971800" y="6400800"/>
            <a:ext cx="3505200" cy="307975"/>
          </a:xfrm>
        </p:spPr>
        <p:txBody>
          <a:bodyPr/>
          <a:lstStyle/>
          <a:p>
            <a:r>
              <a:rPr lang="en-US" dirty="0" smtClean="0"/>
              <a:t>Microsoft</a:t>
            </a:r>
            <a:r>
              <a:rPr lang="en-US" baseline="30000" dirty="0" smtClean="0"/>
              <a:t>®</a:t>
            </a:r>
            <a:r>
              <a:rPr lang="en-US" dirty="0" smtClean="0"/>
              <a:t> Excel</a:t>
            </a:r>
            <a:r>
              <a:rPr lang="en-US" baseline="30000" dirty="0" smtClean="0"/>
              <a:t>®</a:t>
            </a:r>
            <a:r>
              <a:rPr lang="en-US" dirty="0" smtClean="0"/>
              <a:t> Statistical Functions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676400"/>
            <a:ext cx="822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Syntax:</a:t>
            </a:r>
          </a:p>
          <a:p>
            <a:pPr algn="ctr">
              <a:spcAft>
                <a:spcPts val="1200"/>
              </a:spcAft>
            </a:pPr>
            <a:r>
              <a:rPr lang="en-US" sz="2400" dirty="0" smtClean="0"/>
              <a:t>=SMALL(</a:t>
            </a:r>
            <a:r>
              <a:rPr lang="en-US" sz="2400" dirty="0" err="1" smtClean="0"/>
              <a:t>array,k</a:t>
            </a:r>
            <a:r>
              <a:rPr lang="en-US" sz="2400" dirty="0" smtClean="0"/>
              <a:t>)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Arguments: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array  </a:t>
            </a:r>
            <a:r>
              <a:rPr lang="en-US" dirty="0" smtClean="0">
                <a:solidFill>
                  <a:srgbClr val="FF0000"/>
                </a:solidFill>
              </a:rPr>
              <a:t>Required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The array or range of data for which you want to determine the k-</a:t>
            </a:r>
            <a:r>
              <a:rPr lang="en-US" dirty="0" err="1" smtClean="0"/>
              <a:t>th</a:t>
            </a:r>
            <a:r>
              <a:rPr lang="en-US" dirty="0" smtClean="0"/>
              <a:t> smallest value.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k  </a:t>
            </a:r>
            <a:r>
              <a:rPr lang="en-US" dirty="0" smtClean="0">
                <a:solidFill>
                  <a:srgbClr val="FF0000"/>
                </a:solidFill>
              </a:rPr>
              <a:t>Required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The position (from the smallest) in the array or cell range of data to return.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The </a:t>
            </a:r>
            <a:r>
              <a:rPr lang="en-US" sz="3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SMALL</a:t>
            </a:r>
            <a:r>
              <a:rPr lang="en-US" sz="3400" dirty="0" smtClean="0"/>
              <a:t> function</a:t>
            </a:r>
            <a:endParaRPr lang="en-US" sz="3400" dirty="0"/>
          </a:p>
        </p:txBody>
      </p:sp>
      <p:pic>
        <p:nvPicPr>
          <p:cNvPr id="4" name="Content Placeholder 3" descr="reachhand2_100.gif">
            <a:hlinkClick r:id="" action="ppaction://noaction"/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971800" y="6400800"/>
            <a:ext cx="3505200" cy="307975"/>
          </a:xfrm>
        </p:spPr>
        <p:txBody>
          <a:bodyPr/>
          <a:lstStyle/>
          <a:p>
            <a:r>
              <a:rPr lang="en-US" dirty="0" smtClean="0"/>
              <a:t>Microsoft</a:t>
            </a:r>
            <a:r>
              <a:rPr lang="en-US" baseline="30000" dirty="0" smtClean="0"/>
              <a:t>®</a:t>
            </a:r>
            <a:r>
              <a:rPr lang="en-US" dirty="0" smtClean="0"/>
              <a:t> Excel</a:t>
            </a:r>
            <a:r>
              <a:rPr lang="en-US" baseline="30000" dirty="0" smtClean="0"/>
              <a:t>®</a:t>
            </a:r>
            <a:r>
              <a:rPr lang="en-US" dirty="0" smtClean="0"/>
              <a:t> Statistical Functions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676400"/>
            <a:ext cx="82296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Description: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smtClean="0"/>
              <a:t>Returns the k-</a:t>
            </a:r>
            <a:r>
              <a:rPr lang="en-US" dirty="0" err="1" smtClean="0"/>
              <a:t>th</a:t>
            </a:r>
            <a:r>
              <a:rPr lang="en-US" dirty="0" smtClean="0"/>
              <a:t> smallest value in a data set.  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Remarks: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If </a:t>
            </a:r>
            <a:r>
              <a:rPr lang="en-US" sz="1600" i="1" dirty="0" smtClean="0"/>
              <a:t>n</a:t>
            </a:r>
            <a:r>
              <a:rPr lang="en-US" sz="1600" dirty="0" smtClean="0"/>
              <a:t> is the number of data points in a range, then SMALL(array,1) returns the smallest value.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If </a:t>
            </a:r>
            <a:r>
              <a:rPr lang="en-US" sz="1600" i="1" dirty="0" smtClean="0"/>
              <a:t>n</a:t>
            </a:r>
            <a:r>
              <a:rPr lang="en-US" sz="1600" dirty="0" smtClean="0"/>
              <a:t> is the number of data points in a range, then SMALL(</a:t>
            </a:r>
            <a:r>
              <a:rPr lang="en-US" sz="1600" dirty="0" err="1" smtClean="0"/>
              <a:t>array,</a:t>
            </a:r>
            <a:r>
              <a:rPr lang="en-US" sz="1600" i="1" dirty="0" err="1" smtClean="0"/>
              <a:t>n</a:t>
            </a:r>
            <a:r>
              <a:rPr lang="en-US" sz="1600" dirty="0" smtClean="0"/>
              <a:t>) returns the largest value.</a:t>
            </a:r>
          </a:p>
          <a:p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Errors:</a:t>
            </a:r>
          </a:p>
          <a:p>
            <a:r>
              <a:rPr lang="en-US" dirty="0" smtClean="0"/>
              <a:t>#NUM! – If array is empty</a:t>
            </a:r>
          </a:p>
          <a:p>
            <a:r>
              <a:rPr lang="en-US" dirty="0" smtClean="0"/>
              <a:t>#NUM! – If k ≤ 0</a:t>
            </a:r>
          </a:p>
          <a:p>
            <a:r>
              <a:rPr lang="en-US" dirty="0" smtClean="0"/>
              <a:t>#NUM! – If k is greater than the number of data points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Box 4"/>
          <p:cNvSpPr txBox="1">
            <a:spLocks noChangeArrowheads="1"/>
          </p:cNvSpPr>
          <p:nvPr/>
        </p:nvSpPr>
        <p:spPr bwMode="auto">
          <a:xfrm>
            <a:off x="3429000" y="4191000"/>
            <a:ext cx="4114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=</a:t>
            </a:r>
            <a:r>
              <a:rPr lang="en-US" sz="2400" i="1">
                <a:solidFill>
                  <a:srgbClr val="FFFFFF"/>
                </a:solidFill>
              </a:rPr>
              <a:t>SMALL(array,k)</a:t>
            </a:r>
          </a:p>
        </p:txBody>
      </p:sp>
      <p:sp>
        <p:nvSpPr>
          <p:cNvPr id="44034" name="TextBox 5"/>
          <p:cNvSpPr txBox="1">
            <a:spLocks noChangeArrowheads="1"/>
          </p:cNvSpPr>
          <p:nvPr/>
        </p:nvSpPr>
        <p:spPr bwMode="auto">
          <a:xfrm>
            <a:off x="2590800" y="381000"/>
            <a:ext cx="41417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</a:rPr>
              <a:t>4th smallest number in first column</a:t>
            </a:r>
          </a:p>
        </p:txBody>
      </p:sp>
      <p:pic>
        <p:nvPicPr>
          <p:cNvPr id="44035" name="Picture 6" descr="small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219200"/>
            <a:ext cx="990600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Box 4"/>
          <p:cNvSpPr txBox="1">
            <a:spLocks noChangeArrowheads="1"/>
          </p:cNvSpPr>
          <p:nvPr/>
        </p:nvSpPr>
        <p:spPr bwMode="auto">
          <a:xfrm>
            <a:off x="3429000" y="4191000"/>
            <a:ext cx="4114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=</a:t>
            </a:r>
            <a:r>
              <a:rPr lang="en-US" sz="2400" i="1" dirty="0">
                <a:solidFill>
                  <a:srgbClr val="FFFFFF"/>
                </a:solidFill>
              </a:rPr>
              <a:t>SMALL(</a:t>
            </a:r>
            <a:r>
              <a:rPr lang="en-US" sz="2400" i="1" dirty="0" err="1">
                <a:solidFill>
                  <a:srgbClr val="FFFFFF"/>
                </a:solidFill>
              </a:rPr>
              <a:t>array,k</a:t>
            </a:r>
            <a:r>
              <a:rPr lang="en-US" sz="2400" i="1" dirty="0">
                <a:solidFill>
                  <a:srgbClr val="FFFFFF"/>
                </a:solidFill>
              </a:rPr>
              <a:t>)</a:t>
            </a:r>
          </a:p>
          <a:p>
            <a:r>
              <a:rPr lang="en-US" sz="2400" i="1" dirty="0">
                <a:solidFill>
                  <a:srgbClr val="FFFFFF"/>
                </a:solidFill>
              </a:rPr>
              <a:t>=SMALL(</a:t>
            </a:r>
            <a:r>
              <a:rPr lang="en-US" sz="2400" i="1" dirty="0">
                <a:solidFill>
                  <a:srgbClr val="FF0000"/>
                </a:solidFill>
              </a:rPr>
              <a:t>A2:A10</a:t>
            </a:r>
          </a:p>
        </p:txBody>
      </p:sp>
      <p:sp>
        <p:nvSpPr>
          <p:cNvPr id="45058" name="TextBox 5"/>
          <p:cNvSpPr txBox="1">
            <a:spLocks noChangeArrowheads="1"/>
          </p:cNvSpPr>
          <p:nvPr/>
        </p:nvSpPr>
        <p:spPr bwMode="auto">
          <a:xfrm>
            <a:off x="2590800" y="381000"/>
            <a:ext cx="41417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</a:rPr>
              <a:t>4th smallest number in first column</a:t>
            </a:r>
          </a:p>
        </p:txBody>
      </p:sp>
      <p:pic>
        <p:nvPicPr>
          <p:cNvPr id="45059" name="Picture 6" descr="small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219200"/>
            <a:ext cx="99218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19600" y="1676400"/>
            <a:ext cx="381000" cy="2438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10" name="Shape 9"/>
          <p:cNvCxnSpPr>
            <a:cxnSpLocks noChangeShapeType="1"/>
            <a:endCxn id="8" idx="1"/>
          </p:cNvCxnSpPr>
          <p:nvPr/>
        </p:nvCxnSpPr>
        <p:spPr bwMode="auto">
          <a:xfrm rot="16200000" flipV="1">
            <a:off x="3695700" y="3619500"/>
            <a:ext cx="2057400" cy="609600"/>
          </a:xfrm>
          <a:prstGeom prst="bentConnector4">
            <a:avLst>
              <a:gd name="adj1" fmla="val -8750"/>
              <a:gd name="adj2" fmla="val 296120"/>
            </a:avLst>
          </a:prstGeom>
          <a:noFill/>
          <a:ln w="31750" algn="ctr">
            <a:solidFill>
              <a:srgbClr val="FF0000"/>
            </a:solidFill>
            <a:prstDash val="dash"/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9000" y="4191000"/>
            <a:ext cx="41148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=</a:t>
            </a:r>
            <a:r>
              <a:rPr lang="en-US" sz="2400" i="1" dirty="0">
                <a:solidFill>
                  <a:srgbClr val="FFFFFF"/>
                </a:solidFill>
              </a:rPr>
              <a:t>SMALL(</a:t>
            </a:r>
            <a:r>
              <a:rPr lang="en-US" sz="2400" i="1" dirty="0" err="1">
                <a:solidFill>
                  <a:srgbClr val="FFFFFF"/>
                </a:solidFill>
              </a:rPr>
              <a:t>array,k</a:t>
            </a:r>
            <a:r>
              <a:rPr lang="en-US" sz="2400" i="1" dirty="0">
                <a:solidFill>
                  <a:srgbClr val="FFFFFF"/>
                </a:solidFill>
              </a:rPr>
              <a:t>)</a:t>
            </a:r>
          </a:p>
          <a:p>
            <a:r>
              <a:rPr lang="en-US" sz="2400" i="1" dirty="0">
                <a:solidFill>
                  <a:srgbClr val="FFFFFF"/>
                </a:solidFill>
              </a:rPr>
              <a:t>=SMALL(</a:t>
            </a:r>
            <a:r>
              <a:rPr lang="en-US" sz="2400" i="1" dirty="0">
                <a:solidFill>
                  <a:srgbClr val="FF0000"/>
                </a:solidFill>
              </a:rPr>
              <a:t>A2:A10</a:t>
            </a:r>
            <a:r>
              <a:rPr lang="en-US" sz="2400" i="1" dirty="0">
                <a:solidFill>
                  <a:srgbClr val="FFFFFF"/>
                </a:solidFill>
              </a:rPr>
              <a:t>,</a:t>
            </a:r>
            <a:r>
              <a:rPr lang="en-US" sz="2400" i="1" dirty="0">
                <a:solidFill>
                  <a:srgbClr val="00B050"/>
                </a:solidFill>
              </a:rPr>
              <a:t>4</a:t>
            </a:r>
            <a:r>
              <a:rPr lang="en-US" sz="2400" i="1" dirty="0">
                <a:solidFill>
                  <a:srgbClr val="FFFFFF"/>
                </a:solidFill>
              </a:rPr>
              <a:t>)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46082" name="TextBox 5"/>
          <p:cNvSpPr txBox="1">
            <a:spLocks noChangeArrowheads="1"/>
          </p:cNvSpPr>
          <p:nvPr/>
        </p:nvSpPr>
        <p:spPr bwMode="auto">
          <a:xfrm>
            <a:off x="2590800" y="381000"/>
            <a:ext cx="41417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</a:rPr>
              <a:t>4th smallest number in first column</a:t>
            </a:r>
          </a:p>
        </p:txBody>
      </p:sp>
      <p:pic>
        <p:nvPicPr>
          <p:cNvPr id="46083" name="Picture 6" descr="small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219200"/>
            <a:ext cx="99218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19600" y="1676400"/>
            <a:ext cx="381000" cy="2438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10" name="Shape 9"/>
          <p:cNvCxnSpPr>
            <a:cxnSpLocks noChangeShapeType="1"/>
            <a:endCxn id="8" idx="1"/>
          </p:cNvCxnSpPr>
          <p:nvPr/>
        </p:nvCxnSpPr>
        <p:spPr bwMode="auto">
          <a:xfrm rot="16200000" flipV="1">
            <a:off x="3695700" y="3619500"/>
            <a:ext cx="2057400" cy="609600"/>
          </a:xfrm>
          <a:prstGeom prst="bentConnector4">
            <a:avLst>
              <a:gd name="adj1" fmla="val -8750"/>
              <a:gd name="adj2" fmla="val 296120"/>
            </a:avLst>
          </a:prstGeom>
          <a:noFill/>
          <a:ln w="31750" algn="ctr">
            <a:solidFill>
              <a:srgbClr val="FF0000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9" name="TextBox 8"/>
          <p:cNvSpPr txBox="1"/>
          <p:nvPr/>
        </p:nvSpPr>
        <p:spPr>
          <a:xfrm>
            <a:off x="6477000" y="1371600"/>
            <a:ext cx="2362200" cy="3478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List the numbers in ascending order: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B050"/>
                </a:solidFill>
                <a:latin typeface="+mn-lt"/>
              </a:rPr>
              <a:t>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5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6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19600" y="1981200"/>
            <a:ext cx="381000" cy="304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4" name="Shape 13"/>
          <p:cNvCxnSpPr>
            <a:endCxn id="12" idx="1"/>
          </p:cNvCxnSpPr>
          <p:nvPr/>
        </p:nvCxnSpPr>
        <p:spPr>
          <a:xfrm rot="16200000" flipV="1">
            <a:off x="3771900" y="2781300"/>
            <a:ext cx="2819400" cy="1524000"/>
          </a:xfrm>
          <a:prstGeom prst="bentConnector4">
            <a:avLst>
              <a:gd name="adj1" fmla="val -21668"/>
              <a:gd name="adj2" fmla="val 206724"/>
            </a:avLst>
          </a:prstGeom>
          <a:ln w="317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9000" y="4191000"/>
            <a:ext cx="41148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=</a:t>
            </a:r>
            <a:r>
              <a:rPr lang="en-US" sz="2400" i="1" dirty="0">
                <a:solidFill>
                  <a:srgbClr val="FFFFFF"/>
                </a:solidFill>
              </a:rPr>
              <a:t>SMALL(</a:t>
            </a:r>
            <a:r>
              <a:rPr lang="en-US" sz="2400" i="1" dirty="0" err="1">
                <a:solidFill>
                  <a:srgbClr val="FFFFFF"/>
                </a:solidFill>
              </a:rPr>
              <a:t>array,k</a:t>
            </a:r>
            <a:r>
              <a:rPr lang="en-US" sz="2400" i="1" dirty="0">
                <a:solidFill>
                  <a:srgbClr val="FFFFFF"/>
                </a:solidFill>
              </a:rPr>
              <a:t>)</a:t>
            </a:r>
          </a:p>
          <a:p>
            <a:r>
              <a:rPr lang="en-US" sz="2400" i="1" dirty="0">
                <a:solidFill>
                  <a:srgbClr val="FFFFFF"/>
                </a:solidFill>
              </a:rPr>
              <a:t>=SMALL(</a:t>
            </a:r>
            <a:r>
              <a:rPr lang="en-US" sz="2400" i="1" dirty="0">
                <a:solidFill>
                  <a:srgbClr val="FF0000"/>
                </a:solidFill>
              </a:rPr>
              <a:t>A2:A10</a:t>
            </a:r>
            <a:r>
              <a:rPr lang="en-US" sz="2400" i="1" dirty="0">
                <a:solidFill>
                  <a:srgbClr val="FFFFFF"/>
                </a:solidFill>
              </a:rPr>
              <a:t>,</a:t>
            </a:r>
            <a:r>
              <a:rPr lang="en-US" sz="2400" i="1" dirty="0">
                <a:solidFill>
                  <a:srgbClr val="00B050"/>
                </a:solidFill>
              </a:rPr>
              <a:t>4</a:t>
            </a:r>
            <a:r>
              <a:rPr lang="en-US" sz="2400" i="1" dirty="0">
                <a:solidFill>
                  <a:srgbClr val="FFFFFF"/>
                </a:solidFill>
              </a:rPr>
              <a:t>)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47106" name="TextBox 5"/>
          <p:cNvSpPr txBox="1">
            <a:spLocks noChangeArrowheads="1"/>
          </p:cNvSpPr>
          <p:nvPr/>
        </p:nvSpPr>
        <p:spPr bwMode="auto">
          <a:xfrm>
            <a:off x="2590800" y="381000"/>
            <a:ext cx="41417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</a:rPr>
              <a:t>4th smallest number in first column</a:t>
            </a:r>
          </a:p>
        </p:txBody>
      </p:sp>
      <p:pic>
        <p:nvPicPr>
          <p:cNvPr id="47107" name="Picture 6" descr="small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219200"/>
            <a:ext cx="99218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19600" y="1676400"/>
            <a:ext cx="381000" cy="2438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10" name="Shape 9"/>
          <p:cNvCxnSpPr>
            <a:cxnSpLocks noChangeShapeType="1"/>
            <a:endCxn id="8" idx="1"/>
          </p:cNvCxnSpPr>
          <p:nvPr/>
        </p:nvCxnSpPr>
        <p:spPr bwMode="auto">
          <a:xfrm rot="16200000" flipV="1">
            <a:off x="3695700" y="3619500"/>
            <a:ext cx="2057400" cy="609600"/>
          </a:xfrm>
          <a:prstGeom prst="bentConnector4">
            <a:avLst>
              <a:gd name="adj1" fmla="val -8750"/>
              <a:gd name="adj2" fmla="val 296120"/>
            </a:avLst>
          </a:prstGeom>
          <a:noFill/>
          <a:ln w="31750" algn="ctr">
            <a:solidFill>
              <a:srgbClr val="FF0000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9" name="TextBox 8"/>
          <p:cNvSpPr txBox="1"/>
          <p:nvPr/>
        </p:nvSpPr>
        <p:spPr>
          <a:xfrm>
            <a:off x="6477000" y="1371600"/>
            <a:ext cx="2362200" cy="3478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List the numbers in ascending order: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B050"/>
                </a:solidFill>
                <a:latin typeface="+mn-lt"/>
              </a:rPr>
              <a:t>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5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6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19600" y="1981200"/>
            <a:ext cx="381000" cy="304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4" name="Shape 13"/>
          <p:cNvCxnSpPr>
            <a:endCxn id="12" idx="1"/>
          </p:cNvCxnSpPr>
          <p:nvPr/>
        </p:nvCxnSpPr>
        <p:spPr>
          <a:xfrm rot="16200000" flipV="1">
            <a:off x="3771900" y="2781300"/>
            <a:ext cx="2819400" cy="1524000"/>
          </a:xfrm>
          <a:prstGeom prst="bentConnector4">
            <a:avLst>
              <a:gd name="adj1" fmla="val -21668"/>
              <a:gd name="adj2" fmla="val 206724"/>
            </a:avLst>
          </a:prstGeom>
          <a:ln w="317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0" y="5638800"/>
            <a:ext cx="2286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=4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The </a:t>
            </a:r>
            <a:r>
              <a:rPr lang="en-US" sz="3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ROUND</a:t>
            </a:r>
            <a:r>
              <a:rPr lang="en-US" sz="3400" dirty="0" smtClean="0"/>
              <a:t> function</a:t>
            </a:r>
            <a:endParaRPr lang="en-US" sz="3400" dirty="0"/>
          </a:p>
        </p:txBody>
      </p:sp>
      <p:pic>
        <p:nvPicPr>
          <p:cNvPr id="4" name="Content Placeholder 3" descr="reachhand2_100.gif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971800" y="6400800"/>
            <a:ext cx="3505200" cy="307975"/>
          </a:xfrm>
        </p:spPr>
        <p:txBody>
          <a:bodyPr/>
          <a:lstStyle/>
          <a:p>
            <a:r>
              <a:rPr lang="en-US" dirty="0" smtClean="0"/>
              <a:t>Microsoft</a:t>
            </a:r>
            <a:r>
              <a:rPr lang="en-US" baseline="30000" dirty="0" smtClean="0"/>
              <a:t>®</a:t>
            </a:r>
            <a:r>
              <a:rPr lang="en-US" dirty="0" smtClean="0"/>
              <a:t> Excel</a:t>
            </a:r>
            <a:r>
              <a:rPr lang="en-US" baseline="30000" dirty="0" smtClean="0"/>
              <a:t>®</a:t>
            </a:r>
            <a:r>
              <a:rPr lang="en-US" dirty="0" smtClean="0"/>
              <a:t> Mathematical Functions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676400"/>
            <a:ext cx="82296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Syntax:</a:t>
            </a:r>
          </a:p>
          <a:p>
            <a:pPr algn="ctr">
              <a:spcAft>
                <a:spcPts val="1200"/>
              </a:spcAft>
            </a:pPr>
            <a:r>
              <a:rPr lang="en-US" sz="2400" dirty="0" smtClean="0"/>
              <a:t>=ROUND(number, num_digits)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Arguments: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number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Required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The number that you want to round.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num_digits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Required</a:t>
            </a:r>
            <a:endParaRPr lang="en-US" dirty="0" smtClean="0">
              <a:solidFill>
                <a:srgbClr val="00B05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The number of digits to which you want to round the number argument.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Box 4"/>
          <p:cNvSpPr txBox="1">
            <a:spLocks noChangeArrowheads="1"/>
          </p:cNvSpPr>
          <p:nvPr/>
        </p:nvSpPr>
        <p:spPr bwMode="auto">
          <a:xfrm>
            <a:off x="3429000" y="4191000"/>
            <a:ext cx="4114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=</a:t>
            </a:r>
            <a:r>
              <a:rPr lang="en-US" sz="2400" i="1">
                <a:solidFill>
                  <a:srgbClr val="FFFFFF"/>
                </a:solidFill>
              </a:rPr>
              <a:t>SMALL(array,k)</a:t>
            </a:r>
          </a:p>
        </p:txBody>
      </p:sp>
      <p:sp>
        <p:nvSpPr>
          <p:cNvPr id="48130" name="TextBox 5"/>
          <p:cNvSpPr txBox="1">
            <a:spLocks noChangeArrowheads="1"/>
          </p:cNvSpPr>
          <p:nvPr/>
        </p:nvSpPr>
        <p:spPr bwMode="auto">
          <a:xfrm>
            <a:off x="2590800" y="381000"/>
            <a:ext cx="4629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</a:rPr>
              <a:t>2nd smallest number in second column</a:t>
            </a:r>
          </a:p>
        </p:txBody>
      </p:sp>
      <p:pic>
        <p:nvPicPr>
          <p:cNvPr id="48131" name="Picture 6" descr="small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219200"/>
            <a:ext cx="990600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Box 4"/>
          <p:cNvSpPr txBox="1">
            <a:spLocks noChangeArrowheads="1"/>
          </p:cNvSpPr>
          <p:nvPr/>
        </p:nvSpPr>
        <p:spPr bwMode="auto">
          <a:xfrm>
            <a:off x="3429000" y="4191000"/>
            <a:ext cx="4114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=</a:t>
            </a:r>
            <a:r>
              <a:rPr lang="en-US" sz="2400" i="1" dirty="0">
                <a:solidFill>
                  <a:srgbClr val="FFFFFF"/>
                </a:solidFill>
              </a:rPr>
              <a:t>SMALL(</a:t>
            </a:r>
            <a:r>
              <a:rPr lang="en-US" sz="2400" i="1" dirty="0" err="1">
                <a:solidFill>
                  <a:srgbClr val="FFFFFF"/>
                </a:solidFill>
              </a:rPr>
              <a:t>array,k</a:t>
            </a:r>
            <a:r>
              <a:rPr lang="en-US" sz="2400" i="1" dirty="0">
                <a:solidFill>
                  <a:srgbClr val="FFFFFF"/>
                </a:solidFill>
              </a:rPr>
              <a:t>)</a:t>
            </a:r>
          </a:p>
          <a:p>
            <a:r>
              <a:rPr lang="en-US" sz="2400" i="1" dirty="0">
                <a:solidFill>
                  <a:srgbClr val="FFFFFF"/>
                </a:solidFill>
              </a:rPr>
              <a:t>=SMALL(</a:t>
            </a:r>
            <a:r>
              <a:rPr lang="en-US" sz="2400" i="1" dirty="0">
                <a:solidFill>
                  <a:srgbClr val="FF0000"/>
                </a:solidFill>
              </a:rPr>
              <a:t>B2:B10</a:t>
            </a:r>
          </a:p>
        </p:txBody>
      </p:sp>
      <p:sp>
        <p:nvSpPr>
          <p:cNvPr id="49154" name="TextBox 5"/>
          <p:cNvSpPr txBox="1">
            <a:spLocks noChangeArrowheads="1"/>
          </p:cNvSpPr>
          <p:nvPr/>
        </p:nvSpPr>
        <p:spPr bwMode="auto">
          <a:xfrm>
            <a:off x="2590800" y="381000"/>
            <a:ext cx="4629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</a:rPr>
              <a:t>2nd smallest number in second column</a:t>
            </a:r>
          </a:p>
        </p:txBody>
      </p:sp>
      <p:pic>
        <p:nvPicPr>
          <p:cNvPr id="49155" name="Picture 6" descr="small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219200"/>
            <a:ext cx="99218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00600" y="1676400"/>
            <a:ext cx="381000" cy="2438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10" name="Shape 9"/>
          <p:cNvCxnSpPr>
            <a:cxnSpLocks noChangeShapeType="1"/>
            <a:endCxn id="8" idx="1"/>
          </p:cNvCxnSpPr>
          <p:nvPr/>
        </p:nvCxnSpPr>
        <p:spPr bwMode="auto">
          <a:xfrm rot="16200000" flipV="1">
            <a:off x="3960813" y="3735387"/>
            <a:ext cx="2058988" cy="379413"/>
          </a:xfrm>
          <a:prstGeom prst="bentConnector4">
            <a:avLst>
              <a:gd name="adj1" fmla="val -10769"/>
              <a:gd name="adj2" fmla="val 505671"/>
            </a:avLst>
          </a:prstGeom>
          <a:noFill/>
          <a:ln w="31750" algn="ctr">
            <a:solidFill>
              <a:srgbClr val="FF0000"/>
            </a:solidFill>
            <a:prstDash val="dash"/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9000" y="4191000"/>
            <a:ext cx="41148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=</a:t>
            </a:r>
            <a:r>
              <a:rPr lang="en-US" sz="2400" i="1" dirty="0">
                <a:solidFill>
                  <a:srgbClr val="FFFFFF"/>
                </a:solidFill>
              </a:rPr>
              <a:t>SMALL(</a:t>
            </a:r>
            <a:r>
              <a:rPr lang="en-US" sz="2400" i="1" dirty="0" err="1">
                <a:solidFill>
                  <a:srgbClr val="FFFFFF"/>
                </a:solidFill>
              </a:rPr>
              <a:t>array,k</a:t>
            </a:r>
            <a:r>
              <a:rPr lang="en-US" sz="2400" i="1" dirty="0">
                <a:solidFill>
                  <a:srgbClr val="FFFFFF"/>
                </a:solidFill>
              </a:rPr>
              <a:t>)</a:t>
            </a:r>
          </a:p>
          <a:p>
            <a:r>
              <a:rPr lang="en-US" sz="2400" i="1" dirty="0">
                <a:solidFill>
                  <a:srgbClr val="FFFFFF"/>
                </a:solidFill>
              </a:rPr>
              <a:t>=SMALL(</a:t>
            </a:r>
            <a:r>
              <a:rPr lang="en-US" sz="2400" i="1" dirty="0">
                <a:solidFill>
                  <a:srgbClr val="FF0000"/>
                </a:solidFill>
              </a:rPr>
              <a:t>B2:B10</a:t>
            </a:r>
            <a:r>
              <a:rPr lang="en-US" sz="2400" i="1" dirty="0">
                <a:solidFill>
                  <a:srgbClr val="FFFFFF"/>
                </a:solidFill>
              </a:rPr>
              <a:t>,</a:t>
            </a:r>
            <a:r>
              <a:rPr lang="en-US" sz="2400" i="1" dirty="0">
                <a:solidFill>
                  <a:srgbClr val="00B050"/>
                </a:solidFill>
              </a:rPr>
              <a:t>2</a:t>
            </a:r>
            <a:r>
              <a:rPr lang="en-US" sz="2400" i="1" dirty="0">
                <a:solidFill>
                  <a:srgbClr val="FFFFFF"/>
                </a:solidFill>
              </a:rPr>
              <a:t>)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50178" name="TextBox 5"/>
          <p:cNvSpPr txBox="1">
            <a:spLocks noChangeArrowheads="1"/>
          </p:cNvSpPr>
          <p:nvPr/>
        </p:nvSpPr>
        <p:spPr bwMode="auto">
          <a:xfrm>
            <a:off x="2590800" y="381000"/>
            <a:ext cx="4629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</a:rPr>
              <a:t>2nd smallest number in second column</a:t>
            </a:r>
          </a:p>
        </p:txBody>
      </p:sp>
      <p:pic>
        <p:nvPicPr>
          <p:cNvPr id="50179" name="Picture 6" descr="small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219200"/>
            <a:ext cx="99218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00600" y="1676400"/>
            <a:ext cx="381000" cy="2438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10" name="Shape 9"/>
          <p:cNvCxnSpPr>
            <a:cxnSpLocks noChangeShapeType="1"/>
            <a:endCxn id="8" idx="1"/>
          </p:cNvCxnSpPr>
          <p:nvPr/>
        </p:nvCxnSpPr>
        <p:spPr bwMode="auto">
          <a:xfrm rot="16200000" flipV="1">
            <a:off x="3962400" y="3733800"/>
            <a:ext cx="2057400" cy="381000"/>
          </a:xfrm>
          <a:prstGeom prst="bentConnector4">
            <a:avLst>
              <a:gd name="adj1" fmla="val -10282"/>
              <a:gd name="adj2" fmla="val 507588"/>
            </a:avLst>
          </a:prstGeom>
          <a:noFill/>
          <a:ln w="31750" algn="ctr">
            <a:solidFill>
              <a:srgbClr val="FF0000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50182" name="TextBox 8"/>
          <p:cNvSpPr txBox="1">
            <a:spLocks noChangeArrowheads="1"/>
          </p:cNvSpPr>
          <p:nvPr/>
        </p:nvSpPr>
        <p:spPr bwMode="auto">
          <a:xfrm>
            <a:off x="6477000" y="1371600"/>
            <a:ext cx="2362200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List the numbers in ascending order: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</a:rPr>
              <a:t>1</a:t>
            </a:r>
          </a:p>
          <a:p>
            <a:pPr algn="ctr"/>
            <a:r>
              <a:rPr lang="en-US" sz="2000" dirty="0">
                <a:solidFill>
                  <a:srgbClr val="00B050"/>
                </a:solidFill>
              </a:rPr>
              <a:t>3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</a:rPr>
              <a:t>4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</a:rPr>
              <a:t>7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</a:rPr>
              <a:t>8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</a:rPr>
              <a:t>8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</a:rPr>
              <a:t>12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</a:rPr>
              <a:t>23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</a:rPr>
              <a:t>54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00600" y="2514600"/>
            <a:ext cx="381000" cy="304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4" name="Shape 13"/>
          <p:cNvCxnSpPr>
            <a:endCxn id="12" idx="1"/>
          </p:cNvCxnSpPr>
          <p:nvPr/>
        </p:nvCxnSpPr>
        <p:spPr>
          <a:xfrm rot="16200000" flipV="1">
            <a:off x="4229100" y="3238500"/>
            <a:ext cx="2286000" cy="1143000"/>
          </a:xfrm>
          <a:prstGeom prst="bentConnector4">
            <a:avLst>
              <a:gd name="adj1" fmla="val -23678"/>
              <a:gd name="adj2" fmla="val 267127"/>
            </a:avLst>
          </a:prstGeom>
          <a:ln w="317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9000" y="4191000"/>
            <a:ext cx="41148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=</a:t>
            </a:r>
            <a:r>
              <a:rPr lang="en-US" sz="2400" i="1" dirty="0">
                <a:solidFill>
                  <a:srgbClr val="FFFFFF"/>
                </a:solidFill>
              </a:rPr>
              <a:t>SMALL(</a:t>
            </a:r>
            <a:r>
              <a:rPr lang="en-US" sz="2400" i="1" dirty="0" err="1">
                <a:solidFill>
                  <a:srgbClr val="FFFFFF"/>
                </a:solidFill>
              </a:rPr>
              <a:t>array,k</a:t>
            </a:r>
            <a:r>
              <a:rPr lang="en-US" sz="2400" i="1" dirty="0">
                <a:solidFill>
                  <a:srgbClr val="FFFFFF"/>
                </a:solidFill>
              </a:rPr>
              <a:t>)</a:t>
            </a:r>
          </a:p>
          <a:p>
            <a:r>
              <a:rPr lang="en-US" sz="2400" i="1" dirty="0">
                <a:solidFill>
                  <a:srgbClr val="FFFFFF"/>
                </a:solidFill>
              </a:rPr>
              <a:t>=SMALL(</a:t>
            </a:r>
            <a:r>
              <a:rPr lang="en-US" sz="2400" i="1" dirty="0">
                <a:solidFill>
                  <a:srgbClr val="FF0000"/>
                </a:solidFill>
              </a:rPr>
              <a:t>B2:B10</a:t>
            </a:r>
            <a:r>
              <a:rPr lang="en-US" sz="2400" i="1" dirty="0">
                <a:solidFill>
                  <a:srgbClr val="FFFFFF"/>
                </a:solidFill>
              </a:rPr>
              <a:t>,</a:t>
            </a:r>
            <a:r>
              <a:rPr lang="en-US" sz="2400" i="1" dirty="0">
                <a:solidFill>
                  <a:srgbClr val="00B050"/>
                </a:solidFill>
              </a:rPr>
              <a:t>2</a:t>
            </a:r>
            <a:r>
              <a:rPr lang="en-US" sz="2400" i="1" dirty="0">
                <a:solidFill>
                  <a:srgbClr val="FFFFFF"/>
                </a:solidFill>
              </a:rPr>
              <a:t>)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51202" name="TextBox 5"/>
          <p:cNvSpPr txBox="1">
            <a:spLocks noChangeArrowheads="1"/>
          </p:cNvSpPr>
          <p:nvPr/>
        </p:nvSpPr>
        <p:spPr bwMode="auto">
          <a:xfrm>
            <a:off x="2590800" y="381000"/>
            <a:ext cx="4629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</a:rPr>
              <a:t>2nd smallest number in second column</a:t>
            </a:r>
          </a:p>
        </p:txBody>
      </p:sp>
      <p:pic>
        <p:nvPicPr>
          <p:cNvPr id="51203" name="Picture 6" descr="small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219200"/>
            <a:ext cx="99218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00600" y="1676400"/>
            <a:ext cx="381000" cy="2438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10" name="Shape 9"/>
          <p:cNvCxnSpPr>
            <a:cxnSpLocks noChangeShapeType="1"/>
            <a:endCxn id="8" idx="1"/>
          </p:cNvCxnSpPr>
          <p:nvPr/>
        </p:nvCxnSpPr>
        <p:spPr bwMode="auto">
          <a:xfrm rot="16200000" flipV="1">
            <a:off x="3962400" y="3733800"/>
            <a:ext cx="2057400" cy="381000"/>
          </a:xfrm>
          <a:prstGeom prst="bentConnector4">
            <a:avLst>
              <a:gd name="adj1" fmla="val -10282"/>
              <a:gd name="adj2" fmla="val 507588"/>
            </a:avLst>
          </a:prstGeom>
          <a:noFill/>
          <a:ln w="31750" algn="ctr">
            <a:solidFill>
              <a:srgbClr val="FF0000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12" name="Rectangle 11"/>
          <p:cNvSpPr/>
          <p:nvPr/>
        </p:nvSpPr>
        <p:spPr>
          <a:xfrm>
            <a:off x="4800600" y="2514600"/>
            <a:ext cx="381000" cy="304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4" name="Shape 13"/>
          <p:cNvCxnSpPr>
            <a:endCxn id="12" idx="1"/>
          </p:cNvCxnSpPr>
          <p:nvPr/>
        </p:nvCxnSpPr>
        <p:spPr>
          <a:xfrm rot="16200000" flipV="1">
            <a:off x="4229100" y="3238500"/>
            <a:ext cx="2286000" cy="1143000"/>
          </a:xfrm>
          <a:prstGeom prst="bentConnector4">
            <a:avLst>
              <a:gd name="adj1" fmla="val -23678"/>
              <a:gd name="adj2" fmla="val 267127"/>
            </a:avLst>
          </a:prstGeom>
          <a:ln w="317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0" y="5638800"/>
            <a:ext cx="2286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=3</a:t>
            </a:r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6477000" y="1371600"/>
            <a:ext cx="2362200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List the numbers in ascending order: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</a:rPr>
              <a:t>1</a:t>
            </a:r>
          </a:p>
          <a:p>
            <a:pPr algn="ctr"/>
            <a:r>
              <a:rPr lang="en-US" sz="2000" dirty="0">
                <a:solidFill>
                  <a:srgbClr val="00B050"/>
                </a:solidFill>
              </a:rPr>
              <a:t>3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</a:rPr>
              <a:t>4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</a:rPr>
              <a:t>7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</a:rPr>
              <a:t>8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</a:rPr>
              <a:t>8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</a:rPr>
              <a:t>12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</a:rPr>
              <a:t>23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</a:rPr>
              <a:t>54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Textbook Question</a:t>
            </a:r>
            <a:endParaRPr lang="en-US" sz="3400" dirty="0"/>
          </a:p>
        </p:txBody>
      </p:sp>
      <p:pic>
        <p:nvPicPr>
          <p:cNvPr id="4" name="Content Placeholder 3" descr="reachhand2_100.gif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6" name="TextBox 5"/>
          <p:cNvSpPr txBox="1"/>
          <p:nvPr/>
        </p:nvSpPr>
        <p:spPr>
          <a:xfrm>
            <a:off x="914400" y="2438400"/>
            <a:ext cx="73152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When the process of marketing products is complete, the next link in the supply chain is shipping.</a:t>
            </a:r>
          </a:p>
          <a:p>
            <a:endParaRPr lang="en-US" sz="2800" dirty="0" smtClean="0"/>
          </a:p>
          <a:p>
            <a:pPr marL="514350" indent="-514350">
              <a:buAutoNum type="alphaUcParenR"/>
            </a:pPr>
            <a:r>
              <a:rPr lang="en-US" sz="2800" dirty="0" smtClean="0"/>
              <a:t>TRUE</a:t>
            </a:r>
          </a:p>
          <a:p>
            <a:pPr marL="514350" indent="-514350">
              <a:buAutoNum type="alphaUcParenR"/>
            </a:pPr>
            <a:r>
              <a:rPr lang="en-US" sz="2800" dirty="0" smtClean="0"/>
              <a:t>FALSE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Textbook Question</a:t>
            </a:r>
            <a:endParaRPr lang="en-US" sz="3400" dirty="0"/>
          </a:p>
        </p:txBody>
      </p:sp>
      <p:pic>
        <p:nvPicPr>
          <p:cNvPr id="4" name="Content Placeholder 3" descr="reachhand2_100.gif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6" name="TextBox 5"/>
          <p:cNvSpPr txBox="1"/>
          <p:nvPr/>
        </p:nvSpPr>
        <p:spPr>
          <a:xfrm>
            <a:off x="914400" y="2438400"/>
            <a:ext cx="7315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When the process of marketing products is complete, the next link in the supply chain is shipping.</a:t>
            </a:r>
          </a:p>
          <a:p>
            <a:endParaRPr lang="en-US" sz="2800" dirty="0" smtClean="0"/>
          </a:p>
          <a:p>
            <a:pPr marL="514350" indent="-514350">
              <a:buAutoNum type="alphaUcParenR"/>
            </a:pPr>
            <a:r>
              <a:rPr lang="en-US" sz="2800" dirty="0" smtClean="0"/>
              <a:t>TRUE</a:t>
            </a:r>
          </a:p>
          <a:p>
            <a:pPr marL="514350" indent="-514350">
              <a:buAutoNum type="alphaUcParenR"/>
            </a:pPr>
            <a:r>
              <a:rPr lang="en-US" sz="2800" b="1" dirty="0" smtClean="0">
                <a:solidFill>
                  <a:srgbClr val="00B050"/>
                </a:solidFill>
              </a:rPr>
              <a:t>FALSE   </a:t>
            </a:r>
            <a:r>
              <a:rPr lang="en-US" sz="4000" b="1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4000" b="1" dirty="0" smtClean="0">
              <a:solidFill>
                <a:srgbClr val="00B050"/>
              </a:solidFill>
            </a:endParaRP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Management Information Systems, Sixth Edition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E5E9DD-382C-497D-A221-B2B77AEC2404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Supply Chain Management</a:t>
            </a:r>
            <a:endParaRPr lang="en-US" dirty="0" smtClean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ko-KR" b="1" dirty="0" smtClean="0">
                <a:ea typeface="新細明體" charset="-120"/>
              </a:rPr>
              <a:t>Supply chain</a:t>
            </a:r>
            <a:r>
              <a:rPr lang="en-US" altLang="ko-KR" dirty="0" smtClean="0">
                <a:ea typeface="新細明體" charset="-120"/>
              </a:rPr>
              <a:t>: consists of procurement of raw materials, processing materials into goods, and delivering goods</a:t>
            </a:r>
          </a:p>
          <a:p>
            <a:pPr eaLnBrk="1" hangingPunct="1"/>
            <a:r>
              <a:rPr lang="en-US" altLang="ko-KR" dirty="0" smtClean="0">
                <a:ea typeface="新細明體" charset="-120"/>
              </a:rPr>
              <a:t>Processing raw materials into goods is also known as manufacturing</a:t>
            </a:r>
          </a:p>
          <a:p>
            <a:pPr eaLnBrk="1" hangingPunct="1"/>
            <a:r>
              <a:rPr lang="en-US" altLang="ko-KR" b="1" dirty="0" smtClean="0">
                <a:ea typeface="新細明體" charset="-120"/>
              </a:rPr>
              <a:t>Supply chain management</a:t>
            </a:r>
            <a:r>
              <a:rPr lang="en-US" altLang="ko-KR" dirty="0" smtClean="0">
                <a:ea typeface="新細明體" charset="-120"/>
              </a:rPr>
              <a:t>: monitoring, controlling, and facilitating supply chains</a:t>
            </a:r>
          </a:p>
          <a:p>
            <a:pPr eaLnBrk="1" hangingPunct="1"/>
            <a:r>
              <a:rPr lang="en-US" altLang="ko-KR" dirty="0" smtClean="0">
                <a:ea typeface="新細明體" charset="-120"/>
              </a:rPr>
              <a:t>CAD systems often transfer data automatically to CAM systems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Microsoft</a:t>
            </a:r>
            <a:r>
              <a:rPr lang="en-US" sz="3400" baseline="30000" dirty="0" smtClean="0">
                <a:sym typeface="Symbol"/>
              </a:rPr>
              <a:t></a:t>
            </a:r>
            <a:r>
              <a:rPr lang="en-US" sz="3400" dirty="0" smtClean="0"/>
              <a:t> Excel</a:t>
            </a:r>
            <a:r>
              <a:rPr lang="en-US" sz="3400" baseline="30000" dirty="0" smtClean="0">
                <a:sym typeface="Symbol"/>
              </a:rPr>
              <a:t></a:t>
            </a:r>
            <a:r>
              <a:rPr lang="en-US" sz="3400" dirty="0" smtClean="0">
                <a:sym typeface="Symbol"/>
              </a:rPr>
              <a:t> Lookup</a:t>
            </a:r>
            <a:r>
              <a:rPr lang="en-US" sz="3400" dirty="0" smtClean="0"/>
              <a:t> Functions</a:t>
            </a:r>
            <a:endParaRPr lang="en-US" sz="3400" dirty="0"/>
          </a:p>
        </p:txBody>
      </p:sp>
      <p:pic>
        <p:nvPicPr>
          <p:cNvPr id="4" name="Content Placeholder 3" descr="reachhand2_100.gif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6" name="TextBox 5"/>
          <p:cNvSpPr txBox="1"/>
          <p:nvPr/>
        </p:nvSpPr>
        <p:spPr>
          <a:xfrm>
            <a:off x="304800" y="1981200"/>
            <a:ext cx="8534400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dirty="0" smtClean="0">
                <a:hlinkClick r:id="rId4" action="ppaction://hlinksldjump"/>
              </a:rPr>
              <a:t>VLOOKUP</a:t>
            </a:r>
            <a:endParaRPr lang="en-US" sz="2200" dirty="0" smtClean="0"/>
          </a:p>
          <a:p>
            <a:pPr lvl="1"/>
            <a:r>
              <a:rPr lang="en-US" sz="1700" dirty="0" smtClean="0"/>
              <a:t>	</a:t>
            </a:r>
            <a:r>
              <a:rPr lang="en-US" dirty="0" smtClean="0"/>
              <a:t>=VLOOKUP(lookup_value, table_array, col_index_num, [</a:t>
            </a:r>
            <a:r>
              <a:rPr lang="en-US" dirty="0" err="1" smtClean="0"/>
              <a:t>range_lookup</a:t>
            </a:r>
            <a:r>
              <a:rPr lang="en-US" dirty="0" smtClean="0"/>
              <a:t>])</a:t>
            </a:r>
          </a:p>
          <a:p>
            <a:pPr lvl="1"/>
            <a:endParaRPr lang="en-US" sz="17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The </a:t>
            </a:r>
            <a:r>
              <a:rPr lang="en-US" sz="3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VLOOKUP</a:t>
            </a:r>
            <a:r>
              <a:rPr lang="en-US" sz="3400" dirty="0" smtClean="0"/>
              <a:t> function</a:t>
            </a:r>
            <a:endParaRPr lang="en-US" sz="3400" dirty="0"/>
          </a:p>
        </p:txBody>
      </p:sp>
      <p:pic>
        <p:nvPicPr>
          <p:cNvPr id="4" name="Content Placeholder 3" descr="reachhand2_100.gif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971800" y="6400800"/>
            <a:ext cx="3505200" cy="307975"/>
          </a:xfrm>
        </p:spPr>
        <p:txBody>
          <a:bodyPr/>
          <a:lstStyle/>
          <a:p>
            <a:r>
              <a:rPr lang="en-US" dirty="0" smtClean="0"/>
              <a:t>Microsoft</a:t>
            </a:r>
            <a:r>
              <a:rPr lang="en-US" baseline="30000" dirty="0" smtClean="0"/>
              <a:t>®</a:t>
            </a:r>
            <a:r>
              <a:rPr lang="en-US" dirty="0" smtClean="0"/>
              <a:t> Excel</a:t>
            </a:r>
            <a:r>
              <a:rPr lang="en-US" baseline="30000" dirty="0" smtClean="0"/>
              <a:t>®</a:t>
            </a:r>
            <a:r>
              <a:rPr lang="en-US" dirty="0" smtClean="0"/>
              <a:t> Lookup Functions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676401"/>
            <a:ext cx="82296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Syntax:</a:t>
            </a:r>
          </a:p>
          <a:p>
            <a:pPr algn="ctr">
              <a:spcAft>
                <a:spcPts val="1200"/>
              </a:spcAft>
            </a:pPr>
            <a:r>
              <a:rPr lang="en-US" dirty="0" smtClean="0"/>
              <a:t>=VLOOKUP(</a:t>
            </a:r>
            <a:r>
              <a:rPr lang="en-US" dirty="0" err="1" smtClean="0"/>
              <a:t>lookup_value,table_array,col_index_num</a:t>
            </a:r>
            <a:r>
              <a:rPr lang="en-US" dirty="0" smtClean="0"/>
              <a:t>,[</a:t>
            </a:r>
            <a:r>
              <a:rPr lang="en-US" dirty="0" err="1" smtClean="0"/>
              <a:t>range_lookup</a:t>
            </a:r>
            <a:r>
              <a:rPr lang="en-US" dirty="0" smtClean="0"/>
              <a:t>])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Arguments: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 smtClean="0"/>
              <a:t>lookup_value</a:t>
            </a:r>
            <a:r>
              <a:rPr lang="en-US" b="1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Required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The value to search in the first column of the table or range.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 smtClean="0"/>
              <a:t>table_array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Required</a:t>
            </a:r>
            <a:endParaRPr lang="en-US" dirty="0" smtClean="0">
              <a:solidFill>
                <a:srgbClr val="00B05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The range of cells that contains the data. 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 smtClean="0"/>
              <a:t>col_index_num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Required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The column number in the </a:t>
            </a:r>
            <a:r>
              <a:rPr lang="en-US" dirty="0" err="1" smtClean="0"/>
              <a:t>table_array</a:t>
            </a:r>
            <a:r>
              <a:rPr lang="en-US" dirty="0" smtClean="0"/>
              <a:t> argument from which the matching value must be returned. 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 smtClean="0"/>
              <a:t>range_lookup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Optional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 logical value that specifies whether you want VLOOKUP to find an exact match or an approximate match.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The </a:t>
            </a:r>
            <a:r>
              <a:rPr lang="en-US" sz="3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VLOOKUP</a:t>
            </a:r>
            <a:r>
              <a:rPr lang="en-US" sz="3400" dirty="0" smtClean="0"/>
              <a:t> function</a:t>
            </a:r>
            <a:endParaRPr lang="en-US" sz="3400" dirty="0"/>
          </a:p>
        </p:txBody>
      </p:sp>
      <p:pic>
        <p:nvPicPr>
          <p:cNvPr id="4" name="Content Placeholder 3" descr="reachhand2_100.gif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971800" y="6400800"/>
            <a:ext cx="3505200" cy="307975"/>
          </a:xfrm>
        </p:spPr>
        <p:txBody>
          <a:bodyPr/>
          <a:lstStyle/>
          <a:p>
            <a:r>
              <a:rPr lang="en-US" dirty="0" smtClean="0"/>
              <a:t>Microsoft</a:t>
            </a:r>
            <a:r>
              <a:rPr lang="en-US" baseline="30000" dirty="0" smtClean="0"/>
              <a:t>®</a:t>
            </a:r>
            <a:r>
              <a:rPr lang="en-US" dirty="0" smtClean="0"/>
              <a:t> Excel</a:t>
            </a:r>
            <a:r>
              <a:rPr lang="en-US" baseline="30000" dirty="0" smtClean="0"/>
              <a:t>®</a:t>
            </a:r>
            <a:r>
              <a:rPr lang="en-US" dirty="0" smtClean="0"/>
              <a:t> Lookup Functions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676400"/>
            <a:ext cx="82296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Description: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smtClean="0"/>
              <a:t>Searches the first column of a range of cells, and then returns a value from any cell on the same row of the range.  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Remarks:</a:t>
            </a:r>
          </a:p>
          <a:p>
            <a:pPr marL="569913" lvl="1" indent="-112713">
              <a:buFont typeface="Arial" pitchFamily="34" charset="0"/>
              <a:buChar char="•"/>
            </a:pPr>
            <a:r>
              <a:rPr lang="en-US" sz="1600" dirty="0" smtClean="0"/>
              <a:t>The values in the first column of </a:t>
            </a:r>
            <a:r>
              <a:rPr lang="en-US" sz="1600" dirty="0" err="1" smtClean="0"/>
              <a:t>table_array</a:t>
            </a:r>
            <a:r>
              <a:rPr lang="en-US" sz="1600" dirty="0" smtClean="0"/>
              <a:t> can be text, numbers, or logical values.</a:t>
            </a:r>
          </a:p>
          <a:p>
            <a:pPr marL="569913" lvl="1" indent="-112713">
              <a:buFont typeface="Arial" pitchFamily="34" charset="0"/>
              <a:buChar char="•"/>
            </a:pP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Uppercase and lowercase text are equivalent.</a:t>
            </a:r>
          </a:p>
          <a:p>
            <a:pPr lvl="1">
              <a:buFont typeface="Arial" pitchFamily="34" charset="0"/>
              <a:buChar char="•"/>
            </a:pPr>
            <a:endParaRPr lang="en-US" sz="1600" dirty="0" smtClean="0"/>
          </a:p>
          <a:p>
            <a:pPr marL="569913" lvl="1" indent="-112713">
              <a:buFont typeface="Arial" pitchFamily="34" charset="0"/>
              <a:buChar char="•"/>
            </a:pPr>
            <a:r>
              <a:rPr lang="en-US" sz="1600" dirty="0" smtClean="0"/>
              <a:t>If </a:t>
            </a:r>
            <a:r>
              <a:rPr lang="en-US" sz="1600" dirty="0" err="1" smtClean="0"/>
              <a:t>range_lookup</a:t>
            </a:r>
            <a:r>
              <a:rPr lang="en-US" sz="1600" dirty="0" smtClean="0"/>
              <a:t> is TRUE, the values in the first column of </a:t>
            </a:r>
            <a:r>
              <a:rPr lang="en-US" sz="1600" dirty="0" err="1" smtClean="0"/>
              <a:t>table_array</a:t>
            </a:r>
            <a:r>
              <a:rPr lang="en-US" sz="1600" dirty="0" smtClean="0"/>
              <a:t> must be placed in ascending order.</a:t>
            </a:r>
          </a:p>
          <a:p>
            <a:pPr marL="569913" lvl="1" indent="-112713">
              <a:buFont typeface="Arial" pitchFamily="34" charset="0"/>
              <a:buChar char="•"/>
            </a:pPr>
            <a:endParaRPr lang="en-US" sz="1600" dirty="0" smtClean="0"/>
          </a:p>
          <a:p>
            <a:pPr marL="569913" lvl="1" indent="-112713">
              <a:buFont typeface="Arial" pitchFamily="34" charset="0"/>
              <a:buChar char="•"/>
            </a:pPr>
            <a:r>
              <a:rPr lang="en-US" sz="1600" dirty="0" smtClean="0"/>
              <a:t>If </a:t>
            </a:r>
            <a:r>
              <a:rPr lang="en-US" sz="1600" dirty="0" err="1" smtClean="0"/>
              <a:t>range_lookup</a:t>
            </a:r>
            <a:r>
              <a:rPr lang="en-US" sz="1600" dirty="0" smtClean="0"/>
              <a:t> is TRUE or omitted, an approximate match is returned.</a:t>
            </a:r>
          </a:p>
          <a:p>
            <a:pPr marL="569913" lvl="1" indent="-112713">
              <a:buFont typeface="Arial" pitchFamily="34" charset="0"/>
              <a:buChar char="•"/>
            </a:pPr>
            <a:endParaRPr lang="en-US" sz="1600" dirty="0" smtClean="0"/>
          </a:p>
          <a:p>
            <a:pPr marL="569913" lvl="1" indent="-112713">
              <a:buFont typeface="Arial" pitchFamily="34" charset="0"/>
              <a:buChar char="•"/>
            </a:pPr>
            <a:r>
              <a:rPr lang="en-US" sz="1600" dirty="0" smtClean="0"/>
              <a:t>If </a:t>
            </a:r>
            <a:r>
              <a:rPr lang="en-US" sz="1600" dirty="0" err="1" smtClean="0"/>
              <a:t>range_lookup</a:t>
            </a:r>
            <a:r>
              <a:rPr lang="en-US" sz="1600" dirty="0" smtClean="0"/>
              <a:t> is FALSE, an exact match will be attempted.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The </a:t>
            </a:r>
            <a:r>
              <a:rPr lang="en-US" sz="3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ROUND</a:t>
            </a:r>
            <a:r>
              <a:rPr lang="en-US" sz="3400" dirty="0" smtClean="0"/>
              <a:t> function</a:t>
            </a:r>
            <a:endParaRPr lang="en-US" sz="3400" dirty="0"/>
          </a:p>
        </p:txBody>
      </p:sp>
      <p:pic>
        <p:nvPicPr>
          <p:cNvPr id="4" name="Content Placeholder 3" descr="reachhand2_100.gif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971800" y="6400800"/>
            <a:ext cx="3505200" cy="307975"/>
          </a:xfrm>
        </p:spPr>
        <p:txBody>
          <a:bodyPr/>
          <a:lstStyle/>
          <a:p>
            <a:r>
              <a:rPr lang="en-US" dirty="0" smtClean="0"/>
              <a:t>Microsoft</a:t>
            </a:r>
            <a:r>
              <a:rPr lang="en-US" baseline="30000" dirty="0" smtClean="0"/>
              <a:t>®</a:t>
            </a:r>
            <a:r>
              <a:rPr lang="en-US" dirty="0" smtClean="0"/>
              <a:t> Excel</a:t>
            </a:r>
            <a:r>
              <a:rPr lang="en-US" baseline="30000" dirty="0" smtClean="0"/>
              <a:t>®</a:t>
            </a:r>
            <a:r>
              <a:rPr lang="en-US" dirty="0" smtClean="0"/>
              <a:t> Mathematical Functions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676400"/>
            <a:ext cx="82296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Description: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smtClean="0"/>
              <a:t>Rounds a number to a specified number of digits.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Remarks: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If num_digits is greater than 0 (zero), then number is rounded to the specified number of decimal places.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If num_digits is 0, the number is rounded to the nearest integer.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If num_digits is less than 0, the number is rounded to the left of the decimal point.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Errors:</a:t>
            </a:r>
          </a:p>
          <a:p>
            <a:r>
              <a:rPr lang="en-US" i="1" dirty="0" smtClean="0"/>
              <a:t>None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The </a:t>
            </a:r>
            <a:r>
              <a:rPr lang="en-US" sz="3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VLOOKUP</a:t>
            </a:r>
            <a:r>
              <a:rPr lang="en-US" sz="3400" dirty="0" smtClean="0"/>
              <a:t> function</a:t>
            </a:r>
            <a:endParaRPr lang="en-US" sz="3400" dirty="0"/>
          </a:p>
        </p:txBody>
      </p:sp>
      <p:pic>
        <p:nvPicPr>
          <p:cNvPr id="4" name="Content Placeholder 3" descr="reachhand2_100.gif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971800" y="6400800"/>
            <a:ext cx="3505200" cy="307975"/>
          </a:xfrm>
        </p:spPr>
        <p:txBody>
          <a:bodyPr/>
          <a:lstStyle/>
          <a:p>
            <a:r>
              <a:rPr lang="en-US" dirty="0" smtClean="0"/>
              <a:t>Microsoft</a:t>
            </a:r>
            <a:r>
              <a:rPr lang="en-US" baseline="30000" dirty="0" smtClean="0"/>
              <a:t>®</a:t>
            </a:r>
            <a:r>
              <a:rPr lang="en-US" dirty="0" smtClean="0"/>
              <a:t> Excel</a:t>
            </a:r>
            <a:r>
              <a:rPr lang="en-US" baseline="30000" dirty="0" smtClean="0"/>
              <a:t>®</a:t>
            </a:r>
            <a:r>
              <a:rPr lang="en-US" dirty="0" smtClean="0"/>
              <a:t> Lookup Functions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676400"/>
            <a:ext cx="82296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Errors:</a:t>
            </a:r>
          </a:p>
          <a:p>
            <a:r>
              <a:rPr lang="en-US" dirty="0" smtClean="0"/>
              <a:t>#VALUE! – If </a:t>
            </a:r>
            <a:r>
              <a:rPr lang="en-US" dirty="0" err="1" smtClean="0"/>
              <a:t>col_index_num</a:t>
            </a:r>
            <a:r>
              <a:rPr lang="en-US" dirty="0" smtClean="0"/>
              <a:t> is less than 1</a:t>
            </a:r>
          </a:p>
          <a:p>
            <a:endParaRPr lang="en-US" dirty="0" smtClean="0"/>
          </a:p>
          <a:p>
            <a:pPr marL="914400" indent="-914400"/>
            <a:r>
              <a:rPr lang="en-US" dirty="0" smtClean="0"/>
              <a:t>#REF! – If </a:t>
            </a:r>
            <a:r>
              <a:rPr lang="en-US" dirty="0" err="1" smtClean="0"/>
              <a:t>col_index_num</a:t>
            </a:r>
            <a:r>
              <a:rPr lang="en-US" dirty="0" smtClean="0"/>
              <a:t> is greater than the number of columns in the </a:t>
            </a:r>
            <a:r>
              <a:rPr lang="en-US" dirty="0" err="1" smtClean="0"/>
              <a:t>table_array</a:t>
            </a:r>
            <a:endParaRPr lang="en-US" dirty="0" smtClean="0"/>
          </a:p>
          <a:p>
            <a:pPr marL="914400" indent="-914400"/>
            <a:endParaRPr lang="en-US" dirty="0" smtClean="0"/>
          </a:p>
          <a:p>
            <a:pPr marL="914400" indent="-914400"/>
            <a:r>
              <a:rPr lang="en-US" dirty="0" smtClean="0"/>
              <a:t>#N/A – If </a:t>
            </a:r>
            <a:r>
              <a:rPr lang="en-US" dirty="0" err="1" smtClean="0"/>
              <a:t>range_lookup</a:t>
            </a:r>
            <a:r>
              <a:rPr lang="en-US" dirty="0" smtClean="0"/>
              <a:t> is FALSE and an exact match cannot be found</a:t>
            </a:r>
          </a:p>
          <a:p>
            <a:pPr marL="914400" indent="-914400"/>
            <a:endParaRPr lang="en-US" dirty="0" smtClean="0"/>
          </a:p>
          <a:p>
            <a:pPr marL="747713" indent="-747713"/>
            <a:r>
              <a:rPr lang="en-US" dirty="0" smtClean="0"/>
              <a:t>#N/A – If </a:t>
            </a:r>
            <a:r>
              <a:rPr lang="en-US" dirty="0" err="1" smtClean="0"/>
              <a:t>lookup_value</a:t>
            </a:r>
            <a:r>
              <a:rPr lang="en-US" dirty="0" smtClean="0"/>
              <a:t> is less than the smallest value in the first column of </a:t>
            </a:r>
            <a:r>
              <a:rPr lang="en-US" dirty="0" err="1" smtClean="0"/>
              <a:t>table_array</a:t>
            </a:r>
            <a:endParaRPr lang="en-US" dirty="0" smtClean="0"/>
          </a:p>
          <a:p>
            <a:pPr marL="914400" indent="-91440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9" descr="VLOOKUP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216025"/>
            <a:ext cx="434022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0" name="Text Box 10"/>
          <p:cNvSpPr txBox="1">
            <a:spLocks noChangeArrowheads="1"/>
          </p:cNvSpPr>
          <p:nvPr/>
        </p:nvSpPr>
        <p:spPr bwMode="auto">
          <a:xfrm>
            <a:off x="2438400" y="5029200"/>
            <a:ext cx="5181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/>
            </a:pPr>
            <a:r>
              <a:rPr lang="en-US" sz="1200">
                <a:solidFill>
                  <a:srgbClr val="FFFFFF"/>
                </a:solidFill>
              </a:rPr>
              <a:t>=VLOOKUP(C11*2, $B$8:$G$24, G18/E6, TRUE)</a:t>
            </a:r>
          </a:p>
          <a:p>
            <a:pPr marL="342900" indent="-342900">
              <a:spcBef>
                <a:spcPct val="50000"/>
              </a:spcBef>
              <a:buFontTx/>
              <a:buAutoNum type="arabicParenBoth"/>
            </a:pPr>
            <a:r>
              <a:rPr lang="en-US" sz="1200">
                <a:solidFill>
                  <a:srgbClr val="FFFFFF"/>
                </a:solidFill>
              </a:rPr>
              <a:t>=VLOOKUP(IF(MIN(B6:F18)&lt;&gt;MAX(D3:G5), 38, 83), E11:G22,3)</a:t>
            </a:r>
          </a:p>
          <a:p>
            <a:pPr marL="342900" indent="-342900">
              <a:spcBef>
                <a:spcPct val="50000"/>
              </a:spcBef>
              <a:buFontTx/>
              <a:buAutoNum type="arabicParenBoth"/>
            </a:pPr>
            <a:r>
              <a:rPr lang="en-US" sz="1200">
                <a:solidFill>
                  <a:srgbClr val="FFFFFF"/>
                </a:solidFill>
              </a:rPr>
              <a:t>=VLOOKUP(MAX(B3:G4)*B6/G3, $C$8:$F$20, 3, FALSE)</a:t>
            </a:r>
          </a:p>
          <a:p>
            <a:pPr marL="342900" indent="-342900">
              <a:spcBef>
                <a:spcPct val="50000"/>
              </a:spcBef>
              <a:buFontTx/>
              <a:buAutoNum type="arabicParenBoth"/>
            </a:pPr>
            <a:r>
              <a:rPr lang="en-US" sz="1200">
                <a:solidFill>
                  <a:srgbClr val="FFFFFF"/>
                </a:solidFill>
              </a:rPr>
              <a:t>=VLOOKUP(C3*E3, C8:F20, IF(SUM(B3:B24)&gt;SUM(F3:F24), 2, 4))</a:t>
            </a:r>
          </a:p>
          <a:p>
            <a:pPr marL="342900" indent="-342900">
              <a:spcBef>
                <a:spcPct val="50000"/>
              </a:spcBef>
              <a:buFontTx/>
              <a:buAutoNum type="arabicParenBoth"/>
            </a:pPr>
            <a:r>
              <a:rPr lang="en-US" sz="1200">
                <a:solidFill>
                  <a:srgbClr val="FFFFFF"/>
                </a:solidFill>
              </a:rPr>
              <a:t>=VLOOKUP(LARGE(D10:G17,4), $C$8:$F$20, 5, FALSE)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Picture 9" descr="VLOOKUP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216025"/>
            <a:ext cx="434022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4" name="Text Box 5"/>
          <p:cNvSpPr txBox="1">
            <a:spLocks noChangeArrowheads="1"/>
          </p:cNvSpPr>
          <p:nvPr/>
        </p:nvSpPr>
        <p:spPr bwMode="auto">
          <a:xfrm>
            <a:off x="2590800" y="5029200"/>
            <a:ext cx="396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/>
            </a:pPr>
            <a:r>
              <a:rPr lang="en-US" sz="1200">
                <a:solidFill>
                  <a:srgbClr val="FFFFFF"/>
                </a:solidFill>
              </a:rPr>
              <a:t>=VLOOKUP(C11*2, $B$8:$G$24, G18/E6, TRUE)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4" name="Picture 4" descr="VLOOKUP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219200"/>
            <a:ext cx="43434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587625" y="5029200"/>
            <a:ext cx="4114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/>
            </a:pPr>
            <a:r>
              <a:rPr lang="en-US" sz="1200" dirty="0">
                <a:solidFill>
                  <a:srgbClr val="FFFFFF"/>
                </a:solidFill>
              </a:rPr>
              <a:t>=VLOOKUP(</a:t>
            </a:r>
            <a:r>
              <a:rPr lang="en-US" sz="1200" dirty="0">
                <a:solidFill>
                  <a:srgbClr val="FF0000"/>
                </a:solidFill>
              </a:rPr>
              <a:t>C11</a:t>
            </a:r>
            <a:r>
              <a:rPr lang="en-US" sz="1200" dirty="0">
                <a:solidFill>
                  <a:srgbClr val="FFFFFF"/>
                </a:solidFill>
              </a:rPr>
              <a:t>*2, $B$8:$G$24, G18/E6, TRUE)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 dirty="0">
                <a:solidFill>
                  <a:srgbClr val="FFFFFF"/>
                </a:solidFill>
              </a:rPr>
              <a:t>        =VLOOKUP(</a:t>
            </a:r>
            <a:r>
              <a:rPr lang="en-US" sz="1200" dirty="0">
                <a:solidFill>
                  <a:srgbClr val="FF0000"/>
                </a:solidFill>
              </a:rPr>
              <a:t>44</a:t>
            </a:r>
            <a:r>
              <a:rPr lang="en-US" sz="1200" dirty="0">
                <a:solidFill>
                  <a:srgbClr val="FFFFFF"/>
                </a:solidFill>
              </a:rPr>
              <a:t>*2, $B$8:$G$24, G18/E6, TRUE)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3771901" y="2095500"/>
            <a:ext cx="1447800" cy="317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19400" y="2895600"/>
            <a:ext cx="1447800" cy="158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7625" y="1216025"/>
            <a:ext cx="4322763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2" name="Text Box 3"/>
          <p:cNvSpPr txBox="1">
            <a:spLocks noChangeArrowheads="1"/>
          </p:cNvSpPr>
          <p:nvPr/>
        </p:nvSpPr>
        <p:spPr bwMode="auto">
          <a:xfrm>
            <a:off x="2590800" y="5029200"/>
            <a:ext cx="41148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/>
            </a:pPr>
            <a:r>
              <a:rPr lang="en-US" sz="1200" dirty="0">
                <a:solidFill>
                  <a:srgbClr val="FFFFFF"/>
                </a:solidFill>
              </a:rPr>
              <a:t>=VLOOKUP(C11*2, $B$8:$G$24, G18/E6, TRUE)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 dirty="0">
                <a:solidFill>
                  <a:srgbClr val="FFFFFF"/>
                </a:solidFill>
              </a:rPr>
              <a:t>        =VLOOKUP(</a:t>
            </a:r>
            <a:r>
              <a:rPr lang="en-US" sz="1200" dirty="0">
                <a:solidFill>
                  <a:srgbClr val="FF0000"/>
                </a:solidFill>
              </a:rPr>
              <a:t>44*2</a:t>
            </a:r>
            <a:r>
              <a:rPr lang="en-US" sz="1200" dirty="0">
                <a:solidFill>
                  <a:srgbClr val="FFFFFF"/>
                </a:solidFill>
              </a:rPr>
              <a:t>, $B$8:$G$24, G18/E6, TRUE)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 dirty="0">
                <a:solidFill>
                  <a:srgbClr val="FFFFFF"/>
                </a:solidFill>
              </a:rPr>
              <a:t>        =VLOOKUP(</a:t>
            </a:r>
            <a:r>
              <a:rPr lang="en-US" sz="1200" dirty="0">
                <a:solidFill>
                  <a:srgbClr val="FF0000"/>
                </a:solidFill>
              </a:rPr>
              <a:t>88</a:t>
            </a:r>
            <a:r>
              <a:rPr lang="en-US" sz="1200" dirty="0">
                <a:solidFill>
                  <a:srgbClr val="FFFFFF"/>
                </a:solidFill>
              </a:rPr>
              <a:t>, $B$8:$G$24, G18/E6, TRUE)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7" name="Text Box 5"/>
          <p:cNvSpPr txBox="1">
            <a:spLocks noChangeArrowheads="1"/>
          </p:cNvSpPr>
          <p:nvPr/>
        </p:nvSpPr>
        <p:spPr bwMode="auto">
          <a:xfrm>
            <a:off x="2587625" y="5029200"/>
            <a:ext cx="43434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/>
            </a:pPr>
            <a:r>
              <a:rPr lang="en-US" sz="1200" dirty="0">
                <a:solidFill>
                  <a:srgbClr val="FFFFFF"/>
                </a:solidFill>
              </a:rPr>
              <a:t>=VLOOKUP(C11*2, $B$8:$G$24, G18/E6, TRUE)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 dirty="0">
                <a:solidFill>
                  <a:srgbClr val="FFFFFF"/>
                </a:solidFill>
              </a:rPr>
              <a:t>        =VLOOKUP(44*2, $B$8:$G$24, G18/E6, TRUE)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 dirty="0">
                <a:solidFill>
                  <a:srgbClr val="FFFFFF"/>
                </a:solidFill>
              </a:rPr>
              <a:t>        =VLOOKUP(</a:t>
            </a:r>
            <a:r>
              <a:rPr lang="en-US" sz="1200" dirty="0">
                <a:solidFill>
                  <a:srgbClr val="FF0000"/>
                </a:solidFill>
              </a:rPr>
              <a:t>88</a:t>
            </a:r>
            <a:r>
              <a:rPr lang="en-US" sz="1200" dirty="0">
                <a:solidFill>
                  <a:schemeClr val="bg1"/>
                </a:solidFill>
              </a:rPr>
              <a:t>,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60C99C"/>
                </a:solidFill>
              </a:rPr>
              <a:t>$B$8:$G$24</a:t>
            </a:r>
            <a:r>
              <a:rPr lang="en-US" sz="1200" dirty="0">
                <a:solidFill>
                  <a:srgbClr val="FFFFFF"/>
                </a:solidFill>
              </a:rPr>
              <a:t>, G18/E6, TRUE)</a:t>
            </a:r>
          </a:p>
        </p:txBody>
      </p:sp>
      <p:pic>
        <p:nvPicPr>
          <p:cNvPr id="5" name="Picture 4" descr="vLOOKUP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7625" y="1216025"/>
            <a:ext cx="432117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657600" y="2362200"/>
            <a:ext cx="3276600" cy="25908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7" grpId="0" build="p"/>
      <p:bldP spid="6" grpId="0" animBg="1"/>
      <p:bldP spid="6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2587625" y="5029200"/>
            <a:ext cx="419417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/>
            </a:pPr>
            <a:r>
              <a:rPr lang="en-US" sz="1200" dirty="0">
                <a:solidFill>
                  <a:srgbClr val="FFFFFF"/>
                </a:solidFill>
              </a:rPr>
              <a:t>=VLOOKUP(C11*2, $B$8:$G$24, G18/E6, TRUE)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 dirty="0">
                <a:solidFill>
                  <a:srgbClr val="FFFFFF"/>
                </a:solidFill>
              </a:rPr>
              <a:t>        =VLOOKUP(44*2, $B$8:$G$24, G18/E6, TRUE)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 dirty="0">
                <a:solidFill>
                  <a:srgbClr val="FFFFFF"/>
                </a:solidFill>
              </a:rPr>
              <a:t>        =VLOOKUP(88, $B$8:$G$24, </a:t>
            </a:r>
            <a:r>
              <a:rPr lang="en-US" sz="1200" dirty="0">
                <a:solidFill>
                  <a:srgbClr val="FFFF00"/>
                </a:solidFill>
              </a:rPr>
              <a:t>G18</a:t>
            </a:r>
            <a:r>
              <a:rPr lang="en-US" sz="1200" dirty="0">
                <a:solidFill>
                  <a:srgbClr val="FFFFFF"/>
                </a:solidFill>
              </a:rPr>
              <a:t>/E6, TRUE)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 dirty="0">
                <a:solidFill>
                  <a:srgbClr val="FFFFFF"/>
                </a:solidFill>
              </a:rPr>
              <a:t>        =VLOOKUP(</a:t>
            </a:r>
            <a:r>
              <a:rPr lang="en-US" sz="1200" dirty="0">
                <a:solidFill>
                  <a:srgbClr val="FF0000"/>
                </a:solidFill>
              </a:rPr>
              <a:t>88</a:t>
            </a:r>
            <a:r>
              <a:rPr lang="en-US" sz="1200" dirty="0">
                <a:solidFill>
                  <a:srgbClr val="FFFFFF"/>
                </a:solidFill>
              </a:rPr>
              <a:t>, </a:t>
            </a:r>
            <a:r>
              <a:rPr lang="en-US" sz="1200" dirty="0">
                <a:solidFill>
                  <a:srgbClr val="60C99C"/>
                </a:solidFill>
              </a:rPr>
              <a:t>$B$8:$G$24</a:t>
            </a:r>
            <a:r>
              <a:rPr lang="en-US" sz="1200" dirty="0">
                <a:solidFill>
                  <a:srgbClr val="FFFFFF"/>
                </a:solidFill>
              </a:rPr>
              <a:t>, </a:t>
            </a:r>
            <a:r>
              <a:rPr lang="en-US" sz="1200" dirty="0">
                <a:solidFill>
                  <a:srgbClr val="FFFF00"/>
                </a:solidFill>
              </a:rPr>
              <a:t>66</a:t>
            </a:r>
            <a:r>
              <a:rPr lang="en-US" sz="1200" dirty="0">
                <a:solidFill>
                  <a:srgbClr val="FFFFFF"/>
                </a:solidFill>
              </a:rPr>
              <a:t>/E6, TRUE)</a:t>
            </a:r>
          </a:p>
        </p:txBody>
      </p:sp>
      <p:pic>
        <p:nvPicPr>
          <p:cNvPr id="5" name="Picture 4" descr="vLOOKUP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7625" y="1216025"/>
            <a:ext cx="432117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>
            <a:endCxn id="13" idx="0"/>
          </p:cNvCxnSpPr>
          <p:nvPr/>
        </p:nvCxnSpPr>
        <p:spPr>
          <a:xfrm rot="5400000">
            <a:off x="5387181" y="2615407"/>
            <a:ext cx="2486025" cy="158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819400" y="3932238"/>
            <a:ext cx="3505200" cy="158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354763" y="3859213"/>
            <a:ext cx="549275" cy="15557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build="p"/>
      <p:bldP spid="1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87625" y="5029200"/>
            <a:ext cx="41941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/>
            </a:pPr>
            <a:r>
              <a:rPr lang="en-US" sz="1200" dirty="0">
                <a:solidFill>
                  <a:srgbClr val="FFFFFF"/>
                </a:solidFill>
              </a:rPr>
              <a:t>=VLOOKUP(C11*2, $B$8:$G$24, G18/E6, TRUE)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 dirty="0">
                <a:solidFill>
                  <a:srgbClr val="FFFFFF"/>
                </a:solidFill>
              </a:rPr>
              <a:t>        =VLOOKUP(44*2, $B$8:$G$24, G18/E6, TRUE)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 dirty="0">
                <a:solidFill>
                  <a:srgbClr val="FFFFFF"/>
                </a:solidFill>
              </a:rPr>
              <a:t>        =VLOOKUP(88, $B$8:$G$24, G18/E6, TRUE)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 dirty="0">
                <a:solidFill>
                  <a:srgbClr val="FFFFFF"/>
                </a:solidFill>
              </a:rPr>
              <a:t>        =VLOOKUP(88, $B$8:$G$24, 66/</a:t>
            </a:r>
            <a:r>
              <a:rPr lang="en-US" sz="1200" dirty="0">
                <a:solidFill>
                  <a:srgbClr val="FFFF00"/>
                </a:solidFill>
              </a:rPr>
              <a:t>E6</a:t>
            </a:r>
            <a:r>
              <a:rPr lang="en-US" sz="1200" dirty="0">
                <a:solidFill>
                  <a:srgbClr val="FFFFFF"/>
                </a:solidFill>
              </a:rPr>
              <a:t>, TRUE)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 dirty="0">
                <a:solidFill>
                  <a:srgbClr val="FFFFFF"/>
                </a:solidFill>
              </a:rPr>
              <a:t>	=VLOOKUP(</a:t>
            </a:r>
            <a:r>
              <a:rPr lang="en-US" sz="1200" dirty="0">
                <a:solidFill>
                  <a:srgbClr val="FF0000"/>
                </a:solidFill>
              </a:rPr>
              <a:t>88</a:t>
            </a:r>
            <a:r>
              <a:rPr lang="en-US" sz="1200" dirty="0">
                <a:solidFill>
                  <a:srgbClr val="FFFFFF"/>
                </a:solidFill>
              </a:rPr>
              <a:t>, </a:t>
            </a:r>
            <a:r>
              <a:rPr lang="en-US" sz="1200" dirty="0">
                <a:solidFill>
                  <a:srgbClr val="60C99C"/>
                </a:solidFill>
              </a:rPr>
              <a:t>$B$8:$G$24</a:t>
            </a:r>
            <a:r>
              <a:rPr lang="en-US" sz="1200" dirty="0">
                <a:solidFill>
                  <a:srgbClr val="FFFFFF"/>
                </a:solidFill>
              </a:rPr>
              <a:t>, 66/</a:t>
            </a:r>
            <a:r>
              <a:rPr lang="en-US" sz="1200" dirty="0">
                <a:solidFill>
                  <a:srgbClr val="FFFF00"/>
                </a:solidFill>
              </a:rPr>
              <a:t>11</a:t>
            </a:r>
            <a:r>
              <a:rPr lang="en-US" sz="1200" dirty="0">
                <a:solidFill>
                  <a:srgbClr val="FFFFFF"/>
                </a:solidFill>
              </a:rPr>
              <a:t>, TRUE)</a:t>
            </a:r>
          </a:p>
        </p:txBody>
      </p:sp>
      <p:pic>
        <p:nvPicPr>
          <p:cNvPr id="6" name="Picture 5" descr="vLOOKUP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7625" y="1216025"/>
            <a:ext cx="432117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rot="5400000">
            <a:off x="5207000" y="1728788"/>
            <a:ext cx="712787" cy="158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19400" y="2166938"/>
            <a:ext cx="2495550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334000" y="2093913"/>
            <a:ext cx="500063" cy="1524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87625" y="5029200"/>
            <a:ext cx="41941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/>
            </a:pPr>
            <a:r>
              <a:rPr lang="en-US" sz="1200" dirty="0">
                <a:solidFill>
                  <a:srgbClr val="FFFFFF"/>
                </a:solidFill>
              </a:rPr>
              <a:t>=VLOOKUP(C11*2, $B$8:$G$24, G18/E6, TRUE)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 dirty="0">
                <a:solidFill>
                  <a:srgbClr val="FFFFFF"/>
                </a:solidFill>
              </a:rPr>
              <a:t>        =VLOOKUP(44*2, $B$8:$G$24, G18/E6, TRUE)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 dirty="0">
                <a:solidFill>
                  <a:srgbClr val="FFFFFF"/>
                </a:solidFill>
              </a:rPr>
              <a:t>        =VLOOKUP(88, $B$8:$G$24, G18/E6, TRUE)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 dirty="0">
                <a:solidFill>
                  <a:srgbClr val="FFFFFF"/>
                </a:solidFill>
              </a:rPr>
              <a:t>        =VLOOKUP(88, $B$8:$G$24, 66/E6, TRUE)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 dirty="0">
                <a:solidFill>
                  <a:srgbClr val="FFFFFF"/>
                </a:solidFill>
              </a:rPr>
              <a:t>	=VLOOKUP(88, $B$8:$G$24, 66/11, TRUE)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dirty="0">
                <a:solidFill>
                  <a:srgbClr val="FFFFFF"/>
                </a:solidFill>
              </a:rPr>
              <a:t>=VLOOKUP(</a:t>
            </a:r>
            <a:r>
              <a:rPr lang="en-US" sz="1200" dirty="0">
                <a:solidFill>
                  <a:srgbClr val="FF0000"/>
                </a:solidFill>
              </a:rPr>
              <a:t>88</a:t>
            </a:r>
            <a:r>
              <a:rPr lang="en-US" sz="1200" dirty="0">
                <a:solidFill>
                  <a:srgbClr val="FFFFFF"/>
                </a:solidFill>
              </a:rPr>
              <a:t>, </a:t>
            </a:r>
            <a:r>
              <a:rPr lang="en-US" sz="1200" dirty="0">
                <a:solidFill>
                  <a:srgbClr val="60C99C"/>
                </a:solidFill>
              </a:rPr>
              <a:t>$B$8:$G$24</a:t>
            </a:r>
            <a:r>
              <a:rPr lang="en-US" sz="1200" dirty="0">
                <a:solidFill>
                  <a:srgbClr val="FFFFFF"/>
                </a:solidFill>
              </a:rPr>
              <a:t>, </a:t>
            </a:r>
            <a:r>
              <a:rPr lang="en-US" sz="1200" dirty="0">
                <a:solidFill>
                  <a:srgbClr val="FFFF00"/>
                </a:solidFill>
              </a:rPr>
              <a:t>6</a:t>
            </a:r>
            <a:r>
              <a:rPr lang="en-US" sz="1200" dirty="0">
                <a:solidFill>
                  <a:srgbClr val="FFFFFF"/>
                </a:solidFill>
              </a:rPr>
              <a:t>, </a:t>
            </a:r>
            <a:r>
              <a:rPr lang="en-US" sz="1200" dirty="0">
                <a:solidFill>
                  <a:srgbClr val="00B0F0"/>
                </a:solidFill>
              </a:rPr>
              <a:t>TRUE</a:t>
            </a:r>
            <a:r>
              <a:rPr lang="en-US" sz="12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6" name="Picture 5" descr="vLOOKUP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7625" y="1216025"/>
            <a:ext cx="4325938" cy="371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rot="5400000">
            <a:off x="2378075" y="2986088"/>
            <a:ext cx="3227387" cy="158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267200" y="4672013"/>
            <a:ext cx="2093913" cy="158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345238" y="4598988"/>
            <a:ext cx="558800" cy="165100"/>
          </a:xfrm>
          <a:prstGeom prst="rect">
            <a:avLst/>
          </a:prstGeom>
          <a:noFill/>
          <a:ln w="317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3"/>
          <p:cNvSpPr txBox="1">
            <a:spLocks noChangeArrowheads="1"/>
          </p:cNvSpPr>
          <p:nvPr/>
        </p:nvSpPr>
        <p:spPr bwMode="auto">
          <a:xfrm>
            <a:off x="2587625" y="5029200"/>
            <a:ext cx="51085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(2)  =VLOOKUP(IF(MIN(B6:F18)&lt;&gt;MAX(D3:G5), 38, 83), E11:G22,3)</a:t>
            </a:r>
          </a:p>
        </p:txBody>
      </p:sp>
      <p:pic>
        <p:nvPicPr>
          <p:cNvPr id="66562" name="Picture 9" descr="VLOOKUP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216025"/>
            <a:ext cx="434022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The </a:t>
            </a:r>
            <a:r>
              <a:rPr lang="en-US" sz="3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ROUND</a:t>
            </a:r>
            <a:r>
              <a:rPr lang="en-US" sz="3400" dirty="0" smtClean="0"/>
              <a:t> function</a:t>
            </a:r>
            <a:endParaRPr lang="en-US" sz="3400" dirty="0"/>
          </a:p>
        </p:txBody>
      </p:sp>
      <p:pic>
        <p:nvPicPr>
          <p:cNvPr id="4" name="Content Placeholder 3" descr="reachhand2_100.gif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971800" y="6400800"/>
            <a:ext cx="3505200" cy="307975"/>
          </a:xfrm>
        </p:spPr>
        <p:txBody>
          <a:bodyPr/>
          <a:lstStyle/>
          <a:p>
            <a:r>
              <a:rPr lang="en-US" dirty="0" smtClean="0"/>
              <a:t>Microsoft</a:t>
            </a:r>
            <a:r>
              <a:rPr lang="en-US" baseline="30000" dirty="0" smtClean="0"/>
              <a:t>®</a:t>
            </a:r>
            <a:r>
              <a:rPr lang="en-US" dirty="0" smtClean="0"/>
              <a:t> Excel</a:t>
            </a:r>
            <a:r>
              <a:rPr lang="en-US" baseline="30000" dirty="0" smtClean="0"/>
              <a:t>®</a:t>
            </a:r>
            <a:r>
              <a:rPr lang="en-US" dirty="0" smtClean="0"/>
              <a:t> Mathematical Functions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630473"/>
            <a:ext cx="8610600" cy="224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09600" y="4114800"/>
            <a:ext cx="6172200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=ROUND(-1.475,2) Rounds -1.475 to two decimal places</a:t>
            </a:r>
            <a:endParaRPr 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3"/>
          <p:cNvSpPr txBox="1">
            <a:spLocks noChangeArrowheads="1"/>
          </p:cNvSpPr>
          <p:nvPr/>
        </p:nvSpPr>
        <p:spPr bwMode="auto">
          <a:xfrm>
            <a:off x="2587625" y="5029200"/>
            <a:ext cx="5638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 startAt="2"/>
            </a:pPr>
            <a:r>
              <a:rPr lang="en-US" sz="1200">
                <a:solidFill>
                  <a:srgbClr val="FFFFFF"/>
                </a:solidFill>
              </a:rPr>
              <a:t>=VLOOKUP(IF(</a:t>
            </a:r>
            <a:r>
              <a:rPr lang="en-US" sz="1200" b="1">
                <a:solidFill>
                  <a:srgbClr val="FF6600"/>
                </a:solidFill>
              </a:rPr>
              <a:t>MIN(B6:F18</a:t>
            </a:r>
            <a:r>
              <a:rPr lang="en-US" sz="1200">
                <a:solidFill>
                  <a:srgbClr val="FFFFFF"/>
                </a:solidFill>
              </a:rPr>
              <a:t>)&lt;&gt;MAX(D3:G5), 38, 83), E11:G22,3)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        =VLOOKUP(IF(</a:t>
            </a:r>
            <a:r>
              <a:rPr lang="en-US" sz="1200">
                <a:solidFill>
                  <a:srgbClr val="FF6600"/>
                </a:solidFill>
              </a:rPr>
              <a:t>11</a:t>
            </a:r>
            <a:r>
              <a:rPr lang="en-US" sz="1200">
                <a:solidFill>
                  <a:srgbClr val="FFFFFF"/>
                </a:solidFill>
              </a:rPr>
              <a:t>&lt;&gt;MAX(D3:G5), 38, 83), E11:G22,3)</a:t>
            </a:r>
          </a:p>
        </p:txBody>
      </p:sp>
      <p:pic>
        <p:nvPicPr>
          <p:cNvPr id="67586" name="Picture 5" descr="vlookup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7625" y="1216025"/>
            <a:ext cx="4292600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2"/>
          <p:cNvSpPr txBox="1">
            <a:spLocks noChangeArrowheads="1"/>
          </p:cNvSpPr>
          <p:nvPr/>
        </p:nvSpPr>
        <p:spPr bwMode="auto">
          <a:xfrm>
            <a:off x="2587625" y="5029200"/>
            <a:ext cx="55626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 startAt="2"/>
            </a:pPr>
            <a:r>
              <a:rPr lang="en-US" sz="1200">
                <a:solidFill>
                  <a:srgbClr val="FFFFFF"/>
                </a:solidFill>
              </a:rPr>
              <a:t>=VLOOKUP(IF(MIN(B6:F18)&lt;&gt;MAX(D3:G5), 38, 83), E11:G22,3)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        =VLOOKUP(IF(11&lt;&gt;</a:t>
            </a:r>
            <a:r>
              <a:rPr lang="en-US" sz="1200">
                <a:solidFill>
                  <a:srgbClr val="FF6600"/>
                </a:solidFill>
              </a:rPr>
              <a:t>MAX(D3:G5)</a:t>
            </a:r>
            <a:r>
              <a:rPr lang="en-US" sz="1200">
                <a:solidFill>
                  <a:srgbClr val="FFFFFF"/>
                </a:solidFill>
              </a:rPr>
              <a:t>, 38, 83), E11:G22,3)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        =VLOOKUP(IF(11&lt;&gt;</a:t>
            </a:r>
            <a:r>
              <a:rPr lang="en-US" sz="1200">
                <a:solidFill>
                  <a:srgbClr val="FF6600"/>
                </a:solidFill>
              </a:rPr>
              <a:t>11</a:t>
            </a:r>
            <a:r>
              <a:rPr lang="en-US" sz="1200">
                <a:solidFill>
                  <a:srgbClr val="FFFFFF"/>
                </a:solidFill>
              </a:rPr>
              <a:t>, 38, 83), E11:G22,3)</a:t>
            </a:r>
          </a:p>
          <a:p>
            <a:pPr marL="342900" indent="-342900">
              <a:spcBef>
                <a:spcPct val="50000"/>
              </a:spcBef>
            </a:pPr>
            <a:endParaRPr lang="en-US" sz="1200" b="1"/>
          </a:p>
        </p:txBody>
      </p:sp>
      <p:pic>
        <p:nvPicPr>
          <p:cNvPr id="68610" name="Picture 3" descr="vlookup7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7625" y="1216025"/>
            <a:ext cx="4325938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2"/>
          <p:cNvSpPr txBox="1">
            <a:spLocks noChangeArrowheads="1"/>
          </p:cNvSpPr>
          <p:nvPr/>
        </p:nvSpPr>
        <p:spPr bwMode="auto">
          <a:xfrm>
            <a:off x="2587625" y="5029200"/>
            <a:ext cx="503237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 startAt="2"/>
            </a:pPr>
            <a:r>
              <a:rPr lang="en-US" sz="1200">
                <a:solidFill>
                  <a:srgbClr val="FFFFFF"/>
                </a:solidFill>
              </a:rPr>
              <a:t>=VLOOKUP(IF(MIN(B6:F18)&lt;&gt;MAX(D3:G5), 38, 83), E11:G22,3)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        =VLOOKUP(IF(11&lt;&gt;MAX(D3:G5), 38, 83), E11:G22,3)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        =VLOOKUP(IF(</a:t>
            </a:r>
            <a:r>
              <a:rPr lang="en-US" sz="1200">
                <a:solidFill>
                  <a:srgbClr val="FF6600"/>
                </a:solidFill>
              </a:rPr>
              <a:t>11&lt;&gt;11</a:t>
            </a:r>
            <a:r>
              <a:rPr lang="en-US" sz="1200">
                <a:solidFill>
                  <a:srgbClr val="FFFFFF"/>
                </a:solidFill>
              </a:rPr>
              <a:t>), 38, 83), E11:G22,3)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        =VLOOKUP(IF(</a:t>
            </a:r>
            <a:r>
              <a:rPr lang="en-US" sz="1200">
                <a:solidFill>
                  <a:srgbClr val="FF6600"/>
                </a:solidFill>
              </a:rPr>
              <a:t>FALSE</a:t>
            </a:r>
            <a:r>
              <a:rPr lang="en-US" sz="1200">
                <a:solidFill>
                  <a:srgbClr val="FFFFFF"/>
                </a:solidFill>
              </a:rPr>
              <a:t>, 38, 83), E11:G22,3)</a:t>
            </a:r>
          </a:p>
        </p:txBody>
      </p:sp>
      <p:pic>
        <p:nvPicPr>
          <p:cNvPr id="69634" name="Picture 9" descr="VLOOKUP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216025"/>
            <a:ext cx="434022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2"/>
          <p:cNvSpPr txBox="1">
            <a:spLocks noChangeArrowheads="1"/>
          </p:cNvSpPr>
          <p:nvPr/>
        </p:nvSpPr>
        <p:spPr bwMode="auto">
          <a:xfrm>
            <a:off x="2587625" y="5029200"/>
            <a:ext cx="50323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 startAt="2"/>
            </a:pPr>
            <a:r>
              <a:rPr lang="en-US" sz="1200" dirty="0">
                <a:solidFill>
                  <a:srgbClr val="FFFFFF"/>
                </a:solidFill>
              </a:rPr>
              <a:t>=VLOOKUP(IF(MIN(B6:F18)&lt;&gt;MAX(D3:G5), 38, 83), E11:G22,3)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 dirty="0">
                <a:solidFill>
                  <a:srgbClr val="FFFFFF"/>
                </a:solidFill>
              </a:rPr>
              <a:t>        =VLOOKUP(IF(11&lt;&gt;MAX(D3:G5), 38, 83), E11:G22,3)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 dirty="0">
                <a:solidFill>
                  <a:srgbClr val="FFFFFF"/>
                </a:solidFill>
              </a:rPr>
              <a:t>        =VLOOKUP(IF(11&lt;&gt;11), 38, 83), E11:G22,3)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 dirty="0">
                <a:solidFill>
                  <a:srgbClr val="FFFFFF"/>
                </a:solidFill>
              </a:rPr>
              <a:t>        =VLOOKUP(</a:t>
            </a:r>
            <a:r>
              <a:rPr lang="en-US" sz="1200" dirty="0">
                <a:solidFill>
                  <a:srgbClr val="FF0000"/>
                </a:solidFill>
              </a:rPr>
              <a:t>IF(FALSE, 38, 83)</a:t>
            </a:r>
            <a:r>
              <a:rPr lang="en-US" sz="1200" dirty="0">
                <a:solidFill>
                  <a:srgbClr val="FFFFFF"/>
                </a:solidFill>
              </a:rPr>
              <a:t>, E11:G22,3)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 dirty="0">
                <a:solidFill>
                  <a:srgbClr val="FFFFFF"/>
                </a:solidFill>
              </a:rPr>
              <a:t> 	=VLOOKUP(</a:t>
            </a:r>
            <a:r>
              <a:rPr lang="en-US" sz="1200" dirty="0">
                <a:solidFill>
                  <a:srgbClr val="FF0000"/>
                </a:solidFill>
              </a:rPr>
              <a:t>83</a:t>
            </a:r>
            <a:r>
              <a:rPr lang="en-US" sz="1200" dirty="0">
                <a:solidFill>
                  <a:schemeClr val="bg1"/>
                </a:solidFill>
              </a:rPr>
              <a:t>,</a:t>
            </a:r>
            <a:r>
              <a:rPr lang="en-US" sz="1200" dirty="0">
                <a:solidFill>
                  <a:srgbClr val="FFFFFF"/>
                </a:solidFill>
              </a:rPr>
              <a:t> E11:G22,3)</a:t>
            </a:r>
          </a:p>
        </p:txBody>
      </p:sp>
      <p:pic>
        <p:nvPicPr>
          <p:cNvPr id="70658" name="Picture 9" descr="VLOOKUP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216025"/>
            <a:ext cx="434022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2587625" y="5029200"/>
            <a:ext cx="53371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 startAt="2"/>
            </a:pPr>
            <a:r>
              <a:rPr lang="en-US" sz="1200" dirty="0">
                <a:solidFill>
                  <a:srgbClr val="FFFFFF"/>
                </a:solidFill>
              </a:rPr>
              <a:t>=VLOOKUP(IF(MIN(B6:F18)&lt;&gt;MAX(D3:G5), 38, 83), E11:G22,3)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 dirty="0">
                <a:solidFill>
                  <a:srgbClr val="FFFFFF"/>
                </a:solidFill>
              </a:rPr>
              <a:t>        =VLOOKUP(IF(11&lt;&gt;MAX(D3:G5), 38, 83), E11:G22,3)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 dirty="0">
                <a:solidFill>
                  <a:srgbClr val="FFFFFF"/>
                </a:solidFill>
              </a:rPr>
              <a:t>        =VLOOKUP(IF(11&lt;&gt;11), 38, 83), E11:G22,3)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 dirty="0">
                <a:solidFill>
                  <a:srgbClr val="FFFFFF"/>
                </a:solidFill>
              </a:rPr>
              <a:t>        =VLOOKUP(IF(FALSE, 38, 83), E11:G22,3)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 dirty="0">
                <a:solidFill>
                  <a:srgbClr val="FFFFFF"/>
                </a:solidFill>
              </a:rPr>
              <a:t>        =VLOOKUP(</a:t>
            </a:r>
            <a:r>
              <a:rPr lang="en-US" sz="1200" dirty="0">
                <a:solidFill>
                  <a:srgbClr val="FF0000"/>
                </a:solidFill>
              </a:rPr>
              <a:t>83</a:t>
            </a:r>
            <a:r>
              <a:rPr lang="en-US" sz="1200" dirty="0">
                <a:solidFill>
                  <a:srgbClr val="FFFFFF"/>
                </a:solidFill>
              </a:rPr>
              <a:t>, </a:t>
            </a:r>
            <a:r>
              <a:rPr lang="en-US" sz="1200" dirty="0">
                <a:solidFill>
                  <a:srgbClr val="60C99C"/>
                </a:solidFill>
              </a:rPr>
              <a:t>E11:G22</a:t>
            </a:r>
            <a:r>
              <a:rPr lang="en-US" sz="1200" dirty="0">
                <a:solidFill>
                  <a:srgbClr val="FFFFFF"/>
                </a:solidFill>
              </a:rPr>
              <a:t>,</a:t>
            </a:r>
            <a:r>
              <a:rPr lang="en-US" sz="1200" dirty="0">
                <a:solidFill>
                  <a:srgbClr val="FFFF00"/>
                </a:solidFill>
              </a:rPr>
              <a:t>3</a:t>
            </a:r>
            <a:r>
              <a:rPr lang="en-US" sz="12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4" name="Picture 3" descr="vlookup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7625" y="1216025"/>
            <a:ext cx="430212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>
            <a:off x="4172745" y="2761456"/>
            <a:ext cx="2779712" cy="317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807075" y="4243388"/>
            <a:ext cx="538163" cy="158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324600" y="4151313"/>
            <a:ext cx="557213" cy="165100"/>
          </a:xfrm>
          <a:prstGeom prst="rect">
            <a:avLst/>
          </a:prstGeom>
          <a:noFill/>
          <a:ln w="317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build="p"/>
      <p:bldP spid="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3"/>
          <p:cNvSpPr txBox="1">
            <a:spLocks noChangeArrowheads="1"/>
          </p:cNvSpPr>
          <p:nvPr/>
        </p:nvSpPr>
        <p:spPr bwMode="auto">
          <a:xfrm>
            <a:off x="2587625" y="5029200"/>
            <a:ext cx="5029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(3)  =VLOOKUP(MAX(B3:G4)*B6/G3, $C$8:$F$20, 3, FALSE)</a:t>
            </a:r>
          </a:p>
        </p:txBody>
      </p:sp>
      <p:pic>
        <p:nvPicPr>
          <p:cNvPr id="72706" name="Picture 9" descr="VLOOKUP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216025"/>
            <a:ext cx="434022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3"/>
          <p:cNvSpPr txBox="1">
            <a:spLocks noChangeArrowheads="1"/>
          </p:cNvSpPr>
          <p:nvPr/>
        </p:nvSpPr>
        <p:spPr bwMode="auto">
          <a:xfrm>
            <a:off x="2587625" y="5029200"/>
            <a:ext cx="4956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 startAt="3"/>
            </a:pPr>
            <a:r>
              <a:rPr lang="en-US" sz="1200">
                <a:solidFill>
                  <a:srgbClr val="FFFFFF"/>
                </a:solidFill>
              </a:rPr>
              <a:t>=VLOOKUP(</a:t>
            </a:r>
            <a:r>
              <a:rPr lang="en-US" sz="1200">
                <a:solidFill>
                  <a:srgbClr val="FF6600"/>
                </a:solidFill>
              </a:rPr>
              <a:t>MAX(B3:G4)</a:t>
            </a:r>
            <a:r>
              <a:rPr lang="en-US" sz="1200">
                <a:solidFill>
                  <a:srgbClr val="FFFFFF"/>
                </a:solidFill>
              </a:rPr>
              <a:t>*B6/G3, $C$8:$F$20, 3, FALSE)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        =VLOOKUP(</a:t>
            </a:r>
            <a:r>
              <a:rPr lang="en-US" sz="1200">
                <a:solidFill>
                  <a:srgbClr val="FF6600"/>
                </a:solidFill>
              </a:rPr>
              <a:t>17</a:t>
            </a:r>
            <a:r>
              <a:rPr lang="en-US" sz="1200">
                <a:solidFill>
                  <a:srgbClr val="FFFFFF"/>
                </a:solidFill>
              </a:rPr>
              <a:t>*B6/G3, $C$8:$F$20, 3, FALSE)</a:t>
            </a:r>
          </a:p>
        </p:txBody>
      </p:sp>
      <p:pic>
        <p:nvPicPr>
          <p:cNvPr id="73730" name="Picture 3" descr="vlookup9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7625" y="1216025"/>
            <a:ext cx="4292600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2587625" y="5029200"/>
            <a:ext cx="48799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 startAt="3"/>
            </a:pPr>
            <a:r>
              <a:rPr lang="en-US" sz="1200">
                <a:solidFill>
                  <a:srgbClr val="FFFFFF"/>
                </a:solidFill>
              </a:rPr>
              <a:t>=VLOOKUP(MAX(B3:G4)*B6/G3, $C$8:$F$20, 3, FALSE)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        =VLOOKUP(17*</a:t>
            </a:r>
            <a:r>
              <a:rPr lang="en-US" sz="1200">
                <a:solidFill>
                  <a:srgbClr val="FF6600"/>
                </a:solidFill>
              </a:rPr>
              <a:t>B6</a:t>
            </a:r>
            <a:r>
              <a:rPr lang="en-US" sz="1200">
                <a:solidFill>
                  <a:srgbClr val="FFFFFF"/>
                </a:solidFill>
              </a:rPr>
              <a:t>/G3, $C$8:$F$20, 3, FALSE)</a:t>
            </a:r>
          </a:p>
          <a:p>
            <a:pPr marL="342900" indent="-342900">
              <a:spcBef>
                <a:spcPct val="50000"/>
              </a:spcBef>
            </a:pPr>
            <a:r>
              <a:rPr lang="da-DK" sz="1200">
                <a:solidFill>
                  <a:srgbClr val="FFFFFF"/>
                </a:solidFill>
              </a:rPr>
              <a:t>        =VLOOKUP(17*</a:t>
            </a:r>
            <a:r>
              <a:rPr lang="da-DK" sz="1200">
                <a:solidFill>
                  <a:srgbClr val="FF6600"/>
                </a:solidFill>
              </a:rPr>
              <a:t>18</a:t>
            </a:r>
            <a:r>
              <a:rPr lang="da-DK" sz="1200">
                <a:solidFill>
                  <a:srgbClr val="FFFFFF"/>
                </a:solidFill>
              </a:rPr>
              <a:t>/G3, $C$8:$F$20, 3, FALSE)</a:t>
            </a:r>
            <a:endParaRPr lang="en-US" sz="1200">
              <a:solidFill>
                <a:srgbClr val="FFFFFF"/>
              </a:solidFill>
            </a:endParaRPr>
          </a:p>
        </p:txBody>
      </p:sp>
      <p:pic>
        <p:nvPicPr>
          <p:cNvPr id="4" name="Picture 9" descr="VLOOKUP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216025"/>
            <a:ext cx="434022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>
            <a:off x="3630613" y="1733550"/>
            <a:ext cx="722312" cy="158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06700" y="2185988"/>
            <a:ext cx="914400" cy="158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0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2"/>
          <p:cNvSpPr txBox="1">
            <a:spLocks noChangeArrowheads="1"/>
          </p:cNvSpPr>
          <p:nvPr/>
        </p:nvSpPr>
        <p:spPr bwMode="auto">
          <a:xfrm>
            <a:off x="2587625" y="5029200"/>
            <a:ext cx="510857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 startAt="3"/>
            </a:pPr>
            <a:r>
              <a:rPr lang="en-US" sz="1200">
                <a:solidFill>
                  <a:srgbClr val="FFFFFF"/>
                </a:solidFill>
              </a:rPr>
              <a:t>=VLOOKUP(MAX(B3:G4)*B6/G3, $C$8:$F$20, 3, FALSE)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        =VLOOKUP(17*B6/G3, $C$8:$F$20, 3, FALSE)</a:t>
            </a:r>
          </a:p>
          <a:p>
            <a:pPr marL="342900" indent="-342900">
              <a:spcBef>
                <a:spcPct val="50000"/>
              </a:spcBef>
            </a:pPr>
            <a:r>
              <a:rPr lang="da-DK" sz="1200">
                <a:solidFill>
                  <a:srgbClr val="FFFFFF"/>
                </a:solidFill>
              </a:rPr>
              <a:t>        =VLOOKUP(</a:t>
            </a:r>
            <a:r>
              <a:rPr lang="da-DK" sz="1200">
                <a:solidFill>
                  <a:srgbClr val="FF6600"/>
                </a:solidFill>
              </a:rPr>
              <a:t>17*18</a:t>
            </a:r>
            <a:r>
              <a:rPr lang="da-DK" sz="1200">
                <a:solidFill>
                  <a:srgbClr val="FFFFFF"/>
                </a:solidFill>
              </a:rPr>
              <a:t>/G3, $C$8:$F$20, 3, FALSE)</a:t>
            </a:r>
          </a:p>
          <a:p>
            <a:pPr marL="342900" indent="-342900">
              <a:spcBef>
                <a:spcPct val="50000"/>
              </a:spcBef>
            </a:pPr>
            <a:r>
              <a:rPr lang="da-DK" sz="1200">
                <a:solidFill>
                  <a:srgbClr val="FFFFFF"/>
                </a:solidFill>
              </a:rPr>
              <a:t>        =VLOOKUP(</a:t>
            </a:r>
            <a:r>
              <a:rPr lang="da-DK" sz="1200">
                <a:solidFill>
                  <a:srgbClr val="FF6600"/>
                </a:solidFill>
              </a:rPr>
              <a:t>306</a:t>
            </a:r>
            <a:r>
              <a:rPr lang="da-DK" sz="1200">
                <a:solidFill>
                  <a:srgbClr val="FFFFFF"/>
                </a:solidFill>
              </a:rPr>
              <a:t>/G3, $C$8:$F$20, 3, FALSE)</a:t>
            </a:r>
          </a:p>
        </p:txBody>
      </p:sp>
      <p:pic>
        <p:nvPicPr>
          <p:cNvPr id="4" name="Picture 9" descr="VLOOKUP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216025"/>
            <a:ext cx="434022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2587625" y="5029200"/>
            <a:ext cx="50323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 startAt="3"/>
            </a:pPr>
            <a:r>
              <a:rPr lang="en-US" sz="1200">
                <a:solidFill>
                  <a:srgbClr val="FFFFFF"/>
                </a:solidFill>
              </a:rPr>
              <a:t>=VLOOKUP(MAX(B3:G4)*B6/G3, $C$8:$F$20, 3, FALSE)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        =VLOOKUP(17*B6/G3, $C$8:$F$20, 3, FALSE)</a:t>
            </a:r>
          </a:p>
          <a:p>
            <a:pPr marL="342900" indent="-342900">
              <a:spcBef>
                <a:spcPct val="50000"/>
              </a:spcBef>
            </a:pPr>
            <a:r>
              <a:rPr lang="da-DK" sz="1200">
                <a:solidFill>
                  <a:srgbClr val="FFFFFF"/>
                </a:solidFill>
              </a:rPr>
              <a:t>        =VLOOKUP(17*18/G3, $C$8:$F$20, 3, FALSE)</a:t>
            </a:r>
          </a:p>
          <a:p>
            <a:pPr marL="342900" indent="-342900">
              <a:spcBef>
                <a:spcPct val="50000"/>
              </a:spcBef>
            </a:pPr>
            <a:r>
              <a:rPr lang="da-DK" sz="1200">
                <a:solidFill>
                  <a:srgbClr val="FFFFFF"/>
                </a:solidFill>
              </a:rPr>
              <a:t>        =VLOOKUP(306/</a:t>
            </a:r>
            <a:r>
              <a:rPr lang="da-DK" sz="1200">
                <a:solidFill>
                  <a:srgbClr val="FF6600"/>
                </a:solidFill>
              </a:rPr>
              <a:t>G3</a:t>
            </a:r>
            <a:r>
              <a:rPr lang="da-DK" sz="1200">
                <a:solidFill>
                  <a:srgbClr val="FFFFFF"/>
                </a:solidFill>
              </a:rPr>
              <a:t>, $C$8:$F$20, 3, FALSE)</a:t>
            </a:r>
          </a:p>
          <a:p>
            <a:pPr marL="342900" indent="-342900">
              <a:spcBef>
                <a:spcPct val="50000"/>
              </a:spcBef>
            </a:pPr>
            <a:r>
              <a:rPr lang="da-DK" sz="1200">
                <a:solidFill>
                  <a:srgbClr val="FFFFFF"/>
                </a:solidFill>
              </a:rPr>
              <a:t>        =VLOOKUP(306/</a:t>
            </a:r>
            <a:r>
              <a:rPr lang="da-DK" sz="1200">
                <a:solidFill>
                  <a:srgbClr val="FF6600"/>
                </a:solidFill>
              </a:rPr>
              <a:t>6</a:t>
            </a:r>
            <a:r>
              <a:rPr lang="da-DK" sz="1200">
                <a:solidFill>
                  <a:srgbClr val="FFFFFF"/>
                </a:solidFill>
              </a:rPr>
              <a:t>, $C$8:$F$20, 3, FALSE)</a:t>
            </a:r>
          </a:p>
        </p:txBody>
      </p:sp>
      <p:pic>
        <p:nvPicPr>
          <p:cNvPr id="4" name="Picture 9" descr="VLOOKUP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216025"/>
            <a:ext cx="434022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>
            <a:off x="6501606" y="1513682"/>
            <a:ext cx="282575" cy="158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06700" y="1736725"/>
            <a:ext cx="3567113" cy="158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Textbook Question</a:t>
            </a:r>
            <a:endParaRPr lang="en-US" sz="3400" dirty="0"/>
          </a:p>
        </p:txBody>
      </p:sp>
      <p:pic>
        <p:nvPicPr>
          <p:cNvPr id="4" name="Content Placeholder 3" descr="reachhand2_100.gif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6" name="TextBox 5"/>
          <p:cNvSpPr txBox="1"/>
          <p:nvPr/>
        </p:nvSpPr>
        <p:spPr>
          <a:xfrm>
            <a:off x="990601" y="2057400"/>
            <a:ext cx="73152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 a great extent, the operating system determines which applications a computer can run.</a:t>
            </a:r>
          </a:p>
          <a:p>
            <a:endParaRPr lang="en-US" sz="2800" dirty="0" smtClean="0"/>
          </a:p>
          <a:p>
            <a:pPr marL="514350" indent="-514350">
              <a:buAutoNum type="alphaUcParenR"/>
            </a:pPr>
            <a:r>
              <a:rPr lang="en-US" sz="2800" dirty="0" smtClean="0"/>
              <a:t>TRUE</a:t>
            </a:r>
          </a:p>
          <a:p>
            <a:pPr marL="514350" indent="-514350">
              <a:buAutoNum type="alphaUcParenR"/>
            </a:pPr>
            <a:r>
              <a:rPr lang="en-US" sz="2800" dirty="0" smtClean="0"/>
              <a:t>FALSE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2"/>
          <p:cNvSpPr txBox="1">
            <a:spLocks noChangeArrowheads="1"/>
          </p:cNvSpPr>
          <p:nvPr/>
        </p:nvSpPr>
        <p:spPr bwMode="auto">
          <a:xfrm>
            <a:off x="2587625" y="5029200"/>
            <a:ext cx="50323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 startAt="3"/>
            </a:pPr>
            <a:r>
              <a:rPr lang="en-US" sz="1200">
                <a:solidFill>
                  <a:srgbClr val="FFFFFF"/>
                </a:solidFill>
              </a:rPr>
              <a:t>=VLOOKUP(MAX(B3:G4)*B6/G3, $C$8:$F$20, 3, FALSE)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        =VLOOKUP(17*B6/G3, $C$8:$F$20, 3, FALSE)</a:t>
            </a:r>
          </a:p>
          <a:p>
            <a:pPr marL="342900" indent="-342900">
              <a:spcBef>
                <a:spcPct val="50000"/>
              </a:spcBef>
            </a:pPr>
            <a:r>
              <a:rPr lang="da-DK" sz="1200">
                <a:solidFill>
                  <a:srgbClr val="FFFFFF"/>
                </a:solidFill>
              </a:rPr>
              <a:t>        =VLOOKUP(17*18/G3, $C$8:$F$20, 3, FALSE)</a:t>
            </a:r>
          </a:p>
          <a:p>
            <a:pPr marL="342900" indent="-342900">
              <a:spcBef>
                <a:spcPct val="50000"/>
              </a:spcBef>
            </a:pPr>
            <a:r>
              <a:rPr lang="da-DK" sz="1200">
                <a:solidFill>
                  <a:srgbClr val="FFFFFF"/>
                </a:solidFill>
              </a:rPr>
              <a:t>        =VLOOKUP(</a:t>
            </a:r>
            <a:r>
              <a:rPr lang="da-DK" sz="1200">
                <a:solidFill>
                  <a:srgbClr val="FF6600"/>
                </a:solidFill>
              </a:rPr>
              <a:t>306/6</a:t>
            </a:r>
            <a:r>
              <a:rPr lang="da-DK" sz="1200">
                <a:solidFill>
                  <a:srgbClr val="FFFFFF"/>
                </a:solidFill>
              </a:rPr>
              <a:t>, $C$8:$F$20, 3, FALSE)</a:t>
            </a:r>
          </a:p>
          <a:p>
            <a:pPr marL="342900" indent="-342900">
              <a:spcBef>
                <a:spcPct val="50000"/>
              </a:spcBef>
            </a:pPr>
            <a:r>
              <a:rPr lang="da-DK" sz="1200">
                <a:solidFill>
                  <a:srgbClr val="FFFFFF"/>
                </a:solidFill>
              </a:rPr>
              <a:t>        =VLOOKUP(</a:t>
            </a:r>
            <a:r>
              <a:rPr lang="da-DK" sz="1200">
                <a:solidFill>
                  <a:srgbClr val="FF6600"/>
                </a:solidFill>
              </a:rPr>
              <a:t>51</a:t>
            </a:r>
            <a:r>
              <a:rPr lang="da-DK" sz="1200">
                <a:solidFill>
                  <a:srgbClr val="FFFFFF"/>
                </a:solidFill>
              </a:rPr>
              <a:t>, $C$8:$F$20, 3, FALSE)</a:t>
            </a:r>
          </a:p>
        </p:txBody>
      </p:sp>
      <p:pic>
        <p:nvPicPr>
          <p:cNvPr id="4" name="Picture 9" descr="VLOOKUP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216025"/>
            <a:ext cx="434022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2"/>
          <p:cNvSpPr txBox="1">
            <a:spLocks noChangeArrowheads="1"/>
          </p:cNvSpPr>
          <p:nvPr/>
        </p:nvSpPr>
        <p:spPr bwMode="auto">
          <a:xfrm>
            <a:off x="2587625" y="5029200"/>
            <a:ext cx="50323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 startAt="3"/>
            </a:pPr>
            <a:r>
              <a:rPr lang="en-US" sz="1200" dirty="0">
                <a:solidFill>
                  <a:srgbClr val="FFFFFF"/>
                </a:solidFill>
              </a:rPr>
              <a:t>=VLOOKUP(MAX(B3:G4)*B6/G3, $C$8:$F$20, 3, FALSE)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 dirty="0">
                <a:solidFill>
                  <a:srgbClr val="FFFFFF"/>
                </a:solidFill>
              </a:rPr>
              <a:t>        =VLOOKUP(17*B6/G3, $C$8:$F$20, 3, FALSE)</a:t>
            </a:r>
          </a:p>
          <a:p>
            <a:pPr marL="342900" indent="-342900">
              <a:spcBef>
                <a:spcPct val="50000"/>
              </a:spcBef>
            </a:pPr>
            <a:r>
              <a:rPr lang="da-DK" sz="1200" dirty="0">
                <a:solidFill>
                  <a:srgbClr val="FFFFFF"/>
                </a:solidFill>
              </a:rPr>
              <a:t>        =VLOOKUP(17*18/G3, $C$8:$F$20, 3, FALSE)</a:t>
            </a:r>
          </a:p>
          <a:p>
            <a:pPr marL="342900" indent="-342900">
              <a:spcBef>
                <a:spcPct val="50000"/>
              </a:spcBef>
            </a:pPr>
            <a:r>
              <a:rPr lang="da-DK" sz="1200" dirty="0">
                <a:solidFill>
                  <a:srgbClr val="FFFFFF"/>
                </a:solidFill>
              </a:rPr>
              <a:t>        =VLOOKUP(306/6, $C$8:$F$20, 3, FALSE)</a:t>
            </a:r>
          </a:p>
          <a:p>
            <a:pPr marL="342900" indent="-342900">
              <a:spcBef>
                <a:spcPct val="50000"/>
              </a:spcBef>
            </a:pPr>
            <a:r>
              <a:rPr lang="da-DK" sz="1200" dirty="0">
                <a:solidFill>
                  <a:srgbClr val="FFFFFF"/>
                </a:solidFill>
              </a:rPr>
              <a:t>        =VLOOKUP(</a:t>
            </a:r>
            <a:r>
              <a:rPr lang="da-DK" sz="1200" dirty="0">
                <a:solidFill>
                  <a:srgbClr val="FF0000"/>
                </a:solidFill>
              </a:rPr>
              <a:t>51</a:t>
            </a:r>
            <a:r>
              <a:rPr lang="da-DK" sz="1200" dirty="0">
                <a:solidFill>
                  <a:srgbClr val="FFFFFF"/>
                </a:solidFill>
              </a:rPr>
              <a:t>, </a:t>
            </a:r>
            <a:r>
              <a:rPr lang="da-DK" sz="1200" dirty="0">
                <a:solidFill>
                  <a:srgbClr val="60C99C"/>
                </a:solidFill>
              </a:rPr>
              <a:t>$C$8:$F$20</a:t>
            </a:r>
            <a:r>
              <a:rPr lang="da-DK" sz="1200" dirty="0">
                <a:solidFill>
                  <a:srgbClr val="FFFFFF"/>
                </a:solidFill>
              </a:rPr>
              <a:t>, </a:t>
            </a:r>
            <a:r>
              <a:rPr lang="da-DK" sz="1200" dirty="0">
                <a:solidFill>
                  <a:srgbClr val="FFFF00"/>
                </a:solidFill>
              </a:rPr>
              <a:t>3</a:t>
            </a:r>
            <a:r>
              <a:rPr lang="da-DK" sz="1200" dirty="0">
                <a:solidFill>
                  <a:srgbClr val="FFFFFF"/>
                </a:solidFill>
              </a:rPr>
              <a:t>, </a:t>
            </a:r>
            <a:r>
              <a:rPr lang="da-DK" sz="1200" dirty="0">
                <a:solidFill>
                  <a:srgbClr val="00B0F0"/>
                </a:solidFill>
              </a:rPr>
              <a:t>FALSE</a:t>
            </a:r>
            <a:r>
              <a:rPr lang="da-DK" sz="12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5" name="Picture 4" descr="vlookup10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7625" y="1216025"/>
            <a:ext cx="4303713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352800" y="2590800"/>
            <a:ext cx="3200400" cy="1323975"/>
          </a:xfrm>
          <a:prstGeom prst="rect">
            <a:avLst/>
          </a:prstGeom>
          <a:solidFill>
            <a:srgbClr val="FF6600">
              <a:alpha val="6196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000"/>
              <a:t>#N/A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/>
      <p:bldP spid="6" grpId="0" animBg="1"/>
      <p:bldP spid="6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3"/>
          <p:cNvSpPr txBox="1">
            <a:spLocks noChangeArrowheads="1"/>
          </p:cNvSpPr>
          <p:nvPr/>
        </p:nvSpPr>
        <p:spPr bwMode="auto">
          <a:xfrm>
            <a:off x="2587625" y="5029200"/>
            <a:ext cx="5486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(4)  =VLOOKUP(C3*E3, C8:F20, IF(SUM(B3:B24)&gt;SUM(F3:F24), 2, 4))</a:t>
            </a:r>
          </a:p>
        </p:txBody>
      </p:sp>
      <p:pic>
        <p:nvPicPr>
          <p:cNvPr id="4" name="Picture 9" descr="VLOOKUP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216025"/>
            <a:ext cx="434022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Text Box 3"/>
          <p:cNvSpPr txBox="1">
            <a:spLocks noChangeArrowheads="1"/>
          </p:cNvSpPr>
          <p:nvPr/>
        </p:nvSpPr>
        <p:spPr bwMode="auto">
          <a:xfrm>
            <a:off x="2587625" y="5029200"/>
            <a:ext cx="5638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 startAt="4"/>
            </a:pPr>
            <a:r>
              <a:rPr lang="en-US" sz="1200">
                <a:solidFill>
                  <a:srgbClr val="FFFFFF"/>
                </a:solidFill>
              </a:rPr>
              <a:t>=VLOOKUP(</a:t>
            </a:r>
            <a:r>
              <a:rPr lang="en-US" sz="1200">
                <a:solidFill>
                  <a:srgbClr val="FF6600"/>
                </a:solidFill>
              </a:rPr>
              <a:t>C3</a:t>
            </a:r>
            <a:r>
              <a:rPr lang="en-US" sz="1200">
                <a:solidFill>
                  <a:srgbClr val="FFFFFF"/>
                </a:solidFill>
              </a:rPr>
              <a:t>*E3, C8:F20, IF(SUM(B3:B24)&gt;SUM(F3:F24), 2, 4))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        =VLOOKUP(</a:t>
            </a:r>
            <a:r>
              <a:rPr lang="en-US" sz="1200">
                <a:solidFill>
                  <a:srgbClr val="FF6600"/>
                </a:solidFill>
              </a:rPr>
              <a:t>11</a:t>
            </a:r>
            <a:r>
              <a:rPr lang="en-US" sz="1200">
                <a:solidFill>
                  <a:srgbClr val="FFFFFF"/>
                </a:solidFill>
              </a:rPr>
              <a:t>*E3, C8:F20, IF(SUM(B3:B24)&gt;SUM(F3:F24), 2, 4))</a:t>
            </a:r>
          </a:p>
        </p:txBody>
      </p:sp>
      <p:pic>
        <p:nvPicPr>
          <p:cNvPr id="4" name="Picture 9" descr="VLOOKUP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216025"/>
            <a:ext cx="434022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>
            <a:off x="4382294" y="1513682"/>
            <a:ext cx="282575" cy="158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06700" y="1736725"/>
            <a:ext cx="1447800" cy="158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2587625" y="5029200"/>
            <a:ext cx="56388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 startAt="4"/>
            </a:pPr>
            <a:r>
              <a:rPr lang="en-US" sz="1200">
                <a:solidFill>
                  <a:srgbClr val="FFFFFF"/>
                </a:solidFill>
              </a:rPr>
              <a:t>=VLOOKUP(C3*E3, C8:F20, IF(SUM(B3:B24)&gt;SUM(F3:F24), 2, 4))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        =VLOOKUP(11*</a:t>
            </a:r>
            <a:r>
              <a:rPr lang="en-US" sz="1200">
                <a:solidFill>
                  <a:srgbClr val="FF6600"/>
                </a:solidFill>
              </a:rPr>
              <a:t>E3</a:t>
            </a:r>
            <a:r>
              <a:rPr lang="en-US" sz="1200">
                <a:solidFill>
                  <a:srgbClr val="FFFFFF"/>
                </a:solidFill>
              </a:rPr>
              <a:t>, C8:F20, IF(SUM(B3:B24)&gt;SUM(F3:F24), 2, 4))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        =VLOOKUP(11*</a:t>
            </a:r>
            <a:r>
              <a:rPr lang="en-US" sz="1200">
                <a:solidFill>
                  <a:srgbClr val="FF6600"/>
                </a:solidFill>
              </a:rPr>
              <a:t>5</a:t>
            </a:r>
            <a:r>
              <a:rPr lang="en-US" sz="1200">
                <a:solidFill>
                  <a:srgbClr val="FFFFFF"/>
                </a:solidFill>
              </a:rPr>
              <a:t>, C8:F20, IF(SUM(B3:B24)&gt;SUM(F3:F24), 2, 4))</a:t>
            </a:r>
          </a:p>
        </p:txBody>
      </p:sp>
      <p:pic>
        <p:nvPicPr>
          <p:cNvPr id="4" name="Picture 9" descr="VLOOKUP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216025"/>
            <a:ext cx="434022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>
            <a:off x="5422107" y="1518444"/>
            <a:ext cx="292100" cy="158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06700" y="1736725"/>
            <a:ext cx="2514600" cy="158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8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2"/>
          <p:cNvSpPr txBox="1">
            <a:spLocks noChangeArrowheads="1"/>
          </p:cNvSpPr>
          <p:nvPr/>
        </p:nvSpPr>
        <p:spPr bwMode="auto">
          <a:xfrm>
            <a:off x="2587625" y="5029200"/>
            <a:ext cx="56388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 startAt="4"/>
            </a:pPr>
            <a:r>
              <a:rPr lang="en-US" sz="1200">
                <a:solidFill>
                  <a:srgbClr val="FFFFFF"/>
                </a:solidFill>
              </a:rPr>
              <a:t>=VLOOKUP(C3*E3, C8:F20, IF(SUM(B3:B24)&gt;SUM(F3:F24), 2, 4))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        =VLOOKUP(11*E3, C8:F20, IF(SUM(B3:B24)&gt;SUM(F3:F24), 2, 4))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        =VLOOKUP(</a:t>
            </a:r>
            <a:r>
              <a:rPr lang="en-US" sz="1200">
                <a:solidFill>
                  <a:srgbClr val="FF6600"/>
                </a:solidFill>
              </a:rPr>
              <a:t>11*5</a:t>
            </a:r>
            <a:r>
              <a:rPr lang="en-US" sz="1200">
                <a:solidFill>
                  <a:srgbClr val="FFFFFF"/>
                </a:solidFill>
              </a:rPr>
              <a:t>, C8:F20, IF(</a:t>
            </a:r>
            <a:r>
              <a:rPr lang="en-US" sz="1200">
                <a:solidFill>
                  <a:srgbClr val="FF6600"/>
                </a:solidFill>
              </a:rPr>
              <a:t>SUM(B3:B24)</a:t>
            </a:r>
            <a:r>
              <a:rPr lang="en-US" sz="1200">
                <a:solidFill>
                  <a:srgbClr val="FFFFFF"/>
                </a:solidFill>
              </a:rPr>
              <a:t>&gt;SUM(F3:F24), 2, 4))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        =VLOOKUP(</a:t>
            </a:r>
            <a:r>
              <a:rPr lang="en-US" sz="1200">
                <a:solidFill>
                  <a:srgbClr val="FF6600"/>
                </a:solidFill>
              </a:rPr>
              <a:t>55</a:t>
            </a:r>
            <a:r>
              <a:rPr lang="en-US" sz="1200">
                <a:solidFill>
                  <a:srgbClr val="FFFFFF"/>
                </a:solidFill>
              </a:rPr>
              <a:t>, C8:F20, IF(</a:t>
            </a:r>
            <a:r>
              <a:rPr lang="en-US" sz="1200">
                <a:solidFill>
                  <a:srgbClr val="FF6600"/>
                </a:solidFill>
              </a:rPr>
              <a:t>1000</a:t>
            </a:r>
            <a:r>
              <a:rPr lang="en-US" sz="1200">
                <a:solidFill>
                  <a:srgbClr val="FFFFFF"/>
                </a:solidFill>
              </a:rPr>
              <a:t>&gt;SUM(F3:F24), 2, 4))</a:t>
            </a:r>
          </a:p>
        </p:txBody>
      </p:sp>
      <p:pic>
        <p:nvPicPr>
          <p:cNvPr id="1996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7625" y="1216025"/>
            <a:ext cx="4354513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2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2"/>
          <p:cNvSpPr txBox="1">
            <a:spLocks noChangeArrowheads="1"/>
          </p:cNvSpPr>
          <p:nvPr/>
        </p:nvSpPr>
        <p:spPr bwMode="auto">
          <a:xfrm>
            <a:off x="2587625" y="5029200"/>
            <a:ext cx="55626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 startAt="4"/>
            </a:pPr>
            <a:r>
              <a:rPr lang="en-US" sz="1200">
                <a:solidFill>
                  <a:srgbClr val="FFFFFF"/>
                </a:solidFill>
              </a:rPr>
              <a:t>=VLOOKUP(C3*E3, C8:F20, IF(SUM(B3:B24)&gt;SUM(F3:F24), 2, 4))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        =VLOOKUP(11*E3, C8:F20, IF(SUM(B3:B24)&gt;SUM(F3:F24), 2, 4))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        =VLOOKUP(11*5, C8:F20, IF(SUM(B3:B24)&gt;SUM(F3:F24), 2, 4))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        =VLOOKUP(55, C8:F20, IF(1000&gt;</a:t>
            </a:r>
            <a:r>
              <a:rPr lang="en-US" sz="1200">
                <a:solidFill>
                  <a:srgbClr val="FF6600"/>
                </a:solidFill>
              </a:rPr>
              <a:t>SUM(F3:F24)</a:t>
            </a:r>
            <a:r>
              <a:rPr lang="en-US" sz="1200">
                <a:solidFill>
                  <a:srgbClr val="FFFFFF"/>
                </a:solidFill>
              </a:rPr>
              <a:t>, 2, 4))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        =VLOOKUP(55, C8:F20, IF(1000&gt;</a:t>
            </a:r>
            <a:r>
              <a:rPr lang="en-US" sz="1200">
                <a:solidFill>
                  <a:srgbClr val="FF6600"/>
                </a:solidFill>
              </a:rPr>
              <a:t>924</a:t>
            </a:r>
            <a:r>
              <a:rPr lang="en-US" sz="1200">
                <a:solidFill>
                  <a:srgbClr val="FFFFFF"/>
                </a:solidFill>
              </a:rPr>
              <a:t>, 2, 4))</a:t>
            </a:r>
          </a:p>
        </p:txBody>
      </p:sp>
      <p:pic>
        <p:nvPicPr>
          <p:cNvPr id="8397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7625" y="1216025"/>
            <a:ext cx="4329113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2587625" y="5029200"/>
            <a:ext cx="533717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 startAt="4"/>
            </a:pPr>
            <a:r>
              <a:rPr lang="en-US" sz="1200">
                <a:solidFill>
                  <a:srgbClr val="FFFFFF"/>
                </a:solidFill>
              </a:rPr>
              <a:t>=VLOOKUP(C3*E3, C8:F20, IF(SUM(B3:B24)&gt;SUM(F3:F24), 2, 4))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        …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	=VLOOKUP(55, C8:F20, IF(</a:t>
            </a:r>
            <a:r>
              <a:rPr lang="en-US" sz="1200">
                <a:solidFill>
                  <a:srgbClr val="FF6600"/>
                </a:solidFill>
              </a:rPr>
              <a:t>1000&gt;924</a:t>
            </a:r>
            <a:r>
              <a:rPr lang="en-US" sz="1200">
                <a:solidFill>
                  <a:srgbClr val="FFFFFF"/>
                </a:solidFill>
              </a:rPr>
              <a:t>, 2, 4))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       =VLOOKUP(55, C8:F20, IF(</a:t>
            </a:r>
            <a:r>
              <a:rPr lang="en-US" sz="1200">
                <a:solidFill>
                  <a:srgbClr val="FF6600"/>
                </a:solidFill>
              </a:rPr>
              <a:t>TRUE</a:t>
            </a:r>
            <a:r>
              <a:rPr lang="en-US" sz="1200">
                <a:solidFill>
                  <a:srgbClr val="FFFFFF"/>
                </a:solidFill>
              </a:rPr>
              <a:t>, 2, 4))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       =VLOOKUP(55, C8:F20, </a:t>
            </a:r>
            <a:r>
              <a:rPr lang="en-US" sz="1200">
                <a:solidFill>
                  <a:srgbClr val="FF6600"/>
                </a:solidFill>
              </a:rPr>
              <a:t>2</a:t>
            </a:r>
            <a:r>
              <a:rPr lang="en-US" sz="120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4" name="Picture 9" descr="VLOOKUP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216025"/>
            <a:ext cx="434022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0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2587625" y="5029200"/>
            <a:ext cx="54895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 startAt="4"/>
            </a:pPr>
            <a:r>
              <a:rPr lang="en-US" sz="1200" dirty="0">
                <a:solidFill>
                  <a:srgbClr val="FFFFFF"/>
                </a:solidFill>
              </a:rPr>
              <a:t>=VLOOKUP(C3*E3, C8:F20, IF(SUM(B3:B24)&gt;SUM(F3:F24), 2, 4))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 dirty="0">
                <a:solidFill>
                  <a:srgbClr val="FFFFFF"/>
                </a:solidFill>
              </a:rPr>
              <a:t>	…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 dirty="0">
                <a:solidFill>
                  <a:srgbClr val="FFFFFF"/>
                </a:solidFill>
              </a:rPr>
              <a:t>	=VLOOKUP(</a:t>
            </a:r>
            <a:r>
              <a:rPr lang="en-US" sz="1200" dirty="0">
                <a:solidFill>
                  <a:srgbClr val="FF0000"/>
                </a:solidFill>
              </a:rPr>
              <a:t>55</a:t>
            </a:r>
            <a:r>
              <a:rPr lang="en-US" sz="1200" dirty="0">
                <a:solidFill>
                  <a:srgbClr val="FFFFFF"/>
                </a:solidFill>
              </a:rPr>
              <a:t>, </a:t>
            </a:r>
            <a:r>
              <a:rPr lang="en-US" sz="1200" dirty="0">
                <a:solidFill>
                  <a:srgbClr val="60C99C"/>
                </a:solidFill>
              </a:rPr>
              <a:t>C8:F20</a:t>
            </a:r>
            <a:r>
              <a:rPr lang="en-US" sz="1200" dirty="0">
                <a:solidFill>
                  <a:srgbClr val="FFFFFF"/>
                </a:solidFill>
              </a:rPr>
              <a:t>, </a:t>
            </a:r>
            <a:r>
              <a:rPr lang="en-US" sz="1200" dirty="0">
                <a:solidFill>
                  <a:srgbClr val="FFFF00"/>
                </a:solidFill>
              </a:rPr>
              <a:t>2</a:t>
            </a:r>
            <a:r>
              <a:rPr lang="en-US" sz="12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4" name="Picture 3" descr="vlookup10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7625" y="1216025"/>
            <a:ext cx="4303713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>
            <a:off x="3483769" y="2396332"/>
            <a:ext cx="2047875" cy="158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764088" y="3429000"/>
            <a:ext cx="549275" cy="146050"/>
          </a:xfrm>
          <a:prstGeom prst="rect">
            <a:avLst/>
          </a:prstGeom>
          <a:noFill/>
          <a:ln w="317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4" grpId="0" build="p"/>
      <p:bldP spid="1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ext Box 3"/>
          <p:cNvSpPr txBox="1">
            <a:spLocks noChangeArrowheads="1"/>
          </p:cNvSpPr>
          <p:nvPr/>
        </p:nvSpPr>
        <p:spPr bwMode="auto">
          <a:xfrm>
            <a:off x="2587625" y="5029200"/>
            <a:ext cx="5562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 startAt="5"/>
            </a:pPr>
            <a:r>
              <a:rPr lang="en-US" sz="1200">
                <a:solidFill>
                  <a:srgbClr val="FFFFFF"/>
                </a:solidFill>
              </a:rPr>
              <a:t>=VLOOKUP(LARGE(D10:G17,4), $C$8:$F$20, 5, FALSE)</a:t>
            </a:r>
          </a:p>
        </p:txBody>
      </p:sp>
      <p:pic>
        <p:nvPicPr>
          <p:cNvPr id="4" name="Picture 9" descr="VLOOKUP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216025"/>
            <a:ext cx="434022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Textbook Question</a:t>
            </a:r>
            <a:endParaRPr lang="en-US" sz="3400" dirty="0"/>
          </a:p>
        </p:txBody>
      </p:sp>
      <p:pic>
        <p:nvPicPr>
          <p:cNvPr id="4" name="Content Placeholder 3" descr="reachhand2_100.gif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6" name="TextBox 5"/>
          <p:cNvSpPr txBox="1"/>
          <p:nvPr/>
        </p:nvSpPr>
        <p:spPr>
          <a:xfrm>
            <a:off x="990601" y="2057400"/>
            <a:ext cx="7315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 a great extent, the operating system determines which applications a computer can run.</a:t>
            </a:r>
          </a:p>
          <a:p>
            <a:endParaRPr lang="en-US" sz="2800" dirty="0" smtClean="0"/>
          </a:p>
          <a:p>
            <a:pPr marL="514350" indent="-514350">
              <a:buAutoNum type="alphaUcParenR"/>
            </a:pPr>
            <a:r>
              <a:rPr lang="en-US" sz="2800" b="1" dirty="0" smtClean="0">
                <a:solidFill>
                  <a:srgbClr val="00B050"/>
                </a:solidFill>
              </a:rPr>
              <a:t>TRUE  </a:t>
            </a:r>
            <a:r>
              <a:rPr lang="en-US" sz="4000" b="1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4000" b="1" dirty="0" smtClean="0">
              <a:solidFill>
                <a:srgbClr val="00B050"/>
              </a:solidFill>
            </a:endParaRPr>
          </a:p>
          <a:p>
            <a:pPr marL="514350" indent="-514350">
              <a:buAutoNum type="alphaUcParenR"/>
            </a:pPr>
            <a:r>
              <a:rPr lang="en-US" sz="2800" dirty="0" smtClean="0"/>
              <a:t>FALSE</a:t>
            </a:r>
          </a:p>
          <a:p>
            <a:pPr algn="r"/>
            <a:r>
              <a:rPr lang="en-US" sz="1600" dirty="0" smtClean="0"/>
              <a:t>Ref: p.61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2587625" y="5029200"/>
            <a:ext cx="47275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 startAt="5"/>
            </a:pPr>
            <a:r>
              <a:rPr lang="en-US" sz="1200">
                <a:solidFill>
                  <a:srgbClr val="FFFFFF"/>
                </a:solidFill>
              </a:rPr>
              <a:t>=VLOOKUP(</a:t>
            </a:r>
            <a:r>
              <a:rPr lang="en-US" sz="1200">
                <a:solidFill>
                  <a:srgbClr val="FF6600"/>
                </a:solidFill>
              </a:rPr>
              <a:t>LARGE(D10:G17,4)</a:t>
            </a:r>
            <a:r>
              <a:rPr lang="en-US" sz="1200">
                <a:solidFill>
                  <a:srgbClr val="FFFFFF"/>
                </a:solidFill>
              </a:rPr>
              <a:t>, $C$8:$F$20, 5, FALSE)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        =VLOOKUP(</a:t>
            </a:r>
            <a:r>
              <a:rPr lang="en-US" sz="1200">
                <a:solidFill>
                  <a:srgbClr val="FF6600"/>
                </a:solidFill>
              </a:rPr>
              <a:t>58</a:t>
            </a:r>
            <a:r>
              <a:rPr lang="en-US" sz="1200">
                <a:solidFill>
                  <a:srgbClr val="FFFFFF"/>
                </a:solidFill>
              </a:rPr>
              <a:t>, $C$8:$F$20, 5, FALSE)</a:t>
            </a:r>
          </a:p>
        </p:txBody>
      </p:sp>
      <p:pic>
        <p:nvPicPr>
          <p:cNvPr id="5" name="Picture 4" descr="vlookup1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7625" y="1216025"/>
            <a:ext cx="428307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2587625" y="5029200"/>
            <a:ext cx="5638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 startAt="5"/>
            </a:pPr>
            <a:r>
              <a:rPr lang="en-US" sz="1200" dirty="0">
                <a:solidFill>
                  <a:srgbClr val="FFFFFF"/>
                </a:solidFill>
              </a:rPr>
              <a:t>=VLOOKUP(LARGE(D10:G17,4), $C$8:$F$20, 5, FALSE)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 dirty="0">
                <a:solidFill>
                  <a:srgbClr val="FFFFFF"/>
                </a:solidFill>
              </a:rPr>
              <a:t>        =VLOOKUP(</a:t>
            </a:r>
            <a:r>
              <a:rPr lang="en-US" sz="1200" dirty="0">
                <a:solidFill>
                  <a:srgbClr val="FF0000"/>
                </a:solidFill>
              </a:rPr>
              <a:t>58</a:t>
            </a:r>
            <a:r>
              <a:rPr lang="en-US" sz="1200" dirty="0">
                <a:solidFill>
                  <a:srgbClr val="FFFFFF"/>
                </a:solidFill>
              </a:rPr>
              <a:t>, </a:t>
            </a:r>
            <a:r>
              <a:rPr lang="en-US" sz="1200" dirty="0">
                <a:solidFill>
                  <a:srgbClr val="60C99C"/>
                </a:solidFill>
              </a:rPr>
              <a:t>$C$8:$F$20</a:t>
            </a:r>
            <a:r>
              <a:rPr lang="en-US" sz="1200" dirty="0">
                <a:solidFill>
                  <a:srgbClr val="FFFFFF"/>
                </a:solidFill>
              </a:rPr>
              <a:t>, </a:t>
            </a:r>
            <a:r>
              <a:rPr lang="en-US" sz="1200" dirty="0">
                <a:solidFill>
                  <a:srgbClr val="FFFF00"/>
                </a:solidFill>
              </a:rPr>
              <a:t>5</a:t>
            </a:r>
            <a:r>
              <a:rPr lang="en-US" sz="1200" dirty="0">
                <a:solidFill>
                  <a:srgbClr val="FFFFFF"/>
                </a:solidFill>
              </a:rPr>
              <a:t>, </a:t>
            </a:r>
            <a:r>
              <a:rPr lang="en-US" sz="1200" dirty="0">
                <a:solidFill>
                  <a:srgbClr val="00B0F0"/>
                </a:solidFill>
              </a:rPr>
              <a:t>FALSE</a:t>
            </a:r>
            <a:r>
              <a:rPr lang="en-US" sz="12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4" name="Picture 3" descr="vlookup10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7625" y="1216025"/>
            <a:ext cx="4303713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352800" y="2590800"/>
            <a:ext cx="3200400" cy="1323975"/>
          </a:xfrm>
          <a:prstGeom prst="rect">
            <a:avLst/>
          </a:prstGeom>
          <a:solidFill>
            <a:srgbClr val="FF6600">
              <a:alpha val="6196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000"/>
              <a:t>#REF!</a:t>
            </a:r>
          </a:p>
        </p:txBody>
      </p:sp>
      <p:pic>
        <p:nvPicPr>
          <p:cNvPr id="4097" name="Picture 1" descr="C:\Users\Dale\AppData\Local\Microsoft\Windows\Temporary Internet Files\Content.IE5\Y0PV7U95\MCj0434910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0" y="6096000"/>
            <a:ext cx="609314" cy="6093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6" grpId="0" build="p"/>
      <p:bldP spid="6" grpId="0" animBg="1"/>
      <p:bldP spid="6" grpId="1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Textbook Question</a:t>
            </a:r>
            <a:endParaRPr lang="en-US" sz="3400" dirty="0"/>
          </a:p>
        </p:txBody>
      </p:sp>
      <p:pic>
        <p:nvPicPr>
          <p:cNvPr id="4" name="Content Placeholder 3" descr="reachhand2_100.gif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6" name="TextBox 5"/>
          <p:cNvSpPr txBox="1"/>
          <p:nvPr/>
        </p:nvSpPr>
        <p:spPr>
          <a:xfrm>
            <a:off x="990601" y="2057400"/>
            <a:ext cx="7315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____, used to accumulate data about costs involved in producing specific products, make excellent use of IT to compile pricing data.</a:t>
            </a:r>
          </a:p>
          <a:p>
            <a:endParaRPr lang="en-US" sz="2800" dirty="0" smtClean="0"/>
          </a:p>
          <a:p>
            <a:pPr marL="514350" indent="-514350">
              <a:buAutoNum type="alphaUcParenR"/>
            </a:pPr>
            <a:r>
              <a:rPr lang="en-US" sz="2800" dirty="0" smtClean="0"/>
              <a:t>ERP Systems</a:t>
            </a:r>
            <a:endParaRPr lang="en-US" dirty="0" smtClean="0"/>
          </a:p>
          <a:p>
            <a:pPr marL="514350" indent="-514350">
              <a:buAutoNum type="alphaUcParenR"/>
            </a:pPr>
            <a:r>
              <a:rPr lang="en-US" sz="2800" dirty="0" smtClean="0"/>
              <a:t>Cost-accounting Systems</a:t>
            </a:r>
          </a:p>
          <a:p>
            <a:pPr marL="514350" indent="-514350">
              <a:buAutoNum type="alphaUcParenR"/>
            </a:pPr>
            <a:r>
              <a:rPr lang="en-US" sz="2800" dirty="0" smtClean="0"/>
              <a:t>Human Resources Systems</a:t>
            </a:r>
          </a:p>
          <a:p>
            <a:pPr marL="514350" indent="-514350">
              <a:buAutoNum type="alphaUcParenR"/>
            </a:pPr>
            <a:r>
              <a:rPr lang="en-US" sz="2800" dirty="0" smtClean="0"/>
              <a:t>SCM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Textbook Question</a:t>
            </a:r>
            <a:endParaRPr lang="en-US" sz="3400" dirty="0"/>
          </a:p>
        </p:txBody>
      </p:sp>
      <p:pic>
        <p:nvPicPr>
          <p:cNvPr id="4" name="Content Placeholder 3" descr="reachhand2_100.gif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6" name="TextBox 5"/>
          <p:cNvSpPr txBox="1"/>
          <p:nvPr/>
        </p:nvSpPr>
        <p:spPr>
          <a:xfrm>
            <a:off x="990601" y="2057400"/>
            <a:ext cx="7315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____, used to accumulate data about costs involved in producing specific products, make excellent use of IT to compile pricing data.</a:t>
            </a:r>
          </a:p>
          <a:p>
            <a:endParaRPr lang="en-US" sz="2800" dirty="0" smtClean="0"/>
          </a:p>
          <a:p>
            <a:pPr marL="514350" indent="-514350">
              <a:buAutoNum type="alphaUcParenR"/>
            </a:pPr>
            <a:r>
              <a:rPr lang="en-US" sz="2800" dirty="0" smtClean="0"/>
              <a:t>ERP Systems</a:t>
            </a:r>
            <a:endParaRPr lang="en-US" dirty="0" smtClean="0"/>
          </a:p>
          <a:p>
            <a:pPr marL="514350" indent="-514350">
              <a:buAutoNum type="alphaUcParenR"/>
            </a:pPr>
            <a:r>
              <a:rPr lang="en-US" sz="2800" b="1" dirty="0" smtClean="0">
                <a:solidFill>
                  <a:srgbClr val="00B050"/>
                </a:solidFill>
              </a:rPr>
              <a:t>Cost-accounting Systems   </a:t>
            </a:r>
            <a:r>
              <a:rPr lang="en-US" sz="4000" b="1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4000" b="1" dirty="0" smtClean="0">
              <a:solidFill>
                <a:srgbClr val="00B050"/>
              </a:solidFill>
            </a:endParaRPr>
          </a:p>
          <a:p>
            <a:pPr marL="514350" indent="-514350">
              <a:buAutoNum type="alphaUcParenR"/>
            </a:pPr>
            <a:r>
              <a:rPr lang="en-US" sz="2800" dirty="0" smtClean="0"/>
              <a:t>Human Resources Systems</a:t>
            </a:r>
          </a:p>
          <a:p>
            <a:pPr marL="514350" indent="-514350">
              <a:buAutoNum type="alphaUcParenR"/>
            </a:pPr>
            <a:r>
              <a:rPr lang="en-US" sz="2800" dirty="0" smtClean="0"/>
              <a:t>SCM Systems</a:t>
            </a:r>
          </a:p>
          <a:p>
            <a:pPr marL="514350" indent="-514350" algn="r"/>
            <a:r>
              <a:rPr lang="en-US" sz="1600" dirty="0" smtClean="0"/>
              <a:t>Ref: p.81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Textbook Question</a:t>
            </a:r>
            <a:endParaRPr lang="en-US" sz="3400" dirty="0"/>
          </a:p>
        </p:txBody>
      </p:sp>
      <p:pic>
        <p:nvPicPr>
          <p:cNvPr id="4" name="Content Placeholder 3" descr="reachhand2_100.gif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6" name="TextBox 5"/>
          <p:cNvSpPr txBox="1"/>
          <p:nvPr/>
        </p:nvSpPr>
        <p:spPr>
          <a:xfrm>
            <a:off x="990600" y="2971800"/>
            <a:ext cx="7315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When a pattern of defects is discovered in a product, ____________________ helps pinpoint the plant at which it was produced and the particular lot from which it came.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Textbook Question</a:t>
            </a:r>
            <a:endParaRPr lang="en-US" sz="3400" dirty="0"/>
          </a:p>
        </p:txBody>
      </p:sp>
      <p:pic>
        <p:nvPicPr>
          <p:cNvPr id="4" name="Content Placeholder 3" descr="reachhand2_100.gif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6" name="TextBox 5"/>
          <p:cNvSpPr txBox="1"/>
          <p:nvPr/>
        </p:nvSpPr>
        <p:spPr>
          <a:xfrm>
            <a:off x="990600" y="2971800"/>
            <a:ext cx="7315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When a pattern of defects is discovered in a product, ______</a:t>
            </a:r>
            <a:r>
              <a:rPr lang="en-US" sz="2800" b="1" u="sng" dirty="0" smtClean="0">
                <a:solidFill>
                  <a:srgbClr val="00B050"/>
                </a:solidFill>
              </a:rPr>
              <a:t>R F I D</a:t>
            </a:r>
            <a:r>
              <a:rPr lang="en-US" sz="2800" dirty="0" smtClean="0"/>
              <a:t>_______ helps pinpoint the plant at which it was produced and the particular lot from which it came.</a:t>
            </a:r>
          </a:p>
          <a:p>
            <a:endParaRPr lang="en-US" sz="2800" dirty="0" smtClean="0"/>
          </a:p>
          <a:p>
            <a:pPr algn="r"/>
            <a:r>
              <a:rPr lang="en-US" sz="1600" dirty="0" smtClean="0"/>
              <a:t>Ref: p.91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The </a:t>
            </a:r>
            <a:r>
              <a:rPr lang="en-US" sz="3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IS</a:t>
            </a:r>
            <a:r>
              <a:rPr lang="en-US" sz="3400" dirty="0" smtClean="0"/>
              <a:t> functions</a:t>
            </a:r>
            <a:endParaRPr lang="en-US" sz="3400" dirty="0"/>
          </a:p>
        </p:txBody>
      </p:sp>
      <p:pic>
        <p:nvPicPr>
          <p:cNvPr id="4" name="Content Placeholder 3" descr="reachhand2_100.gif">
            <a:hlinkClick r:id="" action="ppaction://noaction"/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971800" y="6400800"/>
            <a:ext cx="3505200" cy="307975"/>
          </a:xfrm>
        </p:spPr>
        <p:txBody>
          <a:bodyPr/>
          <a:lstStyle/>
          <a:p>
            <a:r>
              <a:rPr lang="en-US" dirty="0" smtClean="0"/>
              <a:t>Microsoft</a:t>
            </a:r>
            <a:r>
              <a:rPr lang="en-US" baseline="30000" dirty="0" smtClean="0"/>
              <a:t>®</a:t>
            </a:r>
            <a:r>
              <a:rPr lang="en-US" dirty="0" smtClean="0"/>
              <a:t> Excel</a:t>
            </a:r>
            <a:r>
              <a:rPr lang="en-US" baseline="30000" dirty="0" smtClean="0"/>
              <a:t>®</a:t>
            </a:r>
            <a:r>
              <a:rPr lang="en-US" dirty="0" smtClean="0"/>
              <a:t> Information Functions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133600"/>
            <a:ext cx="8169467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The </a:t>
            </a:r>
            <a:r>
              <a:rPr lang="en-US" sz="3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ISNA</a:t>
            </a:r>
            <a:r>
              <a:rPr lang="en-US" sz="3400" dirty="0" smtClean="0"/>
              <a:t> function</a:t>
            </a:r>
            <a:endParaRPr lang="en-US" sz="3400" dirty="0"/>
          </a:p>
        </p:txBody>
      </p:sp>
      <p:pic>
        <p:nvPicPr>
          <p:cNvPr id="4" name="Content Placeholder 3" descr="reachhand2_100.gif">
            <a:hlinkClick r:id="" action="ppaction://noaction"/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971800" y="6400800"/>
            <a:ext cx="3505200" cy="307975"/>
          </a:xfrm>
        </p:spPr>
        <p:txBody>
          <a:bodyPr/>
          <a:lstStyle/>
          <a:p>
            <a:r>
              <a:rPr lang="en-US" dirty="0" smtClean="0"/>
              <a:t>Microsoft</a:t>
            </a:r>
            <a:r>
              <a:rPr lang="en-US" baseline="30000" dirty="0" smtClean="0"/>
              <a:t>®</a:t>
            </a:r>
            <a:r>
              <a:rPr lang="en-US" dirty="0" smtClean="0"/>
              <a:t> Excel</a:t>
            </a:r>
            <a:r>
              <a:rPr lang="en-US" baseline="30000" dirty="0" smtClean="0"/>
              <a:t>®</a:t>
            </a:r>
            <a:r>
              <a:rPr lang="en-US" dirty="0" smtClean="0"/>
              <a:t> Information Functions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057400"/>
            <a:ext cx="8387071" cy="4264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The </a:t>
            </a:r>
            <a:r>
              <a:rPr lang="en-US" sz="3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SUMIF</a:t>
            </a:r>
            <a:r>
              <a:rPr lang="en-US" sz="3400" dirty="0" smtClean="0"/>
              <a:t> function</a:t>
            </a:r>
            <a:endParaRPr lang="en-US" sz="3400" dirty="0"/>
          </a:p>
        </p:txBody>
      </p:sp>
      <p:pic>
        <p:nvPicPr>
          <p:cNvPr id="4" name="Content Placeholder 3" descr="reachhand2_100.gif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001000" y="152400"/>
            <a:ext cx="457200" cy="45720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971800" y="6400800"/>
            <a:ext cx="3505200" cy="307975"/>
          </a:xfrm>
        </p:spPr>
        <p:txBody>
          <a:bodyPr/>
          <a:lstStyle/>
          <a:p>
            <a:r>
              <a:rPr lang="en-US" dirty="0" smtClean="0"/>
              <a:t>Microsoft</a:t>
            </a:r>
            <a:r>
              <a:rPr lang="en-US" baseline="30000" dirty="0" smtClean="0"/>
              <a:t>®</a:t>
            </a:r>
            <a:r>
              <a:rPr lang="en-US" dirty="0" smtClean="0"/>
              <a:t> Excel</a:t>
            </a:r>
            <a:r>
              <a:rPr lang="en-US" baseline="30000" dirty="0" smtClean="0"/>
              <a:t>®</a:t>
            </a:r>
            <a:r>
              <a:rPr lang="en-US" dirty="0" smtClean="0"/>
              <a:t> Mathematical Functions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676400"/>
            <a:ext cx="80010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Syntax:</a:t>
            </a:r>
          </a:p>
          <a:p>
            <a:pPr algn="ctr">
              <a:spcAft>
                <a:spcPts val="1200"/>
              </a:spcAft>
            </a:pPr>
            <a:r>
              <a:rPr lang="en-US" sz="2400" dirty="0" smtClean="0"/>
              <a:t>=SUMIF(range, criteria, [sum_range])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Arguments:</a:t>
            </a:r>
          </a:p>
          <a:p>
            <a:pPr>
              <a:buFont typeface="Arial" pitchFamily="34" charset="0"/>
              <a:buChar char="•"/>
            </a:pPr>
            <a:r>
              <a:rPr lang="en-US" sz="1400" b="1" dirty="0" smtClean="0"/>
              <a:t>range</a:t>
            </a:r>
            <a:r>
              <a:rPr lang="en-US" sz="1400" dirty="0" smtClean="0"/>
              <a:t>  </a:t>
            </a:r>
            <a:r>
              <a:rPr lang="en-US" sz="1400" dirty="0" smtClean="0">
                <a:solidFill>
                  <a:srgbClr val="FF0000"/>
                </a:solidFill>
              </a:rPr>
              <a:t>Required</a:t>
            </a:r>
            <a:endParaRPr lang="en-US" sz="1400" dirty="0" smtClean="0"/>
          </a:p>
          <a:p>
            <a:pPr lvl="1">
              <a:buFont typeface="Wingdings" pitchFamily="2" charset="2"/>
              <a:buChar char="§"/>
            </a:pPr>
            <a:r>
              <a:rPr lang="en-US" sz="1400" dirty="0" smtClean="0"/>
              <a:t>The range of cells that you want evaluated by criteria.</a:t>
            </a:r>
          </a:p>
          <a:p>
            <a:pPr lvl="2">
              <a:buFont typeface="Courier New" pitchFamily="49" charset="0"/>
              <a:buChar char="o"/>
            </a:pPr>
            <a:r>
              <a:rPr lang="en-US" sz="1400" dirty="0" smtClean="0"/>
              <a:t>Cells in each range must be numbers or names, arrays, or references that contain numbers.</a:t>
            </a:r>
          </a:p>
          <a:p>
            <a:pPr lvl="2">
              <a:buFont typeface="Courier New" pitchFamily="49" charset="0"/>
              <a:buChar char="o"/>
            </a:pPr>
            <a:r>
              <a:rPr lang="en-US" sz="1400" dirty="0" smtClean="0"/>
              <a:t>Blank and text values are ignored.</a:t>
            </a:r>
          </a:p>
          <a:p>
            <a:pPr>
              <a:buFont typeface="Wingdings" pitchFamily="2" charset="2"/>
              <a:buChar char="§"/>
            </a:pPr>
            <a:r>
              <a:rPr lang="en-US" sz="1400" b="1" dirty="0" smtClean="0"/>
              <a:t>criteria</a:t>
            </a:r>
            <a:r>
              <a:rPr lang="en-US" sz="1400" dirty="0" smtClean="0"/>
              <a:t>  </a:t>
            </a:r>
            <a:r>
              <a:rPr lang="en-US" sz="1400" dirty="0" smtClean="0">
                <a:solidFill>
                  <a:srgbClr val="FF0000"/>
                </a:solidFill>
              </a:rPr>
              <a:t>Required</a:t>
            </a:r>
            <a:endParaRPr lang="en-US" sz="1400" dirty="0" smtClean="0"/>
          </a:p>
          <a:p>
            <a:pPr lvl="1">
              <a:buFont typeface="Wingdings" pitchFamily="2" charset="2"/>
              <a:buChar char="§"/>
            </a:pPr>
            <a:r>
              <a:rPr lang="en-US" sz="1400" dirty="0" smtClean="0"/>
              <a:t>The criteria in the form of a number, expression, a cell reference, text, or a function that defines which cells will be added.</a:t>
            </a:r>
          </a:p>
          <a:p>
            <a:pPr lvl="2">
              <a:buFont typeface="Courier New" pitchFamily="49" charset="0"/>
              <a:buChar char="o"/>
            </a:pPr>
            <a:r>
              <a:rPr lang="en-US" sz="1400" dirty="0" smtClean="0"/>
              <a:t>Criteria can be expressed as 32, "&gt;32", B5, "32", "apples", or TODAY().</a:t>
            </a:r>
          </a:p>
          <a:p>
            <a:pPr>
              <a:buFont typeface="Arial" pitchFamily="34" charset="0"/>
              <a:buChar char="•"/>
            </a:pPr>
            <a:r>
              <a:rPr lang="en-US" sz="1400" b="1" dirty="0" smtClean="0"/>
              <a:t>sum_range  </a:t>
            </a:r>
            <a:r>
              <a:rPr lang="en-US" sz="1400" dirty="0" smtClean="0">
                <a:solidFill>
                  <a:srgbClr val="00B050"/>
                </a:solidFill>
              </a:rPr>
              <a:t>Optional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 smtClean="0"/>
              <a:t>The actual cells to add, if you want to add cells other than those specified in the range argument.</a:t>
            </a:r>
          </a:p>
          <a:p>
            <a:pPr lvl="2">
              <a:buFont typeface="Courier New" pitchFamily="49" charset="0"/>
              <a:buChar char="o"/>
            </a:pPr>
            <a:r>
              <a:rPr lang="en-US" sz="1400" dirty="0" smtClean="0"/>
              <a:t>Excel adds the cells that are specified in the range argument (the same cells to which the criteria is applied).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view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4806</TotalTime>
  <Words>3192</Words>
  <Application>Microsoft Office PowerPoint</Application>
  <PresentationFormat>On-screen Show (4:3)</PresentationFormat>
  <Paragraphs>515</Paragraphs>
  <Slides>87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8" baseType="lpstr">
      <vt:lpstr>Review</vt:lpstr>
      <vt:lpstr>CIS300 Test Review</vt:lpstr>
      <vt:lpstr>CIS300 Test 2 – All others</vt:lpstr>
      <vt:lpstr>Microsoft Excel Mathematical Functions</vt:lpstr>
      <vt:lpstr>The ROUND function</vt:lpstr>
      <vt:lpstr>The ROUND function</vt:lpstr>
      <vt:lpstr>The ROUND function</vt:lpstr>
      <vt:lpstr>Textbook Question</vt:lpstr>
      <vt:lpstr>Textbook Question</vt:lpstr>
      <vt:lpstr>The SUMIF function</vt:lpstr>
      <vt:lpstr>The SUMIF function</vt:lpstr>
      <vt:lpstr>The SUMIF function</vt:lpstr>
      <vt:lpstr>Textbook Question</vt:lpstr>
      <vt:lpstr>Textbook Question</vt:lpstr>
      <vt:lpstr>Microsoft Excel Statistical Functions</vt:lpstr>
      <vt:lpstr>The COUNTIF function</vt:lpstr>
      <vt:lpstr>The COUNTIF function</vt:lpstr>
      <vt:lpstr>The COUNTIF function</vt:lpstr>
      <vt:lpstr>Textbook Question</vt:lpstr>
      <vt:lpstr>Textbook Question</vt:lpstr>
      <vt:lpstr>Creating and Maintaining  Strategic Information Systems</vt:lpstr>
      <vt:lpstr>The LARGE function</vt:lpstr>
      <vt:lpstr>The LARGE function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Textbook Question</vt:lpstr>
      <vt:lpstr>Textbook Question</vt:lpstr>
      <vt:lpstr>The SMALL function</vt:lpstr>
      <vt:lpstr>The SMALL function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Textbook Question</vt:lpstr>
      <vt:lpstr>Textbook Question</vt:lpstr>
      <vt:lpstr>Supply Chain Management</vt:lpstr>
      <vt:lpstr>Microsoft Excel Lookup Functions</vt:lpstr>
      <vt:lpstr>The VLOOKUP function</vt:lpstr>
      <vt:lpstr>The VLOOKUP function</vt:lpstr>
      <vt:lpstr>The VLOOKUP function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Textbook Question</vt:lpstr>
      <vt:lpstr>Textbook Question</vt:lpstr>
      <vt:lpstr>Textbook Question</vt:lpstr>
      <vt:lpstr>Textbook Question</vt:lpstr>
      <vt:lpstr>The IS functions</vt:lpstr>
      <vt:lpstr>The ISNA function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CIS300 Final Exam Review</dc:title>
  <dc:subject>CIS 300</dc:subject>
  <dc:creator>Warren D. McIntosh</dc:creator>
  <cp:keywords>Exel, Access, Microsoft, CIS, 300, CIS300</cp:keywords>
  <dc:description>Fall 2008 Final Exam Review material</dc:description>
  <cp:lastModifiedBy>kmnich01</cp:lastModifiedBy>
  <cp:revision>425</cp:revision>
  <dcterms:created xsi:type="dcterms:W3CDTF">2008-07-02T06:22:38Z</dcterms:created>
  <dcterms:modified xsi:type="dcterms:W3CDTF">2010-02-12T19:21:57Z</dcterms:modified>
  <cp:category>Education/Training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Warren D. McIntosh</vt:lpwstr>
  </property>
  <property fmtid="{D5CDD505-2E9C-101B-9397-08002B2CF9AE}" pid="3" name="Purpose">
    <vt:lpwstr>Education / Training</vt:lpwstr>
  </property>
</Properties>
</file>