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533" r:id="rId2"/>
    <p:sldId id="571" r:id="rId3"/>
    <p:sldId id="331" r:id="rId4"/>
    <p:sldId id="258" r:id="rId5"/>
    <p:sldId id="259" r:id="rId6"/>
    <p:sldId id="260" r:id="rId7"/>
    <p:sldId id="276" r:id="rId8"/>
    <p:sldId id="261" r:id="rId9"/>
    <p:sldId id="262" r:id="rId10"/>
    <p:sldId id="263" r:id="rId11"/>
    <p:sldId id="264" r:id="rId12"/>
    <p:sldId id="265" r:id="rId13"/>
    <p:sldId id="266" r:id="rId14"/>
    <p:sldId id="267" r:id="rId15"/>
    <p:sldId id="270" r:id="rId16"/>
    <p:sldId id="268" r:id="rId17"/>
    <p:sldId id="269" r:id="rId18"/>
    <p:sldId id="573" r:id="rId19"/>
    <p:sldId id="574" r:id="rId20"/>
    <p:sldId id="575" r:id="rId21"/>
    <p:sldId id="576" r:id="rId22"/>
    <p:sldId id="577" r:id="rId23"/>
    <p:sldId id="578" r:id="rId24"/>
    <p:sldId id="271" r:id="rId25"/>
    <p:sldId id="280" r:id="rId26"/>
    <p:sldId id="281" r:id="rId27"/>
    <p:sldId id="282" r:id="rId28"/>
    <p:sldId id="286" r:id="rId29"/>
    <p:sldId id="287" r:id="rId30"/>
    <p:sldId id="288" r:id="rId31"/>
    <p:sldId id="289" r:id="rId32"/>
    <p:sldId id="290" r:id="rId33"/>
    <p:sldId id="291" r:id="rId34"/>
    <p:sldId id="292" r:id="rId35"/>
    <p:sldId id="296" r:id="rId36"/>
    <p:sldId id="297" r:id="rId37"/>
    <p:sldId id="298" r:id="rId38"/>
    <p:sldId id="299" r:id="rId39"/>
    <p:sldId id="300" r:id="rId40"/>
    <p:sldId id="301"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00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66" autoAdjust="0"/>
    <p:restoredTop sz="95944" autoAdjust="0"/>
  </p:normalViewPr>
  <p:slideViewPr>
    <p:cSldViewPr>
      <p:cViewPr>
        <p:scale>
          <a:sx n="70" d="100"/>
          <a:sy n="70" d="100"/>
        </p:scale>
        <p:origin x="-516" y="-8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6"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647" tIns="46324" rIns="92647" bIns="46324"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2647" tIns="46324" rIns="92647" bIns="46324" rtlCol="0"/>
          <a:lstStyle>
            <a:lvl1pPr algn="r">
              <a:defRPr sz="1200"/>
            </a:lvl1pPr>
          </a:lstStyle>
          <a:p>
            <a:fld id="{E599097C-1549-4981-ACAC-E7408C267D9D}" type="datetimeFigureOut">
              <a:rPr lang="en-US" smtClean="0"/>
              <a:pPr/>
              <a:t>1/24/2010</a:t>
            </a:fld>
            <a:endParaRPr lang="en-US"/>
          </a:p>
        </p:txBody>
      </p:sp>
      <p:sp>
        <p:nvSpPr>
          <p:cNvPr id="4" name="Footer Placeholder 3"/>
          <p:cNvSpPr>
            <a:spLocks noGrp="1"/>
          </p:cNvSpPr>
          <p:nvPr>
            <p:ph type="ftr" sz="quarter" idx="2"/>
          </p:nvPr>
        </p:nvSpPr>
        <p:spPr>
          <a:xfrm>
            <a:off x="0" y="8829966"/>
            <a:ext cx="3037840" cy="464820"/>
          </a:xfrm>
          <a:prstGeom prst="rect">
            <a:avLst/>
          </a:prstGeom>
        </p:spPr>
        <p:txBody>
          <a:bodyPr vert="horz" lIns="92647" tIns="46324" rIns="92647" bIns="46324"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2647" tIns="46324" rIns="92647" bIns="46324" rtlCol="0" anchor="b"/>
          <a:lstStyle>
            <a:lvl1pPr algn="r">
              <a:defRPr sz="1200"/>
            </a:lvl1pPr>
          </a:lstStyle>
          <a:p>
            <a:fld id="{AADA7093-B500-4629-BFF7-BF72C22424B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647" tIns="46324" rIns="92647" bIns="46324"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2647" tIns="46324" rIns="92647" bIns="46324" rtlCol="0"/>
          <a:lstStyle>
            <a:lvl1pPr algn="r">
              <a:defRPr sz="1200"/>
            </a:lvl1pPr>
          </a:lstStyle>
          <a:p>
            <a:fld id="{2F38F6F6-4E2F-45B8-8BBC-C8735A711011}" type="datetimeFigureOut">
              <a:rPr lang="en-US" smtClean="0"/>
              <a:pPr/>
              <a:t>1/24/2010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647" tIns="46324" rIns="92647" bIns="46324"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647" tIns="46324" rIns="92647" bIns="463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6"/>
            <a:ext cx="3037840" cy="464820"/>
          </a:xfrm>
          <a:prstGeom prst="rect">
            <a:avLst/>
          </a:prstGeom>
        </p:spPr>
        <p:txBody>
          <a:bodyPr vert="horz" lIns="92647" tIns="46324" rIns="92647" bIns="4632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647" tIns="46324" rIns="92647" bIns="46324" rtlCol="0" anchor="b"/>
          <a:lstStyle>
            <a:lvl1pPr algn="r">
              <a:defRPr sz="1200"/>
            </a:lvl1pPr>
          </a:lstStyle>
          <a:p>
            <a:fld id="{C1B089D6-DFE7-4EBF-A62D-FDBCFAA76D3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5181600"/>
            <a:ext cx="7772400" cy="990600"/>
          </a:xfrm>
        </p:spPr>
        <p:txBody>
          <a:bodyPr/>
          <a:lstStyle>
            <a:lvl1pPr algn="ctr">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333375" y="381000"/>
            <a:ext cx="3733800" cy="1295400"/>
          </a:xfrm>
        </p:spPr>
        <p:txBody>
          <a:bodyPr/>
          <a:lstStyle>
            <a:lvl1pPr marL="0" indent="0">
              <a:buFontTx/>
              <a:buNone/>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457200" y="6305550"/>
            <a:ext cx="2133600" cy="476250"/>
          </a:xfrm>
        </p:spPr>
        <p:txBody>
          <a:bodyPr/>
          <a:lstStyle>
            <a:lvl1pPr>
              <a:defRPr/>
            </a:lvl1pPr>
          </a:lstStyle>
          <a:p>
            <a:r>
              <a:rPr lang="en-US" dirty="0" smtClean="0"/>
              <a:t>Fall 2008</a:t>
            </a:r>
            <a:endParaRPr lang="en-US" dirty="0"/>
          </a:p>
        </p:txBody>
      </p:sp>
      <p:sp>
        <p:nvSpPr>
          <p:cNvPr id="3077" name="Rectangle 5"/>
          <p:cNvSpPr>
            <a:spLocks noGrp="1" noChangeArrowheads="1"/>
          </p:cNvSpPr>
          <p:nvPr>
            <p:ph type="ftr" sz="quarter" idx="3"/>
          </p:nvPr>
        </p:nvSpPr>
        <p:spPr>
          <a:xfrm>
            <a:off x="3124200" y="6305550"/>
            <a:ext cx="2895600" cy="476250"/>
          </a:xfrm>
        </p:spPr>
        <p:txBody>
          <a:bodyPr/>
          <a:lstStyle>
            <a:lvl1pPr>
              <a:defRPr/>
            </a:lvl1pPr>
          </a:lstStyle>
          <a:p>
            <a:endParaRPr lang="en-US" dirty="0"/>
          </a:p>
        </p:txBody>
      </p:sp>
      <p:sp>
        <p:nvSpPr>
          <p:cNvPr id="3078" name="Rectangle 6"/>
          <p:cNvSpPr>
            <a:spLocks noGrp="1" noChangeArrowheads="1"/>
          </p:cNvSpPr>
          <p:nvPr>
            <p:ph type="sldNum" sz="quarter" idx="4"/>
          </p:nvPr>
        </p:nvSpPr>
        <p:spPr>
          <a:xfrm>
            <a:off x="6553200" y="6305550"/>
            <a:ext cx="2133600" cy="476250"/>
          </a:xfrm>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6C201DC-949C-4845-A818-EC9E96715BFD}" type="datetimeFigureOut">
              <a:rPr lang="en-US" smtClean="0"/>
              <a:pPr/>
              <a:t>1/24/2010</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200025"/>
            <a:ext cx="2057400" cy="5891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00025"/>
            <a:ext cx="6019800" cy="5891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6C201DC-949C-4845-A818-EC9E96715BFD}" type="datetimeFigureOut">
              <a:rPr lang="en-US" smtClean="0"/>
              <a:pPr/>
              <a:t>1/24/2010</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smtClean="0"/>
              <a:t>Fall 2008</a:t>
            </a:r>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
        <p:nvSpPr>
          <p:cNvPr id="7" name="Footer Placeholder 6"/>
          <p:cNvSpPr txBox="1">
            <a:spLocks/>
          </p:cNvSpPr>
          <p:nvPr/>
        </p:nvSpPr>
        <p:spPr bwMode="auto">
          <a:xfrm>
            <a:off x="6705600" y="6553200"/>
            <a:ext cx="2438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noProof="0" dirty="0" smtClean="0"/>
              <a:t>© 2009 Dale McIntosh. All Rights Reserved.</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6C201DC-949C-4845-A818-EC9E96715BFD}" type="datetimeFigureOut">
              <a:rPr lang="en-US" smtClean="0"/>
              <a:pPr/>
              <a:t>1/24/2010</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747838"/>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747838"/>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E6C201DC-949C-4845-A818-EC9E96715BFD}" type="datetimeFigureOut">
              <a:rPr lang="en-US" smtClean="0"/>
              <a:pPr/>
              <a:t>1/24/2010</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E6C201DC-949C-4845-A818-EC9E96715BFD}" type="datetimeFigureOut">
              <a:rPr lang="en-US" smtClean="0"/>
              <a:pPr/>
              <a:t>1/24/2010</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E6C201DC-949C-4845-A818-EC9E96715BFD}" type="datetimeFigureOut">
              <a:rPr lang="en-US" smtClean="0"/>
              <a:pPr/>
              <a:t>1/24/2010</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6C201DC-949C-4845-A818-EC9E96715BFD}" type="datetimeFigureOut">
              <a:rPr lang="en-US" smtClean="0"/>
              <a:pPr/>
              <a:t>1/24/2010</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6C201DC-949C-4845-A818-EC9E96715BFD}" type="datetimeFigureOut">
              <a:rPr lang="en-US" smtClean="0"/>
              <a:pPr/>
              <a:t>1/24/2010</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6C201DC-949C-4845-A818-EC9E96715BFD}" type="datetimeFigureOut">
              <a:rPr lang="en-US" smtClean="0"/>
              <a:pPr/>
              <a:t>1/24/2010</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A7E5453-FFD7-4A4B-835D-826A04E49D2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00025"/>
            <a:ext cx="7300913"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747838"/>
            <a:ext cx="82296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dirty="0" smtClean="0"/>
              <a:t>Fall 2008</a:t>
            </a: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A7E5453-FFD7-4A4B-835D-826A04E49D2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Arial" charset="0"/>
          <a:cs typeface="Arial" charset="0"/>
        </a:defRPr>
      </a:lvl2pPr>
      <a:lvl3pPr algn="l" rtl="0" eaLnBrk="1" fontAlgn="base" hangingPunct="1">
        <a:spcBef>
          <a:spcPct val="0"/>
        </a:spcBef>
        <a:spcAft>
          <a:spcPct val="0"/>
        </a:spcAft>
        <a:defRPr sz="3600">
          <a:solidFill>
            <a:schemeClr val="tx1"/>
          </a:solidFill>
          <a:latin typeface="Arial" charset="0"/>
          <a:cs typeface="Arial" charset="0"/>
        </a:defRPr>
      </a:lvl3pPr>
      <a:lvl4pPr algn="l" rtl="0" eaLnBrk="1" fontAlgn="base" hangingPunct="1">
        <a:spcBef>
          <a:spcPct val="0"/>
        </a:spcBef>
        <a:spcAft>
          <a:spcPct val="0"/>
        </a:spcAft>
        <a:defRPr sz="3600">
          <a:solidFill>
            <a:schemeClr val="tx1"/>
          </a:solidFill>
          <a:latin typeface="Arial" charset="0"/>
          <a:cs typeface="Arial" charset="0"/>
        </a:defRPr>
      </a:lvl4pPr>
      <a:lvl5pPr algn="l" rtl="0" eaLnBrk="1" fontAlgn="base" hangingPunct="1">
        <a:spcBef>
          <a:spcPct val="0"/>
        </a:spcBef>
        <a:spcAft>
          <a:spcPct val="0"/>
        </a:spcAft>
        <a:defRPr sz="3600">
          <a:solidFill>
            <a:schemeClr val="tx1"/>
          </a:solidFill>
          <a:latin typeface="Arial" charset="0"/>
          <a:cs typeface="Arial" charset="0"/>
        </a:defRPr>
      </a:lvl5pPr>
      <a:lvl6pPr marL="457200" algn="l" rtl="0" eaLnBrk="1" fontAlgn="base" hangingPunct="1">
        <a:spcBef>
          <a:spcPct val="0"/>
        </a:spcBef>
        <a:spcAft>
          <a:spcPct val="0"/>
        </a:spcAft>
        <a:defRPr sz="3600">
          <a:solidFill>
            <a:schemeClr val="tx1"/>
          </a:solidFill>
          <a:latin typeface="Arial" charset="0"/>
          <a:cs typeface="Arial" charset="0"/>
        </a:defRPr>
      </a:lvl6pPr>
      <a:lvl7pPr marL="914400" algn="l" rtl="0" eaLnBrk="1" fontAlgn="base" hangingPunct="1">
        <a:spcBef>
          <a:spcPct val="0"/>
        </a:spcBef>
        <a:spcAft>
          <a:spcPct val="0"/>
        </a:spcAft>
        <a:defRPr sz="3600">
          <a:solidFill>
            <a:schemeClr val="tx1"/>
          </a:solidFill>
          <a:latin typeface="Arial" charset="0"/>
          <a:cs typeface="Arial" charset="0"/>
        </a:defRPr>
      </a:lvl7pPr>
      <a:lvl8pPr marL="1371600" algn="l" rtl="0" eaLnBrk="1" fontAlgn="base" hangingPunct="1">
        <a:spcBef>
          <a:spcPct val="0"/>
        </a:spcBef>
        <a:spcAft>
          <a:spcPct val="0"/>
        </a:spcAft>
        <a:defRPr sz="3600">
          <a:solidFill>
            <a:schemeClr val="tx1"/>
          </a:solidFill>
          <a:latin typeface="Arial" charset="0"/>
          <a:cs typeface="Arial" charset="0"/>
        </a:defRPr>
      </a:lvl8pPr>
      <a:lvl9pPr marL="1828800" algn="l" rtl="0" eaLnBrk="1" fontAlgn="base" hangingPunct="1">
        <a:spcBef>
          <a:spcPct val="0"/>
        </a:spcBef>
        <a:spcAft>
          <a:spcPct val="0"/>
        </a:spcAft>
        <a:defRPr sz="36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a:solidFill>
            <a:schemeClr val="tx1"/>
          </a:solidFill>
          <a:latin typeface="+mn-lt"/>
          <a:cs typeface="+mn-cs"/>
        </a:defRPr>
      </a:lvl3pPr>
      <a:lvl4pPr marL="1600200" indent="-228600" algn="l" rtl="0" eaLnBrk="1" fontAlgn="base" hangingPunct="1">
        <a:spcBef>
          <a:spcPct val="20000"/>
        </a:spcBef>
        <a:spcAft>
          <a:spcPct val="0"/>
        </a:spcAft>
        <a:buChar char="–"/>
        <a:defRPr sz="1600">
          <a:solidFill>
            <a:schemeClr val="tx1"/>
          </a:solidFill>
          <a:latin typeface="+mn-lt"/>
          <a:cs typeface="+mn-cs"/>
        </a:defRPr>
      </a:lvl4pPr>
      <a:lvl5pPr marL="2057400" indent="-228600" algn="l" rtl="0" eaLnBrk="1" fontAlgn="base" hangingPunct="1">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slide" Target="slide3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2.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3.gif"/><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21.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CIS300 Test Review</a:t>
            </a:r>
            <a:endParaRPr lang="en-US" dirty="0"/>
          </a:p>
        </p:txBody>
      </p:sp>
      <p:sp>
        <p:nvSpPr>
          <p:cNvPr id="3" name="Subtitle 2"/>
          <p:cNvSpPr>
            <a:spLocks noGrp="1"/>
          </p:cNvSpPr>
          <p:nvPr>
            <p:ph type="subTitle" idx="1"/>
          </p:nvPr>
        </p:nvSpPr>
        <p:spPr/>
        <p:txBody>
          <a:bodyPr/>
          <a:lstStyle/>
          <a:p>
            <a:r>
              <a:rPr lang="en-US" dirty="0" smtClean="0"/>
              <a:t>Dale McIntosh</a:t>
            </a:r>
            <a:endParaRPr lang="en-US" dirty="0"/>
          </a:p>
        </p:txBody>
      </p:sp>
      <p:pic>
        <p:nvPicPr>
          <p:cNvPr id="4" name="Picture 3" descr="reachhand2_100.gif"/>
          <p:cNvPicPr>
            <a:picLocks noChangeAspect="1"/>
          </p:cNvPicPr>
          <p:nvPr/>
        </p:nvPicPr>
        <p:blipFill>
          <a:blip r:embed="rId2" cstate="print"/>
          <a:stretch>
            <a:fillRect/>
          </a:stretch>
        </p:blipFill>
        <p:spPr>
          <a:xfrm>
            <a:off x="7162800" y="1066800"/>
            <a:ext cx="1447800" cy="1447800"/>
          </a:xfrm>
          <a:prstGeom prst="rect">
            <a:avLst/>
          </a:prstGeom>
          <a:effectLst>
            <a:innerShdw blurRad="63500" dist="50800" dir="8100000">
              <a:prstClr val="black">
                <a:alpha val="50000"/>
              </a:prstClr>
            </a:innerShdw>
          </a:effectLst>
          <a:scene3d>
            <a:camera prst="orthographicFront">
              <a:rot lat="21299999" lon="20099981" rev="0"/>
            </a:camera>
            <a:lightRig rig="threePt" dir="t"/>
          </a:scene3d>
        </p:spPr>
      </p:pic>
      <p:sp>
        <p:nvSpPr>
          <p:cNvPr id="5" name="Footer Placeholder 6"/>
          <p:cNvSpPr txBox="1">
            <a:spLocks/>
          </p:cNvSpPr>
          <p:nvPr/>
        </p:nvSpPr>
        <p:spPr bwMode="auto">
          <a:xfrm>
            <a:off x="6172200" y="6553200"/>
            <a:ext cx="2971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noProof="0" dirty="0" smtClean="0"/>
              <a:t>© 2009 Dale McIntosh. All Rights Reserved.</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ooter Placeholder 6"/>
          <p:cNvSpPr txBox="1">
            <a:spLocks/>
          </p:cNvSpPr>
          <p:nvPr/>
        </p:nvSpPr>
        <p:spPr bwMode="auto">
          <a:xfrm>
            <a:off x="0" y="6553200"/>
            <a:ext cx="2438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900" dirty="0" smtClean="0"/>
              <a:t>Spring 2009</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MCAS(rgb)_594.png"/>
          <p:cNvPicPr>
            <a:picLocks noChangeAspect="1"/>
          </p:cNvPicPr>
          <p:nvPr/>
        </p:nvPicPr>
        <p:blipFill>
          <a:blip r:embed="rId3" cstate="print"/>
          <a:stretch>
            <a:fillRect/>
          </a:stretch>
        </p:blipFill>
        <p:spPr>
          <a:xfrm>
            <a:off x="381000" y="838200"/>
            <a:ext cx="3152775" cy="762000"/>
          </a:xfrm>
          <a:prstGeom prst="rect">
            <a:avLst/>
          </a:prstGeom>
          <a:ln w="12700">
            <a:solidFill>
              <a:schemeClr val="tx1"/>
            </a:solidFill>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OR</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266700" y="2276475"/>
            <a:ext cx="8610600" cy="2305050"/>
          </a:xfrm>
          <a:prstGeom prst="rect">
            <a:avLst/>
          </a:prstGeom>
          <a:noFill/>
          <a:ln w="9525">
            <a:noFill/>
            <a:miter lim="800000"/>
            <a:headEnd/>
            <a:tailEnd/>
          </a:ln>
          <a:effectLst/>
        </p:spPr>
      </p:pic>
      <p:sp useBgFill="1">
        <p:nvSpPr>
          <p:cNvPr id="9" name="Rectangle 8"/>
          <p:cNvSpPr/>
          <p:nvPr/>
        </p:nvSpPr>
        <p:spPr>
          <a:xfrm>
            <a:off x="228600" y="3276600"/>
            <a:ext cx="876300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524000" y="26670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
        <p:nvSpPr>
          <p:cNvPr id="11" name="Oval 10"/>
          <p:cNvSpPr/>
          <p:nvPr/>
        </p:nvSpPr>
        <p:spPr>
          <a:xfrm>
            <a:off x="7924800" y="2819400"/>
            <a:ext cx="914400" cy="533400"/>
          </a:xfrm>
          <a:prstGeom prst="ellipse">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28600" y="2209800"/>
            <a:ext cx="8686800" cy="2514600"/>
            <a:chOff x="228600" y="2209800"/>
            <a:chExt cx="8686800" cy="2514600"/>
          </a:xfrm>
        </p:grpSpPr>
        <p:sp useBgFill="1">
          <p:nvSpPr>
            <p:cNvPr id="13" name="Rectangle 12"/>
            <p:cNvSpPr/>
            <p:nvPr/>
          </p:nvSpPr>
          <p:spPr>
            <a:xfrm>
              <a:off x="228600" y="2209800"/>
              <a:ext cx="86868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p:cNvSpPr/>
            <p:nvPr/>
          </p:nvSpPr>
          <p:spPr>
            <a:xfrm>
              <a:off x="228600" y="3886200"/>
              <a:ext cx="8686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p:cNvSpPr/>
          <p:nvPr/>
        </p:nvSpPr>
        <p:spPr>
          <a:xfrm>
            <a:off x="1524000" y="3352800"/>
            <a:ext cx="575799" cy="830997"/>
          </a:xfrm>
          <a:prstGeom prst="rect">
            <a:avLst/>
          </a:prstGeom>
        </p:spPr>
        <p:txBody>
          <a:bodyPr wrap="none">
            <a:spAutoFit/>
          </a:bodyPr>
          <a:lstStyle/>
          <a:p>
            <a:r>
              <a:rPr lang="en-US" sz="4800" dirty="0" smtClean="0">
                <a:solidFill>
                  <a:srgbClr val="FF0000"/>
                </a:solidFill>
                <a:sym typeface="Wingdings"/>
              </a:rPr>
              <a:t></a:t>
            </a:r>
            <a:endParaRPr lang="en-US" sz="4800" dirty="0">
              <a:solidFill>
                <a:srgbClr val="FF0000"/>
              </a:solidFill>
            </a:endParaRPr>
          </a:p>
        </p:txBody>
      </p:sp>
      <p:sp>
        <p:nvSpPr>
          <p:cNvPr id="18" name="Rectangle 17"/>
          <p:cNvSpPr/>
          <p:nvPr/>
        </p:nvSpPr>
        <p:spPr>
          <a:xfrm>
            <a:off x="2362200" y="3352800"/>
            <a:ext cx="575799" cy="830997"/>
          </a:xfrm>
          <a:prstGeom prst="rect">
            <a:avLst/>
          </a:prstGeom>
        </p:spPr>
        <p:txBody>
          <a:bodyPr wrap="none">
            <a:spAutoFit/>
          </a:bodyPr>
          <a:lstStyle/>
          <a:p>
            <a:r>
              <a:rPr lang="en-US" sz="4800" dirty="0" smtClean="0">
                <a:solidFill>
                  <a:srgbClr val="FF0000"/>
                </a:solidFill>
                <a:sym typeface="Wingdings"/>
              </a:rPr>
              <a:t></a:t>
            </a:r>
            <a:endParaRPr lang="en-US" sz="4800" dirty="0">
              <a:solidFill>
                <a:srgbClr val="FF0000"/>
              </a:solidFill>
            </a:endParaRPr>
          </a:p>
        </p:txBody>
      </p:sp>
      <p:sp>
        <p:nvSpPr>
          <p:cNvPr id="19" name="Oval 18"/>
          <p:cNvSpPr/>
          <p:nvPr/>
        </p:nvSpPr>
        <p:spPr>
          <a:xfrm>
            <a:off x="7848600" y="3505200"/>
            <a:ext cx="990600" cy="4572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p:cNvSpPr/>
          <p:nvPr/>
        </p:nvSpPr>
        <p:spPr>
          <a:xfrm>
            <a:off x="228600" y="2209800"/>
            <a:ext cx="8686800" cy="198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524000" y="39624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
        <p:nvSpPr>
          <p:cNvPr id="22" name="Rectangle 21"/>
          <p:cNvSpPr/>
          <p:nvPr/>
        </p:nvSpPr>
        <p:spPr>
          <a:xfrm>
            <a:off x="3200400" y="39624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
        <p:nvSpPr>
          <p:cNvPr id="23" name="Rectangle 22"/>
          <p:cNvSpPr/>
          <p:nvPr/>
        </p:nvSpPr>
        <p:spPr>
          <a:xfrm>
            <a:off x="2362200" y="3962400"/>
            <a:ext cx="575799" cy="830997"/>
          </a:xfrm>
          <a:prstGeom prst="rect">
            <a:avLst/>
          </a:prstGeom>
        </p:spPr>
        <p:txBody>
          <a:bodyPr wrap="none">
            <a:spAutoFit/>
          </a:bodyPr>
          <a:lstStyle/>
          <a:p>
            <a:r>
              <a:rPr lang="en-US" sz="4800" dirty="0" smtClean="0">
                <a:solidFill>
                  <a:srgbClr val="FF0000"/>
                </a:solidFill>
                <a:sym typeface="Wingdings"/>
              </a:rPr>
              <a:t></a:t>
            </a:r>
            <a:endParaRPr lang="en-US" sz="4800" dirty="0">
              <a:solidFill>
                <a:srgbClr val="FF0000"/>
              </a:solidFill>
            </a:endParaRPr>
          </a:p>
        </p:txBody>
      </p:sp>
      <p:sp>
        <p:nvSpPr>
          <p:cNvPr id="24" name="Oval 23"/>
          <p:cNvSpPr/>
          <p:nvPr/>
        </p:nvSpPr>
        <p:spPr>
          <a:xfrm>
            <a:off x="7924800" y="4114800"/>
            <a:ext cx="914400" cy="533400"/>
          </a:xfrm>
          <a:prstGeom prst="ellipse">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1" grpId="0" animBg="1"/>
      <p:bldP spid="17" grpId="0"/>
      <p:bldP spid="18" grpId="0"/>
      <p:bldP spid="19" grpId="0" animBg="1"/>
      <p:bldP spid="20" grpId="0" animBg="1"/>
      <p:bldP spid="21" grpId="0"/>
      <p:bldP spid="22" grpId="0"/>
      <p:bldP spid="23"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NOT</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2215991"/>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=NOT(logical)</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logical </a:t>
            </a:r>
            <a:r>
              <a:rPr lang="en-US" dirty="0" smtClean="0">
                <a:solidFill>
                  <a:srgbClr val="FF0000"/>
                </a:solidFill>
              </a:rPr>
              <a:t> Required</a:t>
            </a:r>
            <a:endParaRPr lang="en-US" dirty="0" smtClean="0"/>
          </a:p>
          <a:p>
            <a:pPr lvl="1">
              <a:buFont typeface="Wingdings" pitchFamily="2" charset="2"/>
              <a:buChar char="§"/>
            </a:pPr>
            <a:r>
              <a:rPr lang="en-US" dirty="0" smtClean="0"/>
              <a:t>A value or expression that can be evaluated to TRUE or FALSE.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NOT</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3477875"/>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Reverses the value of its argument. </a:t>
            </a:r>
          </a:p>
          <a:p>
            <a:pPr>
              <a:spcAft>
                <a:spcPts val="1200"/>
              </a:spcAft>
            </a:pPr>
            <a:r>
              <a:rPr lang="en-US" sz="2400" dirty="0" smtClean="0">
                <a:solidFill>
                  <a:schemeClr val="accent4">
                    <a:lumMod val="75000"/>
                  </a:schemeClr>
                </a:solidFill>
              </a:rPr>
              <a:t>Remarks:</a:t>
            </a:r>
          </a:p>
          <a:p>
            <a:pPr lvl="1">
              <a:buFont typeface="Arial" pitchFamily="34" charset="0"/>
              <a:buChar char="•"/>
            </a:pPr>
            <a:r>
              <a:rPr lang="en-US" dirty="0" smtClean="0"/>
              <a:t>If logical is FALSE, NOT returns TRUE</a:t>
            </a:r>
          </a:p>
          <a:p>
            <a:pPr lvl="1">
              <a:buFont typeface="Arial" pitchFamily="34" charset="0"/>
              <a:buChar char="•"/>
            </a:pPr>
            <a:r>
              <a:rPr lang="en-US" dirty="0" smtClean="0"/>
              <a:t>if logical is TRUE, NOT returns FALSE</a:t>
            </a:r>
          </a:p>
          <a:p>
            <a:endParaRPr lang="en-US" dirty="0" smtClean="0"/>
          </a:p>
          <a:p>
            <a:pPr>
              <a:spcAft>
                <a:spcPts val="1200"/>
              </a:spcAft>
            </a:pPr>
            <a:r>
              <a:rPr lang="en-US" sz="2400" dirty="0" smtClean="0">
                <a:solidFill>
                  <a:schemeClr val="accent4">
                    <a:lumMod val="75000"/>
                  </a:schemeClr>
                </a:solidFill>
              </a:rPr>
              <a:t>Errors:</a:t>
            </a:r>
          </a:p>
          <a:p>
            <a:r>
              <a:rPr lang="en-US" i="1" dirty="0" smtClean="0"/>
              <a:t>None</a:t>
            </a:r>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NOT</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pic>
        <p:nvPicPr>
          <p:cNvPr id="3074" name="Picture 2"/>
          <p:cNvPicPr>
            <a:picLocks noChangeAspect="1" noChangeArrowheads="1"/>
          </p:cNvPicPr>
          <p:nvPr/>
        </p:nvPicPr>
        <p:blipFill>
          <a:blip r:embed="rId4" cstate="print"/>
          <a:srcRect/>
          <a:stretch>
            <a:fillRect/>
          </a:stretch>
        </p:blipFill>
        <p:spPr bwMode="auto">
          <a:xfrm>
            <a:off x="257175" y="2600325"/>
            <a:ext cx="8629650" cy="1657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IF</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4431983"/>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=IF(logical_test, [value_if_true], [value_if_false])</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logical_test</a:t>
            </a:r>
            <a:r>
              <a:rPr lang="en-US" dirty="0" smtClean="0"/>
              <a:t>  </a:t>
            </a:r>
            <a:r>
              <a:rPr lang="en-US" dirty="0" smtClean="0">
                <a:solidFill>
                  <a:srgbClr val="FF0000"/>
                </a:solidFill>
              </a:rPr>
              <a:t>Required</a:t>
            </a:r>
            <a:r>
              <a:rPr lang="en-US" dirty="0" smtClean="0"/>
              <a:t> </a:t>
            </a:r>
          </a:p>
          <a:p>
            <a:pPr lvl="1">
              <a:buFont typeface="Wingdings" pitchFamily="2" charset="2"/>
              <a:buChar char="§"/>
            </a:pPr>
            <a:r>
              <a:rPr lang="en-US" dirty="0" smtClean="0"/>
              <a:t>Any value or expression that can be evaluated to TRUE or FALSE.</a:t>
            </a:r>
          </a:p>
          <a:p>
            <a:pPr>
              <a:buFont typeface="Arial" pitchFamily="34" charset="0"/>
              <a:buChar char="•"/>
            </a:pPr>
            <a:r>
              <a:rPr lang="en-US" b="1" dirty="0" err="1" smtClean="0"/>
              <a:t>value_if_true</a:t>
            </a:r>
            <a:r>
              <a:rPr lang="en-US" dirty="0" smtClean="0"/>
              <a:t>  </a:t>
            </a:r>
            <a:r>
              <a:rPr lang="en-US" dirty="0" smtClean="0">
                <a:solidFill>
                  <a:srgbClr val="00B050"/>
                </a:solidFill>
              </a:rPr>
              <a:t>Optional</a:t>
            </a:r>
          </a:p>
          <a:p>
            <a:pPr lvl="1">
              <a:buFont typeface="Arial" pitchFamily="34" charset="0"/>
              <a:buChar char="•"/>
            </a:pPr>
            <a:r>
              <a:rPr lang="en-US" dirty="0" smtClean="0"/>
              <a:t>The value that you want to be returned if the logical_test argument evaluates to TRUE. </a:t>
            </a:r>
          </a:p>
          <a:p>
            <a:pPr lvl="1">
              <a:buFont typeface="Arial" pitchFamily="34" charset="0"/>
              <a:buChar char="•"/>
            </a:pPr>
            <a:r>
              <a:rPr lang="en-US" dirty="0" smtClean="0"/>
              <a:t>If logical_test evaluates to TRUE and the value_if_true argument is omitted (that is, there is only a comma following the logical_test argument), the IF function returns 0 (zero).</a:t>
            </a:r>
          </a:p>
          <a:p>
            <a:pPr lvl="1">
              <a:buFont typeface="Arial" pitchFamily="34" charset="0"/>
              <a:buChar char="•"/>
            </a:pPr>
            <a:r>
              <a:rPr lang="en-US" dirty="0" smtClean="0"/>
              <a:t>To display the word TRUE, use the logical value TRUE for the value_if_true argument.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IF</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4431983"/>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=IF(logical_test, [value_if_true], [value_if_false])</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value_if_false</a:t>
            </a:r>
            <a:r>
              <a:rPr lang="en-US" dirty="0" smtClean="0"/>
              <a:t>  </a:t>
            </a:r>
            <a:r>
              <a:rPr lang="en-US" dirty="0" smtClean="0">
                <a:solidFill>
                  <a:srgbClr val="00B050"/>
                </a:solidFill>
              </a:rPr>
              <a:t>Optional</a:t>
            </a:r>
          </a:p>
          <a:p>
            <a:pPr lvl="1">
              <a:buFont typeface="Wingdings" pitchFamily="2" charset="2"/>
              <a:buChar char="§"/>
            </a:pPr>
            <a:r>
              <a:rPr lang="en-US" dirty="0" smtClean="0"/>
              <a:t>The value that you want to be returned if the logical_test argument evaluates to FALSE.</a:t>
            </a:r>
          </a:p>
          <a:p>
            <a:pPr lvl="1">
              <a:buFont typeface="Wingdings" pitchFamily="2" charset="2"/>
              <a:buChar char="§"/>
            </a:pPr>
            <a:r>
              <a:rPr lang="en-US" dirty="0" smtClean="0"/>
              <a:t>If logical_test evaluates to FALSE and the value_if_false argument is omitted, (that is, there is no comma following the value_if_true argument), the IF function returns the logical value FALSE.</a:t>
            </a:r>
          </a:p>
          <a:p>
            <a:pPr lvl="1">
              <a:buFont typeface="Wingdings" pitchFamily="2" charset="2"/>
              <a:buChar char="§"/>
            </a:pPr>
            <a:r>
              <a:rPr lang="en-US" dirty="0" smtClean="0"/>
              <a:t>If logical_test evaluates to FALSE and the value of the value_if_false argument is omitted (that is, in the IF function, there is a comma following the value_if_true argument), the IF function returns the value 0 (zero).</a:t>
            </a:r>
          </a:p>
          <a:p>
            <a:pPr lvl="1">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IF</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4585871"/>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The IF function returns one value if a condition you specify evaluates to TRUE, and another value if that condition evaluates to FALSE.  </a:t>
            </a:r>
          </a:p>
          <a:p>
            <a:pPr>
              <a:spcAft>
                <a:spcPts val="1200"/>
              </a:spcAft>
            </a:pPr>
            <a:r>
              <a:rPr lang="en-US" sz="2400" dirty="0" smtClean="0">
                <a:solidFill>
                  <a:schemeClr val="accent4">
                    <a:lumMod val="75000"/>
                  </a:schemeClr>
                </a:solidFill>
              </a:rPr>
              <a:t>Remarks:</a:t>
            </a:r>
          </a:p>
          <a:p>
            <a:pPr lvl="1">
              <a:buFont typeface="Arial" pitchFamily="34" charset="0"/>
              <a:buChar char="•"/>
            </a:pPr>
            <a:r>
              <a:rPr lang="en-US" dirty="0" smtClean="0"/>
              <a:t>Up to 7 IF functions can be nested as value_if_true and value_if_false arguments to construct more elaborate tests. (2003)</a:t>
            </a:r>
          </a:p>
          <a:p>
            <a:pPr lvl="1">
              <a:buFont typeface="Arial" pitchFamily="34" charset="0"/>
              <a:buChar char="•"/>
            </a:pPr>
            <a:r>
              <a:rPr lang="en-US" dirty="0" smtClean="0"/>
              <a:t>Up to 64 IF functions can be nested as value_if_true and value_if_false arguments to construct more elaborate tests. (2007)</a:t>
            </a:r>
          </a:p>
          <a:p>
            <a:pPr lvl="1">
              <a:buFont typeface="Arial" pitchFamily="34" charset="0"/>
              <a:buChar char="•"/>
            </a:pPr>
            <a:r>
              <a:rPr lang="en-US" dirty="0" smtClean="0"/>
              <a:t>If any of the arguments to IF are arrays, every element of the array is evaluated when the IF statement is carried out.</a:t>
            </a:r>
          </a:p>
          <a:p>
            <a:endParaRPr lang="en-US" dirty="0" smtClean="0"/>
          </a:p>
          <a:p>
            <a:pPr>
              <a:spcAft>
                <a:spcPts val="1200"/>
              </a:spcAft>
            </a:pPr>
            <a:r>
              <a:rPr lang="en-US" sz="2400" dirty="0" smtClean="0">
                <a:solidFill>
                  <a:schemeClr val="accent4">
                    <a:lumMod val="75000"/>
                  </a:schemeClr>
                </a:solidFill>
              </a:rPr>
              <a:t>Errors:</a:t>
            </a:r>
          </a:p>
          <a:p>
            <a:r>
              <a:rPr lang="en-US" i="1" dirty="0" smtClean="0"/>
              <a:t>None</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IF</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pic>
        <p:nvPicPr>
          <p:cNvPr id="4098" name="Picture 2"/>
          <p:cNvPicPr>
            <a:picLocks noChangeAspect="1" noChangeArrowheads="1"/>
          </p:cNvPicPr>
          <p:nvPr/>
        </p:nvPicPr>
        <p:blipFill>
          <a:blip r:embed="rId4" cstate="print"/>
          <a:srcRect/>
          <a:stretch>
            <a:fillRect/>
          </a:stretch>
        </p:blipFill>
        <p:spPr bwMode="auto">
          <a:xfrm>
            <a:off x="304800" y="2971800"/>
            <a:ext cx="8534400" cy="1219200"/>
          </a:xfrm>
          <a:prstGeom prst="rect">
            <a:avLst/>
          </a:prstGeom>
          <a:noFill/>
          <a:ln w="9525">
            <a:noFill/>
            <a:miter lim="800000"/>
            <a:headEnd/>
            <a:tailEnd/>
          </a:ln>
          <a:effectLst/>
        </p:spPr>
      </p:pic>
      <p:sp useBgFill="1">
        <p:nvSpPr>
          <p:cNvPr id="6" name="Rectangle 5"/>
          <p:cNvSpPr/>
          <p:nvPr/>
        </p:nvSpPr>
        <p:spPr>
          <a:xfrm>
            <a:off x="2286000" y="3810000"/>
            <a:ext cx="6553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590800" y="3352800"/>
            <a:ext cx="506870" cy="584775"/>
          </a:xfrm>
          <a:prstGeom prst="rect">
            <a:avLst/>
          </a:prstGeom>
        </p:spPr>
        <p:txBody>
          <a:bodyPr wrap="none">
            <a:spAutoFit/>
          </a:bodyPr>
          <a:lstStyle/>
          <a:p>
            <a:r>
              <a:rPr lang="en-US" sz="3200" dirty="0" smtClean="0">
                <a:solidFill>
                  <a:srgbClr val="00B050"/>
                </a:solidFill>
                <a:sym typeface="Wingdings"/>
              </a:rPr>
              <a:t></a:t>
            </a:r>
            <a:endParaRPr lang="en-US" sz="3200" dirty="0">
              <a:solidFill>
                <a:srgbClr val="00B050"/>
              </a:solidFill>
            </a:endParaRPr>
          </a:p>
        </p:txBody>
      </p:sp>
      <p:sp useBgFill="1">
        <p:nvSpPr>
          <p:cNvPr id="10" name="Line Callout 1 9"/>
          <p:cNvSpPr/>
          <p:nvPr/>
        </p:nvSpPr>
        <p:spPr>
          <a:xfrm>
            <a:off x="3048000" y="4114800"/>
            <a:ext cx="1600200" cy="304800"/>
          </a:xfrm>
          <a:prstGeom prst="borderCallout1">
            <a:avLst>
              <a:gd name="adj1" fmla="val -14832"/>
              <a:gd name="adj2" fmla="val 48559"/>
              <a:gd name="adj3" fmla="val -113619"/>
              <a:gd name="adj4" fmla="val 2698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smtClean="0">
                <a:solidFill>
                  <a:schemeClr val="tx1"/>
                </a:solidFill>
              </a:rPr>
              <a:t>value_if_true</a:t>
            </a:r>
            <a:endParaRPr lang="en-US" dirty="0">
              <a:solidFill>
                <a:schemeClr val="tx1"/>
              </a:solidFill>
            </a:endParaRPr>
          </a:p>
        </p:txBody>
      </p:sp>
      <p:sp>
        <p:nvSpPr>
          <p:cNvPr id="11" name="Oval 10"/>
          <p:cNvSpPr/>
          <p:nvPr/>
        </p:nvSpPr>
        <p:spPr>
          <a:xfrm>
            <a:off x="7772400" y="3429000"/>
            <a:ext cx="1066800" cy="457200"/>
          </a:xfrm>
          <a:prstGeom prst="ellipse">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90800" y="3733800"/>
            <a:ext cx="478016" cy="646331"/>
          </a:xfrm>
          <a:prstGeom prst="rect">
            <a:avLst/>
          </a:prstGeom>
        </p:spPr>
        <p:txBody>
          <a:bodyPr wrap="none">
            <a:spAutoFit/>
          </a:bodyPr>
          <a:lstStyle/>
          <a:p>
            <a:r>
              <a:rPr lang="en-US" sz="3600" dirty="0" smtClean="0">
                <a:solidFill>
                  <a:srgbClr val="FF0000"/>
                </a:solidFill>
                <a:sym typeface="Wingdings"/>
              </a:rPr>
              <a:t></a:t>
            </a:r>
            <a:endParaRPr lang="en-US" sz="3600" dirty="0">
              <a:solidFill>
                <a:srgbClr val="FF0000"/>
              </a:solidFill>
            </a:endParaRPr>
          </a:p>
        </p:txBody>
      </p:sp>
      <p:sp useBgFill="1">
        <p:nvSpPr>
          <p:cNvPr id="13" name="Line Callout 1 12"/>
          <p:cNvSpPr/>
          <p:nvPr/>
        </p:nvSpPr>
        <p:spPr>
          <a:xfrm>
            <a:off x="3810000" y="4495800"/>
            <a:ext cx="1752600" cy="304800"/>
          </a:xfrm>
          <a:prstGeom prst="borderCallout1">
            <a:avLst>
              <a:gd name="adj1" fmla="val -14832"/>
              <a:gd name="adj2" fmla="val 48559"/>
              <a:gd name="adj3" fmla="val -113619"/>
              <a:gd name="adj4" fmla="val 2698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value_if_false</a:t>
            </a:r>
            <a:r>
              <a:rPr lang="en-US" dirty="0" smtClean="0">
                <a:solidFill>
                  <a:schemeClr val="tx1"/>
                </a:solidFill>
              </a:rPr>
              <a:t>]</a:t>
            </a:r>
            <a:endParaRPr lang="en-US" dirty="0">
              <a:solidFill>
                <a:schemeClr val="tx1"/>
              </a:solidFill>
            </a:endParaRPr>
          </a:p>
        </p:txBody>
      </p:sp>
      <p:sp>
        <p:nvSpPr>
          <p:cNvPr id="14" name="Oval 13"/>
          <p:cNvSpPr/>
          <p:nvPr/>
        </p:nvSpPr>
        <p:spPr>
          <a:xfrm>
            <a:off x="7772400" y="3886200"/>
            <a:ext cx="457200" cy="3810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2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P spid="10" grpId="0" animBg="1"/>
      <p:bldP spid="10" grpId="1" animBg="1"/>
      <p:bldP spid="11" grpId="0" animBg="1"/>
      <p:bldP spid="11" grpId="1" animBg="1"/>
      <p:bldP spid="12" grpId="0"/>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ISNUMBER</a:t>
            </a:r>
            <a:r>
              <a:rPr lang="en-US" sz="3400" dirty="0" smtClean="0"/>
              <a:t> </a:t>
            </a:r>
            <a:r>
              <a:rPr lang="en-US" sz="3400" dirty="0" smtClean="0"/>
              <a:t>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2492990"/>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a:t>
            </a:r>
            <a:r>
              <a:rPr lang="en-US" sz="2400" dirty="0" smtClean="0"/>
              <a:t>ISNUMBER</a:t>
            </a:r>
            <a:r>
              <a:rPr lang="en-US" sz="2400" dirty="0" smtClean="0"/>
              <a:t>(value)</a:t>
            </a:r>
            <a:endParaRPr lang="en-US" sz="2400" dirty="0" smtClean="0"/>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value</a:t>
            </a:r>
            <a:r>
              <a:rPr lang="en-US" dirty="0" smtClean="0"/>
              <a:t>  </a:t>
            </a:r>
            <a:r>
              <a:rPr lang="en-US" dirty="0" smtClean="0">
                <a:solidFill>
                  <a:srgbClr val="FF0000"/>
                </a:solidFill>
              </a:rPr>
              <a:t>Required</a:t>
            </a:r>
            <a:endParaRPr lang="en-US" dirty="0" smtClean="0"/>
          </a:p>
          <a:p>
            <a:pPr lvl="1">
              <a:buFont typeface="Wingdings" pitchFamily="2" charset="2"/>
              <a:buChar char="§"/>
            </a:pPr>
            <a:r>
              <a:rPr lang="en-US" dirty="0" smtClean="0"/>
              <a:t>The cell or a name that refers to the cell you want to test. Value can refer to a cell, a formula, or a name that refers to a cell, formula, or value.</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ISNUMBER</a:t>
            </a:r>
            <a:r>
              <a:rPr lang="en-US" sz="3400" dirty="0" smtClean="0"/>
              <a:t> </a:t>
            </a:r>
            <a:r>
              <a:rPr lang="en-US" sz="3400" dirty="0" smtClean="0"/>
              <a:t>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3939540"/>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Returns </a:t>
            </a:r>
            <a:r>
              <a:rPr lang="en-US" dirty="0" smtClean="0"/>
              <a:t>the logical value TRUE if the value argument is a reference </a:t>
            </a:r>
            <a:r>
              <a:rPr lang="en-US" dirty="0" smtClean="0"/>
              <a:t>to a number</a:t>
            </a:r>
          </a:p>
          <a:p>
            <a:pPr lvl="1">
              <a:spcAft>
                <a:spcPts val="1200"/>
              </a:spcAft>
              <a:buFont typeface="Arial" pitchFamily="34" charset="0"/>
              <a:buChar char="•"/>
            </a:pPr>
            <a:r>
              <a:rPr lang="en-US" dirty="0" smtClean="0"/>
              <a:t>Otherwise</a:t>
            </a:r>
            <a:r>
              <a:rPr lang="en-US" dirty="0" smtClean="0"/>
              <a:t>, all arguments must evaluate </a:t>
            </a:r>
            <a:r>
              <a:rPr lang="en-US" dirty="0" smtClean="0"/>
              <a:t>FALSE</a:t>
            </a:r>
            <a:endParaRPr lang="en-US" dirty="0" smtClean="0"/>
          </a:p>
          <a:p>
            <a:pPr>
              <a:spcAft>
                <a:spcPts val="1200"/>
              </a:spcAft>
            </a:pPr>
            <a:r>
              <a:rPr lang="en-US" sz="2400" dirty="0" smtClean="0">
                <a:solidFill>
                  <a:schemeClr val="accent4">
                    <a:lumMod val="75000"/>
                  </a:schemeClr>
                </a:solidFill>
              </a:rPr>
              <a:t>Remarks:</a:t>
            </a:r>
          </a:p>
          <a:p>
            <a:pPr lvl="1">
              <a:buFont typeface="Arial" pitchFamily="34" charset="0"/>
              <a:buChar char="•"/>
            </a:pPr>
            <a:r>
              <a:rPr lang="en-US" dirty="0" smtClean="0"/>
              <a:t>Arguments must evaluate to logical values</a:t>
            </a:r>
          </a:p>
          <a:p>
            <a:pPr lvl="1">
              <a:buFont typeface="Arial" pitchFamily="34" charset="0"/>
              <a:buChar char="•"/>
            </a:pPr>
            <a:r>
              <a:rPr lang="en-US" dirty="0" smtClean="0"/>
              <a:t>Arguments must be arrays or references that contain logical </a:t>
            </a:r>
            <a:r>
              <a:rPr lang="en-US" dirty="0" smtClean="0"/>
              <a:t>values</a:t>
            </a:r>
          </a:p>
          <a:p>
            <a:pPr lvl="1">
              <a:buFont typeface="Arial" pitchFamily="34" charset="0"/>
              <a:buChar char="•"/>
            </a:pPr>
            <a:r>
              <a:rPr lang="en-US" dirty="0" smtClean="0"/>
              <a:t>Text values are not converted to numbers, ex. ISNUMBER(“18”) evaluates to FALSE</a:t>
            </a: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Microsoft</a:t>
            </a:r>
            <a:r>
              <a:rPr lang="en-US" sz="3400" baseline="30000" dirty="0" smtClean="0">
                <a:sym typeface="Symbol"/>
              </a:rPr>
              <a:t></a:t>
            </a:r>
            <a:r>
              <a:rPr lang="en-US" sz="3400" dirty="0" smtClean="0"/>
              <a:t> Excel</a:t>
            </a:r>
            <a:r>
              <a:rPr lang="en-US" sz="3400" baseline="30000" dirty="0" smtClean="0">
                <a:sym typeface="Symbol"/>
              </a:rPr>
              <a:t> </a:t>
            </a:r>
            <a:endParaRPr lang="en-US" sz="3400" dirty="0"/>
          </a:p>
        </p:txBody>
      </p:sp>
      <p:pic>
        <p:nvPicPr>
          <p:cNvPr id="4" name="Content Placeholder 3" descr="reachhand2_100.gif"/>
          <p:cNvPicPr>
            <a:picLocks noGrp="1" noChangeAspect="1"/>
          </p:cNvPicPr>
          <p:nvPr>
            <p:ph idx="1"/>
          </p:nvPr>
        </p:nvPicPr>
        <p:blipFill>
          <a:blip r:embed="rId2" cstate="print"/>
          <a:stretch>
            <a:fillRect/>
          </a:stretch>
        </p:blipFill>
        <p:spPr>
          <a:xfrm>
            <a:off x="8001000" y="152400"/>
            <a:ext cx="457200" cy="457200"/>
          </a:xfrm>
        </p:spPr>
      </p:pic>
      <p:sp>
        <p:nvSpPr>
          <p:cNvPr id="5" name="Rectangle 4"/>
          <p:cNvSpPr/>
          <p:nvPr/>
        </p:nvSpPr>
        <p:spPr>
          <a:xfrm>
            <a:off x="609600" y="1524000"/>
            <a:ext cx="8001000" cy="1631216"/>
          </a:xfrm>
          <a:prstGeom prst="rect">
            <a:avLst/>
          </a:prstGeom>
        </p:spPr>
        <p:txBody>
          <a:bodyPr wrap="square">
            <a:spAutoFit/>
          </a:bodyPr>
          <a:lstStyle/>
          <a:p>
            <a:pPr>
              <a:buFont typeface="Arial" pitchFamily="34" charset="0"/>
              <a:buChar char="•"/>
            </a:pPr>
            <a:r>
              <a:rPr lang="en-US" sz="3600" dirty="0" smtClean="0"/>
              <a:t> </a:t>
            </a:r>
            <a:r>
              <a:rPr lang="en-US" sz="3200" dirty="0" smtClean="0">
                <a:hlinkClick r:id="rId3" action="ppaction://hlinksldjump"/>
              </a:rPr>
              <a:t>Logical Functions</a:t>
            </a:r>
            <a:endParaRPr lang="en-US" sz="3200" dirty="0" smtClean="0"/>
          </a:p>
          <a:p>
            <a:pPr>
              <a:buFont typeface="Arial" pitchFamily="34" charset="0"/>
              <a:buChar char="•"/>
            </a:pPr>
            <a:r>
              <a:rPr lang="en-US" sz="3200" dirty="0" smtClean="0"/>
              <a:t> </a:t>
            </a:r>
            <a:r>
              <a:rPr lang="en-US" sz="3200" dirty="0" smtClean="0">
                <a:hlinkClick r:id="rId4" action="ppaction://hlinksldjump"/>
              </a:rPr>
              <a:t>Mathematical Functions</a:t>
            </a:r>
            <a:endParaRPr lang="en-US" sz="3200" dirty="0" smtClean="0"/>
          </a:p>
          <a:p>
            <a:endParaRPr lang="en-US" sz="3200" dirty="0" smtClean="0"/>
          </a:p>
        </p:txBody>
      </p:sp>
      <p:pic>
        <p:nvPicPr>
          <p:cNvPr id="112641" name="Picture 1" descr="C:\Users\Dale\AppData\Local\Microsoft\Windows\Temporary Internet Files\Content.IE5\Y0PV7U95\MCj04349100000[1].png">
            <a:hlinkClick r:id="" action="ppaction://noaction"/>
          </p:cNvPr>
          <p:cNvPicPr>
            <a:picLocks noChangeAspect="1" noChangeArrowheads="1"/>
          </p:cNvPicPr>
          <p:nvPr/>
        </p:nvPicPr>
        <p:blipFill>
          <a:blip r:embed="rId5" cstate="print"/>
          <a:srcRect/>
          <a:stretch>
            <a:fillRect/>
          </a:stretch>
        </p:blipFill>
        <p:spPr bwMode="auto">
          <a:xfrm>
            <a:off x="8077200" y="5715000"/>
            <a:ext cx="762000" cy="762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p:cNvSpPr/>
          <p:nvPr/>
        </p:nvSpPr>
        <p:spPr>
          <a:xfrm>
            <a:off x="533400" y="2133600"/>
            <a:ext cx="8077200"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ISNUMBER</a:t>
            </a:r>
            <a:r>
              <a:rPr lang="en-US" sz="3400" dirty="0" smtClean="0"/>
              <a:t> </a:t>
            </a:r>
            <a:r>
              <a:rPr lang="en-US" sz="3400" dirty="0" smtClean="0"/>
              <a:t>function – </a:t>
            </a:r>
            <a:r>
              <a:rPr lang="en-US" sz="3400" dirty="0" smtClean="0"/>
              <a:t>EXAMPLE</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pic>
        <p:nvPicPr>
          <p:cNvPr id="146434" name="Picture 2"/>
          <p:cNvPicPr>
            <a:picLocks noChangeAspect="1" noChangeArrowheads="1"/>
          </p:cNvPicPr>
          <p:nvPr/>
        </p:nvPicPr>
        <p:blipFill>
          <a:blip r:embed="rId4" cstate="print"/>
          <a:srcRect l="2500" t="34375" r="62500" b="55469"/>
          <a:stretch>
            <a:fillRect/>
          </a:stretch>
        </p:blipFill>
        <p:spPr bwMode="auto">
          <a:xfrm>
            <a:off x="609600" y="2667000"/>
            <a:ext cx="8206154" cy="1905000"/>
          </a:xfrm>
          <a:prstGeom prst="rect">
            <a:avLst/>
          </a:prstGeom>
          <a:noFill/>
          <a:ln w="9525">
            <a:noFill/>
            <a:miter lim="800000"/>
            <a:headEnd/>
            <a:tailEnd/>
          </a:ln>
        </p:spPr>
      </p:pic>
      <p:sp>
        <p:nvSpPr>
          <p:cNvPr id="9" name="Rectangle 8"/>
          <p:cNvSpPr/>
          <p:nvPr/>
        </p:nvSpPr>
        <p:spPr>
          <a:xfrm>
            <a:off x="2286000" y="31242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
        <p:nvSpPr>
          <p:cNvPr id="14" name="Rectangle 13"/>
          <p:cNvSpPr/>
          <p:nvPr/>
        </p:nvSpPr>
        <p:spPr>
          <a:xfrm>
            <a:off x="2590800" y="3581400"/>
            <a:ext cx="575799" cy="830997"/>
          </a:xfrm>
          <a:prstGeom prst="rect">
            <a:avLst/>
          </a:prstGeom>
        </p:spPr>
        <p:txBody>
          <a:bodyPr wrap="none">
            <a:spAutoFit/>
          </a:bodyPr>
          <a:lstStyle/>
          <a:p>
            <a:r>
              <a:rPr lang="en-US" sz="4800" dirty="0" smtClean="0">
                <a:solidFill>
                  <a:srgbClr val="FF0000"/>
                </a:solidFill>
                <a:sym typeface="Wingdings"/>
              </a:rPr>
              <a:t></a:t>
            </a:r>
            <a:endParaRPr lang="en-US" sz="4800" dirty="0">
              <a:solidFill>
                <a:srgbClr val="FF0000"/>
              </a:solidFill>
            </a:endParaRPr>
          </a:p>
        </p:txBody>
      </p:sp>
      <p:sp>
        <p:nvSpPr>
          <p:cNvPr id="15" name="Oval 14"/>
          <p:cNvSpPr/>
          <p:nvPr/>
        </p:nvSpPr>
        <p:spPr>
          <a:xfrm>
            <a:off x="6477000" y="3352800"/>
            <a:ext cx="990600" cy="457200"/>
          </a:xfrm>
          <a:prstGeom prst="ellipse">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6477000" y="3657600"/>
            <a:ext cx="990600" cy="4572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362200" y="4038600"/>
            <a:ext cx="575799" cy="830997"/>
          </a:xfrm>
          <a:prstGeom prst="rect">
            <a:avLst/>
          </a:prstGeom>
        </p:spPr>
        <p:txBody>
          <a:bodyPr wrap="none">
            <a:spAutoFit/>
          </a:bodyPr>
          <a:lstStyle/>
          <a:p>
            <a:r>
              <a:rPr lang="en-US" sz="4800" dirty="0" smtClean="0">
                <a:solidFill>
                  <a:srgbClr val="FF0000"/>
                </a:solidFill>
                <a:sym typeface="Wingdings"/>
              </a:rPr>
              <a:t></a:t>
            </a:r>
            <a:endParaRPr lang="en-US" sz="4800" dirty="0">
              <a:solidFill>
                <a:srgbClr val="FF0000"/>
              </a:solidFill>
            </a:endParaRPr>
          </a:p>
        </p:txBody>
      </p:sp>
      <p:sp>
        <p:nvSpPr>
          <p:cNvPr id="23" name="Oval 22"/>
          <p:cNvSpPr/>
          <p:nvPr/>
        </p:nvSpPr>
        <p:spPr>
          <a:xfrm>
            <a:off x="6553200" y="4038600"/>
            <a:ext cx="990600" cy="4572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7"/>
          <p:cNvGrpSpPr/>
          <p:nvPr/>
        </p:nvGrpSpPr>
        <p:grpSpPr>
          <a:xfrm>
            <a:off x="533400" y="4267200"/>
            <a:ext cx="8458200" cy="2057400"/>
            <a:chOff x="533400" y="2590800"/>
            <a:chExt cx="8077200" cy="2057400"/>
          </a:xfrm>
        </p:grpSpPr>
        <p:sp useBgFill="1">
          <p:nvSpPr>
            <p:cNvPr id="25" name="Rectangle 24"/>
            <p:cNvSpPr/>
            <p:nvPr/>
          </p:nvSpPr>
          <p:spPr>
            <a:xfrm>
              <a:off x="533400" y="2590800"/>
              <a:ext cx="80772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p:cNvSpPr/>
            <p:nvPr/>
          </p:nvSpPr>
          <p:spPr>
            <a:xfrm>
              <a:off x="533400" y="3962400"/>
              <a:ext cx="8077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24" name="Rectangle 23"/>
          <p:cNvSpPr/>
          <p:nvPr/>
        </p:nvSpPr>
        <p:spPr>
          <a:xfrm>
            <a:off x="457200" y="3810000"/>
            <a:ext cx="8382000" cy="1447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animBg="1"/>
      <p:bldP spid="17" grpId="0" animBg="1"/>
      <p:bldP spid="22" grpId="0"/>
      <p:bldP spid="23" grpId="0" animBg="1"/>
      <p:bldP spid="24" grpId="0" animBg="1"/>
      <p:bldP spid="2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ISBLANK</a:t>
            </a:r>
            <a:r>
              <a:rPr lang="en-US" sz="3400" dirty="0" smtClean="0"/>
              <a:t> </a:t>
            </a:r>
            <a:r>
              <a:rPr lang="en-US" sz="3400" dirty="0" smtClean="0"/>
              <a:t>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2215991"/>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a:t>
            </a:r>
            <a:r>
              <a:rPr lang="en-US" sz="2400" dirty="0" smtClean="0"/>
              <a:t>ISBLANK</a:t>
            </a:r>
            <a:r>
              <a:rPr lang="en-US" sz="2400" dirty="0" smtClean="0"/>
              <a:t>(value)</a:t>
            </a:r>
            <a:endParaRPr lang="en-US" sz="2400" dirty="0" smtClean="0"/>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value</a:t>
            </a:r>
            <a:r>
              <a:rPr lang="en-US" dirty="0" smtClean="0"/>
              <a:t>  </a:t>
            </a:r>
            <a:r>
              <a:rPr lang="en-US" dirty="0" smtClean="0">
                <a:solidFill>
                  <a:srgbClr val="FF0000"/>
                </a:solidFill>
              </a:rPr>
              <a:t>Required</a:t>
            </a:r>
            <a:endParaRPr lang="en-US" dirty="0" smtClean="0"/>
          </a:p>
          <a:p>
            <a:pPr lvl="1">
              <a:buFont typeface="Wingdings" pitchFamily="2" charset="2"/>
              <a:buChar char="§"/>
            </a:pPr>
            <a:r>
              <a:rPr lang="en-US" dirty="0" smtClean="0"/>
              <a:t>The cell or a name that refers to the cell you want to test.</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ISBLANK</a:t>
            </a:r>
            <a:r>
              <a:rPr lang="en-US" sz="3400" dirty="0" smtClean="0"/>
              <a:t> </a:t>
            </a:r>
            <a:r>
              <a:rPr lang="en-US" sz="3400" dirty="0" smtClean="0"/>
              <a:t>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3385542"/>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Returns </a:t>
            </a:r>
            <a:r>
              <a:rPr lang="en-US" dirty="0" smtClean="0"/>
              <a:t>the logical value TRUE if the value argument is a reference </a:t>
            </a:r>
            <a:r>
              <a:rPr lang="en-US" dirty="0" smtClean="0"/>
              <a:t>to an empty cell</a:t>
            </a:r>
          </a:p>
          <a:p>
            <a:pPr lvl="1">
              <a:spcAft>
                <a:spcPts val="1200"/>
              </a:spcAft>
              <a:buFont typeface="Arial" pitchFamily="34" charset="0"/>
              <a:buChar char="•"/>
            </a:pPr>
            <a:r>
              <a:rPr lang="en-US" dirty="0" smtClean="0"/>
              <a:t>Otherwise</a:t>
            </a:r>
            <a:r>
              <a:rPr lang="en-US" dirty="0" smtClean="0"/>
              <a:t>, all arguments must evaluate </a:t>
            </a:r>
            <a:r>
              <a:rPr lang="en-US" dirty="0" smtClean="0"/>
              <a:t>FALSE</a:t>
            </a:r>
            <a:endParaRPr lang="en-US" dirty="0" smtClean="0"/>
          </a:p>
          <a:p>
            <a:pPr>
              <a:spcAft>
                <a:spcPts val="1200"/>
              </a:spcAft>
            </a:pPr>
            <a:r>
              <a:rPr lang="en-US" sz="2400" dirty="0" smtClean="0">
                <a:solidFill>
                  <a:schemeClr val="accent4">
                    <a:lumMod val="75000"/>
                  </a:schemeClr>
                </a:solidFill>
              </a:rPr>
              <a:t>Remarks:</a:t>
            </a:r>
          </a:p>
          <a:p>
            <a:pPr lvl="1">
              <a:buFont typeface="Arial" pitchFamily="34" charset="0"/>
              <a:buChar char="•"/>
            </a:pPr>
            <a:r>
              <a:rPr lang="en-US" dirty="0" smtClean="0"/>
              <a:t>Arguments must evaluate to logical values</a:t>
            </a:r>
          </a:p>
          <a:p>
            <a:pPr lvl="1">
              <a:buFont typeface="Arial" pitchFamily="34" charset="0"/>
              <a:buChar char="•"/>
            </a:pPr>
            <a:r>
              <a:rPr lang="en-US" dirty="0" smtClean="0"/>
              <a:t>Arguments must be arrays or references that contain logical </a:t>
            </a:r>
            <a:r>
              <a:rPr lang="en-US" dirty="0" smtClean="0"/>
              <a:t>values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p:cNvSpPr/>
          <p:nvPr/>
        </p:nvSpPr>
        <p:spPr>
          <a:xfrm>
            <a:off x="609600" y="1066800"/>
            <a:ext cx="8077200"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ISBLANK</a:t>
            </a:r>
            <a:r>
              <a:rPr lang="en-US" sz="3400" dirty="0" smtClean="0"/>
              <a:t> </a:t>
            </a:r>
            <a:r>
              <a:rPr lang="en-US" sz="3400" dirty="0" smtClean="0"/>
              <a:t>function – </a:t>
            </a:r>
            <a:r>
              <a:rPr lang="en-US" sz="3400" dirty="0" smtClean="0"/>
              <a:t>EXAMPLE</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pic>
        <p:nvPicPr>
          <p:cNvPr id="147459" name="Picture 3"/>
          <p:cNvPicPr>
            <a:picLocks noChangeAspect="1" noChangeArrowheads="1"/>
          </p:cNvPicPr>
          <p:nvPr/>
        </p:nvPicPr>
        <p:blipFill>
          <a:blip r:embed="rId4" cstate="print"/>
          <a:srcRect l="2500" t="34375" r="63750" b="55469"/>
          <a:stretch>
            <a:fillRect/>
          </a:stretch>
        </p:blipFill>
        <p:spPr bwMode="auto">
          <a:xfrm>
            <a:off x="1142999" y="2514600"/>
            <a:ext cx="7280031" cy="1752600"/>
          </a:xfrm>
          <a:prstGeom prst="rect">
            <a:avLst/>
          </a:prstGeom>
          <a:noFill/>
          <a:ln w="9525">
            <a:noFill/>
            <a:miter lim="800000"/>
            <a:headEnd/>
            <a:tailEnd/>
          </a:ln>
        </p:spPr>
      </p:pic>
      <p:sp>
        <p:nvSpPr>
          <p:cNvPr id="14" name="Rectangle 13"/>
          <p:cNvSpPr/>
          <p:nvPr/>
        </p:nvSpPr>
        <p:spPr>
          <a:xfrm>
            <a:off x="2514600" y="3581400"/>
            <a:ext cx="575799" cy="830997"/>
          </a:xfrm>
          <a:prstGeom prst="rect">
            <a:avLst/>
          </a:prstGeom>
        </p:spPr>
        <p:txBody>
          <a:bodyPr wrap="none">
            <a:spAutoFit/>
          </a:bodyPr>
          <a:lstStyle/>
          <a:p>
            <a:r>
              <a:rPr lang="en-US" sz="4800" dirty="0" smtClean="0">
                <a:solidFill>
                  <a:srgbClr val="FF0000"/>
                </a:solidFill>
                <a:sym typeface="Wingdings"/>
              </a:rPr>
              <a:t></a:t>
            </a:r>
            <a:endParaRPr lang="en-US" sz="4800" dirty="0">
              <a:solidFill>
                <a:srgbClr val="FF0000"/>
              </a:solidFill>
            </a:endParaRPr>
          </a:p>
        </p:txBody>
      </p:sp>
      <p:sp>
        <p:nvSpPr>
          <p:cNvPr id="15" name="Oval 14"/>
          <p:cNvSpPr/>
          <p:nvPr/>
        </p:nvSpPr>
        <p:spPr>
          <a:xfrm>
            <a:off x="7315200" y="3429000"/>
            <a:ext cx="990600" cy="457200"/>
          </a:xfrm>
          <a:prstGeom prst="ellipse">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7315200" y="3124200"/>
            <a:ext cx="990600" cy="4572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514600" y="2895600"/>
            <a:ext cx="575799" cy="830997"/>
          </a:xfrm>
          <a:prstGeom prst="rect">
            <a:avLst/>
          </a:prstGeom>
        </p:spPr>
        <p:txBody>
          <a:bodyPr wrap="none">
            <a:spAutoFit/>
          </a:bodyPr>
          <a:lstStyle/>
          <a:p>
            <a:r>
              <a:rPr lang="en-US" sz="4800" dirty="0" smtClean="0">
                <a:solidFill>
                  <a:srgbClr val="FF0000"/>
                </a:solidFill>
                <a:sym typeface="Wingdings"/>
              </a:rPr>
              <a:t></a:t>
            </a:r>
            <a:endParaRPr lang="en-US" sz="4800" dirty="0">
              <a:solidFill>
                <a:srgbClr val="FF0000"/>
              </a:solidFill>
            </a:endParaRPr>
          </a:p>
        </p:txBody>
      </p:sp>
      <p:sp>
        <p:nvSpPr>
          <p:cNvPr id="23" name="Oval 22"/>
          <p:cNvSpPr/>
          <p:nvPr/>
        </p:nvSpPr>
        <p:spPr>
          <a:xfrm>
            <a:off x="7315200" y="3810000"/>
            <a:ext cx="990600" cy="4572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514600" y="32766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 useBgFill="1">
        <p:nvSpPr>
          <p:cNvPr id="24" name="Rectangle 23"/>
          <p:cNvSpPr/>
          <p:nvPr/>
        </p:nvSpPr>
        <p:spPr>
          <a:xfrm>
            <a:off x="762000" y="3505200"/>
            <a:ext cx="8382000" cy="1447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p:cNvSpPr/>
          <p:nvPr/>
        </p:nvSpPr>
        <p:spPr>
          <a:xfrm>
            <a:off x="685800" y="3886200"/>
            <a:ext cx="84582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74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animBg="1"/>
      <p:bldP spid="22" grpId="0"/>
      <p:bldP spid="23" grpId="0" animBg="1"/>
      <p:bldP spid="9" grpId="0"/>
      <p:bldP spid="24" grpId="0" animBg="1"/>
      <p:bldP spid="24" grpId="1"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Microsoft</a:t>
            </a:r>
            <a:r>
              <a:rPr lang="en-US" sz="3400" baseline="30000" dirty="0" smtClean="0">
                <a:sym typeface="Symbol"/>
              </a:rPr>
              <a:t></a:t>
            </a:r>
            <a:r>
              <a:rPr lang="en-US" sz="3400" dirty="0" smtClean="0"/>
              <a:t> Excel</a:t>
            </a:r>
            <a:r>
              <a:rPr lang="en-US" sz="3400" baseline="30000" dirty="0" smtClean="0">
                <a:sym typeface="Symbol"/>
              </a:rPr>
              <a:t></a:t>
            </a:r>
            <a:br>
              <a:rPr lang="en-US" sz="3400" baseline="30000" dirty="0" smtClean="0">
                <a:sym typeface="Symbol"/>
              </a:rPr>
            </a:br>
            <a:r>
              <a:rPr lang="en-US" sz="3400" dirty="0" smtClean="0"/>
              <a:t>Mathematical Functions</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6" name="TextBox 5"/>
          <p:cNvSpPr txBox="1"/>
          <p:nvPr/>
        </p:nvSpPr>
        <p:spPr>
          <a:xfrm>
            <a:off x="609600" y="1676400"/>
            <a:ext cx="8229600" cy="1308050"/>
          </a:xfrm>
          <a:prstGeom prst="rect">
            <a:avLst/>
          </a:prstGeom>
          <a:noFill/>
        </p:spPr>
        <p:txBody>
          <a:bodyPr wrap="square" rtlCol="0">
            <a:spAutoFit/>
          </a:bodyPr>
          <a:lstStyle/>
          <a:p>
            <a:pPr lvl="1"/>
            <a:r>
              <a:rPr lang="en-US" sz="2700" dirty="0" smtClean="0">
                <a:hlinkClick r:id="rId4" action="ppaction://hlinksldjump"/>
              </a:rPr>
              <a:t>SUM</a:t>
            </a:r>
            <a:endParaRPr lang="en-US" sz="2700" dirty="0" smtClean="0"/>
          </a:p>
          <a:p>
            <a:pPr lvl="2"/>
            <a:r>
              <a:rPr lang="en-US" sz="2600" dirty="0" smtClean="0"/>
              <a:t>=SUM(number1,[number2], ...)</a:t>
            </a:r>
          </a:p>
          <a:p>
            <a:pPr lvl="2"/>
            <a:endParaRPr lang="en-US" sz="2600" i="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SUM</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Mathematical Functions</a:t>
            </a:r>
            <a:endParaRPr lang="en-US" dirty="0"/>
          </a:p>
        </p:txBody>
      </p:sp>
      <p:sp>
        <p:nvSpPr>
          <p:cNvPr id="8" name="TextBox 7"/>
          <p:cNvSpPr txBox="1"/>
          <p:nvPr/>
        </p:nvSpPr>
        <p:spPr>
          <a:xfrm>
            <a:off x="533400" y="1676400"/>
            <a:ext cx="8229600" cy="2769989"/>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=SUM(number1, [number2], [number3], [number4], ...)</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number1</a:t>
            </a:r>
            <a:r>
              <a:rPr lang="en-US" dirty="0" smtClean="0"/>
              <a:t>  </a:t>
            </a:r>
            <a:r>
              <a:rPr lang="en-US" dirty="0" smtClean="0">
                <a:solidFill>
                  <a:srgbClr val="FF0000"/>
                </a:solidFill>
              </a:rPr>
              <a:t>Required</a:t>
            </a:r>
            <a:endParaRPr lang="en-US" dirty="0" smtClean="0"/>
          </a:p>
          <a:p>
            <a:pPr lvl="1">
              <a:buFont typeface="Wingdings" pitchFamily="2" charset="2"/>
              <a:buChar char="§"/>
            </a:pPr>
            <a:r>
              <a:rPr lang="en-US" dirty="0" smtClean="0"/>
              <a:t>The first item that you want to add.</a:t>
            </a:r>
          </a:p>
          <a:p>
            <a:pPr>
              <a:buFont typeface="Arial" pitchFamily="34" charset="0"/>
              <a:buChar char="•"/>
            </a:pPr>
            <a:r>
              <a:rPr lang="en-US" b="1" dirty="0" smtClean="0"/>
              <a:t>number2, number3, number4, ...  </a:t>
            </a:r>
            <a:r>
              <a:rPr lang="en-US" dirty="0" smtClean="0">
                <a:solidFill>
                  <a:srgbClr val="00B050"/>
                </a:solidFill>
              </a:rPr>
              <a:t>Optional</a:t>
            </a:r>
          </a:p>
          <a:p>
            <a:pPr lvl="1">
              <a:buFont typeface="Wingdings" pitchFamily="2" charset="2"/>
              <a:buChar char="§"/>
            </a:pPr>
            <a:r>
              <a:rPr lang="en-US" dirty="0" smtClean="0"/>
              <a:t>The remaining items that you want to add, up to a total of 255 items.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SUM</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Mathematical Functions</a:t>
            </a:r>
            <a:endParaRPr lang="en-US" dirty="0"/>
          </a:p>
        </p:txBody>
      </p:sp>
      <p:sp>
        <p:nvSpPr>
          <p:cNvPr id="8" name="TextBox 7"/>
          <p:cNvSpPr txBox="1"/>
          <p:nvPr/>
        </p:nvSpPr>
        <p:spPr>
          <a:xfrm>
            <a:off x="533400" y="1676400"/>
            <a:ext cx="8229600" cy="4308872"/>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Adds all the numbers that you specify as arguments.</a:t>
            </a:r>
          </a:p>
          <a:p>
            <a:pPr>
              <a:spcAft>
                <a:spcPts val="1200"/>
              </a:spcAft>
            </a:pPr>
            <a:r>
              <a:rPr lang="en-US" sz="2400" dirty="0" smtClean="0">
                <a:solidFill>
                  <a:schemeClr val="accent4">
                    <a:lumMod val="75000"/>
                  </a:schemeClr>
                </a:solidFill>
              </a:rPr>
              <a:t>Remarks:</a:t>
            </a:r>
          </a:p>
          <a:p>
            <a:pPr lvl="1">
              <a:buFont typeface="Arial" pitchFamily="34" charset="0"/>
              <a:buChar char="•"/>
            </a:pPr>
            <a:r>
              <a:rPr lang="en-US" dirty="0" smtClean="0"/>
              <a:t>Each argument can be a range, a cell reference, an array, a constant, a formula, or the result from another function.</a:t>
            </a:r>
          </a:p>
          <a:p>
            <a:pPr lvl="1">
              <a:buFont typeface="Arial" pitchFamily="34" charset="0"/>
              <a:buChar char="•"/>
            </a:pPr>
            <a:r>
              <a:rPr lang="en-US" dirty="0" smtClean="0"/>
              <a:t>If an argument is an array or reference, only numbers in that array or reference are counted. Empty cells, logical values, or text in the array or reference are ignored.</a:t>
            </a:r>
          </a:p>
          <a:p>
            <a:endParaRPr lang="en-US" dirty="0" smtClean="0"/>
          </a:p>
          <a:p>
            <a:pPr>
              <a:spcAft>
                <a:spcPts val="1200"/>
              </a:spcAft>
            </a:pPr>
            <a:r>
              <a:rPr lang="en-US" sz="2400" dirty="0" smtClean="0">
                <a:solidFill>
                  <a:schemeClr val="accent4">
                    <a:lumMod val="75000"/>
                  </a:schemeClr>
                </a:solidFill>
              </a:rPr>
              <a:t>Errors:</a:t>
            </a:r>
          </a:p>
          <a:p>
            <a:r>
              <a:rPr lang="en-US" dirty="0" smtClean="0"/>
              <a:t>If any arguments are error values, or if any arguments are text that cannot be translated into numbers, Excel displays an error.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SUM</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Mathematical Functions</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443242" y="2133600"/>
            <a:ext cx="8395957" cy="4100513"/>
          </a:xfrm>
          <a:prstGeom prst="rect">
            <a:avLst/>
          </a:prstGeom>
          <a:noFill/>
          <a:ln w="9525">
            <a:noFill/>
            <a:miter lim="800000"/>
            <a:headEnd/>
            <a:tailEnd/>
          </a:ln>
          <a:effectLst/>
        </p:spPr>
      </p:pic>
      <p:sp useBgFill="1">
        <p:nvSpPr>
          <p:cNvPr id="9" name="Rectangle 8"/>
          <p:cNvSpPr/>
          <p:nvPr/>
        </p:nvSpPr>
        <p:spPr>
          <a:xfrm>
            <a:off x="2133600" y="3505200"/>
            <a:ext cx="6781800" cy="281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2133600" y="4191000"/>
            <a:ext cx="6781800"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p:nvPr/>
        </p:nvSpPr>
        <p:spPr>
          <a:xfrm>
            <a:off x="2133600" y="5029200"/>
            <a:ext cx="6781800"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p:cNvSpPr/>
          <p:nvPr/>
        </p:nvSpPr>
        <p:spPr>
          <a:xfrm>
            <a:off x="2133600" y="5791200"/>
            <a:ext cx="6781800"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9"/>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1"/>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Microsoft</a:t>
            </a:r>
            <a:r>
              <a:rPr lang="en-US" sz="3400" baseline="30000" dirty="0" smtClean="0">
                <a:sym typeface="Symbol"/>
              </a:rPr>
              <a:t></a:t>
            </a:r>
            <a:r>
              <a:rPr lang="en-US" sz="3400" dirty="0" smtClean="0"/>
              <a:t> Excel</a:t>
            </a:r>
            <a:r>
              <a:rPr lang="en-US" sz="3400" baseline="30000" dirty="0" smtClean="0">
                <a:sym typeface="Symbol"/>
              </a:rPr>
              <a:t></a:t>
            </a:r>
            <a:br>
              <a:rPr lang="en-US" sz="3400" baseline="30000" dirty="0" smtClean="0">
                <a:sym typeface="Symbol"/>
              </a:rPr>
            </a:br>
            <a:r>
              <a:rPr lang="en-US" sz="3400" dirty="0" smtClean="0"/>
              <a:t>Statistical Functions</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6" name="TextBox 5"/>
          <p:cNvSpPr txBox="1"/>
          <p:nvPr/>
        </p:nvSpPr>
        <p:spPr>
          <a:xfrm>
            <a:off x="609600" y="1676400"/>
            <a:ext cx="8229600" cy="3785652"/>
          </a:xfrm>
          <a:prstGeom prst="rect">
            <a:avLst/>
          </a:prstGeom>
          <a:noFill/>
        </p:spPr>
        <p:txBody>
          <a:bodyPr wrap="square" rtlCol="0">
            <a:spAutoFit/>
          </a:bodyPr>
          <a:lstStyle/>
          <a:p>
            <a:pPr lvl="1"/>
            <a:r>
              <a:rPr lang="en-US" sz="2000" dirty="0" smtClean="0">
                <a:hlinkClick r:id="rId4" action="ppaction://hlinksldjump"/>
              </a:rPr>
              <a:t>AVERAGE</a:t>
            </a:r>
            <a:endParaRPr lang="en-US" sz="2000" dirty="0" smtClean="0"/>
          </a:p>
          <a:p>
            <a:pPr lvl="1"/>
            <a:r>
              <a:rPr lang="en-US" sz="2000" dirty="0" smtClean="0"/>
              <a:t>	=AVERAGE(number1, [number2],...)</a:t>
            </a:r>
          </a:p>
          <a:p>
            <a:pPr lvl="1"/>
            <a:r>
              <a:rPr lang="en-US" sz="2000" dirty="0" smtClean="0">
                <a:hlinkClick r:id="" action="ppaction://noaction"/>
              </a:rPr>
              <a:t>AVERAGEIF</a:t>
            </a:r>
            <a:endParaRPr lang="en-US" sz="2000" dirty="0" smtClean="0"/>
          </a:p>
          <a:p>
            <a:pPr lvl="1"/>
            <a:r>
              <a:rPr lang="en-US" sz="2000" dirty="0" smtClean="0"/>
              <a:t>	=AVERAGEIF(</a:t>
            </a:r>
            <a:r>
              <a:rPr lang="en-US" sz="2000" dirty="0" err="1" smtClean="0"/>
              <a:t>range,criteria</a:t>
            </a:r>
            <a:r>
              <a:rPr lang="en-US" sz="2000" dirty="0" smtClean="0"/>
              <a:t>,[</a:t>
            </a:r>
            <a:r>
              <a:rPr lang="en-US" sz="2000" dirty="0" err="1" smtClean="0"/>
              <a:t>average_range</a:t>
            </a:r>
            <a:r>
              <a:rPr lang="en-US" sz="2000" dirty="0" smtClean="0"/>
              <a:t>])</a:t>
            </a:r>
          </a:p>
          <a:p>
            <a:pPr lvl="1"/>
            <a:r>
              <a:rPr lang="en-US" sz="2000" dirty="0" smtClean="0">
                <a:hlinkClick r:id="rId5" action="ppaction://hlinksldjump"/>
              </a:rPr>
              <a:t>COUNT</a:t>
            </a:r>
            <a:endParaRPr lang="en-US" sz="2000" dirty="0" smtClean="0"/>
          </a:p>
          <a:p>
            <a:pPr lvl="1"/>
            <a:r>
              <a:rPr lang="en-US" sz="2000" dirty="0" smtClean="0"/>
              <a:t>	=COUNT(value1, [value2],...)</a:t>
            </a:r>
          </a:p>
          <a:p>
            <a:pPr lvl="1"/>
            <a:r>
              <a:rPr lang="en-US" sz="2000" dirty="0" smtClean="0"/>
              <a:t>COUNTA</a:t>
            </a:r>
          </a:p>
          <a:p>
            <a:pPr lvl="1"/>
            <a:r>
              <a:rPr lang="en-US" sz="2000" dirty="0" smtClean="0"/>
              <a:t>	=</a:t>
            </a:r>
            <a:r>
              <a:rPr lang="en-US" sz="2000" dirty="0" smtClean="0"/>
              <a:t>COUNTA(value1</a:t>
            </a:r>
            <a:r>
              <a:rPr lang="en-US" sz="2000" dirty="0" smtClean="0"/>
              <a:t>, [value2],...)</a:t>
            </a:r>
            <a:endParaRPr lang="en-US" sz="2000" dirty="0" smtClean="0"/>
          </a:p>
          <a:p>
            <a:pPr lvl="1"/>
            <a:r>
              <a:rPr lang="en-US" sz="2000" dirty="0" smtClean="0">
                <a:hlinkClick r:id="rId6" action="ppaction://hlinksldjump"/>
              </a:rPr>
              <a:t>MAX</a:t>
            </a:r>
            <a:endParaRPr lang="en-US" sz="2000" dirty="0" smtClean="0"/>
          </a:p>
          <a:p>
            <a:pPr lvl="1"/>
            <a:r>
              <a:rPr lang="en-US" sz="2000" dirty="0" smtClean="0"/>
              <a:t>	=MAX(number1,[number2],...)</a:t>
            </a:r>
          </a:p>
          <a:p>
            <a:pPr lvl="1"/>
            <a:r>
              <a:rPr lang="en-US" sz="2000" dirty="0" smtClean="0">
                <a:hlinkClick r:id="rId7" action="ppaction://hlinksldjump"/>
              </a:rPr>
              <a:t>MIN</a:t>
            </a:r>
            <a:endParaRPr lang="en-US" sz="2000" dirty="0" smtClean="0"/>
          </a:p>
          <a:p>
            <a:pPr lvl="1"/>
            <a:r>
              <a:rPr lang="en-US" sz="2000" dirty="0" smtClean="0"/>
              <a:t>	=MIN(number1,[number2</a:t>
            </a:r>
            <a:r>
              <a:rPr lang="en-US" sz="2000" dirty="0" smtClean="0"/>
              <a:t>],...)</a:t>
            </a: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AVERAGE</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sp>
        <p:nvSpPr>
          <p:cNvPr id="8" name="TextBox 7"/>
          <p:cNvSpPr txBox="1"/>
          <p:nvPr/>
        </p:nvSpPr>
        <p:spPr>
          <a:xfrm>
            <a:off x="533400" y="1676400"/>
            <a:ext cx="8229600" cy="3046988"/>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=AVERAGE(number1, [number2],...)</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number1</a:t>
            </a:r>
            <a:r>
              <a:rPr lang="en-US" dirty="0" smtClean="0"/>
              <a:t>  </a:t>
            </a:r>
            <a:r>
              <a:rPr lang="en-US" dirty="0" smtClean="0">
                <a:solidFill>
                  <a:srgbClr val="FF0000"/>
                </a:solidFill>
              </a:rPr>
              <a:t>Required</a:t>
            </a:r>
            <a:endParaRPr lang="en-US" dirty="0" smtClean="0"/>
          </a:p>
          <a:p>
            <a:pPr lvl="1">
              <a:buFont typeface="Wingdings" pitchFamily="2" charset="2"/>
              <a:buChar char="§"/>
            </a:pPr>
            <a:r>
              <a:rPr lang="en-US" dirty="0" smtClean="0"/>
              <a:t>The first number, cell reference, or range for which you want the average.</a:t>
            </a:r>
          </a:p>
          <a:p>
            <a:pPr>
              <a:buFont typeface="Arial" pitchFamily="34" charset="0"/>
              <a:buChar char="•"/>
            </a:pPr>
            <a:r>
              <a:rPr lang="en-US" b="1" dirty="0" smtClean="0"/>
              <a:t>number2, ...  </a:t>
            </a:r>
            <a:r>
              <a:rPr lang="en-US" dirty="0" smtClean="0">
                <a:solidFill>
                  <a:srgbClr val="00B050"/>
                </a:solidFill>
              </a:rPr>
              <a:t>Optional</a:t>
            </a:r>
          </a:p>
          <a:p>
            <a:pPr lvl="1">
              <a:buFont typeface="Wingdings" pitchFamily="2" charset="2"/>
              <a:buChar char="§"/>
            </a:pPr>
            <a:r>
              <a:rPr lang="en-US" dirty="0" smtClean="0"/>
              <a:t>Additional numbers, cell references or ranges for which you want the average, up to a maximum of 255.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Microsoft</a:t>
            </a:r>
            <a:r>
              <a:rPr lang="en-US" sz="3400" baseline="30000" dirty="0" smtClean="0">
                <a:sym typeface="Symbol"/>
              </a:rPr>
              <a:t></a:t>
            </a:r>
            <a:r>
              <a:rPr lang="en-US" sz="3400" dirty="0" smtClean="0"/>
              <a:t> Excel</a:t>
            </a:r>
            <a:r>
              <a:rPr lang="en-US" sz="3400" baseline="30000" dirty="0" smtClean="0">
                <a:sym typeface="Symbol"/>
              </a:rPr>
              <a:t> </a:t>
            </a:r>
            <a:r>
              <a:rPr lang="en-US" sz="3400" dirty="0" smtClean="0"/>
              <a:t> Logical Functions</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6" name="TextBox 5"/>
          <p:cNvSpPr txBox="1"/>
          <p:nvPr/>
        </p:nvSpPr>
        <p:spPr>
          <a:xfrm>
            <a:off x="609600" y="1752600"/>
            <a:ext cx="8229600" cy="4893647"/>
          </a:xfrm>
          <a:prstGeom prst="rect">
            <a:avLst/>
          </a:prstGeom>
          <a:noFill/>
        </p:spPr>
        <p:txBody>
          <a:bodyPr wrap="square" rtlCol="0">
            <a:spAutoFit/>
          </a:bodyPr>
          <a:lstStyle/>
          <a:p>
            <a:pPr lvl="1"/>
            <a:r>
              <a:rPr lang="en-US" sz="2400" dirty="0" smtClean="0">
                <a:hlinkClick r:id="rId4" action="ppaction://hlinksldjump"/>
              </a:rPr>
              <a:t>AND</a:t>
            </a:r>
            <a:endParaRPr lang="en-US" sz="2400" dirty="0" smtClean="0"/>
          </a:p>
          <a:p>
            <a:pPr lvl="2"/>
            <a:r>
              <a:rPr lang="en-US" sz="2400" dirty="0" smtClean="0"/>
              <a:t>=AND(logical1, [logical2], ...)</a:t>
            </a:r>
          </a:p>
          <a:p>
            <a:pPr lvl="1"/>
            <a:r>
              <a:rPr lang="en-US" sz="2400" dirty="0" smtClean="0">
                <a:hlinkClick r:id="rId5" action="ppaction://hlinksldjump"/>
              </a:rPr>
              <a:t>OR</a:t>
            </a:r>
            <a:endParaRPr lang="en-US" sz="2400" dirty="0" smtClean="0"/>
          </a:p>
          <a:p>
            <a:pPr lvl="2"/>
            <a:r>
              <a:rPr lang="en-US" sz="2400" dirty="0" smtClean="0"/>
              <a:t>=OR(logical1, [logical2], ...)</a:t>
            </a:r>
            <a:endParaRPr lang="en-US" sz="2400" i="1" dirty="0" smtClean="0"/>
          </a:p>
          <a:p>
            <a:pPr lvl="1"/>
            <a:r>
              <a:rPr lang="en-US" sz="2400" dirty="0" smtClean="0">
                <a:hlinkClick r:id="rId6" action="ppaction://hlinksldjump"/>
              </a:rPr>
              <a:t>NOT</a:t>
            </a:r>
            <a:endParaRPr lang="en-US" sz="2400" dirty="0" smtClean="0"/>
          </a:p>
          <a:p>
            <a:pPr lvl="2"/>
            <a:r>
              <a:rPr lang="en-US" sz="2400" dirty="0" smtClean="0"/>
              <a:t>=NOT(logical)</a:t>
            </a:r>
            <a:endParaRPr lang="en-US" sz="2400" i="1" dirty="0" smtClean="0"/>
          </a:p>
          <a:p>
            <a:pPr lvl="1"/>
            <a:r>
              <a:rPr lang="en-US" sz="2400" dirty="0" smtClean="0">
                <a:hlinkClick r:id="rId7" action="ppaction://hlinksldjump"/>
              </a:rPr>
              <a:t>IF</a:t>
            </a:r>
            <a:endParaRPr lang="en-US" sz="2400" dirty="0" smtClean="0"/>
          </a:p>
          <a:p>
            <a:pPr lvl="2"/>
            <a:r>
              <a:rPr lang="en-US" sz="2400" dirty="0" smtClean="0"/>
              <a:t>=IF(logical_test, [value_if_true], [</a:t>
            </a:r>
            <a:r>
              <a:rPr lang="en-US" sz="2400" dirty="0" err="1" smtClean="0"/>
              <a:t>value_if_false</a:t>
            </a:r>
            <a:r>
              <a:rPr lang="en-US" sz="2400" dirty="0" smtClean="0"/>
              <a:t>])</a:t>
            </a:r>
          </a:p>
          <a:p>
            <a:pPr lvl="1">
              <a:lnSpc>
                <a:spcPct val="150000"/>
              </a:lnSpc>
            </a:pPr>
            <a:r>
              <a:rPr lang="en-US" sz="2400" dirty="0" smtClean="0">
                <a:hlinkClick r:id="rId8" action="ppaction://hlinksldjump"/>
              </a:rPr>
              <a:t>ISNUMBER</a:t>
            </a:r>
            <a:endParaRPr lang="en-US" sz="2400" dirty="0" smtClean="0"/>
          </a:p>
          <a:p>
            <a:pPr lvl="2"/>
            <a:r>
              <a:rPr lang="en-US" sz="2400" dirty="0" smtClean="0"/>
              <a:t>=</a:t>
            </a:r>
            <a:r>
              <a:rPr lang="en-US" sz="2400" dirty="0" smtClean="0"/>
              <a:t>ISNUMBER(value)</a:t>
            </a:r>
          </a:p>
          <a:p>
            <a:pPr lvl="1">
              <a:lnSpc>
                <a:spcPct val="150000"/>
              </a:lnSpc>
            </a:pPr>
            <a:r>
              <a:rPr lang="en-US" sz="2400" dirty="0" smtClean="0">
                <a:hlinkClick r:id="rId9" action="ppaction://hlinksldjump"/>
              </a:rPr>
              <a:t>ISBLANK</a:t>
            </a:r>
            <a:endParaRPr lang="en-US" sz="2400" dirty="0" smtClean="0"/>
          </a:p>
          <a:p>
            <a:pPr lvl="2"/>
            <a:r>
              <a:rPr lang="en-US" sz="2400" dirty="0" smtClean="0"/>
              <a:t>=</a:t>
            </a:r>
            <a:r>
              <a:rPr lang="en-US" sz="2400" dirty="0" smtClean="0"/>
              <a:t>ISBLANK(value)</a:t>
            </a:r>
            <a:r>
              <a:rPr lang="en-US" sz="2400" dirty="0" smtClean="0"/>
              <a:t> </a:t>
            </a:r>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AVERAGE</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sp>
        <p:nvSpPr>
          <p:cNvPr id="8" name="TextBox 7"/>
          <p:cNvSpPr txBox="1"/>
          <p:nvPr/>
        </p:nvSpPr>
        <p:spPr>
          <a:xfrm>
            <a:off x="533400" y="1676400"/>
            <a:ext cx="8229600" cy="4401205"/>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Returns the average (arithmetic mean) of the arguments. </a:t>
            </a:r>
          </a:p>
          <a:p>
            <a:pPr>
              <a:spcAft>
                <a:spcPts val="1200"/>
              </a:spcAft>
            </a:pPr>
            <a:r>
              <a:rPr lang="en-US" sz="2400" dirty="0" smtClean="0">
                <a:solidFill>
                  <a:schemeClr val="accent4">
                    <a:lumMod val="75000"/>
                  </a:schemeClr>
                </a:solidFill>
              </a:rPr>
              <a:t>Remarks:</a:t>
            </a:r>
          </a:p>
          <a:p>
            <a:pPr lvl="1">
              <a:buFont typeface="Arial" pitchFamily="34" charset="0"/>
              <a:buChar char="•"/>
            </a:pPr>
            <a:r>
              <a:rPr lang="en-US" sz="1600" dirty="0" smtClean="0"/>
              <a:t>Arguments can either be numbers or names, ranges, or cell references that contain numbers.</a:t>
            </a:r>
          </a:p>
          <a:p>
            <a:pPr lvl="1">
              <a:buFont typeface="Arial" pitchFamily="34" charset="0"/>
              <a:buChar char="•"/>
            </a:pPr>
            <a:r>
              <a:rPr lang="en-US" sz="1600" dirty="0" smtClean="0"/>
              <a:t>Logical values and text representations of numbers that you type directly into the list of arguments are counted.</a:t>
            </a:r>
          </a:p>
          <a:p>
            <a:pPr lvl="1">
              <a:buFont typeface="Arial" pitchFamily="34" charset="0"/>
              <a:buChar char="•"/>
            </a:pPr>
            <a:r>
              <a:rPr lang="en-US" sz="1600" dirty="0" smtClean="0"/>
              <a:t>If a range or cell reference argument contains text, logical values, or empty cells, those values are ignored; however, cells with the value zero are included.</a:t>
            </a:r>
          </a:p>
          <a:p>
            <a:endParaRPr lang="en-US" dirty="0" smtClean="0"/>
          </a:p>
          <a:p>
            <a:pPr>
              <a:spcAft>
                <a:spcPts val="1200"/>
              </a:spcAft>
            </a:pPr>
            <a:r>
              <a:rPr lang="en-US" sz="2400" dirty="0" smtClean="0">
                <a:solidFill>
                  <a:schemeClr val="accent4">
                    <a:lumMod val="75000"/>
                  </a:schemeClr>
                </a:solidFill>
              </a:rPr>
              <a:t>Errors:</a:t>
            </a:r>
          </a:p>
          <a:p>
            <a:r>
              <a:rPr lang="en-US" dirty="0" smtClean="0"/>
              <a:t>Arguments that are error values or text that cannot be translated into numbers cause errors.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AVERAGE</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pic>
        <p:nvPicPr>
          <p:cNvPr id="4098" name="Picture 2"/>
          <p:cNvPicPr>
            <a:picLocks noChangeAspect="1" noChangeArrowheads="1"/>
          </p:cNvPicPr>
          <p:nvPr/>
        </p:nvPicPr>
        <p:blipFill>
          <a:blip r:embed="rId4" cstate="print"/>
          <a:srcRect/>
          <a:stretch>
            <a:fillRect/>
          </a:stretch>
        </p:blipFill>
        <p:spPr bwMode="auto">
          <a:xfrm>
            <a:off x="457200" y="2743200"/>
            <a:ext cx="8229601" cy="2120889"/>
          </a:xfrm>
          <a:prstGeom prst="rect">
            <a:avLst/>
          </a:prstGeom>
          <a:noFill/>
          <a:ln w="9525">
            <a:noFill/>
            <a:miter lim="800000"/>
            <a:headEnd/>
            <a:tailEnd/>
          </a:ln>
          <a:effectLst/>
        </p:spPr>
      </p:pic>
      <p:sp useBgFill="1">
        <p:nvSpPr>
          <p:cNvPr id="9" name="Rectangle 8"/>
          <p:cNvSpPr/>
          <p:nvPr/>
        </p:nvSpPr>
        <p:spPr>
          <a:xfrm>
            <a:off x="2438400" y="3810000"/>
            <a:ext cx="6400800"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COUNT</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sp>
        <p:nvSpPr>
          <p:cNvPr id="8" name="TextBox 7"/>
          <p:cNvSpPr txBox="1"/>
          <p:nvPr/>
        </p:nvSpPr>
        <p:spPr>
          <a:xfrm>
            <a:off x="533400" y="1676400"/>
            <a:ext cx="8229600" cy="3323987"/>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=COUNT(value1, [value2],...)</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value1</a:t>
            </a:r>
            <a:r>
              <a:rPr lang="en-US" dirty="0" smtClean="0"/>
              <a:t>  </a:t>
            </a:r>
            <a:r>
              <a:rPr lang="en-US" dirty="0" smtClean="0">
                <a:solidFill>
                  <a:srgbClr val="FF0000"/>
                </a:solidFill>
              </a:rPr>
              <a:t>Required</a:t>
            </a:r>
            <a:endParaRPr lang="en-US" dirty="0" smtClean="0"/>
          </a:p>
          <a:p>
            <a:pPr lvl="1">
              <a:buFont typeface="Wingdings" pitchFamily="2" charset="2"/>
              <a:buChar char="§"/>
            </a:pPr>
            <a:r>
              <a:rPr lang="en-US" dirty="0" smtClean="0"/>
              <a:t>The first item, cell reference, or range within which you want to count numbers.</a:t>
            </a:r>
          </a:p>
          <a:p>
            <a:pPr>
              <a:buFont typeface="Arial" pitchFamily="34" charset="0"/>
              <a:buChar char="•"/>
            </a:pPr>
            <a:r>
              <a:rPr lang="en-US" b="1" dirty="0" smtClean="0"/>
              <a:t>value2, ...  </a:t>
            </a:r>
            <a:r>
              <a:rPr lang="en-US" dirty="0" smtClean="0">
                <a:solidFill>
                  <a:srgbClr val="00B050"/>
                </a:solidFill>
              </a:rPr>
              <a:t>Optional</a:t>
            </a:r>
          </a:p>
          <a:p>
            <a:pPr lvl="1">
              <a:buFont typeface="Wingdings" pitchFamily="2" charset="2"/>
              <a:buChar char="§"/>
            </a:pPr>
            <a:r>
              <a:rPr lang="en-US" dirty="0" smtClean="0"/>
              <a:t>Up to 255 additional items, cell references, or ranges within which you want to count numbers.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COUNT</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sp>
        <p:nvSpPr>
          <p:cNvPr id="8" name="TextBox 7"/>
          <p:cNvSpPr txBox="1"/>
          <p:nvPr/>
        </p:nvSpPr>
        <p:spPr>
          <a:xfrm>
            <a:off x="533400" y="1676400"/>
            <a:ext cx="8229600" cy="4431983"/>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Counts the number of cells that contain numbers, and counts numbers within the list of arguments. </a:t>
            </a:r>
          </a:p>
          <a:p>
            <a:pPr>
              <a:spcAft>
                <a:spcPts val="1200"/>
              </a:spcAft>
            </a:pPr>
            <a:r>
              <a:rPr lang="en-US" sz="2400" dirty="0" smtClean="0">
                <a:solidFill>
                  <a:schemeClr val="accent4">
                    <a:lumMod val="75000"/>
                  </a:schemeClr>
                </a:solidFill>
              </a:rPr>
              <a:t>Remarks:</a:t>
            </a:r>
          </a:p>
          <a:p>
            <a:pPr lvl="1">
              <a:buFont typeface="Arial" pitchFamily="34" charset="0"/>
              <a:buChar char="•"/>
            </a:pPr>
            <a:r>
              <a:rPr lang="en-US" sz="1400" dirty="0" smtClean="0"/>
              <a:t>Arguments that are numbers, dates, or a text representation of numbers (for example, a number enclosed in quotation marks, such as "1") are counted.</a:t>
            </a:r>
          </a:p>
          <a:p>
            <a:pPr lvl="1">
              <a:buFont typeface="Arial" pitchFamily="34" charset="0"/>
              <a:buChar char="•"/>
            </a:pPr>
            <a:r>
              <a:rPr lang="en-US" sz="1400" dirty="0" smtClean="0"/>
              <a:t>Logical values and text representations of numbers that you type directly into the list of arguments are counted.</a:t>
            </a:r>
          </a:p>
          <a:p>
            <a:pPr lvl="1">
              <a:buFont typeface="Arial" pitchFamily="34" charset="0"/>
              <a:buChar char="•"/>
            </a:pPr>
            <a:r>
              <a:rPr lang="en-US" sz="1400" dirty="0" smtClean="0"/>
              <a:t>Arguments that are error values or text that cannot be translated into numbers are not counted. </a:t>
            </a:r>
          </a:p>
          <a:p>
            <a:pPr lvl="1">
              <a:buFont typeface="Arial" pitchFamily="34" charset="0"/>
              <a:buChar char="•"/>
            </a:pPr>
            <a:r>
              <a:rPr lang="en-US" sz="1400" dirty="0" smtClean="0"/>
              <a:t>If an argument is an array or reference, only numbers in that array or reference are counted. Empty cells, logical values, text, or error values in the array or reference are not counted.</a:t>
            </a:r>
          </a:p>
          <a:p>
            <a:endParaRPr lang="en-US" dirty="0" smtClean="0"/>
          </a:p>
          <a:p>
            <a:pPr>
              <a:spcAft>
                <a:spcPts val="1200"/>
              </a:spcAft>
            </a:pPr>
            <a:r>
              <a:rPr lang="en-US" sz="2400" dirty="0" smtClean="0">
                <a:solidFill>
                  <a:schemeClr val="accent4">
                    <a:lumMod val="75000"/>
                  </a:schemeClr>
                </a:solidFill>
              </a:rPr>
              <a:t>Errors:</a:t>
            </a:r>
          </a:p>
          <a:p>
            <a:r>
              <a:rPr lang="en-US" i="1" dirty="0" smtClean="0"/>
              <a:t>None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COUNT</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pic>
        <p:nvPicPr>
          <p:cNvPr id="5122" name="Picture 2"/>
          <p:cNvPicPr>
            <a:picLocks noChangeAspect="1" noChangeArrowheads="1"/>
          </p:cNvPicPr>
          <p:nvPr/>
        </p:nvPicPr>
        <p:blipFill>
          <a:blip r:embed="rId4" cstate="print"/>
          <a:srcRect/>
          <a:stretch>
            <a:fillRect/>
          </a:stretch>
        </p:blipFill>
        <p:spPr bwMode="auto">
          <a:xfrm>
            <a:off x="304800" y="2971800"/>
            <a:ext cx="8458200" cy="1518853"/>
          </a:xfrm>
          <a:prstGeom prst="rect">
            <a:avLst/>
          </a:prstGeom>
          <a:noFill/>
          <a:ln w="9525">
            <a:noFill/>
            <a:miter lim="800000"/>
            <a:headEnd/>
            <a:tailEnd/>
          </a:ln>
          <a:effectLst/>
        </p:spPr>
      </p:pic>
      <p:sp useBgFill="1">
        <p:nvSpPr>
          <p:cNvPr id="9" name="Rectangle 8"/>
          <p:cNvSpPr/>
          <p:nvPr/>
        </p:nvSpPr>
        <p:spPr>
          <a:xfrm>
            <a:off x="1295400" y="3581400"/>
            <a:ext cx="7543800" cy="990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219200" y="3886200"/>
            <a:ext cx="76200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9"/>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MAX</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sp>
        <p:nvSpPr>
          <p:cNvPr id="8" name="TextBox 7"/>
          <p:cNvSpPr txBox="1"/>
          <p:nvPr/>
        </p:nvSpPr>
        <p:spPr>
          <a:xfrm>
            <a:off x="533400" y="1676400"/>
            <a:ext cx="8229600" cy="2215991"/>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=MAX(number1,[number2],...)</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number1, number2, ...  </a:t>
            </a:r>
            <a:r>
              <a:rPr lang="en-US" dirty="0" smtClean="0">
                <a:solidFill>
                  <a:srgbClr val="FF0000"/>
                </a:solidFill>
              </a:rPr>
              <a:t>Required</a:t>
            </a:r>
            <a:endParaRPr lang="en-US" dirty="0" smtClean="0"/>
          </a:p>
          <a:p>
            <a:pPr lvl="1">
              <a:buFont typeface="Wingdings" pitchFamily="2" charset="2"/>
              <a:buChar char="§"/>
            </a:pPr>
            <a:r>
              <a:rPr lang="en-US" dirty="0" smtClean="0"/>
              <a:t>1 to 255 numbers for which you want to find the maximum value.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MAX</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sp>
        <p:nvSpPr>
          <p:cNvPr id="8" name="TextBox 7"/>
          <p:cNvSpPr txBox="1"/>
          <p:nvPr/>
        </p:nvSpPr>
        <p:spPr>
          <a:xfrm>
            <a:off x="533400" y="1676400"/>
            <a:ext cx="8229600" cy="4647426"/>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Returns the largest value in a set of values. </a:t>
            </a:r>
          </a:p>
          <a:p>
            <a:pPr>
              <a:spcAft>
                <a:spcPts val="1200"/>
              </a:spcAft>
            </a:pPr>
            <a:r>
              <a:rPr lang="en-US" sz="2400" dirty="0" smtClean="0">
                <a:solidFill>
                  <a:schemeClr val="accent4">
                    <a:lumMod val="75000"/>
                  </a:schemeClr>
                </a:solidFill>
              </a:rPr>
              <a:t>Remarks:</a:t>
            </a:r>
          </a:p>
          <a:p>
            <a:pPr lvl="1">
              <a:buFont typeface="Arial" pitchFamily="34" charset="0"/>
              <a:buChar char="•"/>
            </a:pPr>
            <a:r>
              <a:rPr lang="en-US" sz="1600" dirty="0" smtClean="0"/>
              <a:t>Arguments can either be numbers or names, arrays, or references that contain numbers. </a:t>
            </a:r>
          </a:p>
          <a:p>
            <a:pPr lvl="1">
              <a:buFont typeface="Arial" pitchFamily="34" charset="0"/>
              <a:buChar char="•"/>
            </a:pPr>
            <a:r>
              <a:rPr lang="en-US" sz="1600" dirty="0" smtClean="0"/>
              <a:t>Logical values and text representations of numbers that you type directly into the list of arguments are counted. </a:t>
            </a:r>
          </a:p>
          <a:p>
            <a:pPr lvl="1">
              <a:buFont typeface="Arial" pitchFamily="34" charset="0"/>
              <a:buChar char="•"/>
            </a:pPr>
            <a:r>
              <a:rPr lang="en-US" sz="1600" dirty="0" smtClean="0"/>
              <a:t>If an argument is an array or reference, only numbers in that array or reference are used. Empty cells, logical values, or text in the array or reference are ignored.</a:t>
            </a:r>
          </a:p>
          <a:p>
            <a:pPr lvl="1">
              <a:buFont typeface="Arial" pitchFamily="34" charset="0"/>
              <a:buChar char="•"/>
            </a:pPr>
            <a:r>
              <a:rPr lang="en-US" sz="1600" dirty="0" smtClean="0"/>
              <a:t>If the arguments contain no numbers, MAX returns 0 (zero).</a:t>
            </a:r>
          </a:p>
          <a:p>
            <a:endParaRPr lang="en-US" dirty="0" smtClean="0"/>
          </a:p>
          <a:p>
            <a:pPr>
              <a:spcAft>
                <a:spcPts val="1200"/>
              </a:spcAft>
            </a:pPr>
            <a:r>
              <a:rPr lang="en-US" sz="2400" dirty="0" smtClean="0">
                <a:solidFill>
                  <a:schemeClr val="accent4">
                    <a:lumMod val="75000"/>
                  </a:schemeClr>
                </a:solidFill>
              </a:rPr>
              <a:t>Errors:</a:t>
            </a:r>
          </a:p>
          <a:p>
            <a:r>
              <a:rPr lang="en-US" dirty="0" smtClean="0"/>
              <a:t>Arguments that are error values or text that cannot be translated into numbers cause errors.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MAX</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pic>
        <p:nvPicPr>
          <p:cNvPr id="7170" name="Picture 2"/>
          <p:cNvPicPr>
            <a:picLocks noChangeAspect="1" noChangeArrowheads="1"/>
          </p:cNvPicPr>
          <p:nvPr/>
        </p:nvPicPr>
        <p:blipFill>
          <a:blip r:embed="rId4" cstate="print"/>
          <a:srcRect/>
          <a:stretch>
            <a:fillRect/>
          </a:stretch>
        </p:blipFill>
        <p:spPr bwMode="auto">
          <a:xfrm>
            <a:off x="326535" y="2743200"/>
            <a:ext cx="8512665" cy="2062163"/>
          </a:xfrm>
          <a:prstGeom prst="rect">
            <a:avLst/>
          </a:prstGeom>
          <a:noFill/>
          <a:ln w="9525">
            <a:noFill/>
            <a:miter lim="800000"/>
            <a:headEnd/>
            <a:tailEnd/>
          </a:ln>
          <a:effectLst/>
        </p:spPr>
      </p:pic>
      <p:sp useBgFill="1">
        <p:nvSpPr>
          <p:cNvPr id="9" name="Rectangle 8"/>
          <p:cNvSpPr/>
          <p:nvPr/>
        </p:nvSpPr>
        <p:spPr>
          <a:xfrm>
            <a:off x="1981200" y="3886200"/>
            <a:ext cx="6934200" cy="990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MIN</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sp>
        <p:nvSpPr>
          <p:cNvPr id="8" name="TextBox 7"/>
          <p:cNvSpPr txBox="1"/>
          <p:nvPr/>
        </p:nvSpPr>
        <p:spPr>
          <a:xfrm>
            <a:off x="533400" y="1676400"/>
            <a:ext cx="8229600" cy="2215991"/>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=MIN(number1,[number2],...)</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number1, number2, ...  </a:t>
            </a:r>
            <a:r>
              <a:rPr lang="en-US" dirty="0" smtClean="0">
                <a:solidFill>
                  <a:srgbClr val="FF0000"/>
                </a:solidFill>
              </a:rPr>
              <a:t>Required</a:t>
            </a:r>
            <a:endParaRPr lang="en-US" dirty="0" smtClean="0"/>
          </a:p>
          <a:p>
            <a:pPr lvl="1">
              <a:buFont typeface="Wingdings" pitchFamily="2" charset="2"/>
              <a:buChar char="§"/>
            </a:pPr>
            <a:r>
              <a:rPr lang="en-US" dirty="0" smtClean="0"/>
              <a:t>1 to 255 numbers for which you want to find the minimum value.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MIN</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sp>
        <p:nvSpPr>
          <p:cNvPr id="8" name="TextBox 7"/>
          <p:cNvSpPr txBox="1"/>
          <p:nvPr/>
        </p:nvSpPr>
        <p:spPr>
          <a:xfrm>
            <a:off x="533400" y="1676400"/>
            <a:ext cx="8229600" cy="4647426"/>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Returns the smallest value in a set of values. </a:t>
            </a:r>
          </a:p>
          <a:p>
            <a:pPr>
              <a:spcAft>
                <a:spcPts val="1200"/>
              </a:spcAft>
            </a:pPr>
            <a:r>
              <a:rPr lang="en-US" sz="2400" dirty="0" smtClean="0">
                <a:solidFill>
                  <a:schemeClr val="accent4">
                    <a:lumMod val="75000"/>
                  </a:schemeClr>
                </a:solidFill>
              </a:rPr>
              <a:t>Remarks:</a:t>
            </a:r>
          </a:p>
          <a:p>
            <a:pPr lvl="1">
              <a:buFont typeface="Arial" pitchFamily="34" charset="0"/>
              <a:buChar char="•"/>
            </a:pPr>
            <a:r>
              <a:rPr lang="en-US" sz="1600" dirty="0" smtClean="0"/>
              <a:t>Arguments can either be numbers or names, arrays, or references that contain numbers. </a:t>
            </a:r>
          </a:p>
          <a:p>
            <a:pPr lvl="1">
              <a:buFont typeface="Arial" pitchFamily="34" charset="0"/>
              <a:buChar char="•"/>
            </a:pPr>
            <a:r>
              <a:rPr lang="en-US" sz="1600" dirty="0" smtClean="0"/>
              <a:t>Logical values and text representations of numbers that you type directly into the list of arguments are counted. </a:t>
            </a:r>
          </a:p>
          <a:p>
            <a:pPr lvl="1">
              <a:buFont typeface="Arial" pitchFamily="34" charset="0"/>
              <a:buChar char="•"/>
            </a:pPr>
            <a:r>
              <a:rPr lang="en-US" sz="1600" dirty="0" smtClean="0"/>
              <a:t>If an argument is an array or reference, only numbers in that array or reference are used. Empty cells, logical values, or text in the array or reference are ignored.</a:t>
            </a:r>
          </a:p>
          <a:p>
            <a:pPr lvl="1">
              <a:buFont typeface="Arial" pitchFamily="34" charset="0"/>
              <a:buChar char="•"/>
            </a:pPr>
            <a:r>
              <a:rPr lang="en-US" sz="1600" dirty="0" smtClean="0"/>
              <a:t>If the arguments contain no numbers, MIN returns 0 (zero).</a:t>
            </a:r>
          </a:p>
          <a:p>
            <a:endParaRPr lang="en-US" dirty="0" smtClean="0"/>
          </a:p>
          <a:p>
            <a:pPr>
              <a:spcAft>
                <a:spcPts val="1200"/>
              </a:spcAft>
            </a:pPr>
            <a:r>
              <a:rPr lang="en-US" sz="2400" dirty="0" smtClean="0">
                <a:solidFill>
                  <a:schemeClr val="accent4">
                    <a:lumMod val="75000"/>
                  </a:schemeClr>
                </a:solidFill>
              </a:rPr>
              <a:t>Errors:</a:t>
            </a:r>
          </a:p>
          <a:p>
            <a:r>
              <a:rPr lang="en-US" dirty="0" smtClean="0"/>
              <a:t>Arguments that are error values or text that cannot be translated into numbers cause errors.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AND</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3370153"/>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=AND(logical1, [logical2], ...)</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logical1</a:t>
            </a:r>
            <a:r>
              <a:rPr lang="en-US" dirty="0" smtClean="0"/>
              <a:t>  </a:t>
            </a:r>
            <a:r>
              <a:rPr lang="en-US" dirty="0" smtClean="0">
                <a:solidFill>
                  <a:srgbClr val="FF0000"/>
                </a:solidFill>
              </a:rPr>
              <a:t>Required</a:t>
            </a:r>
            <a:endParaRPr lang="en-US" dirty="0" smtClean="0"/>
          </a:p>
          <a:p>
            <a:pPr lvl="1">
              <a:buFont typeface="Wingdings" pitchFamily="2" charset="2"/>
              <a:buChar char="§"/>
            </a:pPr>
            <a:r>
              <a:rPr lang="en-US" dirty="0" smtClean="0"/>
              <a:t>The first condition that you want to test that can evaluate to either TRUE or FALSE.</a:t>
            </a:r>
          </a:p>
          <a:p>
            <a:pPr>
              <a:buFont typeface="Arial" pitchFamily="34" charset="0"/>
              <a:buChar char="•"/>
            </a:pPr>
            <a:r>
              <a:rPr lang="en-US" b="1" dirty="0" smtClean="0"/>
              <a:t>logical2</a:t>
            </a:r>
            <a:r>
              <a:rPr lang="en-US" dirty="0" smtClean="0"/>
              <a:t>, ...  </a:t>
            </a:r>
            <a:r>
              <a:rPr lang="en-US" dirty="0" smtClean="0">
                <a:solidFill>
                  <a:srgbClr val="00B050"/>
                </a:solidFill>
              </a:rPr>
              <a:t>Optional</a:t>
            </a:r>
          </a:p>
          <a:p>
            <a:pPr lvl="1">
              <a:buFont typeface="Wingdings" pitchFamily="2" charset="2"/>
              <a:buChar char="§"/>
            </a:pPr>
            <a:r>
              <a:rPr lang="en-US" dirty="0" smtClean="0"/>
              <a:t>Additional conditions that you want to test that can evaluate to either TRUE or FALSE, up to a maximum of 255 conditions.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MIN</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2971800" y="6400800"/>
            <a:ext cx="35052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Statistical Functions</a:t>
            </a:r>
            <a:endParaRPr lang="en-US" dirty="0"/>
          </a:p>
        </p:txBody>
      </p:sp>
      <p:pic>
        <p:nvPicPr>
          <p:cNvPr id="8194" name="Picture 2"/>
          <p:cNvPicPr>
            <a:picLocks noChangeAspect="1" noChangeArrowheads="1"/>
          </p:cNvPicPr>
          <p:nvPr/>
        </p:nvPicPr>
        <p:blipFill>
          <a:blip r:embed="rId4" cstate="print"/>
          <a:srcRect/>
          <a:stretch>
            <a:fillRect/>
          </a:stretch>
        </p:blipFill>
        <p:spPr bwMode="auto">
          <a:xfrm>
            <a:off x="293279" y="2743200"/>
            <a:ext cx="8545921" cy="2176463"/>
          </a:xfrm>
          <a:prstGeom prst="rect">
            <a:avLst/>
          </a:prstGeom>
          <a:noFill/>
          <a:ln w="9525">
            <a:noFill/>
            <a:miter lim="800000"/>
            <a:headEnd/>
            <a:tailEnd/>
          </a:ln>
          <a:effectLst/>
        </p:spPr>
      </p:pic>
      <p:sp useBgFill="1">
        <p:nvSpPr>
          <p:cNvPr id="9" name="Rectangle 8"/>
          <p:cNvSpPr/>
          <p:nvPr/>
        </p:nvSpPr>
        <p:spPr>
          <a:xfrm>
            <a:off x="2514600" y="3886200"/>
            <a:ext cx="64008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2000"/>
                                        <p:tgtEl>
                                          <p:spTgt spid="819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AND</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4185761"/>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Returns FALSE if one or more arguments is FALSE</a:t>
            </a:r>
          </a:p>
          <a:p>
            <a:pPr lvl="1">
              <a:spcAft>
                <a:spcPts val="1200"/>
              </a:spcAft>
              <a:buFont typeface="Arial" pitchFamily="34" charset="0"/>
              <a:buChar char="•"/>
            </a:pPr>
            <a:r>
              <a:rPr lang="en-US" dirty="0" smtClean="0"/>
              <a:t>Otherwise, all arguments must evaluate TRUE</a:t>
            </a:r>
          </a:p>
          <a:p>
            <a:pPr>
              <a:spcAft>
                <a:spcPts val="1200"/>
              </a:spcAft>
            </a:pPr>
            <a:r>
              <a:rPr lang="en-US" sz="2400" dirty="0" smtClean="0">
                <a:solidFill>
                  <a:schemeClr val="accent4">
                    <a:lumMod val="75000"/>
                  </a:schemeClr>
                </a:solidFill>
              </a:rPr>
              <a:t>Remarks:</a:t>
            </a:r>
          </a:p>
          <a:p>
            <a:pPr lvl="1">
              <a:buFont typeface="Arial" pitchFamily="34" charset="0"/>
              <a:buChar char="•"/>
            </a:pPr>
            <a:r>
              <a:rPr lang="en-US" dirty="0" smtClean="0"/>
              <a:t>Arguments must evaluate to logical values</a:t>
            </a:r>
          </a:p>
          <a:p>
            <a:pPr lvl="1">
              <a:buFont typeface="Arial" pitchFamily="34" charset="0"/>
              <a:buChar char="•"/>
            </a:pPr>
            <a:r>
              <a:rPr lang="en-US" dirty="0" smtClean="0"/>
              <a:t>Arguments must be arrays or references that contain logical values</a:t>
            </a:r>
          </a:p>
          <a:p>
            <a:pPr lvl="1">
              <a:buFont typeface="Arial" pitchFamily="34" charset="0"/>
              <a:buChar char="•"/>
            </a:pPr>
            <a:r>
              <a:rPr lang="en-US" dirty="0" smtClean="0"/>
              <a:t>Text and empty cells are ignored in arrays or references</a:t>
            </a:r>
          </a:p>
          <a:p>
            <a:endParaRPr lang="en-US" dirty="0" smtClean="0"/>
          </a:p>
          <a:p>
            <a:pPr>
              <a:spcAft>
                <a:spcPts val="1200"/>
              </a:spcAft>
            </a:pPr>
            <a:r>
              <a:rPr lang="en-US" sz="2400" dirty="0" smtClean="0">
                <a:solidFill>
                  <a:schemeClr val="accent4">
                    <a:lumMod val="75000"/>
                  </a:schemeClr>
                </a:solidFill>
              </a:rPr>
              <a:t>Errors:</a:t>
            </a:r>
          </a:p>
          <a:p>
            <a:r>
              <a:rPr lang="en-US" dirty="0" smtClean="0"/>
              <a:t>#VALUE – If no logical values exist in a specified range</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33400" y="2590800"/>
            <a:ext cx="8029575" cy="191632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AND</a:t>
            </a:r>
            <a:r>
              <a:rPr lang="en-US" sz="3400" dirty="0" smtClean="0"/>
              <a:t> function – EXAMPLE 1</a:t>
            </a:r>
            <a:endParaRPr lang="en-US" sz="3400" dirty="0"/>
          </a:p>
        </p:txBody>
      </p:sp>
      <p:pic>
        <p:nvPicPr>
          <p:cNvPr id="4" name="Content Placeholder 3" descr="reachhand2_100.gif">
            <a:hlinkClick r:id="rId3" action="ppaction://hlinksldjump"/>
          </p:cNvPr>
          <p:cNvPicPr>
            <a:picLocks noGrp="1" noChangeAspect="1"/>
          </p:cNvPicPr>
          <p:nvPr>
            <p:ph idx="1"/>
          </p:nvPr>
        </p:nvPicPr>
        <p:blipFill>
          <a:blip r:embed="rId4"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9" name="Rectangle 8"/>
          <p:cNvSpPr/>
          <p:nvPr/>
        </p:nvSpPr>
        <p:spPr>
          <a:xfrm>
            <a:off x="1676400" y="28194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
        <p:nvSpPr>
          <p:cNvPr id="10" name="Rectangle 9"/>
          <p:cNvSpPr/>
          <p:nvPr/>
        </p:nvSpPr>
        <p:spPr>
          <a:xfrm>
            <a:off x="2286000" y="28194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
        <p:nvSpPr>
          <p:cNvPr id="11" name="Rectangle 10"/>
          <p:cNvSpPr/>
          <p:nvPr/>
        </p:nvSpPr>
        <p:spPr>
          <a:xfrm>
            <a:off x="1600200" y="34290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
        <p:nvSpPr>
          <p:cNvPr id="14" name="Rectangle 13"/>
          <p:cNvSpPr/>
          <p:nvPr/>
        </p:nvSpPr>
        <p:spPr>
          <a:xfrm>
            <a:off x="2362200" y="3352800"/>
            <a:ext cx="575799" cy="830997"/>
          </a:xfrm>
          <a:prstGeom prst="rect">
            <a:avLst/>
          </a:prstGeom>
        </p:spPr>
        <p:txBody>
          <a:bodyPr wrap="none">
            <a:spAutoFit/>
          </a:bodyPr>
          <a:lstStyle/>
          <a:p>
            <a:r>
              <a:rPr lang="en-US" sz="4800" dirty="0" smtClean="0">
                <a:solidFill>
                  <a:srgbClr val="FF0000"/>
                </a:solidFill>
                <a:sym typeface="Wingdings"/>
              </a:rPr>
              <a:t></a:t>
            </a:r>
            <a:endParaRPr lang="en-US" sz="4800" dirty="0">
              <a:solidFill>
                <a:srgbClr val="FF0000"/>
              </a:solidFill>
            </a:endParaRPr>
          </a:p>
        </p:txBody>
      </p:sp>
      <p:sp useBgFill="1">
        <p:nvSpPr>
          <p:cNvPr id="24" name="Rectangle 23"/>
          <p:cNvSpPr/>
          <p:nvPr/>
        </p:nvSpPr>
        <p:spPr>
          <a:xfrm>
            <a:off x="533400" y="3429000"/>
            <a:ext cx="8153400" cy="1447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7543800" y="3048000"/>
            <a:ext cx="990600" cy="457200"/>
          </a:xfrm>
          <a:prstGeom prst="ellipse">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p:cNvGrpSpPr/>
          <p:nvPr/>
        </p:nvGrpSpPr>
        <p:grpSpPr>
          <a:xfrm>
            <a:off x="533400" y="2590800"/>
            <a:ext cx="8077200" cy="2057400"/>
            <a:chOff x="533400" y="2590800"/>
            <a:chExt cx="8077200" cy="2057400"/>
          </a:xfrm>
        </p:grpSpPr>
        <p:sp useBgFill="1">
          <p:nvSpPr>
            <p:cNvPr id="25" name="Rectangle 24"/>
            <p:cNvSpPr/>
            <p:nvPr/>
          </p:nvSpPr>
          <p:spPr>
            <a:xfrm>
              <a:off x="533400" y="2590800"/>
              <a:ext cx="80772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p:cNvSpPr/>
            <p:nvPr/>
          </p:nvSpPr>
          <p:spPr>
            <a:xfrm>
              <a:off x="533400" y="3962400"/>
              <a:ext cx="80772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Oval 16"/>
          <p:cNvSpPr/>
          <p:nvPr/>
        </p:nvSpPr>
        <p:spPr>
          <a:xfrm>
            <a:off x="7543800" y="3581400"/>
            <a:ext cx="990600" cy="4572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p:cNvSpPr/>
          <p:nvPr/>
        </p:nvSpPr>
        <p:spPr>
          <a:xfrm>
            <a:off x="533400" y="2590800"/>
            <a:ext cx="8077200"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7543800" y="4114800"/>
            <a:ext cx="990600" cy="457200"/>
          </a:xfrm>
          <a:prstGeom prst="ellipse">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600200" y="38862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
        <p:nvSpPr>
          <p:cNvPr id="13" name="Rectangle 12"/>
          <p:cNvSpPr/>
          <p:nvPr/>
        </p:nvSpPr>
        <p:spPr>
          <a:xfrm>
            <a:off x="2362200" y="3886200"/>
            <a:ext cx="668773" cy="830997"/>
          </a:xfrm>
          <a:prstGeom prst="rect">
            <a:avLst/>
          </a:prstGeom>
        </p:spPr>
        <p:txBody>
          <a:bodyPr wrap="none">
            <a:spAutoFit/>
          </a:bodyPr>
          <a:lstStyle/>
          <a:p>
            <a:r>
              <a:rPr lang="en-US" sz="4800" dirty="0" smtClean="0">
                <a:solidFill>
                  <a:srgbClr val="00B050"/>
                </a:solidFill>
                <a:sym typeface="Wingdings"/>
              </a:rPr>
              <a:t></a:t>
            </a:r>
            <a:endParaRPr lang="en-US" sz="48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1000"/>
                                        <p:tgtEl>
                                          <p:spTgt spid="10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4"/>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28"/>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P spid="24" grpId="0" animBg="1"/>
      <p:bldP spid="24" grpId="1" animBg="1"/>
      <p:bldP spid="15" grpId="0" animBg="1"/>
      <p:bldP spid="17" grpId="0" animBg="1"/>
      <p:bldP spid="29" grpId="0" animBg="1"/>
      <p:bldP spid="16" grpId="0" animBg="1"/>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AND</a:t>
            </a:r>
            <a:r>
              <a:rPr lang="en-US" sz="3400" dirty="0" smtClean="0"/>
              <a:t> function – EXAMPLE 2</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pic>
        <p:nvPicPr>
          <p:cNvPr id="1026" name="Picture 2"/>
          <p:cNvPicPr>
            <a:picLocks noChangeAspect="1" noChangeArrowheads="1"/>
          </p:cNvPicPr>
          <p:nvPr/>
        </p:nvPicPr>
        <p:blipFill>
          <a:blip r:embed="rId4" cstate="print"/>
          <a:srcRect/>
          <a:stretch>
            <a:fillRect/>
          </a:stretch>
        </p:blipFill>
        <p:spPr bwMode="auto">
          <a:xfrm>
            <a:off x="381000" y="3048000"/>
            <a:ext cx="8229599" cy="1419504"/>
          </a:xfrm>
          <a:prstGeom prst="rect">
            <a:avLst/>
          </a:prstGeom>
          <a:noFill/>
          <a:ln w="9525">
            <a:noFill/>
            <a:miter lim="800000"/>
            <a:headEnd/>
            <a:tailEnd/>
          </a:ln>
          <a:effectLst/>
        </p:spPr>
      </p:pic>
      <p:sp useBgFill="1">
        <p:nvSpPr>
          <p:cNvPr id="21" name="Rectangle 20"/>
          <p:cNvSpPr/>
          <p:nvPr/>
        </p:nvSpPr>
        <p:spPr>
          <a:xfrm>
            <a:off x="228600" y="3733800"/>
            <a:ext cx="85344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1447800" y="3200400"/>
            <a:ext cx="506870" cy="584775"/>
          </a:xfrm>
          <a:prstGeom prst="rect">
            <a:avLst/>
          </a:prstGeom>
        </p:spPr>
        <p:txBody>
          <a:bodyPr wrap="none">
            <a:spAutoFit/>
          </a:bodyPr>
          <a:lstStyle/>
          <a:p>
            <a:r>
              <a:rPr lang="en-US" sz="3200" dirty="0" smtClean="0">
                <a:solidFill>
                  <a:srgbClr val="00B050"/>
                </a:solidFill>
                <a:sym typeface="Wingdings"/>
              </a:rPr>
              <a:t></a:t>
            </a:r>
            <a:endParaRPr lang="en-US" sz="3200" dirty="0">
              <a:solidFill>
                <a:srgbClr val="00B050"/>
              </a:solidFill>
            </a:endParaRPr>
          </a:p>
        </p:txBody>
      </p:sp>
      <p:sp>
        <p:nvSpPr>
          <p:cNvPr id="23" name="Rectangle 22"/>
          <p:cNvSpPr/>
          <p:nvPr/>
        </p:nvSpPr>
        <p:spPr>
          <a:xfrm>
            <a:off x="1828800" y="3200400"/>
            <a:ext cx="506870" cy="584775"/>
          </a:xfrm>
          <a:prstGeom prst="rect">
            <a:avLst/>
          </a:prstGeom>
        </p:spPr>
        <p:txBody>
          <a:bodyPr wrap="none">
            <a:spAutoFit/>
          </a:bodyPr>
          <a:lstStyle/>
          <a:p>
            <a:r>
              <a:rPr lang="en-US" sz="3200" dirty="0" smtClean="0">
                <a:solidFill>
                  <a:srgbClr val="00B050"/>
                </a:solidFill>
                <a:sym typeface="Wingdings"/>
              </a:rPr>
              <a:t></a:t>
            </a:r>
            <a:endParaRPr lang="en-US" sz="3200" dirty="0">
              <a:solidFill>
                <a:srgbClr val="00B050"/>
              </a:solidFill>
            </a:endParaRPr>
          </a:p>
        </p:txBody>
      </p:sp>
      <p:sp>
        <p:nvSpPr>
          <p:cNvPr id="26" name="Oval 25"/>
          <p:cNvSpPr/>
          <p:nvPr/>
        </p:nvSpPr>
        <p:spPr>
          <a:xfrm>
            <a:off x="7620000" y="3429000"/>
            <a:ext cx="685800" cy="228600"/>
          </a:xfrm>
          <a:prstGeom prst="ellipse">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p:cNvGrpSpPr/>
          <p:nvPr/>
        </p:nvGrpSpPr>
        <p:grpSpPr>
          <a:xfrm>
            <a:off x="1143000" y="3352801"/>
            <a:ext cx="7543800" cy="1219201"/>
            <a:chOff x="1143000" y="2881514"/>
            <a:chExt cx="7543800" cy="1690486"/>
          </a:xfrm>
        </p:grpSpPr>
        <p:sp useBgFill="1">
          <p:nvSpPr>
            <p:cNvPr id="28" name="Rectangle 27"/>
            <p:cNvSpPr/>
            <p:nvPr/>
          </p:nvSpPr>
          <p:spPr>
            <a:xfrm>
              <a:off x="1143000" y="2881514"/>
              <a:ext cx="7543800" cy="5282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1" name="Rectangle 30"/>
            <p:cNvSpPr/>
            <p:nvPr/>
          </p:nvSpPr>
          <p:spPr>
            <a:xfrm>
              <a:off x="1143000" y="3938068"/>
              <a:ext cx="7543800" cy="633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Rectangle 33"/>
          <p:cNvSpPr/>
          <p:nvPr/>
        </p:nvSpPr>
        <p:spPr>
          <a:xfrm>
            <a:off x="1524000" y="3657600"/>
            <a:ext cx="506870" cy="584775"/>
          </a:xfrm>
          <a:prstGeom prst="rect">
            <a:avLst/>
          </a:prstGeom>
        </p:spPr>
        <p:txBody>
          <a:bodyPr wrap="none">
            <a:spAutoFit/>
          </a:bodyPr>
          <a:lstStyle/>
          <a:p>
            <a:r>
              <a:rPr lang="en-US" sz="3200" dirty="0" smtClean="0">
                <a:solidFill>
                  <a:srgbClr val="00B050"/>
                </a:solidFill>
                <a:sym typeface="Wingdings"/>
              </a:rPr>
              <a:t></a:t>
            </a:r>
            <a:endParaRPr lang="en-US" sz="3200" dirty="0">
              <a:solidFill>
                <a:srgbClr val="FF0000"/>
              </a:solidFill>
            </a:endParaRPr>
          </a:p>
        </p:txBody>
      </p:sp>
      <p:sp>
        <p:nvSpPr>
          <p:cNvPr id="35" name="Rectangle 34"/>
          <p:cNvSpPr/>
          <p:nvPr/>
        </p:nvSpPr>
        <p:spPr>
          <a:xfrm>
            <a:off x="1905000" y="3657600"/>
            <a:ext cx="445956" cy="584775"/>
          </a:xfrm>
          <a:prstGeom prst="rect">
            <a:avLst/>
          </a:prstGeom>
        </p:spPr>
        <p:txBody>
          <a:bodyPr wrap="none">
            <a:spAutoFit/>
          </a:bodyPr>
          <a:lstStyle/>
          <a:p>
            <a:r>
              <a:rPr lang="en-US" sz="3200" dirty="0" smtClean="0">
                <a:solidFill>
                  <a:srgbClr val="FF0000"/>
                </a:solidFill>
                <a:sym typeface="Wingdings"/>
              </a:rPr>
              <a:t></a:t>
            </a:r>
            <a:endParaRPr lang="en-US" sz="3200" dirty="0">
              <a:solidFill>
                <a:srgbClr val="FF0000"/>
              </a:solidFill>
            </a:endParaRPr>
          </a:p>
        </p:txBody>
      </p:sp>
      <p:sp>
        <p:nvSpPr>
          <p:cNvPr id="36" name="Oval 35"/>
          <p:cNvSpPr/>
          <p:nvPr/>
        </p:nvSpPr>
        <p:spPr>
          <a:xfrm>
            <a:off x="7239000" y="3733800"/>
            <a:ext cx="1371600" cy="4572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7" name="Rectangle 36" hidden="1"/>
          <p:cNvSpPr/>
          <p:nvPr/>
        </p:nvSpPr>
        <p:spPr>
          <a:xfrm>
            <a:off x="1143000" y="3352800"/>
            <a:ext cx="75438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600200" y="4038600"/>
            <a:ext cx="506870" cy="584775"/>
          </a:xfrm>
          <a:prstGeom prst="rect">
            <a:avLst/>
          </a:prstGeom>
        </p:spPr>
        <p:txBody>
          <a:bodyPr wrap="none">
            <a:spAutoFit/>
          </a:bodyPr>
          <a:lstStyle/>
          <a:p>
            <a:r>
              <a:rPr lang="en-US" sz="3200" dirty="0" smtClean="0">
                <a:solidFill>
                  <a:srgbClr val="00B050"/>
                </a:solidFill>
                <a:sym typeface="Wingdings"/>
              </a:rPr>
              <a:t></a:t>
            </a:r>
            <a:endParaRPr lang="en-US" sz="3200" dirty="0">
              <a:solidFill>
                <a:srgbClr val="00B050"/>
              </a:solidFill>
            </a:endParaRPr>
          </a:p>
        </p:txBody>
      </p:sp>
      <p:sp>
        <p:nvSpPr>
          <p:cNvPr id="39" name="Rectangle 38"/>
          <p:cNvSpPr/>
          <p:nvPr/>
        </p:nvSpPr>
        <p:spPr>
          <a:xfrm>
            <a:off x="1981200" y="4038600"/>
            <a:ext cx="506870" cy="584775"/>
          </a:xfrm>
          <a:prstGeom prst="rect">
            <a:avLst/>
          </a:prstGeom>
        </p:spPr>
        <p:txBody>
          <a:bodyPr wrap="none">
            <a:spAutoFit/>
          </a:bodyPr>
          <a:lstStyle/>
          <a:p>
            <a:r>
              <a:rPr lang="en-US" sz="3200" dirty="0" smtClean="0">
                <a:solidFill>
                  <a:srgbClr val="00B050"/>
                </a:solidFill>
                <a:sym typeface="Wingdings"/>
              </a:rPr>
              <a:t></a:t>
            </a:r>
            <a:endParaRPr lang="en-US" sz="3200" dirty="0">
              <a:solidFill>
                <a:srgbClr val="00B050"/>
              </a:solidFill>
            </a:endParaRPr>
          </a:p>
        </p:txBody>
      </p:sp>
      <p:sp>
        <p:nvSpPr>
          <p:cNvPr id="40" name="Oval 39"/>
          <p:cNvSpPr/>
          <p:nvPr/>
        </p:nvSpPr>
        <p:spPr>
          <a:xfrm>
            <a:off x="8305800" y="4267200"/>
            <a:ext cx="381000" cy="228600"/>
          </a:xfrm>
          <a:prstGeom prst="ellipse">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21"/>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32"/>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3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p:bldP spid="23" grpId="0"/>
      <p:bldP spid="26" grpId="0" animBg="1"/>
      <p:bldP spid="34" grpId="0"/>
      <p:bldP spid="35" grpId="0"/>
      <p:bldP spid="36" grpId="0" animBg="1"/>
      <p:bldP spid="36" grpId="1" animBg="1"/>
      <p:bldP spid="37" grpId="0" animBg="1"/>
      <p:bldP spid="38" grpId="0"/>
      <p:bldP spid="39"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OR</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3323987"/>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Syntax:</a:t>
            </a:r>
          </a:p>
          <a:p>
            <a:pPr algn="ctr">
              <a:spcAft>
                <a:spcPts val="1200"/>
              </a:spcAft>
            </a:pPr>
            <a:r>
              <a:rPr lang="en-US" sz="2400" dirty="0" smtClean="0"/>
              <a:t>=OR(logical1, [logical2], ...)</a:t>
            </a:r>
          </a:p>
          <a:p>
            <a:pPr>
              <a:spcAft>
                <a:spcPts val="1200"/>
              </a:spcAft>
            </a:pPr>
            <a:r>
              <a:rPr lang="en-US" sz="2400" dirty="0" smtClean="0">
                <a:solidFill>
                  <a:schemeClr val="accent4">
                    <a:lumMod val="75000"/>
                  </a:schemeClr>
                </a:solidFill>
              </a:rPr>
              <a:t>Arguments:</a:t>
            </a:r>
          </a:p>
          <a:p>
            <a:pPr>
              <a:buFont typeface="Arial" pitchFamily="34" charset="0"/>
              <a:buChar char="•"/>
            </a:pPr>
            <a:r>
              <a:rPr lang="en-US" b="1" dirty="0" smtClean="0"/>
              <a:t>logical1</a:t>
            </a:r>
            <a:r>
              <a:rPr lang="en-US" dirty="0" smtClean="0"/>
              <a:t>  </a:t>
            </a:r>
            <a:r>
              <a:rPr lang="en-US" dirty="0" smtClean="0">
                <a:solidFill>
                  <a:srgbClr val="FF0000"/>
                </a:solidFill>
              </a:rPr>
              <a:t>Required</a:t>
            </a:r>
            <a:endParaRPr lang="en-US" dirty="0" smtClean="0"/>
          </a:p>
          <a:p>
            <a:pPr lvl="1">
              <a:buFont typeface="Wingdings" pitchFamily="2" charset="2"/>
              <a:buChar char="§"/>
            </a:pPr>
            <a:r>
              <a:rPr lang="en-US" dirty="0" smtClean="0"/>
              <a:t>The first condition that you want to test that can evaluate to either TRUE or FALSE.</a:t>
            </a:r>
          </a:p>
          <a:p>
            <a:pPr>
              <a:buFont typeface="Arial" pitchFamily="34" charset="0"/>
              <a:buChar char="•"/>
            </a:pPr>
            <a:r>
              <a:rPr lang="en-US" b="1" dirty="0" smtClean="0"/>
              <a:t>logical2</a:t>
            </a:r>
            <a:r>
              <a:rPr lang="en-US" dirty="0" smtClean="0"/>
              <a:t>, ...  </a:t>
            </a:r>
            <a:r>
              <a:rPr lang="en-US" dirty="0" smtClean="0">
                <a:solidFill>
                  <a:srgbClr val="00B050"/>
                </a:solidFill>
              </a:rPr>
              <a:t>Optional</a:t>
            </a:r>
          </a:p>
          <a:p>
            <a:pPr lvl="1">
              <a:buFont typeface="Wingdings" pitchFamily="2" charset="2"/>
              <a:buChar char="§"/>
            </a:pPr>
            <a:r>
              <a:rPr lang="en-US" dirty="0" smtClean="0"/>
              <a:t>Additional conditions that you want to test that can evaluate to either TRUE or FALSE, up to a maximum of 255 conditions.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The </a:t>
            </a:r>
            <a:r>
              <a:rPr lang="en-US" sz="3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OR</a:t>
            </a:r>
            <a:r>
              <a:rPr lang="en-US" sz="3400" dirty="0" smtClean="0"/>
              <a:t> function</a:t>
            </a:r>
            <a:endParaRPr lang="en-US" sz="3400" dirty="0"/>
          </a:p>
        </p:txBody>
      </p:sp>
      <p:pic>
        <p:nvPicPr>
          <p:cNvPr id="4" name="Content Placeholder 3" descr="reachhand2_100.gif">
            <a:hlinkClick r:id="rId2" action="ppaction://hlinksldjump"/>
          </p:cNvPr>
          <p:cNvPicPr>
            <a:picLocks noGrp="1" noChangeAspect="1"/>
          </p:cNvPicPr>
          <p:nvPr>
            <p:ph idx="1"/>
          </p:nvPr>
        </p:nvPicPr>
        <p:blipFill>
          <a:blip r:embed="rId3" cstate="print"/>
          <a:stretch>
            <a:fillRect/>
          </a:stretch>
        </p:blipFill>
        <p:spPr>
          <a:xfrm>
            <a:off x="8001000" y="152400"/>
            <a:ext cx="457200" cy="457200"/>
          </a:xfrm>
        </p:spPr>
      </p:pic>
      <p:sp>
        <p:nvSpPr>
          <p:cNvPr id="7" name="Footer Placeholder 6"/>
          <p:cNvSpPr>
            <a:spLocks noGrp="1"/>
          </p:cNvSpPr>
          <p:nvPr>
            <p:ph type="ftr" sz="quarter" idx="11"/>
          </p:nvPr>
        </p:nvSpPr>
        <p:spPr>
          <a:xfrm>
            <a:off x="3124200" y="6400800"/>
            <a:ext cx="3352800" cy="307975"/>
          </a:xfrm>
        </p:spPr>
        <p:txBody>
          <a:bodyPr/>
          <a:lstStyle/>
          <a:p>
            <a:r>
              <a:rPr lang="en-US" dirty="0" smtClean="0"/>
              <a:t>Microsoft</a:t>
            </a:r>
            <a:r>
              <a:rPr lang="en-US" baseline="30000" dirty="0" smtClean="0"/>
              <a:t>®</a:t>
            </a:r>
            <a:r>
              <a:rPr lang="en-US" dirty="0" smtClean="0"/>
              <a:t> Excel</a:t>
            </a:r>
            <a:r>
              <a:rPr lang="en-US" baseline="30000" dirty="0" smtClean="0"/>
              <a:t>®</a:t>
            </a:r>
            <a:r>
              <a:rPr lang="en-US" dirty="0" smtClean="0"/>
              <a:t> Logical Functions</a:t>
            </a:r>
            <a:endParaRPr lang="en-US" dirty="0"/>
          </a:p>
        </p:txBody>
      </p:sp>
      <p:sp>
        <p:nvSpPr>
          <p:cNvPr id="8" name="TextBox 7"/>
          <p:cNvSpPr txBox="1"/>
          <p:nvPr/>
        </p:nvSpPr>
        <p:spPr>
          <a:xfrm>
            <a:off x="533400" y="1676400"/>
            <a:ext cx="8229600" cy="4185761"/>
          </a:xfrm>
          <a:prstGeom prst="rect">
            <a:avLst/>
          </a:prstGeom>
          <a:noFill/>
        </p:spPr>
        <p:txBody>
          <a:bodyPr wrap="square" rtlCol="0">
            <a:spAutoFit/>
          </a:bodyPr>
          <a:lstStyle/>
          <a:p>
            <a:pPr>
              <a:spcAft>
                <a:spcPts val="1200"/>
              </a:spcAft>
            </a:pPr>
            <a:r>
              <a:rPr lang="en-US" sz="2400" dirty="0" smtClean="0">
                <a:solidFill>
                  <a:schemeClr val="accent4">
                    <a:lumMod val="75000"/>
                  </a:schemeClr>
                </a:solidFill>
              </a:rPr>
              <a:t>Description:</a:t>
            </a:r>
          </a:p>
          <a:p>
            <a:pPr lvl="1">
              <a:spcAft>
                <a:spcPts val="1200"/>
              </a:spcAft>
              <a:buFont typeface="Arial" pitchFamily="34" charset="0"/>
              <a:buChar char="•"/>
            </a:pPr>
            <a:r>
              <a:rPr lang="en-US" dirty="0" smtClean="0"/>
              <a:t>Returns TRUE if one or more arguments is TRUE</a:t>
            </a:r>
          </a:p>
          <a:p>
            <a:pPr lvl="1">
              <a:spcAft>
                <a:spcPts val="1200"/>
              </a:spcAft>
              <a:buFont typeface="Arial" pitchFamily="34" charset="0"/>
              <a:buChar char="•"/>
            </a:pPr>
            <a:r>
              <a:rPr lang="en-US" dirty="0" smtClean="0"/>
              <a:t>Otherwise, all arguments must evaluate FALSE</a:t>
            </a:r>
          </a:p>
          <a:p>
            <a:pPr>
              <a:spcAft>
                <a:spcPts val="1200"/>
              </a:spcAft>
            </a:pPr>
            <a:r>
              <a:rPr lang="en-US" sz="2400" dirty="0" smtClean="0">
                <a:solidFill>
                  <a:schemeClr val="accent4">
                    <a:lumMod val="75000"/>
                  </a:schemeClr>
                </a:solidFill>
              </a:rPr>
              <a:t>Remarks:</a:t>
            </a:r>
          </a:p>
          <a:p>
            <a:pPr lvl="1">
              <a:buFont typeface="Arial" pitchFamily="34" charset="0"/>
              <a:buChar char="•"/>
            </a:pPr>
            <a:r>
              <a:rPr lang="en-US" dirty="0" smtClean="0"/>
              <a:t>Arguments must evaluate to logical values</a:t>
            </a:r>
          </a:p>
          <a:p>
            <a:pPr lvl="1">
              <a:buFont typeface="Arial" pitchFamily="34" charset="0"/>
              <a:buChar char="•"/>
            </a:pPr>
            <a:r>
              <a:rPr lang="en-US" dirty="0" smtClean="0"/>
              <a:t>Arguments must be arrays or references that contain logical values</a:t>
            </a:r>
          </a:p>
          <a:p>
            <a:pPr lvl="1">
              <a:buFont typeface="Arial" pitchFamily="34" charset="0"/>
              <a:buChar char="•"/>
            </a:pPr>
            <a:r>
              <a:rPr lang="en-US" dirty="0" smtClean="0"/>
              <a:t>Text and empty cells are ignored in arrays or references</a:t>
            </a:r>
          </a:p>
          <a:p>
            <a:endParaRPr lang="en-US" dirty="0" smtClean="0"/>
          </a:p>
          <a:p>
            <a:pPr>
              <a:spcAft>
                <a:spcPts val="1200"/>
              </a:spcAft>
            </a:pPr>
            <a:r>
              <a:rPr lang="en-US" sz="2400" dirty="0" smtClean="0">
                <a:solidFill>
                  <a:schemeClr val="accent4">
                    <a:lumMod val="75000"/>
                  </a:schemeClr>
                </a:solidFill>
              </a:rPr>
              <a:t>Errors:</a:t>
            </a:r>
          </a:p>
          <a:p>
            <a:r>
              <a:rPr lang="en-US" dirty="0" smtClean="0"/>
              <a:t>#VALUE – If no logical values exist in a specified range</a:t>
            </a: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view">
  <a:themeElements>
    <a:clrScheme name="Deluxe">
      <a:dk1>
        <a:sysClr val="windowText" lastClr="000000"/>
      </a:dk1>
      <a:lt1>
        <a:sysClr val="window" lastClr="FFFFFF"/>
      </a:lt1>
      <a:dk2>
        <a:srgbClr val="30356E"/>
      </a:dk2>
      <a:lt2>
        <a:srgbClr val="FFF9E5"/>
      </a:lt2>
      <a:accent1>
        <a:srgbClr val="CC4757"/>
      </a:accent1>
      <a:accent2>
        <a:srgbClr val="FF6F61"/>
      </a:accent2>
      <a:accent3>
        <a:srgbClr val="FF953E"/>
      </a:accent3>
      <a:accent4>
        <a:srgbClr val="F8BD52"/>
      </a:accent4>
      <a:accent5>
        <a:srgbClr val="46A6BD"/>
      </a:accent5>
      <a:accent6>
        <a:srgbClr val="5488BC"/>
      </a:accent6>
      <a:hlink>
        <a:srgbClr val="FA7D7A"/>
      </a:hlink>
      <a:folHlink>
        <a:srgbClr val="FFCF3E"/>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3479</TotalTime>
  <Words>1988</Words>
  <Application>Microsoft Office PowerPoint</Application>
  <PresentationFormat>On-screen Show (4:3)</PresentationFormat>
  <Paragraphs>307</Paragraphs>
  <Slides>40</Slides>
  <Notes>0</Notes>
  <HiddenSlides>1</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Review</vt:lpstr>
      <vt:lpstr>CIS300 Test Review</vt:lpstr>
      <vt:lpstr>Microsoft Excel </vt:lpstr>
      <vt:lpstr>Microsoft Excel  Logical Functions</vt:lpstr>
      <vt:lpstr>The AND function</vt:lpstr>
      <vt:lpstr>The AND function</vt:lpstr>
      <vt:lpstr>The AND function – EXAMPLE 1</vt:lpstr>
      <vt:lpstr>The AND function – EXAMPLE 2</vt:lpstr>
      <vt:lpstr>The OR function</vt:lpstr>
      <vt:lpstr>The OR function</vt:lpstr>
      <vt:lpstr>The OR function</vt:lpstr>
      <vt:lpstr>The NOT function</vt:lpstr>
      <vt:lpstr>The NOT function</vt:lpstr>
      <vt:lpstr>The NOT function</vt:lpstr>
      <vt:lpstr>The IF function</vt:lpstr>
      <vt:lpstr>The IF function</vt:lpstr>
      <vt:lpstr>The IF function</vt:lpstr>
      <vt:lpstr>The IF function</vt:lpstr>
      <vt:lpstr>The ISNUMBER function</vt:lpstr>
      <vt:lpstr>The ISNUMBER function</vt:lpstr>
      <vt:lpstr>The ISNUMBER function – EXAMPLE</vt:lpstr>
      <vt:lpstr>The ISBLANK function</vt:lpstr>
      <vt:lpstr>The ISBLANK function</vt:lpstr>
      <vt:lpstr>The ISBLANK function – EXAMPLE</vt:lpstr>
      <vt:lpstr>Microsoft Excel Mathematical Functions</vt:lpstr>
      <vt:lpstr>The SUM function</vt:lpstr>
      <vt:lpstr>The SUM function</vt:lpstr>
      <vt:lpstr>The SUM function</vt:lpstr>
      <vt:lpstr>Microsoft Excel Statistical Functions</vt:lpstr>
      <vt:lpstr>The AVERAGE function</vt:lpstr>
      <vt:lpstr>The AVERAGE function</vt:lpstr>
      <vt:lpstr>The AVERAGE function</vt:lpstr>
      <vt:lpstr>The COUNT function</vt:lpstr>
      <vt:lpstr>The COUNT function</vt:lpstr>
      <vt:lpstr>The COUNT function</vt:lpstr>
      <vt:lpstr>The MAX function</vt:lpstr>
      <vt:lpstr>The MAX function</vt:lpstr>
      <vt:lpstr>The MAX function</vt:lpstr>
      <vt:lpstr>The MIN function</vt:lpstr>
      <vt:lpstr>The MIN function</vt:lpstr>
      <vt:lpstr>The MIN function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CIS300 Final Exam Review</dc:title>
  <dc:subject>CIS 300</dc:subject>
  <dc:creator>Warren D. McIntosh</dc:creator>
  <cp:keywords>Exel, Access, Microsoft, CIS, 300, CIS300</cp:keywords>
  <dc:description>Fall 2008 Final Exam Review material</dc:description>
  <cp:lastModifiedBy>kmnich01</cp:lastModifiedBy>
  <cp:revision>369</cp:revision>
  <dcterms:created xsi:type="dcterms:W3CDTF">2008-07-02T06:22:38Z</dcterms:created>
  <dcterms:modified xsi:type="dcterms:W3CDTF">2010-01-24T20:12:34Z</dcterms:modified>
  <cp:category>Education/Training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Warren D. McIntosh</vt:lpwstr>
  </property>
  <property fmtid="{D5CDD505-2E9C-101B-9397-08002B2CF9AE}" pid="3" name="Purpose">
    <vt:lpwstr>Education / Training</vt:lpwstr>
  </property>
</Properties>
</file>