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24"/>
  </p:notesMasterIdLst>
  <p:sldIdLst>
    <p:sldId id="256" r:id="rId2"/>
    <p:sldId id="258" r:id="rId3"/>
    <p:sldId id="274" r:id="rId4"/>
    <p:sldId id="273" r:id="rId5"/>
    <p:sldId id="272" r:id="rId6"/>
    <p:sldId id="269" r:id="rId7"/>
    <p:sldId id="270" r:id="rId8"/>
    <p:sldId id="271" r:id="rId9"/>
    <p:sldId id="259" r:id="rId10"/>
    <p:sldId id="276" r:id="rId11"/>
    <p:sldId id="277" r:id="rId12"/>
    <p:sldId id="264" r:id="rId13"/>
    <p:sldId id="265" r:id="rId14"/>
    <p:sldId id="266" r:id="rId15"/>
    <p:sldId id="278" r:id="rId16"/>
    <p:sldId id="279" r:id="rId17"/>
    <p:sldId id="275" r:id="rId18"/>
    <p:sldId id="268" r:id="rId19"/>
    <p:sldId id="267" r:id="rId20"/>
    <p:sldId id="263" r:id="rId21"/>
    <p:sldId id="260" r:id="rId22"/>
    <p:sldId id="26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63D405-51FA-4137-B795-8FC93C271CF9}" v="37" dt="2017-04-19T19:50:04.190"/>
    <p1510:client id="{3B012C9E-38B4-4B89-9B2C-0EE8484EB001}" v="677" dt="2017-04-19T21:16:56.710"/>
    <p1510:client id="{E36B6126-3259-45DC-81C2-93E10997D2D3}" v="355" dt="2017-04-19T21:15:23.3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90B61-C3D0-45D8-AB29-FA4543A19489}" type="datetimeFigureOut">
              <a:rPr lang="en-US"/>
              <a:t>4/19/2017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4F893E-891C-44F1-9554-F30E1DE305EC}" type="slidenum">
              <a:rPr lang="en-US"/>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4F893E-891C-44F1-9554-F30E1DE305EC}" type="slidenum">
              <a:rPr lang="en-US"/>
              <a:t>1</a:t>
            </a:fld>
            <a:endParaRPr lang="en-US"/>
          </a:p>
        </p:txBody>
      </p:sp>
    </p:spTree>
    <p:extLst>
      <p:ext uri="{BB962C8B-B14F-4D97-AF65-F5344CB8AC3E}">
        <p14:creationId xmlns:p14="http://schemas.microsoft.com/office/powerpoint/2010/main" val="4162186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4F893E-891C-44F1-9554-F30E1DE305EC}" type="slidenum">
              <a:rPr lang="en-US"/>
              <a:t>10</a:t>
            </a:fld>
            <a:endParaRPr lang="en-US"/>
          </a:p>
        </p:txBody>
      </p:sp>
    </p:spTree>
    <p:extLst>
      <p:ext uri="{BB962C8B-B14F-4D97-AF65-F5344CB8AC3E}">
        <p14:creationId xmlns:p14="http://schemas.microsoft.com/office/powerpoint/2010/main" val="2063104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4F893E-891C-44F1-9554-F30E1DE305EC}" type="slidenum">
              <a:rPr lang="en-US"/>
              <a:t>11</a:t>
            </a:fld>
            <a:endParaRPr lang="en-US"/>
          </a:p>
        </p:txBody>
      </p:sp>
    </p:spTree>
    <p:extLst>
      <p:ext uri="{BB962C8B-B14F-4D97-AF65-F5344CB8AC3E}">
        <p14:creationId xmlns:p14="http://schemas.microsoft.com/office/powerpoint/2010/main" val="2422344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4F893E-891C-44F1-9554-F30E1DE305EC}" type="slidenum">
              <a:rPr lang="en-US"/>
              <a:t>12</a:t>
            </a:fld>
            <a:endParaRPr lang="en-US"/>
          </a:p>
        </p:txBody>
      </p:sp>
    </p:spTree>
    <p:extLst>
      <p:ext uri="{BB962C8B-B14F-4D97-AF65-F5344CB8AC3E}">
        <p14:creationId xmlns:p14="http://schemas.microsoft.com/office/powerpoint/2010/main" val="588250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4F893E-891C-44F1-9554-F30E1DE305EC}" type="slidenum">
              <a:rPr lang="en-US"/>
              <a:t>13</a:t>
            </a:fld>
            <a:endParaRPr lang="en-US"/>
          </a:p>
        </p:txBody>
      </p:sp>
    </p:spTree>
    <p:extLst>
      <p:ext uri="{BB962C8B-B14F-4D97-AF65-F5344CB8AC3E}">
        <p14:creationId xmlns:p14="http://schemas.microsoft.com/office/powerpoint/2010/main" val="3581039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4F893E-891C-44F1-9554-F30E1DE305EC}" type="slidenum">
              <a:rPr lang="en-US"/>
              <a:t>14</a:t>
            </a:fld>
            <a:endParaRPr lang="en-US"/>
          </a:p>
        </p:txBody>
      </p:sp>
    </p:spTree>
    <p:extLst>
      <p:ext uri="{BB962C8B-B14F-4D97-AF65-F5344CB8AC3E}">
        <p14:creationId xmlns:p14="http://schemas.microsoft.com/office/powerpoint/2010/main" val="362956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4F893E-891C-44F1-9554-F30E1DE305EC}" type="slidenum">
              <a:rPr lang="en-US"/>
              <a:t>15</a:t>
            </a:fld>
            <a:endParaRPr lang="en-US"/>
          </a:p>
        </p:txBody>
      </p:sp>
    </p:spTree>
    <p:extLst>
      <p:ext uri="{BB962C8B-B14F-4D97-AF65-F5344CB8AC3E}">
        <p14:creationId xmlns:p14="http://schemas.microsoft.com/office/powerpoint/2010/main" val="3540900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4F893E-891C-44F1-9554-F30E1DE305EC}" type="slidenum">
              <a:rPr lang="en-US"/>
              <a:t>16</a:t>
            </a:fld>
            <a:endParaRPr lang="en-US"/>
          </a:p>
        </p:txBody>
      </p:sp>
    </p:spTree>
    <p:extLst>
      <p:ext uri="{BB962C8B-B14F-4D97-AF65-F5344CB8AC3E}">
        <p14:creationId xmlns:p14="http://schemas.microsoft.com/office/powerpoint/2010/main" val="33608481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4F893E-891C-44F1-9554-F30E1DE305EC}" type="slidenum">
              <a:rPr lang="en-US"/>
              <a:t>17</a:t>
            </a:fld>
            <a:endParaRPr lang="en-US"/>
          </a:p>
        </p:txBody>
      </p:sp>
    </p:spTree>
    <p:extLst>
      <p:ext uri="{BB962C8B-B14F-4D97-AF65-F5344CB8AC3E}">
        <p14:creationId xmlns:p14="http://schemas.microsoft.com/office/powerpoint/2010/main" val="21022763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4F893E-891C-44F1-9554-F30E1DE305EC}" type="slidenum">
              <a:rPr lang="en-US"/>
              <a:t>18</a:t>
            </a:fld>
            <a:endParaRPr lang="en-US"/>
          </a:p>
        </p:txBody>
      </p:sp>
    </p:spTree>
    <p:extLst>
      <p:ext uri="{BB962C8B-B14F-4D97-AF65-F5344CB8AC3E}">
        <p14:creationId xmlns:p14="http://schemas.microsoft.com/office/powerpoint/2010/main" val="2281132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4F893E-891C-44F1-9554-F30E1DE305EC}" type="slidenum">
              <a:rPr lang="en-US"/>
              <a:t>19</a:t>
            </a:fld>
            <a:endParaRPr lang="en-US"/>
          </a:p>
        </p:txBody>
      </p:sp>
    </p:spTree>
    <p:extLst>
      <p:ext uri="{BB962C8B-B14F-4D97-AF65-F5344CB8AC3E}">
        <p14:creationId xmlns:p14="http://schemas.microsoft.com/office/powerpoint/2010/main" val="4192117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4F893E-891C-44F1-9554-F30E1DE305EC}" type="slidenum">
              <a:rPr lang="en-US"/>
              <a:t>2</a:t>
            </a:fld>
            <a:endParaRPr lang="en-US"/>
          </a:p>
        </p:txBody>
      </p:sp>
    </p:spTree>
    <p:extLst>
      <p:ext uri="{BB962C8B-B14F-4D97-AF65-F5344CB8AC3E}">
        <p14:creationId xmlns:p14="http://schemas.microsoft.com/office/powerpoint/2010/main" val="3943829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4F893E-891C-44F1-9554-F30E1DE305EC}" type="slidenum">
              <a:rPr lang="en-US"/>
              <a:t>20</a:t>
            </a:fld>
            <a:endParaRPr lang="en-US"/>
          </a:p>
        </p:txBody>
      </p:sp>
    </p:spTree>
    <p:extLst>
      <p:ext uri="{BB962C8B-B14F-4D97-AF65-F5344CB8AC3E}">
        <p14:creationId xmlns:p14="http://schemas.microsoft.com/office/powerpoint/2010/main" val="6567229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417EAE-6BF3-4A4D-8F61-B6B99DC2F350}" type="slidenum">
              <a:rPr lang="en-US"/>
              <a:t>22</a:t>
            </a:fld>
            <a:endParaRPr lang="en-US"/>
          </a:p>
        </p:txBody>
      </p:sp>
    </p:spTree>
    <p:extLst>
      <p:ext uri="{BB962C8B-B14F-4D97-AF65-F5344CB8AC3E}">
        <p14:creationId xmlns:p14="http://schemas.microsoft.com/office/powerpoint/2010/main" val="1011130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4F893E-891C-44F1-9554-F30E1DE305EC}" type="slidenum">
              <a:rPr lang="en-US"/>
              <a:t>3</a:t>
            </a:fld>
            <a:endParaRPr lang="en-US"/>
          </a:p>
        </p:txBody>
      </p:sp>
    </p:spTree>
    <p:extLst>
      <p:ext uri="{BB962C8B-B14F-4D97-AF65-F5344CB8AC3E}">
        <p14:creationId xmlns:p14="http://schemas.microsoft.com/office/powerpoint/2010/main" val="1038579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4F893E-891C-44F1-9554-F30E1DE305EC}" type="slidenum">
              <a:rPr lang="en-US"/>
              <a:t>4</a:t>
            </a:fld>
            <a:endParaRPr lang="en-US"/>
          </a:p>
        </p:txBody>
      </p:sp>
    </p:spTree>
    <p:extLst>
      <p:ext uri="{BB962C8B-B14F-4D97-AF65-F5344CB8AC3E}">
        <p14:creationId xmlns:p14="http://schemas.microsoft.com/office/powerpoint/2010/main" val="2938222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4F893E-891C-44F1-9554-F30E1DE305EC}" type="slidenum">
              <a:rPr lang="en-US"/>
              <a:t>5</a:t>
            </a:fld>
            <a:endParaRPr lang="en-US"/>
          </a:p>
        </p:txBody>
      </p:sp>
    </p:spTree>
    <p:extLst>
      <p:ext uri="{BB962C8B-B14F-4D97-AF65-F5344CB8AC3E}">
        <p14:creationId xmlns:p14="http://schemas.microsoft.com/office/powerpoint/2010/main" val="4163713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4F893E-891C-44F1-9554-F30E1DE305EC}" type="slidenum">
              <a:rPr lang="en-US"/>
              <a:t>6</a:t>
            </a:fld>
            <a:endParaRPr lang="en-US"/>
          </a:p>
        </p:txBody>
      </p:sp>
    </p:spTree>
    <p:extLst>
      <p:ext uri="{BB962C8B-B14F-4D97-AF65-F5344CB8AC3E}">
        <p14:creationId xmlns:p14="http://schemas.microsoft.com/office/powerpoint/2010/main" val="2939810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4F893E-891C-44F1-9554-F30E1DE305EC}" type="slidenum">
              <a:rPr lang="en-US"/>
              <a:t>7</a:t>
            </a:fld>
            <a:endParaRPr lang="en-US"/>
          </a:p>
        </p:txBody>
      </p:sp>
    </p:spTree>
    <p:extLst>
      <p:ext uri="{BB962C8B-B14F-4D97-AF65-F5344CB8AC3E}">
        <p14:creationId xmlns:p14="http://schemas.microsoft.com/office/powerpoint/2010/main" val="3893995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4F893E-891C-44F1-9554-F30E1DE305EC}" type="slidenum">
              <a:rPr lang="en-US"/>
              <a:t>8</a:t>
            </a:fld>
            <a:endParaRPr lang="en-US"/>
          </a:p>
        </p:txBody>
      </p:sp>
    </p:spTree>
    <p:extLst>
      <p:ext uri="{BB962C8B-B14F-4D97-AF65-F5344CB8AC3E}">
        <p14:creationId xmlns:p14="http://schemas.microsoft.com/office/powerpoint/2010/main" val="640449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4F893E-891C-44F1-9554-F30E1DE305EC}" type="slidenum">
              <a:rPr lang="en-US"/>
              <a:t>9</a:t>
            </a:fld>
            <a:endParaRPr lang="en-US"/>
          </a:p>
        </p:txBody>
      </p:sp>
    </p:spTree>
    <p:extLst>
      <p:ext uri="{BB962C8B-B14F-4D97-AF65-F5344CB8AC3E}">
        <p14:creationId xmlns:p14="http://schemas.microsoft.com/office/powerpoint/2010/main" val="2610116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4/19/2017</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7635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22941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11676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91445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25747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89286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67405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85852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85166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39192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3059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96549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7224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08163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8326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82471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87635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6CE7D5-CF57-46EF-B807-FDD0502418D4}" type="datetimeFigureOut">
              <a:rPr lang="en-US" smtClean="0"/>
              <a:t>4/19/2017</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244343050"/>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Group Presentation </a:t>
            </a:r>
          </a:p>
        </p:txBody>
      </p:sp>
      <p:sp>
        <p:nvSpPr>
          <p:cNvPr id="3" name="Subtitle 2"/>
          <p:cNvSpPr>
            <a:spLocks noGrp="1"/>
          </p:cNvSpPr>
          <p:nvPr>
            <p:ph type="subTitle" idx="1"/>
          </p:nvPr>
        </p:nvSpPr>
        <p:spPr/>
        <p:txBody>
          <a:bodyPr vert="horz" lIns="91440" tIns="45720" rIns="91440" bIns="45720" rtlCol="0" anchor="t">
            <a:normAutofit/>
          </a:bodyPr>
          <a:lstStyle/>
          <a:p>
            <a:r>
              <a:rPr lang="en-US">
                <a:solidFill>
                  <a:srgbClr val="000000"/>
                </a:solidFill>
                <a:latin typeface="Calibri"/>
              </a:rPr>
              <a:t>By Michael Smyth, Ciarán De </a:t>
            </a:r>
            <a:r>
              <a:rPr lang="en-US" err="1">
                <a:solidFill>
                  <a:srgbClr val="000000"/>
                </a:solidFill>
                <a:latin typeface="Calibri"/>
              </a:rPr>
              <a:t>Pree</a:t>
            </a:r>
            <a:r>
              <a:rPr lang="en-US">
                <a:solidFill>
                  <a:srgbClr val="000000"/>
                </a:solidFill>
                <a:latin typeface="Calibri"/>
              </a:rPr>
              <a:t>, </a:t>
            </a:r>
          </a:p>
          <a:p>
            <a:r>
              <a:rPr lang="en-US">
                <a:solidFill>
                  <a:srgbClr val="000000"/>
                </a:solidFill>
                <a:latin typeface="Calibri"/>
              </a:rPr>
              <a:t>Robert </a:t>
            </a:r>
            <a:r>
              <a:rPr lang="en-US" err="1">
                <a:solidFill>
                  <a:srgbClr val="000000"/>
                </a:solidFill>
                <a:latin typeface="Calibri"/>
              </a:rPr>
              <a:t>Barriscale</a:t>
            </a:r>
            <a:r>
              <a:rPr lang="en-US">
                <a:solidFill>
                  <a:srgbClr val="000000"/>
                </a:solidFill>
                <a:latin typeface="Calibri"/>
              </a:rPr>
              <a:t> and Jake Horner</a:t>
            </a:r>
            <a:endParaRPr lang="en-US">
              <a:latin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Microsoft Dynamics</a:t>
            </a:r>
          </a:p>
        </p:txBody>
      </p:sp>
      <p:sp>
        <p:nvSpPr>
          <p:cNvPr id="3" name="Content Placeholder 2"/>
          <p:cNvSpPr>
            <a:spLocks noGrp="1"/>
          </p:cNvSpPr>
          <p:nvPr>
            <p:ph idx="1"/>
          </p:nvPr>
        </p:nvSpPr>
        <p:spPr/>
        <p:txBody>
          <a:bodyPr>
            <a:normAutofit lnSpcReduction="10000"/>
          </a:bodyPr>
          <a:lstStyle/>
          <a:p>
            <a:r>
              <a:rPr lang="en-US"/>
              <a:t>This program is integrated into the same software that allowed us as a group to edit the presentation we are showing you now.</a:t>
            </a:r>
          </a:p>
          <a:p>
            <a:r>
              <a:rPr lang="en-US"/>
              <a:t> It is a Customer Relations Management system that allows various users in a company to enter and keep track of accounts, clients and vendors using a cloud-based system. </a:t>
            </a:r>
          </a:p>
          <a:p>
            <a:r>
              <a:rPr lang="en-US"/>
              <a:t>This system is excellent for inter-company tracking of what groups and clients have made transactions quickly and efficiently, with the added benefit of using the well established </a:t>
            </a:r>
            <a:r>
              <a:rPr lang="en-US" err="1"/>
              <a:t>microsoft</a:t>
            </a:r>
            <a:r>
              <a:rPr lang="en-US"/>
              <a:t> package.</a:t>
            </a:r>
          </a:p>
        </p:txBody>
      </p:sp>
    </p:spTree>
    <p:extLst>
      <p:ext uri="{BB962C8B-B14F-4D97-AF65-F5344CB8AC3E}">
        <p14:creationId xmlns:p14="http://schemas.microsoft.com/office/powerpoint/2010/main" val="722874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Screenshots of Dynamics</a:t>
            </a:r>
          </a:p>
        </p:txBody>
      </p:sp>
      <p:pic>
        <p:nvPicPr>
          <p:cNvPr id="5" name="Content Placeholder 4" descr="a5f84aa6dc944b9eaafba25a0ce434ae.png"/>
          <p:cNvPicPr>
            <a:picLocks noGrp="1" noChangeAspect="1"/>
          </p:cNvPicPr>
          <p:nvPr>
            <p:ph sz="half" idx="1"/>
          </p:nvPr>
        </p:nvPicPr>
        <p:blipFill>
          <a:blip r:embed="rId3"/>
          <a:stretch>
            <a:fillRect/>
          </a:stretch>
        </p:blipFill>
        <p:spPr>
          <a:xfrm>
            <a:off x="1484313" y="2775674"/>
            <a:ext cx="4894262" cy="2906851"/>
          </a:xfrm>
        </p:spPr>
      </p:pic>
      <p:pic>
        <p:nvPicPr>
          <p:cNvPr id="6" name="Content Placeholder 5" descr="04e9b126de60a27577d07fd22153ad2b.png"/>
          <p:cNvPicPr>
            <a:picLocks noGrp="1" noChangeAspect="1"/>
          </p:cNvPicPr>
          <p:nvPr>
            <p:ph sz="half" idx="2"/>
          </p:nvPr>
        </p:nvPicPr>
        <p:blipFill>
          <a:blip r:embed="rId4"/>
          <a:stretch>
            <a:fillRect/>
          </a:stretch>
        </p:blipFill>
        <p:spPr>
          <a:xfrm>
            <a:off x="6607175" y="2782437"/>
            <a:ext cx="4895850" cy="2893326"/>
          </a:xfrm>
        </p:spPr>
      </p:pic>
    </p:spTree>
    <p:extLst>
      <p:ext uri="{BB962C8B-B14F-4D97-AF65-F5344CB8AC3E}">
        <p14:creationId xmlns:p14="http://schemas.microsoft.com/office/powerpoint/2010/main" val="104560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blipFill rotWithShape="1">
            <a:blip r:embed="rId3">
              <a:duotone>
                <a:schemeClr val="bg2">
                  <a:shade val="76000"/>
                  <a:satMod val="180000"/>
                </a:schemeClr>
                <a:schemeClr val="bg2">
                  <a:tint val="80000"/>
                  <a:satMod val="120000"/>
                  <a:lumMod val="180000"/>
                </a:schemeClr>
              </a:duotone>
            </a:blip>
            <a:stretch/>
          </a:blipFill>
          <a:ln>
            <a:noFill/>
          </a:ln>
          <a:effectLst/>
        </p:spPr>
      </p:sp>
      <p:grpSp>
        <p:nvGrpSpPr>
          <p:cNvPr id="11" name="Group 10"/>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pic>
        <p:nvPicPr>
          <p:cNvPr id="4" name="Picture 3" descr="91674-1411407413-104425.jpeg"/>
          <p:cNvPicPr>
            <a:picLocks noChangeAspect="1"/>
          </p:cNvPicPr>
          <p:nvPr/>
        </p:nvPicPr>
        <p:blipFill>
          <a:blip r:embed="rId4"/>
          <a:stretch>
            <a:fillRect/>
          </a:stretch>
        </p:blipFill>
        <p:spPr>
          <a:xfrm>
            <a:off x="1066800" y="2276475"/>
            <a:ext cx="2720881" cy="272088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extBox 1"/>
          <p:cNvSpPr txBox="1"/>
          <p:nvPr/>
        </p:nvSpPr>
        <p:spPr>
          <a:xfrm>
            <a:off x="1484311" y="685800"/>
            <a:ext cx="10018713" cy="1185333"/>
          </a:xfrm>
          <a:prstGeom prst="rect">
            <a:avLst/>
          </a:prstGeom>
        </p:spPr>
        <p:txBody>
          <a:bodyPr vert="horz" lIns="91440" tIns="45720" rIns="91440" bIns="45720" rtlCol="0" anchor="ctr">
            <a:normAutofit/>
          </a:bodyPr>
          <a:lstStyle/>
          <a:p>
            <a:pPr algn="ctr" defTabSz="457200">
              <a:spcBef>
                <a:spcPct val="0"/>
              </a:spcBef>
            </a:pPr>
            <a:r>
              <a:rPr lang="en-US" sz="4000">
                <a:ln w="3175" cmpd="sng">
                  <a:noFill/>
                </a:ln>
                <a:latin typeface="+mj-lt"/>
                <a:ea typeface="+mj-ea"/>
                <a:cs typeface="+mj-cs"/>
              </a:rPr>
              <a:t>Sage 50. </a:t>
            </a:r>
          </a:p>
        </p:txBody>
      </p:sp>
      <p:sp>
        <p:nvSpPr>
          <p:cNvPr id="3" name="TextBox 2"/>
          <p:cNvSpPr txBox="1"/>
          <p:nvPr/>
        </p:nvSpPr>
        <p:spPr>
          <a:xfrm>
            <a:off x="4233333" y="1998133"/>
            <a:ext cx="7272868" cy="3793067"/>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lumMod val="75000"/>
                </a:schemeClr>
              </a:buClr>
              <a:buSzPct val="145000"/>
              <a:buFont typeface="Arial"/>
              <a:buChar char="•"/>
            </a:pPr>
            <a:r>
              <a:rPr lang="en-US"/>
              <a:t>Sage is an accounting application that tracks cash flow, creates simple invoicing, Controls stock and inventory, Manages VAT, and manages payroll and payments.</a:t>
            </a:r>
          </a:p>
          <a:p>
            <a:pPr defTabSz="457200">
              <a:spcBef>
                <a:spcPct val="20000"/>
              </a:spcBef>
              <a:spcAft>
                <a:spcPts val="600"/>
              </a:spcAft>
              <a:buClr>
                <a:schemeClr val="accent1">
                  <a:lumMod val="75000"/>
                </a:schemeClr>
              </a:buClr>
              <a:buSzPct val="145000"/>
              <a:buFont typeface="Arial"/>
              <a:buChar char="•"/>
            </a:pPr>
            <a:r>
              <a:rPr lang="en-US"/>
              <a:t>This is very easy to use and accessible software, that you can import your Microsoft Excel file into for easy transition.</a:t>
            </a:r>
          </a:p>
          <a:p>
            <a:pPr defTabSz="457200">
              <a:spcBef>
                <a:spcPct val="20000"/>
              </a:spcBef>
              <a:spcAft>
                <a:spcPts val="600"/>
              </a:spcAft>
              <a:buClr>
                <a:schemeClr val="accent1">
                  <a:lumMod val="75000"/>
                </a:schemeClr>
              </a:buClr>
              <a:buSzPct val="145000"/>
              <a:buFont typeface="Arial"/>
              <a:buChar char="•"/>
            </a:pPr>
            <a:r>
              <a:rPr lang="en-US"/>
              <a:t>Sage also has Microsoft Office 365 integration making it simple to manage your business on the go on multiple devices.</a:t>
            </a:r>
          </a:p>
          <a:p>
            <a:pPr defTabSz="457200">
              <a:spcBef>
                <a:spcPct val="20000"/>
              </a:spcBef>
              <a:spcAft>
                <a:spcPts val="600"/>
              </a:spcAft>
              <a:buClr>
                <a:schemeClr val="accent1">
                  <a:lumMod val="75000"/>
                </a:schemeClr>
              </a:buClr>
              <a:buSzPct val="145000"/>
              <a:buFont typeface="Arial"/>
              <a:buChar char="•"/>
            </a:pPr>
            <a:endParaRPr lang="en-US"/>
          </a:p>
          <a:p>
            <a:pPr defTabSz="457200">
              <a:spcBef>
                <a:spcPct val="20000"/>
              </a:spcBef>
              <a:spcAft>
                <a:spcPts val="600"/>
              </a:spcAft>
              <a:buClr>
                <a:schemeClr val="accent1">
                  <a:lumMod val="75000"/>
                </a:schemeClr>
              </a:buClr>
              <a:buSzPct val="145000"/>
              <a:buFont typeface="Arial"/>
              <a:buChar char="•"/>
            </a:pPr>
            <a:endParaRPr lang="en-US"/>
          </a:p>
        </p:txBody>
      </p:sp>
    </p:spTree>
    <p:extLst>
      <p:ext uri="{BB962C8B-B14F-4D97-AF65-F5344CB8AC3E}">
        <p14:creationId xmlns:p14="http://schemas.microsoft.com/office/powerpoint/2010/main" val="986067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blipFill rotWithShape="1">
            <a:blip r:embed="rId3">
              <a:duotone>
                <a:schemeClr val="bg2">
                  <a:shade val="76000"/>
                  <a:satMod val="180000"/>
                </a:schemeClr>
                <a:schemeClr val="bg2">
                  <a:tint val="80000"/>
                  <a:satMod val="120000"/>
                  <a:lumMod val="180000"/>
                </a:schemeClr>
              </a:duotone>
            </a:blip>
            <a:stretch/>
          </a:blipFill>
          <a:ln>
            <a:noFill/>
          </a:ln>
          <a:effectLst/>
        </p:spPr>
      </p:sp>
      <p:grpSp>
        <p:nvGrpSpPr>
          <p:cNvPr id="26" name="Group 25"/>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27" name="Freeform 6"/>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8" name="Freeform 7"/>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9" name="Freeform 9"/>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0" name="Freeform 10"/>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1" name="Freeform 11"/>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2" name="Freeform 12"/>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pic>
        <p:nvPicPr>
          <p:cNvPr id="4" name="Picture 3" descr="Screen Shot 2017-04-18 at 21.38.49.png"/>
          <p:cNvPicPr>
            <a:picLocks noChangeAspect="1"/>
          </p:cNvPicPr>
          <p:nvPr/>
        </p:nvPicPr>
        <p:blipFill>
          <a:blip r:embed="rId4"/>
          <a:stretch>
            <a:fillRect/>
          </a:stretch>
        </p:blipFill>
        <p:spPr>
          <a:xfrm>
            <a:off x="5564188" y="84195"/>
            <a:ext cx="4687513" cy="324161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3" name="Picture 2" descr="Screen Shot 2017-04-18 at 21.35.35.png"/>
          <p:cNvPicPr>
            <a:picLocks noChangeAspect="1"/>
          </p:cNvPicPr>
          <p:nvPr/>
        </p:nvPicPr>
        <p:blipFill>
          <a:blip r:embed="rId5"/>
          <a:stretch>
            <a:fillRect/>
          </a:stretch>
        </p:blipFill>
        <p:spPr>
          <a:xfrm>
            <a:off x="5534025" y="3435350"/>
            <a:ext cx="4816849" cy="311890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extBox 1"/>
          <p:cNvSpPr txBox="1"/>
          <p:nvPr/>
        </p:nvSpPr>
        <p:spPr>
          <a:xfrm>
            <a:off x="962136" y="2578782"/>
            <a:ext cx="4524375" cy="851666"/>
          </a:xfrm>
          <a:prstGeom prst="rect">
            <a:avLst/>
          </a:prstGeom>
        </p:spPr>
        <p:txBody>
          <a:bodyPr vert="horz" lIns="91440" tIns="45720" rIns="91440" bIns="45720" rtlCol="0" anchor="b">
            <a:normAutofit fontScale="55000" lnSpcReduction="20000"/>
          </a:bodyPr>
          <a:lstStyle/>
          <a:p>
            <a:pPr defTabSz="457200">
              <a:lnSpc>
                <a:spcPct val="90000"/>
              </a:lnSpc>
              <a:spcBef>
                <a:spcPct val="0"/>
              </a:spcBef>
            </a:pPr>
            <a:r>
              <a:rPr lang="en-US" sz="6000">
                <a:ln w="3175" cmpd="sng">
                  <a:noFill/>
                </a:ln>
                <a:latin typeface="+mj-lt"/>
                <a:ea typeface="+mj-ea"/>
                <a:cs typeface="+mj-cs"/>
              </a:rPr>
              <a:t>Sage 50 - Screenshots</a:t>
            </a:r>
            <a:endParaRPr lang="en-US" sz="6000">
              <a:ln w="3175" cmpd="sng">
                <a:noFill/>
              </a:ln>
              <a:solidFill>
                <a:srgbClr val="000000"/>
              </a:solidFill>
              <a:latin typeface="Corbel"/>
              <a:ea typeface="+mj-ea"/>
              <a:cs typeface="+mj-cs"/>
            </a:endParaRPr>
          </a:p>
        </p:txBody>
      </p:sp>
    </p:spTree>
    <p:extLst>
      <p:ext uri="{BB962C8B-B14F-4D97-AF65-F5344CB8AC3E}">
        <p14:creationId xmlns:p14="http://schemas.microsoft.com/office/powerpoint/2010/main" val="1575595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0000"/>
                </a:solidFill>
                <a:latin typeface="Corbel"/>
              </a:rPr>
              <a:t>WordPress.</a:t>
            </a:r>
          </a:p>
        </p:txBody>
      </p:sp>
      <p:pic>
        <p:nvPicPr>
          <p:cNvPr id="5" name="Content Placeholder 4"/>
          <p:cNvPicPr>
            <a:picLocks noGrp="1" noChangeAspect="1"/>
          </p:cNvPicPr>
          <p:nvPr>
            <p:ph idx="1"/>
          </p:nvPr>
        </p:nvPicPr>
        <p:blipFill>
          <a:blip r:embed="rId3"/>
          <a:stretch>
            <a:fillRect/>
          </a:stretch>
        </p:blipFill>
        <p:spPr>
          <a:xfrm>
            <a:off x="5262563" y="1722771"/>
            <a:ext cx="6240462" cy="3031457"/>
          </a:xfrm>
        </p:spPr>
      </p:pic>
      <p:sp>
        <p:nvSpPr>
          <p:cNvPr id="4" name="Text Placeholder 3"/>
          <p:cNvSpPr>
            <a:spLocks noGrp="1"/>
          </p:cNvSpPr>
          <p:nvPr>
            <p:ph type="body" sz="half" idx="2"/>
          </p:nvPr>
        </p:nvSpPr>
        <p:spPr/>
        <p:txBody>
          <a:bodyPr/>
          <a:lstStyle/>
          <a:p>
            <a:r>
              <a:rPr lang="en-US"/>
              <a:t>WordPress is the software that is used to build websites, I chose to use this to build our company website. I believe that this is the best and easiest way for MCTV to have and manage a website because of how easy WordPress is to use and manage. </a:t>
            </a:r>
          </a:p>
        </p:txBody>
      </p:sp>
    </p:spTree>
    <p:extLst>
      <p:ext uri="{BB962C8B-B14F-4D97-AF65-F5344CB8AC3E}">
        <p14:creationId xmlns:p14="http://schemas.microsoft.com/office/powerpoint/2010/main" val="2671618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0000"/>
                </a:solidFill>
                <a:latin typeface="Corbel"/>
              </a:rPr>
              <a:t>Slack</a:t>
            </a:r>
          </a:p>
        </p:txBody>
      </p:sp>
      <p:pic>
        <p:nvPicPr>
          <p:cNvPr id="5" name="Picture Placeholder 4"/>
          <p:cNvPicPr>
            <a:picLocks noGrp="1" noChangeAspect="1"/>
          </p:cNvPicPr>
          <p:nvPr>
            <p:ph type="pic" idx="1"/>
          </p:nvPr>
        </p:nvPicPr>
        <p:blipFill>
          <a:blip r:embed="rId3"/>
          <a:srcRect t="15796" b="15796"/>
          <a:stretch>
            <a:fillRect/>
          </a:stretch>
        </p:blipFill>
        <p:spPr>
          <a:xfrm>
            <a:off x="1154113" y="211220"/>
            <a:ext cx="10102446" cy="3886118"/>
          </a:xfrm>
        </p:spPr>
      </p:pic>
      <p:sp>
        <p:nvSpPr>
          <p:cNvPr id="4" name="Text Placeholder 3"/>
          <p:cNvSpPr>
            <a:spLocks noGrp="1"/>
          </p:cNvSpPr>
          <p:nvPr>
            <p:ph type="body" sz="half" idx="2"/>
          </p:nvPr>
        </p:nvSpPr>
        <p:spPr/>
        <p:txBody>
          <a:bodyPr/>
          <a:lstStyle/>
          <a:p>
            <a:r>
              <a:rPr lang="en-US"/>
              <a:t>Social Media &amp; Collaborative Software</a:t>
            </a:r>
          </a:p>
        </p:txBody>
      </p:sp>
    </p:spTree>
    <p:extLst>
      <p:ext uri="{BB962C8B-B14F-4D97-AF65-F5344CB8AC3E}">
        <p14:creationId xmlns:p14="http://schemas.microsoft.com/office/powerpoint/2010/main" val="4182336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2895916" cy="833859"/>
          </a:xfrm>
        </p:spPr>
        <p:txBody>
          <a:bodyPr/>
          <a:lstStyle/>
          <a:p>
            <a:r>
              <a:rPr lang="en-US"/>
              <a:t>Slack</a:t>
            </a:r>
          </a:p>
        </p:txBody>
      </p:sp>
      <p:pic>
        <p:nvPicPr>
          <p:cNvPr id="5" name="Content Placeholder 4"/>
          <p:cNvPicPr>
            <a:picLocks noGrp="1" noChangeAspect="1"/>
          </p:cNvPicPr>
          <p:nvPr>
            <p:ph sz="half" idx="1"/>
          </p:nvPr>
        </p:nvPicPr>
        <p:blipFill>
          <a:blip r:embed="rId3"/>
          <a:stretch>
            <a:fillRect/>
          </a:stretch>
        </p:blipFill>
        <p:spPr>
          <a:xfrm>
            <a:off x="381033" y="1823946"/>
            <a:ext cx="5822950" cy="3974320"/>
          </a:xfrm>
        </p:spPr>
      </p:pic>
      <p:sp>
        <p:nvSpPr>
          <p:cNvPr id="4" name="Content Placeholder 3"/>
          <p:cNvSpPr>
            <a:spLocks noGrp="1"/>
          </p:cNvSpPr>
          <p:nvPr>
            <p:ph sz="half" idx="2"/>
          </p:nvPr>
        </p:nvSpPr>
        <p:spPr>
          <a:xfrm>
            <a:off x="6607175" y="1824032"/>
            <a:ext cx="4895850" cy="3967168"/>
          </a:xfrm>
        </p:spPr>
        <p:txBody>
          <a:bodyPr/>
          <a:lstStyle/>
          <a:p>
            <a:r>
              <a:rPr lang="en-US"/>
              <a:t>Slack is a collaborative software that offers a platform for employees to communicate with each other using chat rooms and boards to discuss either work related matters or to simply talk to each other.</a:t>
            </a:r>
          </a:p>
          <a:p>
            <a:r>
              <a:rPr lang="en-US">
                <a:solidFill>
                  <a:srgbClr val="000000"/>
                </a:solidFill>
                <a:latin typeface="Corbel"/>
              </a:rPr>
              <a:t>To use Slack, you click on one of the chatrooms to post a comment or image or start a topic on something. Team members can reply to whatever is posted in these chatrooms, starting threads. You can view all the threads you are a part of using the "All Threads" board on the panel on the left side of the user interface.</a:t>
            </a:r>
          </a:p>
        </p:txBody>
      </p:sp>
    </p:spTree>
    <p:extLst>
      <p:ext uri="{BB962C8B-B14F-4D97-AF65-F5344CB8AC3E}">
        <p14:creationId xmlns:p14="http://schemas.microsoft.com/office/powerpoint/2010/main" val="1688366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1872" y="381000"/>
            <a:ext cx="10018713" cy="1752599"/>
          </a:xfrm>
        </p:spPr>
        <p:txBody>
          <a:bodyPr/>
          <a:lstStyle/>
          <a:p>
            <a:r>
              <a:rPr lang="en-US"/>
              <a:t>Trello</a:t>
            </a:r>
          </a:p>
        </p:txBody>
      </p:sp>
      <p:sp>
        <p:nvSpPr>
          <p:cNvPr id="3" name="Content Placeholder 2"/>
          <p:cNvSpPr>
            <a:spLocks noGrp="1"/>
          </p:cNvSpPr>
          <p:nvPr>
            <p:ph sz="half" idx="1"/>
          </p:nvPr>
        </p:nvSpPr>
        <p:spPr>
          <a:xfrm>
            <a:off x="1171872" y="2646803"/>
            <a:ext cx="4895055" cy="3124201"/>
          </a:xfrm>
        </p:spPr>
        <p:txBody>
          <a:bodyPr/>
          <a:lstStyle/>
          <a:p>
            <a:r>
              <a:rPr lang="en-US"/>
              <a:t>Using Trello, the group was able to keep track of our progress on various parts of the project.</a:t>
            </a:r>
          </a:p>
          <a:p>
            <a:r>
              <a:rPr lang="en-US"/>
              <a:t>Every person was given tasks to complete by a certain date. This information was then pushed on into the Gantt chart.</a:t>
            </a:r>
          </a:p>
        </p:txBody>
      </p:sp>
      <p:pic>
        <p:nvPicPr>
          <p:cNvPr id="5" name="Content Placeholder 4" descr="14e18585cbd2a994eb41726f1050df7e.png"/>
          <p:cNvPicPr>
            <a:picLocks noGrp="1" noChangeAspect="1"/>
          </p:cNvPicPr>
          <p:nvPr>
            <p:ph sz="half" idx="2"/>
          </p:nvPr>
        </p:nvPicPr>
        <p:blipFill>
          <a:blip r:embed="rId3"/>
          <a:stretch>
            <a:fillRect/>
          </a:stretch>
        </p:blipFill>
        <p:spPr>
          <a:xfrm>
            <a:off x="6091641" y="2182296"/>
            <a:ext cx="5971772" cy="3826392"/>
          </a:xfrm>
        </p:spPr>
      </p:pic>
    </p:spTree>
    <p:extLst>
      <p:ext uri="{BB962C8B-B14F-4D97-AF65-F5344CB8AC3E}">
        <p14:creationId xmlns:p14="http://schemas.microsoft.com/office/powerpoint/2010/main" val="2906580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Gantt Chart</a:t>
            </a:r>
          </a:p>
        </p:txBody>
      </p:sp>
      <p:sp>
        <p:nvSpPr>
          <p:cNvPr id="3" name="Content Placeholder 2"/>
          <p:cNvSpPr>
            <a:spLocks noGrp="1"/>
          </p:cNvSpPr>
          <p:nvPr>
            <p:ph idx="1"/>
          </p:nvPr>
        </p:nvSpPr>
        <p:spPr/>
        <p:txBody>
          <a:bodyPr/>
          <a:lstStyle/>
          <a:p>
            <a:r>
              <a:rPr lang="en-US"/>
              <a:t>Here we detailed the workflow of the group over the course of the joint work needed to be done.</a:t>
            </a:r>
          </a:p>
          <a:p>
            <a:r>
              <a:rPr lang="en-US"/>
              <a:t>Each person worked simultaneously on various aspects of the workload so as that each part of the project were finished at roughly the same time.</a:t>
            </a:r>
          </a:p>
          <a:p>
            <a:r>
              <a:rPr lang="en-US"/>
              <a:t>A portion of time during interim between group projects was filled up by work on individual projects.</a:t>
            </a:r>
          </a:p>
        </p:txBody>
      </p:sp>
    </p:spTree>
    <p:extLst>
      <p:ext uri="{BB962C8B-B14F-4D97-AF65-F5344CB8AC3E}">
        <p14:creationId xmlns:p14="http://schemas.microsoft.com/office/powerpoint/2010/main" val="164200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31756" y="133350"/>
            <a:ext cx="11257056" cy="6543360"/>
          </a:xfrm>
          <a:prstGeom prst="rect">
            <a:avLst/>
          </a:prstGeom>
        </p:spPr>
      </p:pic>
    </p:spTree>
    <p:extLst>
      <p:ext uri="{BB962C8B-B14F-4D97-AF65-F5344CB8AC3E}">
        <p14:creationId xmlns:p14="http://schemas.microsoft.com/office/powerpoint/2010/main" val="2170015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MCTV Limited</a:t>
            </a:r>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US"/>
              <a:t>MCTV Limited is an electronics company at retail level situated in Limerick.</a:t>
            </a:r>
          </a:p>
          <a:p>
            <a:r>
              <a:rPr lang="en-US">
                <a:solidFill>
                  <a:srgbClr val="000000"/>
                </a:solidFill>
                <a:latin typeface="Corbel"/>
              </a:rPr>
              <a:t>We are four representatives of the </a:t>
            </a:r>
            <a:r>
              <a:rPr lang="en-US" err="1">
                <a:solidFill>
                  <a:srgbClr val="000000"/>
                </a:solidFill>
                <a:latin typeface="Corbel"/>
              </a:rPr>
              <a:t>co.owners</a:t>
            </a:r>
            <a:r>
              <a:rPr lang="en-US">
                <a:solidFill>
                  <a:srgbClr val="000000"/>
                </a:solidFill>
                <a:latin typeface="Corbel"/>
              </a:rPr>
              <a:t> of the company, working as heads of our section:</a:t>
            </a:r>
          </a:p>
          <a:p>
            <a:pPr lvl="1"/>
            <a:r>
              <a:rPr lang="en-US">
                <a:solidFill>
                  <a:srgbClr val="000000"/>
                </a:solidFill>
                <a:latin typeface="Corbel"/>
              </a:rPr>
              <a:t>Sales and Marketing – Michael</a:t>
            </a:r>
          </a:p>
          <a:p>
            <a:pPr lvl="1"/>
            <a:r>
              <a:rPr lang="en-US">
                <a:solidFill>
                  <a:srgbClr val="000000"/>
                </a:solidFill>
                <a:latin typeface="Corbel"/>
              </a:rPr>
              <a:t>Social Media - Robert</a:t>
            </a:r>
          </a:p>
          <a:p>
            <a:pPr lvl="1"/>
            <a:r>
              <a:rPr lang="en-US">
                <a:solidFill>
                  <a:srgbClr val="000000"/>
                </a:solidFill>
                <a:latin typeface="Corbel"/>
              </a:rPr>
              <a:t>Accounting – Jake</a:t>
            </a:r>
          </a:p>
          <a:p>
            <a:pPr lvl="1"/>
            <a:r>
              <a:rPr lang="en-US">
                <a:solidFill>
                  <a:srgbClr val="000000"/>
                </a:solidFill>
                <a:latin typeface="Corbel"/>
              </a:rPr>
              <a:t>IT - Ciarán</a:t>
            </a:r>
          </a:p>
          <a:p>
            <a:pPr lvl="1"/>
            <a:endParaRPr lang="en-US">
              <a:solidFill>
                <a:srgbClr val="000000"/>
              </a:solidFill>
              <a:latin typeface="Corbel"/>
            </a:endParaRPr>
          </a:p>
        </p:txBody>
      </p:sp>
    </p:spTree>
    <p:extLst>
      <p:ext uri="{BB962C8B-B14F-4D97-AF65-F5344CB8AC3E}">
        <p14:creationId xmlns:p14="http://schemas.microsoft.com/office/powerpoint/2010/main" val="1686171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 and Aesthetics </a:t>
            </a:r>
          </a:p>
        </p:txBody>
      </p:sp>
      <p:sp>
        <p:nvSpPr>
          <p:cNvPr id="3" name="Content Placeholder 2"/>
          <p:cNvSpPr>
            <a:spLocks noGrp="1"/>
          </p:cNvSpPr>
          <p:nvPr>
            <p:ph idx="1"/>
          </p:nvPr>
        </p:nvSpPr>
        <p:spPr/>
        <p:txBody>
          <a:bodyPr/>
          <a:lstStyle/>
          <a:p>
            <a:r>
              <a:rPr lang="en-US"/>
              <a:t>The color scheme we chose for the company was red and chrome with a light grey background.</a:t>
            </a:r>
          </a:p>
          <a:p>
            <a:r>
              <a:rPr lang="en-US"/>
              <a:t>We chose two duller colors so the information wouldn’t be clouded, and a red to liven up the color scheme.</a:t>
            </a:r>
          </a:p>
          <a:p>
            <a:r>
              <a:rPr lang="en-US"/>
              <a:t>These colors look professional, easy on the eye, and consumer friendly.</a:t>
            </a:r>
          </a:p>
          <a:p>
            <a:pPr marL="0" indent="0">
              <a:buNone/>
            </a:pPr>
            <a:endParaRPr lang="en-US"/>
          </a:p>
        </p:txBody>
      </p:sp>
    </p:spTree>
    <p:extLst>
      <p:ext uri="{BB962C8B-B14F-4D97-AF65-F5344CB8AC3E}">
        <p14:creationId xmlns:p14="http://schemas.microsoft.com/office/powerpoint/2010/main" val="1654536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 Future Developments</a:t>
            </a:r>
          </a:p>
        </p:txBody>
      </p:sp>
      <p:sp>
        <p:nvSpPr>
          <p:cNvPr id="3" name="Content Placeholder 2"/>
          <p:cNvSpPr>
            <a:spLocks noGrp="1"/>
          </p:cNvSpPr>
          <p:nvPr>
            <p:ph idx="1"/>
          </p:nvPr>
        </p:nvSpPr>
        <p:spPr/>
        <p:txBody>
          <a:bodyPr vert="horz" lIns="91440" tIns="45720" rIns="91440" bIns="45720" rtlCol="0" anchor="t">
            <a:normAutofit/>
          </a:bodyPr>
          <a:lstStyle/>
          <a:p>
            <a:r>
              <a:rPr lang="en-US"/>
              <a:t>In the future, we hope to bring different elements of the company together to more seamlessly. Using the quickly improving state of social media, we hope to improve communication between members of staff along with the staff and customers or wholesalers.</a:t>
            </a:r>
          </a:p>
          <a:p>
            <a:r>
              <a:rPr lang="en-US"/>
              <a:t>Furthermore with the advances in cloud computing we hope to extend our company to additional outlets that share their information across the internet.</a:t>
            </a:r>
          </a:p>
          <a:p>
            <a:endParaRPr lang="en-US"/>
          </a:p>
        </p:txBody>
      </p:sp>
    </p:spTree>
    <p:extLst>
      <p:ext uri="{BB962C8B-B14F-4D97-AF65-F5344CB8AC3E}">
        <p14:creationId xmlns:p14="http://schemas.microsoft.com/office/powerpoint/2010/main" val="438170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THE END.</a:t>
            </a:r>
          </a:p>
        </p:txBody>
      </p:sp>
      <p:sp>
        <p:nvSpPr>
          <p:cNvPr id="3" name="Subtitle 2"/>
          <p:cNvSpPr>
            <a:spLocks noGrp="1"/>
          </p:cNvSpPr>
          <p:nvPr>
            <p:ph type="subTitle" idx="1"/>
          </p:nvPr>
        </p:nvSpPr>
        <p:spPr/>
        <p:txBody>
          <a:bodyPr vert="horz" lIns="91440" tIns="45720" rIns="91440" bIns="45720" rtlCol="0" anchor="t">
            <a:normAutofit/>
          </a:bodyPr>
          <a:lstStyle/>
          <a:p>
            <a:r>
              <a:rPr lang="en-US"/>
              <a:t>Thank you for listening!</a:t>
            </a:r>
          </a:p>
        </p:txBody>
      </p:sp>
    </p:spTree>
    <p:extLst>
      <p:ext uri="{BB962C8B-B14F-4D97-AF65-F5344CB8AC3E}">
        <p14:creationId xmlns:p14="http://schemas.microsoft.com/office/powerpoint/2010/main" val="1330830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Who did what?</a:t>
            </a:r>
          </a:p>
        </p:txBody>
      </p:sp>
      <p:sp>
        <p:nvSpPr>
          <p:cNvPr id="3" name="Content Placeholder 2"/>
          <p:cNvSpPr>
            <a:spLocks noGrp="1"/>
          </p:cNvSpPr>
          <p:nvPr>
            <p:ph idx="1"/>
          </p:nvPr>
        </p:nvSpPr>
        <p:spPr/>
        <p:txBody>
          <a:bodyPr>
            <a:normAutofit fontScale="92500" lnSpcReduction="10000"/>
          </a:bodyPr>
          <a:lstStyle/>
          <a:p>
            <a:r>
              <a:rPr lang="en-US"/>
              <a:t>Access Database – Collaborative</a:t>
            </a:r>
            <a:endParaRPr lang="en-US">
              <a:solidFill>
                <a:srgbClr val="000000"/>
              </a:solidFill>
              <a:latin typeface="Corbel"/>
            </a:endParaRPr>
          </a:p>
          <a:p>
            <a:r>
              <a:rPr lang="en-US">
                <a:solidFill>
                  <a:srgbClr val="000000"/>
                </a:solidFill>
                <a:latin typeface="Corbel"/>
              </a:rPr>
              <a:t>Gantt Chart – Robert</a:t>
            </a:r>
          </a:p>
          <a:p>
            <a:r>
              <a:rPr lang="en-US">
                <a:solidFill>
                  <a:srgbClr val="000000"/>
                </a:solidFill>
                <a:latin typeface="Corbel"/>
              </a:rPr>
              <a:t>UML Chart – Robert &amp; Ciarán</a:t>
            </a:r>
          </a:p>
          <a:p>
            <a:r>
              <a:rPr lang="en-US">
                <a:solidFill>
                  <a:srgbClr val="000000"/>
                </a:solidFill>
                <a:latin typeface="Corbel"/>
              </a:rPr>
              <a:t>Word Press - Ciarán</a:t>
            </a:r>
          </a:p>
          <a:p>
            <a:r>
              <a:rPr lang="en-US">
                <a:solidFill>
                  <a:srgbClr val="000000"/>
                </a:solidFill>
                <a:latin typeface="Corbel"/>
              </a:rPr>
              <a:t>Presentation – Collaborative</a:t>
            </a:r>
          </a:p>
          <a:p>
            <a:r>
              <a:rPr lang="en-US">
                <a:solidFill>
                  <a:srgbClr val="000000"/>
                </a:solidFill>
                <a:latin typeface="Corbel"/>
              </a:rPr>
              <a:t>Trello – Michael</a:t>
            </a:r>
          </a:p>
          <a:p>
            <a:r>
              <a:rPr lang="en-US" err="1">
                <a:solidFill>
                  <a:srgbClr val="000000"/>
                </a:solidFill>
                <a:latin typeface="Corbel"/>
              </a:rPr>
              <a:t>Github</a:t>
            </a:r>
            <a:r>
              <a:rPr lang="en-US">
                <a:solidFill>
                  <a:srgbClr val="000000"/>
                </a:solidFill>
                <a:latin typeface="Corbel"/>
              </a:rPr>
              <a:t> – Jake</a:t>
            </a:r>
          </a:p>
        </p:txBody>
      </p:sp>
    </p:spTree>
    <p:extLst>
      <p:ext uri="{BB962C8B-B14F-4D97-AF65-F5344CB8AC3E}">
        <p14:creationId xmlns:p14="http://schemas.microsoft.com/office/powerpoint/2010/main" val="2892969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Database Overview</a:t>
            </a:r>
          </a:p>
        </p:txBody>
      </p:sp>
      <p:sp>
        <p:nvSpPr>
          <p:cNvPr id="3" name="Content Placeholder 2"/>
          <p:cNvSpPr>
            <a:spLocks noGrp="1"/>
          </p:cNvSpPr>
          <p:nvPr>
            <p:ph idx="1"/>
          </p:nvPr>
        </p:nvSpPr>
        <p:spPr/>
        <p:txBody>
          <a:bodyPr/>
          <a:lstStyle/>
          <a:p>
            <a:r>
              <a:rPr lang="en-US"/>
              <a:t>Our Access Database was split into four sections: Queries, Reports, Forms and Tables. </a:t>
            </a:r>
          </a:p>
          <a:p>
            <a:r>
              <a:rPr lang="en-US"/>
              <a:t>The former three have been created using the data and layout found in the tables. </a:t>
            </a:r>
          </a:p>
          <a:p>
            <a:r>
              <a:rPr lang="en-US"/>
              <a:t>The forms were laid out to make filling in information easy and accessible.</a:t>
            </a:r>
          </a:p>
          <a:p>
            <a:r>
              <a:rPr lang="en-US"/>
              <a:t>Queries were selected to resemble realistically common searches by users.</a:t>
            </a:r>
          </a:p>
        </p:txBody>
      </p:sp>
    </p:spTree>
    <p:extLst>
      <p:ext uri="{BB962C8B-B14F-4D97-AF65-F5344CB8AC3E}">
        <p14:creationId xmlns:p14="http://schemas.microsoft.com/office/powerpoint/2010/main" val="1044597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3525" y="150813"/>
            <a:ext cx="11504533" cy="6468157"/>
          </a:xfrm>
          <a:prstGeom prst="rect">
            <a:avLst/>
          </a:prstGeom>
        </p:spPr>
      </p:pic>
    </p:spTree>
    <p:extLst>
      <p:ext uri="{BB962C8B-B14F-4D97-AF65-F5344CB8AC3E}">
        <p14:creationId xmlns:p14="http://schemas.microsoft.com/office/powerpoint/2010/main" val="2421528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09575" y="233363"/>
            <a:ext cx="11422872" cy="6420295"/>
          </a:xfrm>
          <a:prstGeom prst="rect">
            <a:avLst/>
          </a:prstGeom>
        </p:spPr>
      </p:pic>
    </p:spTree>
    <p:extLst>
      <p:ext uri="{BB962C8B-B14F-4D97-AF65-F5344CB8AC3E}">
        <p14:creationId xmlns:p14="http://schemas.microsoft.com/office/powerpoint/2010/main" val="2597969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59249" y="204540"/>
            <a:ext cx="11380314" cy="6396285"/>
          </a:xfrm>
          <a:prstGeom prst="rect">
            <a:avLst/>
          </a:prstGeom>
        </p:spPr>
      </p:pic>
    </p:spTree>
    <p:extLst>
      <p:ext uri="{BB962C8B-B14F-4D97-AF65-F5344CB8AC3E}">
        <p14:creationId xmlns:p14="http://schemas.microsoft.com/office/powerpoint/2010/main" val="3327877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38612" y="193395"/>
            <a:ext cx="11394601" cy="6402668"/>
          </a:xfrm>
          <a:prstGeom prst="rect">
            <a:avLst/>
          </a:prstGeom>
        </p:spPr>
      </p:pic>
    </p:spTree>
    <p:extLst>
      <p:ext uri="{BB962C8B-B14F-4D97-AF65-F5344CB8AC3E}">
        <p14:creationId xmlns:p14="http://schemas.microsoft.com/office/powerpoint/2010/main" val="2234709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UML Chart</a:t>
            </a:r>
          </a:p>
        </p:txBody>
      </p:sp>
      <p:pic>
        <p:nvPicPr>
          <p:cNvPr id="5" name="Content Placeholder 4" descr="Use_Case_Diagram.jpg"/>
          <p:cNvPicPr>
            <a:picLocks noGrp="1" noChangeAspect="1"/>
          </p:cNvPicPr>
          <p:nvPr>
            <p:ph sz="half" idx="1"/>
          </p:nvPr>
        </p:nvPicPr>
        <p:blipFill>
          <a:blip r:embed="rId3"/>
          <a:stretch>
            <a:fillRect/>
          </a:stretch>
        </p:blipFill>
        <p:spPr>
          <a:xfrm>
            <a:off x="2187402" y="2667000"/>
            <a:ext cx="3488083" cy="3124200"/>
          </a:xfrm>
        </p:spPr>
      </p:pic>
      <p:sp>
        <p:nvSpPr>
          <p:cNvPr id="4" name="Content Placeholder 3"/>
          <p:cNvSpPr>
            <a:spLocks noGrp="1"/>
          </p:cNvSpPr>
          <p:nvPr>
            <p:ph sz="half" idx="2"/>
          </p:nvPr>
        </p:nvSpPr>
        <p:spPr/>
        <p:txBody>
          <a:bodyPr vert="horz" lIns="91440" tIns="45720" rIns="91440" bIns="45720" rtlCol="0" anchor="t">
            <a:normAutofit/>
          </a:bodyPr>
          <a:lstStyle/>
          <a:p>
            <a:r>
              <a:rPr lang="en-US"/>
              <a:t>The UML Chart is a visual representation of the accounts of the company. This shows how the service the company offer works. The diagram shows the customer, supplier and the inventory as they relate to each other within the company infrastructure. </a:t>
            </a:r>
          </a:p>
        </p:txBody>
      </p:sp>
    </p:spTree>
    <p:extLst>
      <p:ext uri="{BB962C8B-B14F-4D97-AF65-F5344CB8AC3E}">
        <p14:creationId xmlns:p14="http://schemas.microsoft.com/office/powerpoint/2010/main" val="36173534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21</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Parallax</vt:lpstr>
      <vt:lpstr>Group Presentation </vt:lpstr>
      <vt:lpstr>MCTV Limited</vt:lpstr>
      <vt:lpstr>Who did what?</vt:lpstr>
      <vt:lpstr>Database Overview</vt:lpstr>
      <vt:lpstr>PowerPoint Presentation</vt:lpstr>
      <vt:lpstr>PowerPoint Presentation</vt:lpstr>
      <vt:lpstr>PowerPoint Presentation</vt:lpstr>
      <vt:lpstr>PowerPoint Presentation</vt:lpstr>
      <vt:lpstr>UML Chart</vt:lpstr>
      <vt:lpstr>Microsoft Dynamics</vt:lpstr>
      <vt:lpstr>Screenshots of Dynamics</vt:lpstr>
      <vt:lpstr>PowerPoint Presentation</vt:lpstr>
      <vt:lpstr>PowerPoint Presentation</vt:lpstr>
      <vt:lpstr>WordPress.</vt:lpstr>
      <vt:lpstr>Slack</vt:lpstr>
      <vt:lpstr>Slack</vt:lpstr>
      <vt:lpstr>Trello</vt:lpstr>
      <vt:lpstr>Gantt Chart</vt:lpstr>
      <vt:lpstr>PowerPoint Presentation</vt:lpstr>
      <vt:lpstr>Design and Aesthetics </vt:lpstr>
      <vt:lpstr>Conclusion: Future Developments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Presentation </dc:title>
  <cp:revision>1</cp:revision>
  <dcterms:modified xsi:type="dcterms:W3CDTF">2017-04-19T21:28:19Z</dcterms:modified>
</cp:coreProperties>
</file>