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62" r:id="rId4"/>
    <p:sldId id="258" r:id="rId5"/>
    <p:sldId id="259" r:id="rId6"/>
    <p:sldId id="260" r:id="rId7"/>
    <p:sldId id="263" r:id="rId8"/>
    <p:sldId id="261" r:id="rId9"/>
    <p:sldId id="268" r:id="rId10"/>
    <p:sldId id="269" r:id="rId11"/>
    <p:sldId id="264" r:id="rId12"/>
    <p:sldId id="265" r:id="rId13"/>
    <p:sldId id="266" r:id="rId14"/>
    <p:sldId id="267"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1054" autoAdjust="0"/>
  </p:normalViewPr>
  <p:slideViewPr>
    <p:cSldViewPr snapToGrid="0">
      <p:cViewPr varScale="1">
        <p:scale>
          <a:sx n="133" d="100"/>
          <a:sy n="133" d="100"/>
        </p:scale>
        <p:origin x="122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66363-0675-4A74-9923-1485268E71DF}"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5B1E8-5B05-410B-B807-7EA42CC5B57B}" type="slidenum">
              <a:rPr lang="en-US" smtClean="0"/>
              <a:t>‹#›</a:t>
            </a:fld>
            <a:endParaRPr lang="en-US"/>
          </a:p>
        </p:txBody>
      </p:sp>
    </p:spTree>
    <p:extLst>
      <p:ext uri="{BB962C8B-B14F-4D97-AF65-F5344CB8AC3E}">
        <p14:creationId xmlns:p14="http://schemas.microsoft.com/office/powerpoint/2010/main" val="212295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ride.divvybikes.com/data-license-agreemen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here?</a:t>
            </a:r>
          </a:p>
          <a:p>
            <a:endParaRPr lang="en-US" dirty="0"/>
          </a:p>
          <a:p>
            <a:r>
              <a:rPr lang="en-US" dirty="0"/>
              <a:t>I have been tasked with answering the following question: How do annual members and casual riders use </a:t>
            </a:r>
            <a:r>
              <a:rPr lang="en-US" dirty="0" err="1"/>
              <a:t>Cyclistic</a:t>
            </a:r>
            <a:r>
              <a:rPr lang="en-US" dirty="0"/>
              <a:t> bikes differently?</a:t>
            </a:r>
          </a:p>
          <a:p>
            <a:endParaRPr lang="en-US" dirty="0"/>
          </a:p>
          <a:p>
            <a:r>
              <a:rPr lang="en-US" dirty="0"/>
              <a:t>Now, before moving forward, it is important to note, that due to data-privacy concerns, we do not have access to any sort of personally identifiable information or financial data. So, we are unable to look at this from a monetary </a:t>
            </a:r>
            <a:r>
              <a:rPr lang="en-US" dirty="0" err="1"/>
              <a:t>lense</a:t>
            </a:r>
            <a:r>
              <a:rPr lang="en-US" dirty="0"/>
              <a:t> or from individual users’ perspectives.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3</a:t>
            </a:fld>
            <a:endParaRPr lang="en-US"/>
          </a:p>
        </p:txBody>
      </p:sp>
    </p:spTree>
    <p:extLst>
      <p:ext uri="{BB962C8B-B14F-4D97-AF65-F5344CB8AC3E}">
        <p14:creationId xmlns:p14="http://schemas.microsoft.com/office/powerpoint/2010/main" val="3055869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pattern for the average ride lengths on Saturdays follows the same general pattern of the casual riders and annual members average ride lengths over the course of the year.</a:t>
            </a:r>
          </a:p>
          <a:p>
            <a:endParaRPr lang="en-US" dirty="0"/>
          </a:p>
          <a:p>
            <a:r>
              <a:rPr lang="en-US" dirty="0"/>
              <a:t>We can see that same spike in ride length during February across all three measurements.</a:t>
            </a:r>
          </a:p>
          <a:p>
            <a:endParaRPr lang="en-US" dirty="0"/>
          </a:p>
          <a:p>
            <a:r>
              <a:rPr lang="en-US" dirty="0"/>
              <a:t>One of the other general findings from this project is that Saturdays were the busiest days across each month for the whole year.</a:t>
            </a:r>
          </a:p>
          <a:p>
            <a:r>
              <a:rPr lang="en-US" dirty="0"/>
              <a:t>(Next slide)</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12</a:t>
            </a:fld>
            <a:endParaRPr lang="en-US"/>
          </a:p>
        </p:txBody>
      </p:sp>
    </p:spTree>
    <p:extLst>
      <p:ext uri="{BB962C8B-B14F-4D97-AF65-F5344CB8AC3E}">
        <p14:creationId xmlns:p14="http://schemas.microsoft.com/office/powerpoint/2010/main" val="277115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 I would like to point out here is the “</a:t>
            </a:r>
            <a:r>
              <a:rPr lang="en-US" dirty="0" err="1"/>
              <a:t>mode_day_of_week</a:t>
            </a:r>
            <a:r>
              <a:rPr lang="en-US" dirty="0"/>
              <a:t>” column (towards the middle of the table).</a:t>
            </a:r>
          </a:p>
          <a:p>
            <a:endParaRPr lang="en-US" dirty="0"/>
          </a:p>
          <a:p>
            <a:r>
              <a:rPr lang="en-US" dirty="0"/>
              <a:t>This was created by calculating which day of the week had the largest number of rides/trips in each month.</a:t>
            </a:r>
          </a:p>
          <a:p>
            <a:r>
              <a:rPr lang="en-US" dirty="0"/>
              <a:t>Each day was assigned a number. Sunday is 1, Monday is 2, and so on through Saturday as 7.</a:t>
            </a:r>
          </a:p>
          <a:p>
            <a:r>
              <a:rPr lang="en-US" dirty="0"/>
              <a:t>With this, we can see that across the whole year, Saturday was largely the most popular day for the use of the service by all users.</a:t>
            </a:r>
          </a:p>
          <a:p>
            <a:endParaRPr lang="en-US" dirty="0"/>
          </a:p>
          <a:p>
            <a:r>
              <a:rPr lang="en-US" dirty="0"/>
              <a:t>The cells highlighted in green represent the highest measures, while the red highlights represent the lowest measures for their respective categories.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13</a:t>
            </a:fld>
            <a:endParaRPr lang="en-US"/>
          </a:p>
        </p:txBody>
      </p:sp>
    </p:spTree>
    <p:extLst>
      <p:ext uri="{BB962C8B-B14F-4D97-AF65-F5344CB8AC3E}">
        <p14:creationId xmlns:p14="http://schemas.microsoft.com/office/powerpoint/2010/main" val="18803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out to answer the following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annual members and casual riders use </a:t>
            </a:r>
            <a:r>
              <a:rPr lang="en-US" dirty="0" err="1"/>
              <a:t>Cyclistic</a:t>
            </a:r>
            <a:r>
              <a:rPr lang="en-US" dirty="0"/>
              <a:t> bikes differently?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Casual riders tend to take longer rides on average (usually 10-15 minutes longer than their annual member counterparts)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to me points towards the possibility that casual riders may be using the service for recreational purposes and taking longer rides, while annual members may just be using it for their daily commute to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this is an assumption based on the data we do have, but keep in mind, there is a lot of data we do not have access to that would allow us a better understanding of this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July was the busiest month of the year overall in terms of the largest number of total rides by both types of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February was the least busy month; however, we did see that the February had large spikes in average ride lengths for both casual riders and members. This could be due to poorer weather conditions compared to other parts of the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saw some seasonality along with this, where the summer months had the highest total rides as well as longer average ride lengths.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14</a:t>
            </a:fld>
            <a:endParaRPr lang="en-US"/>
          </a:p>
        </p:txBody>
      </p:sp>
    </p:spTree>
    <p:extLst>
      <p:ext uri="{BB962C8B-B14F-4D97-AF65-F5344CB8AC3E}">
        <p14:creationId xmlns:p14="http://schemas.microsoft.com/office/powerpoint/2010/main" val="2346267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wanting to convert more of our casual users into annual members, I recommend the following: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Market towards the casual riders who have higher than average usage of the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show that they will get the best deal for their money by becoming an annual member instead, we should be able to make some conversions that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Run promotional weekend deals during the summer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saw that Saturdays specifically are busiest days of the month throughout the year, and the summer months were the busiest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run a promotional weekend deal on rides for annual members, we could attract more casual riders to the annual membership.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Annual member discounts during the winter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my second point, the winter months, like we saw with February, have much lower usage of the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provide further discounted rides to annual members, we can encourage more usage during these months, as well as potentially attract the casual riders using the service during these months to the annual membership.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15</a:t>
            </a:fld>
            <a:endParaRPr lang="en-US"/>
          </a:p>
        </p:txBody>
      </p:sp>
    </p:spTree>
    <p:extLst>
      <p:ext uri="{BB962C8B-B14F-4D97-AF65-F5344CB8AC3E}">
        <p14:creationId xmlns:p14="http://schemas.microsoft.com/office/powerpoint/2010/main" val="310585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F"/>
                </a:solidFill>
                <a:effectLst/>
                <a:latin typeface="-apple-system"/>
              </a:rPr>
              <a:t>The public data provided for this project can be found here:</a:t>
            </a:r>
            <a:br>
              <a:rPr lang="en-US" b="0" i="0" dirty="0">
                <a:solidFill>
                  <a:srgbClr val="24292F"/>
                </a:solidFill>
                <a:effectLst/>
                <a:latin typeface="-apple-system"/>
              </a:rPr>
            </a:br>
            <a:r>
              <a:rPr lang="en-US" b="0" i="0" u="none" strike="noStrike" dirty="0">
                <a:solidFill>
                  <a:srgbClr val="24292F"/>
                </a:solidFill>
                <a:effectLst/>
                <a:latin typeface="-apple-system"/>
                <a:hlinkClick r:id="rId3"/>
              </a:rPr>
              <a:t>https://divvy-tripdata.s3.amazonaws.com/index.html</a:t>
            </a:r>
            <a:endParaRPr lang="en-US" b="0" i="0" dirty="0">
              <a:solidFill>
                <a:srgbClr val="24292F"/>
              </a:solidFill>
              <a:effectLst/>
              <a:latin typeface="-apple-system"/>
            </a:endParaRPr>
          </a:p>
          <a:p>
            <a:pPr algn="l"/>
            <a:r>
              <a:rPr lang="en-US" b="0" i="0" dirty="0">
                <a:solidFill>
                  <a:srgbClr val="24292F"/>
                </a:solidFill>
                <a:effectLst/>
                <a:latin typeface="-apple-system"/>
              </a:rPr>
              <a:t>The data is made available by Motivate International Inc. under the following license:</a:t>
            </a:r>
            <a:br>
              <a:rPr lang="en-US" b="0" i="0" dirty="0">
                <a:solidFill>
                  <a:srgbClr val="24292F"/>
                </a:solidFill>
                <a:effectLst/>
                <a:latin typeface="-apple-system"/>
              </a:rPr>
            </a:br>
            <a:r>
              <a:rPr lang="en-US" b="0" i="0" u="none" strike="noStrike" dirty="0">
                <a:solidFill>
                  <a:srgbClr val="24292F"/>
                </a:solidFill>
                <a:effectLst/>
                <a:latin typeface="-apple-system"/>
                <a:hlinkClick r:id="rId4"/>
              </a:rPr>
              <a:t>https://ride.divvybikes.com/data-license-agreement</a:t>
            </a:r>
            <a:endParaRPr lang="en-US" b="0" i="0" dirty="0">
              <a:solidFill>
                <a:srgbClr val="24292F"/>
              </a:solidFill>
              <a:effectLst/>
              <a:latin typeface="-apple-system"/>
            </a:endParaRPr>
          </a:p>
          <a:p>
            <a:pPr algn="l"/>
            <a:endParaRPr lang="en-US" b="0" i="0" dirty="0">
              <a:solidFill>
                <a:srgbClr val="24292F"/>
              </a:solidFill>
              <a:effectLst/>
              <a:latin typeface="-apple-system"/>
            </a:endParaRPr>
          </a:p>
          <a:p>
            <a:pPr algn="l"/>
            <a:r>
              <a:rPr lang="en-US" b="0" i="0" dirty="0">
                <a:solidFill>
                  <a:srgbClr val="24292F"/>
                </a:solidFill>
                <a:effectLst/>
                <a:latin typeface="-apple-system"/>
              </a:rPr>
              <a:t>Data used ranges from December 2020 through November 2021.</a:t>
            </a:r>
          </a:p>
          <a:p>
            <a:pPr algn="l"/>
            <a:endParaRPr lang="en-US" b="0" i="0" dirty="0">
              <a:solidFill>
                <a:srgbClr val="24292F"/>
              </a:solidFill>
              <a:effectLst/>
              <a:latin typeface="-apple-system"/>
            </a:endParaRPr>
          </a:p>
          <a:p>
            <a:pPr algn="l"/>
            <a:r>
              <a:rPr lang="en-US" b="0" i="0" dirty="0">
                <a:solidFill>
                  <a:srgbClr val="24292F"/>
                </a:solidFill>
                <a:effectLst/>
                <a:latin typeface="-apple-system"/>
              </a:rPr>
              <a:t>Data source description:</a:t>
            </a:r>
          </a:p>
          <a:p>
            <a:pPr algn="l">
              <a:buFont typeface="Arial" panose="020B0604020202020204" pitchFamily="34" charset="0"/>
              <a:buChar char="•"/>
            </a:pPr>
            <a:r>
              <a:rPr lang="en-US" b="0" i="0" dirty="0">
                <a:solidFill>
                  <a:srgbClr val="24292F"/>
                </a:solidFill>
                <a:effectLst/>
                <a:latin typeface="-apple-system"/>
              </a:rPr>
              <a:t>Raw data and licensing linked above</a:t>
            </a:r>
          </a:p>
          <a:p>
            <a:pPr algn="l">
              <a:buFont typeface="Arial" panose="020B0604020202020204" pitchFamily="34" charset="0"/>
              <a:buChar char="•"/>
            </a:pPr>
            <a:r>
              <a:rPr lang="en-US" b="0" i="0" dirty="0">
                <a:solidFill>
                  <a:srgbClr val="24292F"/>
                </a:solidFill>
                <a:effectLst/>
                <a:latin typeface="-apple-system"/>
              </a:rPr>
              <a:t>Data contains these columns: </a:t>
            </a:r>
            <a:r>
              <a:rPr lang="en-US" b="0" i="0" dirty="0" err="1">
                <a:solidFill>
                  <a:srgbClr val="24292F"/>
                </a:solidFill>
                <a:effectLst/>
                <a:latin typeface="-apple-system"/>
              </a:rPr>
              <a:t>ride_id</a:t>
            </a:r>
            <a:r>
              <a:rPr lang="en-US" b="0" i="0" dirty="0">
                <a:solidFill>
                  <a:srgbClr val="24292F"/>
                </a:solidFill>
                <a:effectLst/>
                <a:latin typeface="-apple-system"/>
              </a:rPr>
              <a:t>, </a:t>
            </a:r>
            <a:r>
              <a:rPr lang="en-US" b="0" i="0" dirty="0" err="1">
                <a:solidFill>
                  <a:srgbClr val="24292F"/>
                </a:solidFill>
                <a:effectLst/>
                <a:latin typeface="-apple-system"/>
              </a:rPr>
              <a:t>rideable_type</a:t>
            </a:r>
            <a:r>
              <a:rPr lang="en-US" b="0" i="0" dirty="0">
                <a:solidFill>
                  <a:srgbClr val="24292F"/>
                </a:solidFill>
                <a:effectLst/>
                <a:latin typeface="-apple-system"/>
              </a:rPr>
              <a:t>, </a:t>
            </a:r>
            <a:r>
              <a:rPr lang="en-US" b="0" i="0" dirty="0" err="1">
                <a:solidFill>
                  <a:srgbClr val="24292F"/>
                </a:solidFill>
                <a:effectLst/>
                <a:latin typeface="-apple-system"/>
              </a:rPr>
              <a:t>started_at</a:t>
            </a:r>
            <a:r>
              <a:rPr lang="en-US" b="0" i="0" dirty="0">
                <a:solidFill>
                  <a:srgbClr val="24292F"/>
                </a:solidFill>
                <a:effectLst/>
                <a:latin typeface="-apple-system"/>
              </a:rPr>
              <a:t>, </a:t>
            </a:r>
            <a:r>
              <a:rPr lang="en-US" b="0" i="0" dirty="0" err="1">
                <a:solidFill>
                  <a:srgbClr val="24292F"/>
                </a:solidFill>
                <a:effectLst/>
                <a:latin typeface="-apple-system"/>
              </a:rPr>
              <a:t>ended_at</a:t>
            </a:r>
            <a:r>
              <a:rPr lang="en-US" b="0" i="0" dirty="0">
                <a:solidFill>
                  <a:srgbClr val="24292F"/>
                </a:solidFill>
                <a:effectLst/>
                <a:latin typeface="-apple-system"/>
              </a:rPr>
              <a:t>, </a:t>
            </a:r>
            <a:r>
              <a:rPr lang="en-US" b="0" i="0" dirty="0" err="1">
                <a:solidFill>
                  <a:srgbClr val="24292F"/>
                </a:solidFill>
                <a:effectLst/>
                <a:latin typeface="-apple-system"/>
              </a:rPr>
              <a:t>start_station_name</a:t>
            </a:r>
            <a:r>
              <a:rPr lang="en-US" b="0" i="0" dirty="0">
                <a:solidFill>
                  <a:srgbClr val="24292F"/>
                </a:solidFill>
                <a:effectLst/>
                <a:latin typeface="-apple-system"/>
              </a:rPr>
              <a:t>, </a:t>
            </a:r>
            <a:r>
              <a:rPr lang="en-US" b="0" i="0" dirty="0" err="1">
                <a:solidFill>
                  <a:srgbClr val="24292F"/>
                </a:solidFill>
                <a:effectLst/>
                <a:latin typeface="-apple-system"/>
              </a:rPr>
              <a:t>start_station_id</a:t>
            </a:r>
            <a:r>
              <a:rPr lang="en-US" b="0" i="0" dirty="0">
                <a:solidFill>
                  <a:srgbClr val="24292F"/>
                </a:solidFill>
                <a:effectLst/>
                <a:latin typeface="-apple-system"/>
              </a:rPr>
              <a:t>, </a:t>
            </a:r>
            <a:r>
              <a:rPr lang="en-US" b="0" i="0" dirty="0" err="1">
                <a:solidFill>
                  <a:srgbClr val="24292F"/>
                </a:solidFill>
                <a:effectLst/>
                <a:latin typeface="-apple-system"/>
              </a:rPr>
              <a:t>end_station_name</a:t>
            </a:r>
            <a:r>
              <a:rPr lang="en-US" b="0" i="0" dirty="0">
                <a:solidFill>
                  <a:srgbClr val="24292F"/>
                </a:solidFill>
                <a:effectLst/>
                <a:latin typeface="-apple-system"/>
              </a:rPr>
              <a:t>, </a:t>
            </a:r>
            <a:r>
              <a:rPr lang="en-US" b="0" i="0" dirty="0" err="1">
                <a:solidFill>
                  <a:srgbClr val="24292F"/>
                </a:solidFill>
                <a:effectLst/>
                <a:latin typeface="-apple-system"/>
              </a:rPr>
              <a:t>end_station_id</a:t>
            </a:r>
            <a:r>
              <a:rPr lang="en-US" b="0" i="0" dirty="0">
                <a:solidFill>
                  <a:srgbClr val="24292F"/>
                </a:solidFill>
                <a:effectLst/>
                <a:latin typeface="-apple-system"/>
              </a:rPr>
              <a:t>, </a:t>
            </a:r>
            <a:r>
              <a:rPr lang="en-US" b="0" i="0" dirty="0" err="1">
                <a:solidFill>
                  <a:srgbClr val="24292F"/>
                </a:solidFill>
                <a:effectLst/>
                <a:latin typeface="-apple-system"/>
              </a:rPr>
              <a:t>start_lat</a:t>
            </a:r>
            <a:r>
              <a:rPr lang="en-US" b="0" i="0" dirty="0">
                <a:solidFill>
                  <a:srgbClr val="24292F"/>
                </a:solidFill>
                <a:effectLst/>
                <a:latin typeface="-apple-system"/>
              </a:rPr>
              <a:t>, </a:t>
            </a:r>
            <a:r>
              <a:rPr lang="en-US" b="0" i="0" dirty="0" err="1">
                <a:solidFill>
                  <a:srgbClr val="24292F"/>
                </a:solidFill>
                <a:effectLst/>
                <a:latin typeface="-apple-system"/>
              </a:rPr>
              <a:t>start_lng</a:t>
            </a:r>
            <a:r>
              <a:rPr lang="en-US" b="0" i="0" dirty="0">
                <a:solidFill>
                  <a:srgbClr val="24292F"/>
                </a:solidFill>
                <a:effectLst/>
                <a:latin typeface="-apple-system"/>
              </a:rPr>
              <a:t>, </a:t>
            </a:r>
            <a:r>
              <a:rPr lang="en-US" b="0" i="0" dirty="0" err="1">
                <a:solidFill>
                  <a:srgbClr val="24292F"/>
                </a:solidFill>
                <a:effectLst/>
                <a:latin typeface="-apple-system"/>
              </a:rPr>
              <a:t>end_lat</a:t>
            </a:r>
            <a:r>
              <a:rPr lang="en-US" b="0" i="0" dirty="0">
                <a:solidFill>
                  <a:srgbClr val="24292F"/>
                </a:solidFill>
                <a:effectLst/>
                <a:latin typeface="-apple-system"/>
              </a:rPr>
              <a:t>, </a:t>
            </a:r>
            <a:r>
              <a:rPr lang="en-US" b="0" i="0" dirty="0" err="1">
                <a:solidFill>
                  <a:srgbClr val="24292F"/>
                </a:solidFill>
                <a:effectLst/>
                <a:latin typeface="-apple-system"/>
              </a:rPr>
              <a:t>end_lng</a:t>
            </a:r>
            <a:r>
              <a:rPr lang="en-US" b="0" i="0" dirty="0">
                <a:solidFill>
                  <a:srgbClr val="24292F"/>
                </a:solidFill>
                <a:effectLst/>
                <a:latin typeface="-apple-system"/>
              </a:rPr>
              <a:t>, </a:t>
            </a:r>
            <a:r>
              <a:rPr lang="en-US" b="0" i="0" dirty="0" err="1">
                <a:solidFill>
                  <a:srgbClr val="24292F"/>
                </a:solidFill>
                <a:effectLst/>
                <a:latin typeface="-apple-system"/>
              </a:rPr>
              <a:t>member_casual</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Data comes from Motivate International Inc., who operates the City of Chicago’s Divvy bicycle sharing service</a:t>
            </a:r>
          </a:p>
          <a:p>
            <a:pPr algn="l">
              <a:buFont typeface="Arial" panose="020B0604020202020204" pitchFamily="34" charset="0"/>
              <a:buChar char="•"/>
            </a:pPr>
            <a:r>
              <a:rPr lang="en-US" b="0" i="0" dirty="0">
                <a:solidFill>
                  <a:srgbClr val="24292F"/>
                </a:solidFill>
                <a:effectLst/>
                <a:latin typeface="-apple-system"/>
              </a:rPr>
              <a:t>12 individual files (one for each month of the year)</a:t>
            </a:r>
          </a:p>
          <a:p>
            <a:pPr algn="l">
              <a:buFont typeface="Arial" panose="020B0604020202020204" pitchFamily="34" charset="0"/>
              <a:buChar char="•"/>
            </a:pPr>
            <a:r>
              <a:rPr lang="en-US" b="0" i="0" dirty="0">
                <a:solidFill>
                  <a:srgbClr val="24292F"/>
                </a:solidFill>
                <a:effectLst/>
                <a:latin typeface="-apple-system"/>
              </a:rPr>
              <a:t>Each file contains ~100,000+ records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4</a:t>
            </a:fld>
            <a:endParaRPr lang="en-US"/>
          </a:p>
        </p:txBody>
      </p:sp>
    </p:spTree>
    <p:extLst>
      <p:ext uri="{BB962C8B-B14F-4D97-AF65-F5344CB8AC3E}">
        <p14:creationId xmlns:p14="http://schemas.microsoft.com/office/powerpoint/2010/main" val="1034351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F"/>
                </a:solidFill>
                <a:effectLst/>
                <a:latin typeface="-apple-system"/>
              </a:rPr>
              <a:t>Set by the case study:</a:t>
            </a:r>
          </a:p>
          <a:p>
            <a:pPr algn="l">
              <a:buFont typeface="Arial" panose="020B0604020202020204" pitchFamily="34" charset="0"/>
              <a:buChar char="•"/>
            </a:pPr>
            <a:r>
              <a:rPr lang="en-US" b="0" i="0" dirty="0">
                <a:solidFill>
                  <a:srgbClr val="24292F"/>
                </a:solidFill>
                <a:effectLst/>
                <a:latin typeface="-apple-system"/>
              </a:rPr>
              <a:t>Annual members are much more profitable than casual riders</a:t>
            </a:r>
          </a:p>
          <a:p>
            <a:pPr algn="l">
              <a:buFont typeface="Arial" panose="020B0604020202020204" pitchFamily="34" charset="0"/>
              <a:buChar char="•"/>
            </a:pPr>
            <a:r>
              <a:rPr lang="en-US" b="0" i="0" dirty="0">
                <a:solidFill>
                  <a:srgbClr val="24292F"/>
                </a:solidFill>
                <a:effectLst/>
                <a:latin typeface="-apple-system"/>
              </a:rPr>
              <a:t>Leadership believes that maximizing the number of annual members will be key to future growth</a:t>
            </a:r>
          </a:p>
          <a:p>
            <a:pPr algn="l">
              <a:buFont typeface="Arial" panose="020B0604020202020204" pitchFamily="34" charset="0"/>
              <a:buChar char="•"/>
            </a:pPr>
            <a:endParaRPr lang="en-US" b="0" i="0" dirty="0">
              <a:solidFill>
                <a:srgbClr val="24292F"/>
              </a:solidFill>
              <a:effectLst/>
              <a:latin typeface="-apple-system"/>
            </a:endParaRPr>
          </a:p>
          <a:p>
            <a:pPr algn="l"/>
            <a:r>
              <a:rPr lang="en-US" b="0" i="0" dirty="0">
                <a:solidFill>
                  <a:srgbClr val="24292F"/>
                </a:solidFill>
                <a:effectLst/>
                <a:latin typeface="-apple-system"/>
              </a:rPr>
              <a:t>My assumptions:</a:t>
            </a:r>
          </a:p>
          <a:p>
            <a:pPr algn="l">
              <a:buFont typeface="Arial" panose="020B0604020202020204" pitchFamily="34" charset="0"/>
              <a:buChar char="•"/>
            </a:pPr>
            <a:r>
              <a:rPr lang="en-US" b="0" i="0" dirty="0">
                <a:solidFill>
                  <a:srgbClr val="24292F"/>
                </a:solidFill>
                <a:effectLst/>
                <a:latin typeface="-apple-system"/>
              </a:rPr>
              <a:t>Due to data-privacy issues, the public data used for this project does not contain any riders' personally identifiable information, so we have to make many assumptions based on individual trip records based on trip time and user type (casual or member)</a:t>
            </a:r>
          </a:p>
          <a:p>
            <a:pPr algn="l">
              <a:buFont typeface="Arial" panose="020B0604020202020204" pitchFamily="34" charset="0"/>
              <a:buChar char="•"/>
            </a:pPr>
            <a:r>
              <a:rPr lang="en-US" b="0" i="0" dirty="0">
                <a:solidFill>
                  <a:srgbClr val="24292F"/>
                </a:solidFill>
                <a:effectLst/>
                <a:latin typeface="-apple-system"/>
              </a:rPr>
              <a:t>Most users are local to the Chicago area and use the service fairly regularly</a:t>
            </a:r>
          </a:p>
          <a:p>
            <a:pPr algn="l">
              <a:buFont typeface="Arial" panose="020B0604020202020204" pitchFamily="34" charset="0"/>
              <a:buChar char="•"/>
            </a:pPr>
            <a:r>
              <a:rPr lang="en-US" b="0" i="0" dirty="0">
                <a:solidFill>
                  <a:srgbClr val="24292F"/>
                </a:solidFill>
                <a:effectLst/>
                <a:latin typeface="-apple-system"/>
              </a:rPr>
              <a:t>Annual members use the </a:t>
            </a:r>
            <a:r>
              <a:rPr lang="en-US" b="0" i="0" dirty="0" err="1">
                <a:solidFill>
                  <a:srgbClr val="24292F"/>
                </a:solidFill>
                <a:effectLst/>
                <a:latin typeface="-apple-system"/>
              </a:rPr>
              <a:t>servcie</a:t>
            </a:r>
            <a:r>
              <a:rPr lang="en-US" b="0" i="0" dirty="0">
                <a:solidFill>
                  <a:srgbClr val="24292F"/>
                </a:solidFill>
                <a:effectLst/>
                <a:latin typeface="-apple-system"/>
              </a:rPr>
              <a:t> for commuting to work</a:t>
            </a:r>
          </a:p>
          <a:p>
            <a:pPr algn="l">
              <a:buFont typeface="Arial" panose="020B0604020202020204" pitchFamily="34" charset="0"/>
              <a:buChar char="•"/>
            </a:pPr>
            <a:r>
              <a:rPr lang="en-US" b="0" i="0" dirty="0">
                <a:solidFill>
                  <a:srgbClr val="24292F"/>
                </a:solidFill>
                <a:effectLst/>
                <a:latin typeface="-apple-system"/>
              </a:rPr>
              <a:t>Casual riders use the service for recreational use, it's likely this is most frequently on weekends</a:t>
            </a:r>
          </a:p>
          <a:p>
            <a:pPr algn="l">
              <a:buFont typeface="Arial" panose="020B0604020202020204" pitchFamily="34" charset="0"/>
              <a:buChar char="•"/>
            </a:pPr>
            <a:r>
              <a:rPr lang="en-US" b="0" i="0" dirty="0">
                <a:solidFill>
                  <a:srgbClr val="24292F"/>
                </a:solidFill>
                <a:effectLst/>
                <a:latin typeface="-apple-system"/>
              </a:rPr>
              <a:t>Single-ride and full-day passes are generally cheaper than an annual membership, but there is a certain frequency of use where the annual membership is the better deal for users while still being the most profitable offering for the company</a:t>
            </a:r>
          </a:p>
          <a:p>
            <a:pPr algn="l"/>
            <a:endParaRPr lang="en-US" b="0" i="1" dirty="0">
              <a:solidFill>
                <a:srgbClr val="24292F"/>
              </a:solidFill>
              <a:effectLst/>
              <a:latin typeface="-apple-system"/>
            </a:endParaRPr>
          </a:p>
          <a:p>
            <a:pPr algn="l"/>
            <a:r>
              <a:rPr lang="en-US" b="0" i="1" dirty="0">
                <a:solidFill>
                  <a:srgbClr val="24292F"/>
                </a:solidFill>
                <a:effectLst/>
                <a:latin typeface="-apple-system"/>
              </a:rPr>
              <a:t>No financial information or customer/user information is made available for this case study, so many general assumptions were made in the process of completing this project.</a:t>
            </a:r>
            <a:endParaRPr lang="en-US" b="0"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5</a:t>
            </a:fld>
            <a:endParaRPr lang="en-US"/>
          </a:p>
        </p:txBody>
      </p:sp>
    </p:spTree>
    <p:extLst>
      <p:ext uri="{BB962C8B-B14F-4D97-AF65-F5344CB8AC3E}">
        <p14:creationId xmlns:p14="http://schemas.microsoft.com/office/powerpoint/2010/main" val="10464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quick overview of the data, first we’ll take a look at the total rides taken per month and the average ride length per month.</a:t>
            </a:r>
          </a:p>
          <a:p>
            <a:endParaRPr lang="en-US" dirty="0"/>
          </a:p>
          <a:p>
            <a:r>
              <a:rPr lang="en-US" dirty="0"/>
              <a:t>Here we can see that July was the busiest month in terms of the total number of rides taken. May and June are very close as the months with the longest average ride lengths (measured in minutes)</a:t>
            </a:r>
          </a:p>
          <a:p>
            <a:endParaRPr lang="en-US" dirty="0"/>
          </a:p>
          <a:p>
            <a:r>
              <a:rPr lang="en-US" dirty="0"/>
              <a:t>Already, we can see there seems to be some seasonality with the number of rides taken. The summer months are a lot busier than the winter months early in the year.</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6</a:t>
            </a:fld>
            <a:endParaRPr lang="en-US"/>
          </a:p>
        </p:txBody>
      </p:sp>
    </p:spTree>
    <p:extLst>
      <p:ext uri="{BB962C8B-B14F-4D97-AF65-F5344CB8AC3E}">
        <p14:creationId xmlns:p14="http://schemas.microsoft.com/office/powerpoint/2010/main" val="424304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comparison of casual riders vs annual members will be the total rides recorded throughout the year.</a:t>
            </a:r>
          </a:p>
          <a:p>
            <a:endParaRPr lang="en-US" dirty="0"/>
          </a:p>
          <a:p>
            <a:r>
              <a:rPr lang="en-US" dirty="0"/>
              <a:t>We can already see the same seasonal pattern as we saw in the previous slide, the summer months tend to be busier with more rides taken by both types of users.</a:t>
            </a:r>
          </a:p>
          <a:p>
            <a:endParaRPr lang="en-US" dirty="0"/>
          </a:p>
          <a:p>
            <a:r>
              <a:rPr lang="en-US" dirty="0"/>
              <a:t>The top month for casual riders was July with 442,056 total trips</a:t>
            </a:r>
          </a:p>
          <a:p>
            <a:r>
              <a:rPr lang="en-US" dirty="0"/>
              <a:t>The top month for annual members was September with 392,257 total trips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7</a:t>
            </a:fld>
            <a:endParaRPr lang="en-US"/>
          </a:p>
        </p:txBody>
      </p:sp>
    </p:spTree>
    <p:extLst>
      <p:ext uri="{BB962C8B-B14F-4D97-AF65-F5344CB8AC3E}">
        <p14:creationId xmlns:p14="http://schemas.microsoft.com/office/powerpoint/2010/main" val="165711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casual riders in orange and annual members in blue.</a:t>
            </a:r>
          </a:p>
          <a:p>
            <a:endParaRPr lang="en-US" dirty="0"/>
          </a:p>
          <a:p>
            <a:r>
              <a:rPr lang="en-US" dirty="0"/>
              <a:t>We can clearly see that over the course of the year, casual riders typically had trips that were about 10-15 minutes longer than those of the annual members.</a:t>
            </a:r>
          </a:p>
          <a:p>
            <a:r>
              <a:rPr lang="en-US" dirty="0"/>
              <a:t>This to me points towards the possibility that casual riders may be using the service for recreational purposes and taking longer rides, while annual members may just be using it for their daily commute to work.</a:t>
            </a:r>
          </a:p>
          <a:p>
            <a:r>
              <a:rPr lang="en-US" dirty="0"/>
              <a:t>(We’ll see in the next few slides that most rides tend to end not far from their starting positions, possibly pointing towards the use of the service for commuting to work)</a:t>
            </a:r>
          </a:p>
          <a:p>
            <a:endParaRPr lang="en-US" dirty="0"/>
          </a:p>
          <a:p>
            <a:r>
              <a:rPr lang="en-US" dirty="0"/>
              <a:t>Something interesting to point out, we saw in the previous two slides that the summer months were the busiest months; however, we see here that February sees a spike in ride times, and it was the least busy month of the year and had the lowest average ride length.</a:t>
            </a:r>
          </a:p>
          <a:p>
            <a:r>
              <a:rPr lang="en-US" dirty="0"/>
              <a:t>The increase in rides times may be from poorer weather conditions than other months.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8</a:t>
            </a:fld>
            <a:endParaRPr lang="en-US"/>
          </a:p>
        </p:txBody>
      </p:sp>
    </p:spTree>
    <p:extLst>
      <p:ext uri="{BB962C8B-B14F-4D97-AF65-F5344CB8AC3E}">
        <p14:creationId xmlns:p14="http://schemas.microsoft.com/office/powerpoint/2010/main" val="307474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I’ve mapped the starting locations for every ride from July 1</a:t>
            </a:r>
            <a:r>
              <a:rPr lang="en-US" baseline="30000" dirty="0"/>
              <a:t>st</a:t>
            </a:r>
            <a:r>
              <a:rPr lang="en-US" dirty="0"/>
              <a:t> through the 31</a:t>
            </a:r>
            <a:r>
              <a:rPr lang="en-US" baseline="30000" dirty="0"/>
              <a:t>st</a:t>
            </a:r>
            <a:r>
              <a:rPr lang="en-US" dirty="0"/>
              <a:t> (July was the busiest month in terms of number of total rides).</a:t>
            </a:r>
          </a:p>
          <a:p>
            <a:endParaRPr lang="en-US" dirty="0"/>
          </a:p>
          <a:p>
            <a:r>
              <a:rPr lang="en-US" dirty="0"/>
              <a:t>Purple dots indicate days towards the beginning of the month and as the color shifts to yellow and into red, we work our way to the end of the month.</a:t>
            </a:r>
          </a:p>
          <a:p>
            <a:r>
              <a:rPr lang="en-US" dirty="0"/>
              <a:t>In our next slide, we will see how the bikes have been distributed from their starting spots at the end of the ride/trip.</a:t>
            </a:r>
          </a:p>
          <a:p>
            <a:endParaRPr lang="en-US" dirty="0"/>
          </a:p>
          <a:p>
            <a:r>
              <a:rPr lang="en-US" dirty="0"/>
              <a:t>Disclaimer, this map does not contain every single trip taken during the month of July, we are zoomed in on the Chicago city-center to examine the distances traveled during these rides/trips.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9</a:t>
            </a:fld>
            <a:endParaRPr lang="en-US"/>
          </a:p>
        </p:txBody>
      </p:sp>
    </p:spTree>
    <p:extLst>
      <p:ext uri="{BB962C8B-B14F-4D97-AF65-F5344CB8AC3E}">
        <p14:creationId xmlns:p14="http://schemas.microsoft.com/office/powerpoint/2010/main" val="260719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coloring scale works the same as the previous slide (July 1</a:t>
            </a:r>
            <a:r>
              <a:rPr lang="en-US" baseline="30000" dirty="0"/>
              <a:t>st</a:t>
            </a:r>
            <a:r>
              <a:rPr lang="en-US" dirty="0"/>
              <a:t> being purple, the 31</a:t>
            </a:r>
            <a:r>
              <a:rPr lang="en-US" baseline="30000" dirty="0"/>
              <a:t>st</a:t>
            </a:r>
            <a:r>
              <a:rPr lang="en-US" dirty="0"/>
              <a:t> being red, and so on).</a:t>
            </a:r>
          </a:p>
          <a:p>
            <a:endParaRPr lang="en-US" dirty="0"/>
          </a:p>
          <a:p>
            <a:r>
              <a:rPr lang="en-US" dirty="0"/>
              <a:t>Here we can see that many of the trips taken throughout the month ended relatively close to their starting locations (as indicated by the groupings being slightly more spread-out)</a:t>
            </a:r>
          </a:p>
          <a:p>
            <a:endParaRPr lang="en-US" dirty="0"/>
          </a:p>
          <a:p>
            <a:r>
              <a:rPr lang="en-US" dirty="0"/>
              <a:t>For the purposes of these maps, we are not able to specify which of these are casual riders and which are annual members.</a:t>
            </a:r>
          </a:p>
          <a:p>
            <a:r>
              <a:rPr lang="en-US" dirty="0"/>
              <a:t>However, due to the relatively small spread from starting to ending locations and the data mentioned previously, I believe that the annual members working downtown primarily use the service in the commute to work, leading to shorter average ride lengths.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10</a:t>
            </a:fld>
            <a:endParaRPr lang="en-US"/>
          </a:p>
        </p:txBody>
      </p:sp>
    </p:spTree>
    <p:extLst>
      <p:ext uri="{BB962C8B-B14F-4D97-AF65-F5344CB8AC3E}">
        <p14:creationId xmlns:p14="http://schemas.microsoft.com/office/powerpoint/2010/main" val="120560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look at the average ride lengths by day of the week.</a:t>
            </a:r>
          </a:p>
          <a:p>
            <a:endParaRPr lang="en-US" dirty="0"/>
          </a:p>
          <a:p>
            <a:r>
              <a:rPr lang="en-US" dirty="0"/>
              <a:t>I wanted to see if the weekends typically saw longer rides over the weekdays, but there is not much of a noticeable difference across all 7 days throughout the whole year.</a:t>
            </a:r>
          </a:p>
          <a:p>
            <a:endParaRPr lang="en-US" dirty="0"/>
          </a:p>
          <a:p>
            <a:r>
              <a:rPr lang="en-US" dirty="0"/>
              <a:t>There is one pattern that does emerge here though.</a:t>
            </a:r>
          </a:p>
          <a:p>
            <a:r>
              <a:rPr lang="en-US" dirty="0"/>
              <a:t>(Next slide)</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11</a:t>
            </a:fld>
            <a:endParaRPr lang="en-US"/>
          </a:p>
        </p:txBody>
      </p:sp>
    </p:spTree>
    <p:extLst>
      <p:ext uri="{BB962C8B-B14F-4D97-AF65-F5344CB8AC3E}">
        <p14:creationId xmlns:p14="http://schemas.microsoft.com/office/powerpoint/2010/main" val="354775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63AA-E428-4395-88F3-847A3B60A4A5}"/>
              </a:ext>
            </a:extLst>
          </p:cNvPr>
          <p:cNvSpPr>
            <a:spLocks noGrp="1"/>
          </p:cNvSpPr>
          <p:nvPr>
            <p:ph type="ctrTitle"/>
          </p:nvPr>
        </p:nvSpPr>
        <p:spPr/>
        <p:txBody>
          <a:bodyPr/>
          <a:lstStyle/>
          <a:p>
            <a:r>
              <a:rPr lang="en-US" dirty="0" err="1"/>
              <a:t>Cyclistic</a:t>
            </a:r>
            <a:r>
              <a:rPr lang="en-US" dirty="0"/>
              <a:t> Bike-Share Case Study</a:t>
            </a:r>
          </a:p>
        </p:txBody>
      </p:sp>
      <p:sp>
        <p:nvSpPr>
          <p:cNvPr id="3" name="Subtitle 2">
            <a:extLst>
              <a:ext uri="{FF2B5EF4-FFF2-40B4-BE49-F238E27FC236}">
                <a16:creationId xmlns:a16="http://schemas.microsoft.com/office/drawing/2014/main" id="{7C5246B1-0A02-4EC9-972B-749DDA8438DA}"/>
              </a:ext>
            </a:extLst>
          </p:cNvPr>
          <p:cNvSpPr>
            <a:spLocks noGrp="1"/>
          </p:cNvSpPr>
          <p:nvPr>
            <p:ph type="subTitle" idx="1"/>
          </p:nvPr>
        </p:nvSpPr>
        <p:spPr/>
        <p:txBody>
          <a:bodyPr/>
          <a:lstStyle/>
          <a:p>
            <a:r>
              <a:rPr lang="en-US" dirty="0"/>
              <a:t>Jake Isaacs</a:t>
            </a:r>
          </a:p>
          <a:p>
            <a:r>
              <a:rPr lang="en-US" dirty="0"/>
              <a:t>1/11/2022</a:t>
            </a:r>
          </a:p>
        </p:txBody>
      </p:sp>
    </p:spTree>
    <p:extLst>
      <p:ext uri="{BB962C8B-B14F-4D97-AF65-F5344CB8AC3E}">
        <p14:creationId xmlns:p14="http://schemas.microsoft.com/office/powerpoint/2010/main" val="360480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D20-B58B-4299-B165-8FD80E2116B7}"/>
              </a:ext>
            </a:extLst>
          </p:cNvPr>
          <p:cNvSpPr>
            <a:spLocks noGrp="1"/>
          </p:cNvSpPr>
          <p:nvPr>
            <p:ph type="title"/>
          </p:nvPr>
        </p:nvSpPr>
        <p:spPr/>
        <p:txBody>
          <a:bodyPr/>
          <a:lstStyle/>
          <a:p>
            <a:r>
              <a:rPr lang="en-US" dirty="0"/>
              <a:t>Ending Locations</a:t>
            </a:r>
          </a:p>
        </p:txBody>
      </p:sp>
      <p:pic>
        <p:nvPicPr>
          <p:cNvPr id="5" name="Content Placeholder 4" descr="Map&#10;&#10;Description automatically generated">
            <a:extLst>
              <a:ext uri="{FF2B5EF4-FFF2-40B4-BE49-F238E27FC236}">
                <a16:creationId xmlns:a16="http://schemas.microsoft.com/office/drawing/2014/main" id="{449740E8-DA2C-4CAB-800F-3B774B295B31}"/>
              </a:ext>
            </a:extLst>
          </p:cNvPr>
          <p:cNvPicPr>
            <a:picLocks noGrp="1" noChangeAspect="1"/>
          </p:cNvPicPr>
          <p:nvPr>
            <p:ph idx="1"/>
          </p:nvPr>
        </p:nvPicPr>
        <p:blipFill>
          <a:blip r:embed="rId3"/>
          <a:stretch>
            <a:fillRect/>
          </a:stretch>
        </p:blipFill>
        <p:spPr>
          <a:xfrm>
            <a:off x="3526875" y="1123837"/>
            <a:ext cx="8202340" cy="4461072"/>
          </a:xfrm>
        </p:spPr>
      </p:pic>
    </p:spTree>
    <p:extLst>
      <p:ext uri="{BB962C8B-B14F-4D97-AF65-F5344CB8AC3E}">
        <p14:creationId xmlns:p14="http://schemas.microsoft.com/office/powerpoint/2010/main" val="127259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9C12-4818-4A2E-993C-152A3EEB58F6}"/>
              </a:ext>
            </a:extLst>
          </p:cNvPr>
          <p:cNvSpPr>
            <a:spLocks noGrp="1"/>
          </p:cNvSpPr>
          <p:nvPr>
            <p:ph type="title"/>
          </p:nvPr>
        </p:nvSpPr>
        <p:spPr/>
        <p:txBody>
          <a:bodyPr/>
          <a:lstStyle/>
          <a:p>
            <a:r>
              <a:rPr lang="en-US" dirty="0"/>
              <a:t>Average Ride Lengths (Sun-Sat)</a:t>
            </a:r>
          </a:p>
        </p:txBody>
      </p:sp>
      <p:pic>
        <p:nvPicPr>
          <p:cNvPr id="5" name="Content Placeholder 4" descr="Chart, background pattern, line chart&#10;&#10;Description automatically generated">
            <a:extLst>
              <a:ext uri="{FF2B5EF4-FFF2-40B4-BE49-F238E27FC236}">
                <a16:creationId xmlns:a16="http://schemas.microsoft.com/office/drawing/2014/main" id="{47DB183B-D498-4C0C-AD6A-2283FBA153F4}"/>
              </a:ext>
            </a:extLst>
          </p:cNvPr>
          <p:cNvPicPr>
            <a:picLocks noGrp="1" noChangeAspect="1"/>
          </p:cNvPicPr>
          <p:nvPr>
            <p:ph idx="1"/>
          </p:nvPr>
        </p:nvPicPr>
        <p:blipFill rotWithShape="1">
          <a:blip r:embed="rId3"/>
          <a:srcRect l="707" t="764" r="882"/>
          <a:stretch/>
        </p:blipFill>
        <p:spPr>
          <a:xfrm>
            <a:off x="3595363" y="1024511"/>
            <a:ext cx="8004591" cy="4503470"/>
          </a:xfrm>
        </p:spPr>
      </p:pic>
    </p:spTree>
    <p:extLst>
      <p:ext uri="{BB962C8B-B14F-4D97-AF65-F5344CB8AC3E}">
        <p14:creationId xmlns:p14="http://schemas.microsoft.com/office/powerpoint/2010/main" val="202596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C039-D331-4D35-9D5B-19DE4EA861BB}"/>
              </a:ext>
            </a:extLst>
          </p:cNvPr>
          <p:cNvSpPr>
            <a:spLocks noGrp="1"/>
          </p:cNvSpPr>
          <p:nvPr>
            <p:ph type="title"/>
          </p:nvPr>
        </p:nvSpPr>
        <p:spPr/>
        <p:txBody>
          <a:bodyPr/>
          <a:lstStyle/>
          <a:p>
            <a:r>
              <a:rPr lang="en-US" dirty="0"/>
              <a:t>Saturday vs Casual and Member Rides</a:t>
            </a:r>
          </a:p>
        </p:txBody>
      </p:sp>
      <p:pic>
        <p:nvPicPr>
          <p:cNvPr id="5" name="Content Placeholder 4" descr="Chart&#10;&#10;Description automatically generated">
            <a:extLst>
              <a:ext uri="{FF2B5EF4-FFF2-40B4-BE49-F238E27FC236}">
                <a16:creationId xmlns:a16="http://schemas.microsoft.com/office/drawing/2014/main" id="{61E0A709-DF09-4EA8-BE0C-79D810E34C6C}"/>
              </a:ext>
            </a:extLst>
          </p:cNvPr>
          <p:cNvPicPr>
            <a:picLocks noGrp="1" noChangeAspect="1"/>
          </p:cNvPicPr>
          <p:nvPr>
            <p:ph idx="1"/>
          </p:nvPr>
        </p:nvPicPr>
        <p:blipFill>
          <a:blip r:embed="rId3"/>
          <a:stretch>
            <a:fillRect/>
          </a:stretch>
        </p:blipFill>
        <p:spPr>
          <a:xfrm>
            <a:off x="3515060" y="2460741"/>
            <a:ext cx="8271547" cy="1735867"/>
          </a:xfrm>
        </p:spPr>
      </p:pic>
      <p:pic>
        <p:nvPicPr>
          <p:cNvPr id="7" name="Picture 6">
            <a:extLst>
              <a:ext uri="{FF2B5EF4-FFF2-40B4-BE49-F238E27FC236}">
                <a16:creationId xmlns:a16="http://schemas.microsoft.com/office/drawing/2014/main" id="{6B31F0A3-7C6E-473D-B6D1-964846AD0141}"/>
              </a:ext>
            </a:extLst>
          </p:cNvPr>
          <p:cNvPicPr>
            <a:picLocks noChangeAspect="1"/>
          </p:cNvPicPr>
          <p:nvPr/>
        </p:nvPicPr>
        <p:blipFill rotWithShape="1">
          <a:blip r:embed="rId4"/>
          <a:srcRect t="8063"/>
          <a:stretch/>
        </p:blipFill>
        <p:spPr>
          <a:xfrm>
            <a:off x="10762012" y="1847949"/>
            <a:ext cx="1024595" cy="612792"/>
          </a:xfrm>
          <a:prstGeom prst="rect">
            <a:avLst/>
          </a:prstGeom>
        </p:spPr>
      </p:pic>
    </p:spTree>
    <p:extLst>
      <p:ext uri="{BB962C8B-B14F-4D97-AF65-F5344CB8AC3E}">
        <p14:creationId xmlns:p14="http://schemas.microsoft.com/office/powerpoint/2010/main" val="96327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17F2-24BB-4238-897B-FAA9D8D7C9EB}"/>
              </a:ext>
            </a:extLst>
          </p:cNvPr>
          <p:cNvSpPr>
            <a:spLocks noGrp="1"/>
          </p:cNvSpPr>
          <p:nvPr>
            <p:ph type="title"/>
          </p:nvPr>
        </p:nvSpPr>
        <p:spPr/>
        <p:txBody>
          <a:bodyPr/>
          <a:lstStyle/>
          <a:p>
            <a:r>
              <a:rPr lang="en-US" dirty="0"/>
              <a:t>Summary</a:t>
            </a:r>
          </a:p>
        </p:txBody>
      </p:sp>
      <p:pic>
        <p:nvPicPr>
          <p:cNvPr id="5" name="Content Placeholder 4">
            <a:extLst>
              <a:ext uri="{FF2B5EF4-FFF2-40B4-BE49-F238E27FC236}">
                <a16:creationId xmlns:a16="http://schemas.microsoft.com/office/drawing/2014/main" id="{71E48E34-AAA6-450A-AB22-1258ECA21EB2}"/>
              </a:ext>
            </a:extLst>
          </p:cNvPr>
          <p:cNvPicPr>
            <a:picLocks noGrp="1" noChangeAspect="1"/>
          </p:cNvPicPr>
          <p:nvPr>
            <p:ph idx="1"/>
          </p:nvPr>
        </p:nvPicPr>
        <p:blipFill>
          <a:blip r:embed="rId3"/>
          <a:stretch>
            <a:fillRect/>
          </a:stretch>
        </p:blipFill>
        <p:spPr>
          <a:xfrm>
            <a:off x="3552766" y="2702735"/>
            <a:ext cx="8134973" cy="1270836"/>
          </a:xfrm>
          <a:prstGeom prst="rect">
            <a:avLst/>
          </a:prstGeom>
        </p:spPr>
      </p:pic>
    </p:spTree>
    <p:extLst>
      <p:ext uri="{BB962C8B-B14F-4D97-AF65-F5344CB8AC3E}">
        <p14:creationId xmlns:p14="http://schemas.microsoft.com/office/powerpoint/2010/main" val="420577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1124-49D7-41BF-A7CB-8817AC888C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0343F17-6E60-43A2-9F0B-724CC2B75880}"/>
              </a:ext>
            </a:extLst>
          </p:cNvPr>
          <p:cNvSpPr>
            <a:spLocks noGrp="1"/>
          </p:cNvSpPr>
          <p:nvPr>
            <p:ph idx="1"/>
          </p:nvPr>
        </p:nvSpPr>
        <p:spPr/>
        <p:txBody>
          <a:bodyPr/>
          <a:lstStyle/>
          <a:p>
            <a:r>
              <a:rPr lang="en-US" dirty="0"/>
              <a:t>Casual riders tend to take longer rides than annual members</a:t>
            </a:r>
          </a:p>
          <a:p>
            <a:r>
              <a:rPr lang="en-US" dirty="0"/>
              <a:t>Casual riders may use the service more for recreational use and members more for commuting</a:t>
            </a:r>
          </a:p>
          <a:p>
            <a:r>
              <a:rPr lang="en-US" dirty="0"/>
              <a:t>July was the busiest month of the year</a:t>
            </a:r>
          </a:p>
          <a:p>
            <a:r>
              <a:rPr lang="en-US" dirty="0"/>
              <a:t>February was the least busy</a:t>
            </a:r>
          </a:p>
          <a:p>
            <a:r>
              <a:rPr lang="en-US" dirty="0"/>
              <a:t>Summer months saw the most use of the service</a:t>
            </a:r>
          </a:p>
        </p:txBody>
      </p:sp>
    </p:spTree>
    <p:extLst>
      <p:ext uri="{BB962C8B-B14F-4D97-AF65-F5344CB8AC3E}">
        <p14:creationId xmlns:p14="http://schemas.microsoft.com/office/powerpoint/2010/main" val="95364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B51-B471-468A-82A5-205496866CFF}"/>
              </a:ext>
            </a:extLst>
          </p:cNvPr>
          <p:cNvSpPr>
            <a:spLocks noGrp="1"/>
          </p:cNvSpPr>
          <p:nvPr>
            <p:ph type="title"/>
          </p:nvPr>
        </p:nvSpPr>
        <p:spPr/>
        <p:txBody>
          <a:bodyPr>
            <a:normAutofit/>
          </a:bodyPr>
          <a:lstStyle/>
          <a:p>
            <a:r>
              <a:rPr lang="en-US" sz="2800" dirty="0"/>
              <a:t>Recommendations</a:t>
            </a:r>
          </a:p>
        </p:txBody>
      </p:sp>
      <p:sp>
        <p:nvSpPr>
          <p:cNvPr id="3" name="Content Placeholder 2">
            <a:extLst>
              <a:ext uri="{FF2B5EF4-FFF2-40B4-BE49-F238E27FC236}">
                <a16:creationId xmlns:a16="http://schemas.microsoft.com/office/drawing/2014/main" id="{858C3964-66AB-4074-A7BC-267D5CED538B}"/>
              </a:ext>
            </a:extLst>
          </p:cNvPr>
          <p:cNvSpPr>
            <a:spLocks noGrp="1"/>
          </p:cNvSpPr>
          <p:nvPr>
            <p:ph idx="1"/>
          </p:nvPr>
        </p:nvSpPr>
        <p:spPr/>
        <p:txBody>
          <a:bodyPr/>
          <a:lstStyle/>
          <a:p>
            <a:r>
              <a:rPr lang="en-US" dirty="0"/>
              <a:t>Market towards the casual riders who have higher than average usage of the service</a:t>
            </a:r>
          </a:p>
          <a:p>
            <a:r>
              <a:rPr lang="en-US" dirty="0"/>
              <a:t>Run promotional weekend deals during the summer months</a:t>
            </a:r>
          </a:p>
          <a:p>
            <a:r>
              <a:rPr lang="en-US" dirty="0"/>
              <a:t>Annual member discounts during the winter months</a:t>
            </a:r>
          </a:p>
        </p:txBody>
      </p:sp>
    </p:spTree>
    <p:extLst>
      <p:ext uri="{BB962C8B-B14F-4D97-AF65-F5344CB8AC3E}">
        <p14:creationId xmlns:p14="http://schemas.microsoft.com/office/powerpoint/2010/main" val="193728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6A20-3806-4830-B890-3CA2A48D1BAB}"/>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44395FC6-3A83-402D-814C-BADBBF898EE9}"/>
              </a:ext>
            </a:extLst>
          </p:cNvPr>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183658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D348-B4BA-4D80-811C-A59C9B518E0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434432C-F3D6-489E-9363-48CB30D4699C}"/>
              </a:ext>
            </a:extLst>
          </p:cNvPr>
          <p:cNvSpPr>
            <a:spLocks noGrp="1"/>
          </p:cNvSpPr>
          <p:nvPr>
            <p:ph idx="1"/>
          </p:nvPr>
        </p:nvSpPr>
        <p:spPr/>
        <p:txBody>
          <a:bodyPr/>
          <a:lstStyle/>
          <a:p>
            <a:r>
              <a:rPr lang="en-US" dirty="0"/>
              <a:t>Context</a:t>
            </a:r>
          </a:p>
          <a:p>
            <a:r>
              <a:rPr lang="en-US" dirty="0"/>
              <a:t>Data Sources</a:t>
            </a:r>
          </a:p>
          <a:p>
            <a:r>
              <a:rPr lang="en-US" dirty="0"/>
              <a:t>Assumptions</a:t>
            </a:r>
          </a:p>
          <a:p>
            <a:r>
              <a:rPr lang="en-US" dirty="0"/>
              <a:t>Analysis Findings and Summary of the Data</a:t>
            </a:r>
          </a:p>
          <a:p>
            <a:r>
              <a:rPr lang="en-US" dirty="0"/>
              <a:t>Conclusion and Recommendations</a:t>
            </a:r>
          </a:p>
        </p:txBody>
      </p:sp>
    </p:spTree>
    <p:extLst>
      <p:ext uri="{BB962C8B-B14F-4D97-AF65-F5344CB8AC3E}">
        <p14:creationId xmlns:p14="http://schemas.microsoft.com/office/powerpoint/2010/main" val="34694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FAA2-5CF7-43B2-9A26-67BF0087193C}"/>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4869E3AC-1AE3-42E0-9029-1B295762888C}"/>
              </a:ext>
            </a:extLst>
          </p:cNvPr>
          <p:cNvSpPr>
            <a:spLocks noGrp="1"/>
          </p:cNvSpPr>
          <p:nvPr>
            <p:ph idx="1"/>
          </p:nvPr>
        </p:nvSpPr>
        <p:spPr/>
        <p:txBody>
          <a:bodyPr/>
          <a:lstStyle/>
          <a:p>
            <a:r>
              <a:rPr lang="en-US" dirty="0"/>
              <a:t>How do annual members and casual riders use </a:t>
            </a:r>
            <a:r>
              <a:rPr lang="en-US" dirty="0" err="1"/>
              <a:t>Cyclistic</a:t>
            </a:r>
            <a:r>
              <a:rPr lang="en-US" dirty="0"/>
              <a:t> bikes differently?</a:t>
            </a:r>
          </a:p>
        </p:txBody>
      </p:sp>
    </p:spTree>
    <p:extLst>
      <p:ext uri="{BB962C8B-B14F-4D97-AF65-F5344CB8AC3E}">
        <p14:creationId xmlns:p14="http://schemas.microsoft.com/office/powerpoint/2010/main" val="54096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0A1B-0982-4F6F-8134-B104E7A3A1B4}"/>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D5A1E76D-D932-4F00-B853-5B8DD0520CBA}"/>
              </a:ext>
            </a:extLst>
          </p:cNvPr>
          <p:cNvSpPr>
            <a:spLocks noGrp="1"/>
          </p:cNvSpPr>
          <p:nvPr>
            <p:ph idx="1"/>
          </p:nvPr>
        </p:nvSpPr>
        <p:spPr/>
        <p:txBody>
          <a:bodyPr/>
          <a:lstStyle/>
          <a:p>
            <a:r>
              <a:rPr lang="en-US" dirty="0"/>
              <a:t>Public data set provided by Motivate International Inc.</a:t>
            </a:r>
          </a:p>
          <a:p>
            <a:r>
              <a:rPr lang="en-US" dirty="0"/>
              <a:t>Data spans December 2020 through November 2021</a:t>
            </a:r>
          </a:p>
          <a:p>
            <a:r>
              <a:rPr lang="en-US" dirty="0"/>
              <a:t>Each month’s data set contained 100,000+ records</a:t>
            </a:r>
          </a:p>
        </p:txBody>
      </p:sp>
    </p:spTree>
    <p:extLst>
      <p:ext uri="{BB962C8B-B14F-4D97-AF65-F5344CB8AC3E}">
        <p14:creationId xmlns:p14="http://schemas.microsoft.com/office/powerpoint/2010/main" val="429263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B7C6-7126-4914-B8DD-A987430F2FB2}"/>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6264801E-CD1C-4428-A440-D19B98A2C663}"/>
              </a:ext>
            </a:extLst>
          </p:cNvPr>
          <p:cNvSpPr>
            <a:spLocks noGrp="1"/>
          </p:cNvSpPr>
          <p:nvPr>
            <p:ph idx="1"/>
          </p:nvPr>
        </p:nvSpPr>
        <p:spPr/>
        <p:txBody>
          <a:bodyPr/>
          <a:lstStyle/>
          <a:p>
            <a:r>
              <a:rPr lang="en-US" dirty="0"/>
              <a:t>Data does not contain and riders’ personally identifiable information</a:t>
            </a:r>
          </a:p>
          <a:p>
            <a:r>
              <a:rPr lang="en-US" dirty="0"/>
              <a:t>Most users are local to the Chicago area and use the service frequently</a:t>
            </a:r>
          </a:p>
          <a:p>
            <a:r>
              <a:rPr lang="en-US" dirty="0"/>
              <a:t>Casual riders use the service for recreational use, and annual members use it more for commuting to work</a:t>
            </a:r>
          </a:p>
        </p:txBody>
      </p:sp>
    </p:spTree>
    <p:extLst>
      <p:ext uri="{BB962C8B-B14F-4D97-AF65-F5344CB8AC3E}">
        <p14:creationId xmlns:p14="http://schemas.microsoft.com/office/powerpoint/2010/main" val="365227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DBB6-B7AD-478B-96DA-C73B44EEACF6}"/>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5704C93A-CB5E-4286-9CD3-A769A7E7E124}"/>
              </a:ext>
            </a:extLst>
          </p:cNvPr>
          <p:cNvSpPr>
            <a:spLocks noGrp="1"/>
          </p:cNvSpPr>
          <p:nvPr>
            <p:ph type="body" idx="1"/>
          </p:nvPr>
        </p:nvSpPr>
        <p:spPr/>
        <p:txBody>
          <a:bodyPr/>
          <a:lstStyle/>
          <a:p>
            <a:r>
              <a:rPr lang="en-US" dirty="0"/>
              <a:t>Total Rides</a:t>
            </a:r>
          </a:p>
        </p:txBody>
      </p:sp>
      <p:pic>
        <p:nvPicPr>
          <p:cNvPr id="8" name="Content Placeholder 7" descr="Chart, bar chart&#10;&#10;Description automatically generated">
            <a:extLst>
              <a:ext uri="{FF2B5EF4-FFF2-40B4-BE49-F238E27FC236}">
                <a16:creationId xmlns:a16="http://schemas.microsoft.com/office/drawing/2014/main" id="{8207F346-E2CB-4ABC-8853-B5ED8D993BC1}"/>
              </a:ext>
            </a:extLst>
          </p:cNvPr>
          <p:cNvPicPr>
            <a:picLocks noGrp="1" noChangeAspect="1"/>
          </p:cNvPicPr>
          <p:nvPr>
            <p:ph sz="half" idx="2"/>
          </p:nvPr>
        </p:nvPicPr>
        <p:blipFill>
          <a:blip r:embed="rId3"/>
          <a:stretch>
            <a:fillRect/>
          </a:stretch>
        </p:blipFill>
        <p:spPr>
          <a:xfrm>
            <a:off x="3481603" y="2385340"/>
            <a:ext cx="4058605" cy="2722920"/>
          </a:xfrm>
        </p:spPr>
      </p:pic>
      <p:sp>
        <p:nvSpPr>
          <p:cNvPr id="5" name="Text Placeholder 4">
            <a:extLst>
              <a:ext uri="{FF2B5EF4-FFF2-40B4-BE49-F238E27FC236}">
                <a16:creationId xmlns:a16="http://schemas.microsoft.com/office/drawing/2014/main" id="{217D7E8C-1BF9-4EB3-A9EB-586587A43DD2}"/>
              </a:ext>
            </a:extLst>
          </p:cNvPr>
          <p:cNvSpPr>
            <a:spLocks noGrp="1"/>
          </p:cNvSpPr>
          <p:nvPr>
            <p:ph type="body" sz="quarter" idx="3"/>
          </p:nvPr>
        </p:nvSpPr>
        <p:spPr/>
        <p:txBody>
          <a:bodyPr/>
          <a:lstStyle/>
          <a:p>
            <a:r>
              <a:rPr lang="en-US" dirty="0"/>
              <a:t>Average Ride Length (Minutes)</a:t>
            </a:r>
          </a:p>
        </p:txBody>
      </p:sp>
      <p:pic>
        <p:nvPicPr>
          <p:cNvPr id="10" name="Content Placeholder 9" descr="Chart, bar chart&#10;&#10;Description automatically generated">
            <a:extLst>
              <a:ext uri="{FF2B5EF4-FFF2-40B4-BE49-F238E27FC236}">
                <a16:creationId xmlns:a16="http://schemas.microsoft.com/office/drawing/2014/main" id="{304B1265-E800-4DF2-B7C5-38829ADF3069}"/>
              </a:ext>
            </a:extLst>
          </p:cNvPr>
          <p:cNvPicPr>
            <a:picLocks noGrp="1" noChangeAspect="1"/>
          </p:cNvPicPr>
          <p:nvPr>
            <p:ph sz="quarter" idx="4"/>
          </p:nvPr>
        </p:nvPicPr>
        <p:blipFill>
          <a:blip r:embed="rId4"/>
          <a:stretch>
            <a:fillRect/>
          </a:stretch>
        </p:blipFill>
        <p:spPr>
          <a:xfrm>
            <a:off x="7620417" y="2385338"/>
            <a:ext cx="4058605" cy="2722920"/>
          </a:xfrm>
        </p:spPr>
      </p:pic>
    </p:spTree>
    <p:extLst>
      <p:ext uri="{BB962C8B-B14F-4D97-AF65-F5344CB8AC3E}">
        <p14:creationId xmlns:p14="http://schemas.microsoft.com/office/powerpoint/2010/main" val="57084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0490-1D88-44BB-A83B-9856B456CE3E}"/>
              </a:ext>
            </a:extLst>
          </p:cNvPr>
          <p:cNvSpPr>
            <a:spLocks noGrp="1"/>
          </p:cNvSpPr>
          <p:nvPr>
            <p:ph type="title"/>
          </p:nvPr>
        </p:nvSpPr>
        <p:spPr/>
        <p:txBody>
          <a:bodyPr/>
          <a:lstStyle/>
          <a:p>
            <a:r>
              <a:rPr lang="en-US" dirty="0"/>
              <a:t>Total Rides</a:t>
            </a:r>
          </a:p>
        </p:txBody>
      </p:sp>
      <p:pic>
        <p:nvPicPr>
          <p:cNvPr id="9" name="Content Placeholder 8" descr="Chart, line chart&#10;&#10;Description automatically generated">
            <a:extLst>
              <a:ext uri="{FF2B5EF4-FFF2-40B4-BE49-F238E27FC236}">
                <a16:creationId xmlns:a16="http://schemas.microsoft.com/office/drawing/2014/main" id="{F5C3E253-9E16-48EB-AB17-500D2BF079C2}"/>
              </a:ext>
            </a:extLst>
          </p:cNvPr>
          <p:cNvPicPr>
            <a:picLocks noGrp="1" noChangeAspect="1"/>
          </p:cNvPicPr>
          <p:nvPr>
            <p:ph idx="1"/>
          </p:nvPr>
        </p:nvPicPr>
        <p:blipFill rotWithShape="1">
          <a:blip r:embed="rId3"/>
          <a:srcRect l="593" t="900" r="830" b="1490"/>
          <a:stretch/>
        </p:blipFill>
        <p:spPr>
          <a:xfrm>
            <a:off x="3557064" y="1123837"/>
            <a:ext cx="8124276" cy="4372355"/>
          </a:xfrm>
        </p:spPr>
      </p:pic>
    </p:spTree>
    <p:extLst>
      <p:ext uri="{BB962C8B-B14F-4D97-AF65-F5344CB8AC3E}">
        <p14:creationId xmlns:p14="http://schemas.microsoft.com/office/powerpoint/2010/main" val="54216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C6EE-4F41-44B4-A4BF-1AAEAC8273E2}"/>
              </a:ext>
            </a:extLst>
          </p:cNvPr>
          <p:cNvSpPr>
            <a:spLocks noGrp="1"/>
          </p:cNvSpPr>
          <p:nvPr>
            <p:ph type="title"/>
          </p:nvPr>
        </p:nvSpPr>
        <p:spPr/>
        <p:txBody>
          <a:bodyPr/>
          <a:lstStyle/>
          <a:p>
            <a:r>
              <a:rPr lang="en-US" dirty="0"/>
              <a:t>Average Ride Lengths</a:t>
            </a:r>
          </a:p>
        </p:txBody>
      </p:sp>
      <p:pic>
        <p:nvPicPr>
          <p:cNvPr id="5" name="Content Placeholder 4" descr="Chart, line chart&#10;&#10;Description automatically generated">
            <a:extLst>
              <a:ext uri="{FF2B5EF4-FFF2-40B4-BE49-F238E27FC236}">
                <a16:creationId xmlns:a16="http://schemas.microsoft.com/office/drawing/2014/main" id="{CBEC5DD5-0BF6-408A-B07D-5D410FBA1343}"/>
              </a:ext>
            </a:extLst>
          </p:cNvPr>
          <p:cNvPicPr>
            <a:picLocks noGrp="1" noChangeAspect="1"/>
          </p:cNvPicPr>
          <p:nvPr>
            <p:ph idx="1"/>
          </p:nvPr>
        </p:nvPicPr>
        <p:blipFill rotWithShape="1">
          <a:blip r:embed="rId3"/>
          <a:srcRect l="691" t="644" r="939" b="1698"/>
          <a:stretch/>
        </p:blipFill>
        <p:spPr>
          <a:xfrm>
            <a:off x="3507476" y="1211221"/>
            <a:ext cx="8213378" cy="4437953"/>
          </a:xfrm>
        </p:spPr>
      </p:pic>
    </p:spTree>
    <p:extLst>
      <p:ext uri="{BB962C8B-B14F-4D97-AF65-F5344CB8AC3E}">
        <p14:creationId xmlns:p14="http://schemas.microsoft.com/office/powerpoint/2010/main" val="351096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E51E-A0F6-4E6B-B6E1-41DBA989CD11}"/>
              </a:ext>
            </a:extLst>
          </p:cNvPr>
          <p:cNvSpPr>
            <a:spLocks noGrp="1"/>
          </p:cNvSpPr>
          <p:nvPr>
            <p:ph type="title"/>
          </p:nvPr>
        </p:nvSpPr>
        <p:spPr/>
        <p:txBody>
          <a:bodyPr/>
          <a:lstStyle/>
          <a:p>
            <a:r>
              <a:rPr lang="en-US" dirty="0"/>
              <a:t>Starting Locations</a:t>
            </a:r>
          </a:p>
        </p:txBody>
      </p:sp>
      <p:pic>
        <p:nvPicPr>
          <p:cNvPr id="5" name="Content Placeholder 4" descr="Map&#10;&#10;Description automatically generated">
            <a:extLst>
              <a:ext uri="{FF2B5EF4-FFF2-40B4-BE49-F238E27FC236}">
                <a16:creationId xmlns:a16="http://schemas.microsoft.com/office/drawing/2014/main" id="{3E8D2C18-6E3A-482C-85EB-A4A7B4A17810}"/>
              </a:ext>
            </a:extLst>
          </p:cNvPr>
          <p:cNvPicPr>
            <a:picLocks noGrp="1" noChangeAspect="1"/>
          </p:cNvPicPr>
          <p:nvPr>
            <p:ph idx="1"/>
          </p:nvPr>
        </p:nvPicPr>
        <p:blipFill>
          <a:blip r:embed="rId3"/>
          <a:stretch>
            <a:fillRect/>
          </a:stretch>
        </p:blipFill>
        <p:spPr>
          <a:xfrm>
            <a:off x="3600151" y="1123837"/>
            <a:ext cx="8045702" cy="4370818"/>
          </a:xfrm>
        </p:spPr>
      </p:pic>
    </p:spTree>
    <p:extLst>
      <p:ext uri="{BB962C8B-B14F-4D97-AF65-F5344CB8AC3E}">
        <p14:creationId xmlns:p14="http://schemas.microsoft.com/office/powerpoint/2010/main" val="182407101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250</TotalTime>
  <Words>1959</Words>
  <Application>Microsoft Office PowerPoint</Application>
  <PresentationFormat>Widescreen</PresentationFormat>
  <Paragraphs>154</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Corbel</vt:lpstr>
      <vt:lpstr>Wingdings 2</vt:lpstr>
      <vt:lpstr>Frame</vt:lpstr>
      <vt:lpstr>Cyclistic Bike-Share Case Study</vt:lpstr>
      <vt:lpstr>Contents</vt:lpstr>
      <vt:lpstr>Context</vt:lpstr>
      <vt:lpstr>Data Sources</vt:lpstr>
      <vt:lpstr>Assumptions</vt:lpstr>
      <vt:lpstr>Overview</vt:lpstr>
      <vt:lpstr>Total Rides</vt:lpstr>
      <vt:lpstr>Average Ride Lengths</vt:lpstr>
      <vt:lpstr>Starting Locations</vt:lpstr>
      <vt:lpstr>Ending Locations</vt:lpstr>
      <vt:lpstr>Average Ride Lengths (Sun-Sat)</vt:lpstr>
      <vt:lpstr>Saturday vs Casual and Member Rides</vt:lpstr>
      <vt:lpstr>Summary</vt:lpstr>
      <vt:lpstr>Conclusion</vt:lpstr>
      <vt:lpstr>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Case Study</dc:title>
  <dc:creator>Jake Isaacs</dc:creator>
  <cp:lastModifiedBy>Jake Isaacs</cp:lastModifiedBy>
  <cp:revision>1</cp:revision>
  <dcterms:created xsi:type="dcterms:W3CDTF">2022-01-11T18:34:52Z</dcterms:created>
  <dcterms:modified xsi:type="dcterms:W3CDTF">2022-01-11T22:45:24Z</dcterms:modified>
</cp:coreProperties>
</file>