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63" r:id="rId3"/>
    <p:sldId id="261" r:id="rId4"/>
    <p:sldId id="264" r:id="rId5"/>
    <p:sldId id="279" r:id="rId6"/>
    <p:sldId id="282" r:id="rId7"/>
    <p:sldId id="294" r:id="rId8"/>
    <p:sldId id="295" r:id="rId9"/>
    <p:sldId id="296" r:id="rId10"/>
    <p:sldId id="283" r:id="rId11"/>
    <p:sldId id="299" r:id="rId12"/>
    <p:sldId id="285" r:id="rId13"/>
    <p:sldId id="266" r:id="rId14"/>
    <p:sldId id="287" r:id="rId15"/>
    <p:sldId id="288" r:id="rId16"/>
    <p:sldId id="297" r:id="rId17"/>
    <p:sldId id="298" r:id="rId18"/>
    <p:sldId id="280" r:id="rId19"/>
    <p:sldId id="289" r:id="rId20"/>
    <p:sldId id="290" r:id="rId21"/>
    <p:sldId id="291" r:id="rId22"/>
    <p:sldId id="292" r:id="rId23"/>
    <p:sldId id="293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00687-18E2-44E1-A8A5-5342F0151DBA}" v="265" dt="2020-01-16T13:40:20.474"/>
    <p1510:client id="{99112C5A-2A27-4100-A802-E95111649357}" v="343" dt="2020-01-15T21:58:08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7" autoAdjust="0"/>
    <p:restoredTop sz="82286" autoAdjust="0"/>
  </p:normalViewPr>
  <p:slideViewPr>
    <p:cSldViewPr snapToGrid="0">
      <p:cViewPr varScale="1">
        <p:scale>
          <a:sx n="107" d="100"/>
          <a:sy n="107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2EDAD-E386-49A0-B64B-CBF35537C0D8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9281A-24B3-40D0-9459-1EAAE4C55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9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7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1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6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564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4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1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07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3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9281A-24B3-40D0-9459-1EAAE4C559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1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CHQ logo" title="GCHQ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381" y="2126512"/>
            <a:ext cx="10774800" cy="542260"/>
          </a:xfrm>
        </p:spPr>
        <p:txBody>
          <a:bodyPr anchor="b">
            <a:normAutofit/>
          </a:bodyPr>
          <a:lstStyle>
            <a:lvl1pPr algn="l">
              <a:defRPr sz="3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381" y="2668772"/>
            <a:ext cx="10774800" cy="1121935"/>
          </a:xfrm>
        </p:spPr>
        <p:txBody>
          <a:bodyPr>
            <a:normAutofit/>
          </a:bodyPr>
          <a:lstStyle>
            <a:lvl1pPr marL="0" indent="0" algn="l">
              <a:buNone/>
              <a:defRPr sz="37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139014"/>
            <a:ext cx="4989600" cy="216000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0" y="6588000"/>
            <a:ext cx="4989600" cy="216000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5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84000" y="1054801"/>
            <a:ext cx="10821600" cy="360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139014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0" y="6588000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47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ecorative image" title="Decorative 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" y="13709"/>
            <a:ext cx="12164593" cy="6830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577" y="1709739"/>
            <a:ext cx="5390708" cy="1458764"/>
          </a:xfrm>
        </p:spPr>
        <p:txBody>
          <a:bodyPr anchor="b">
            <a:normAutofit/>
          </a:bodyPr>
          <a:lstStyle>
            <a:lvl1pPr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576" y="3625703"/>
            <a:ext cx="5390709" cy="246394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139014"/>
            <a:ext cx="4989600" cy="216000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0" y="6588000"/>
            <a:ext cx="4989600" cy="216000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8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0" y="1749600"/>
            <a:ext cx="5181600" cy="401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000" y="1749599"/>
            <a:ext cx="5181600" cy="401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139014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0" y="6588000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84000" y="1054801"/>
            <a:ext cx="10821600" cy="360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26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865813" y="0"/>
            <a:ext cx="6326187" cy="6858000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694800"/>
            <a:ext cx="51816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0" y="1749600"/>
            <a:ext cx="5181600" cy="401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139014"/>
            <a:ext cx="4989600" cy="216000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0" y="6588000"/>
            <a:ext cx="4989600" cy="216000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84000" y="1054801"/>
            <a:ext cx="5181600" cy="360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4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694800"/>
            <a:ext cx="1082160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1389600"/>
            <a:ext cx="5180400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0" y="1749600"/>
            <a:ext cx="5180400" cy="401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5200" y="1389600"/>
            <a:ext cx="5180400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5200" y="1749600"/>
            <a:ext cx="5180400" cy="401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139014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0" y="6588000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139014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0" y="6588000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05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139014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0" y="6588000"/>
            <a:ext cx="4989600" cy="21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9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12192000" cy="6858000"/>
            <a:chOff x="0" y="6456996"/>
            <a:chExt cx="12192000" cy="401003"/>
          </a:xfrm>
        </p:grpSpPr>
        <p:pic>
          <p:nvPicPr>
            <p:cNvPr id="4" name="Picture 3" descr="GCHQ logo" title="GCHQ"/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53"/>
            <a:stretch/>
          </p:blipFill>
          <p:spPr>
            <a:xfrm>
              <a:off x="0" y="6456996"/>
              <a:ext cx="12192000" cy="401003"/>
            </a:xfrm>
            <a:prstGeom prst="rect">
              <a:avLst/>
            </a:prstGeom>
          </p:spPr>
        </p:pic>
        <p:pic>
          <p:nvPicPr>
            <p:cNvPr id="5" name="Picture 4" descr="GCHQ logo" title="GCHQ"/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97" t="78723" b="12341"/>
            <a:stretch/>
          </p:blipFill>
          <p:spPr>
            <a:xfrm>
              <a:off x="10204316" y="6456996"/>
              <a:ext cx="1987684" cy="401003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00" y="694800"/>
            <a:ext cx="10821600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49172"/>
            <a:ext cx="10819800" cy="4013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59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accent6">
              <a:lumMod val="20000"/>
              <a:lumOff val="8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Tx/>
        <a:buNone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0000" indent="-3600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381" y="1946988"/>
            <a:ext cx="10774800" cy="148201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Exeter Maths School Industry Projects 2019</a:t>
            </a:r>
            <a:br>
              <a:rPr lang="en-GB" sz="2800" dirty="0"/>
            </a:br>
            <a:r>
              <a:rPr lang="en-GB" sz="5400" dirty="0"/>
              <a:t>Breaking DSA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381" y="3802065"/>
            <a:ext cx="10774800" cy="542260"/>
          </a:xfrm>
        </p:spPr>
        <p:txBody>
          <a:bodyPr>
            <a:normAutofit/>
          </a:bodyPr>
          <a:lstStyle/>
          <a:p>
            <a:r>
              <a:rPr lang="en-GB" sz="2400" dirty="0"/>
              <a:t>Amy H, James S and Mairi 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4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13D0B2-F159-469C-A46A-066712A5E349}"/>
              </a:ext>
            </a:extLst>
          </p:cNvPr>
          <p:cNvCxnSpPr>
            <a:cxnSpLocks/>
          </p:cNvCxnSpPr>
          <p:nvPr/>
        </p:nvCxnSpPr>
        <p:spPr>
          <a:xfrm>
            <a:off x="9089563" y="4464694"/>
            <a:ext cx="972899" cy="30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D2534F-2DBD-4BEB-ACE2-5774B0D4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Public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49CC-4C45-40D0-82F1-7F6F596E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1266"/>
            <a:ext cx="10819800" cy="779479"/>
          </a:xfrm>
        </p:spPr>
        <p:txBody>
          <a:bodyPr>
            <a:normAutofit/>
          </a:bodyPr>
          <a:lstStyle/>
          <a:p>
            <a:r>
              <a:rPr lang="en-GB" sz="2000" dirty="0"/>
              <a:t>Public key (asymmetric) cryptography was pioneered in the 1970s. It uses pairs of keys: A </a:t>
            </a:r>
            <a:r>
              <a:rPr lang="en-GB" sz="2000" b="1" dirty="0"/>
              <a:t>public key </a:t>
            </a:r>
            <a:r>
              <a:rPr lang="en-GB" sz="2000" dirty="0"/>
              <a:t>and a </a:t>
            </a:r>
            <a:r>
              <a:rPr lang="en-GB" sz="2000" b="1" dirty="0"/>
              <a:t>private key</a:t>
            </a:r>
            <a:r>
              <a:rPr lang="en-GB" sz="2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8EBCC-C784-4195-B810-B5B2601D74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B2C0E-8ED2-4851-9840-7BD9841855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Image result for paper clipart">
            <a:extLst>
              <a:ext uri="{FF2B5EF4-FFF2-40B4-BE49-F238E27FC236}">
                <a16:creationId xmlns:a16="http://schemas.microsoft.com/office/drawing/2014/main" id="{7985F684-B7CA-4C5F-B082-E890A01F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2" b="98456" l="0" r="97423">
                        <a14:foregroundMark x1="20103" y1="7722" x2="20103" y2="7722"/>
                        <a14:foregroundMark x1="10825" y1="9653" x2="39691" y2="23938"/>
                        <a14:foregroundMark x1="39691" y1="23938" x2="82990" y2="85714"/>
                        <a14:foregroundMark x1="82990" y1="85714" x2="83505" y2="94595"/>
                        <a14:foregroundMark x1="74227" y1="10039" x2="84021" y2="15830"/>
                        <a14:foregroundMark x1="88144" y1="27413" x2="92268" y2="90347"/>
                        <a14:foregroundMark x1="92268" y1="90347" x2="92268" y2="90347"/>
                        <a14:foregroundMark x1="92268" y1="90347" x2="36082" y2="91120"/>
                        <a14:foregroundMark x1="36082" y1="91120" x2="10309" y2="84942"/>
                        <a14:foregroundMark x1="10309" y1="84942" x2="7732" y2="79923"/>
                        <a14:foregroundMark x1="7732" y1="79923" x2="13402" y2="12355"/>
                        <a14:foregroundMark x1="13402" y1="12355" x2="37113" y2="4633"/>
                        <a14:foregroundMark x1="37113" y1="4633" x2="62887" y2="5405"/>
                        <a14:foregroundMark x1="62887" y1="5405" x2="83505" y2="18919"/>
                        <a14:foregroundMark x1="83505" y1="18919" x2="85567" y2="23938"/>
                        <a14:foregroundMark x1="17526" y1="12741" x2="83505" y2="48263"/>
                        <a14:foregroundMark x1="83505" y1="48263" x2="93814" y2="66409"/>
                        <a14:foregroundMark x1="93814" y1="66409" x2="38144" y2="84170"/>
                        <a14:foregroundMark x1="38144" y1="84170" x2="21649" y2="59459"/>
                        <a14:foregroundMark x1="21649" y1="59459" x2="31959" y2="12741"/>
                        <a14:foregroundMark x1="31959" y1="12741" x2="50515" y2="74131"/>
                        <a14:foregroundMark x1="50515" y1="74131" x2="58247" y2="23938"/>
                        <a14:foregroundMark x1="58247" y1="23938" x2="83505" y2="72973"/>
                        <a14:foregroundMark x1="15979" y1="28958" x2="43814" y2="25483"/>
                        <a14:foregroundMark x1="43814" y1="25483" x2="85567" y2="28958"/>
                        <a14:foregroundMark x1="71649" y1="15058" x2="43814" y2="17761"/>
                        <a14:foregroundMark x1="43814" y1="17761" x2="56186" y2="13900"/>
                        <a14:foregroundMark x1="17526" y1="41313" x2="43814" y2="35907"/>
                        <a14:foregroundMark x1="43814" y1="35907" x2="71134" y2="36293"/>
                        <a14:foregroundMark x1="71134" y1="36293" x2="44845" y2="42471"/>
                        <a14:foregroundMark x1="44845" y1="42471" x2="19588" y2="40927"/>
                        <a14:foregroundMark x1="13918" y1="55598" x2="42268" y2="51737"/>
                        <a14:foregroundMark x1="42268" y1="51737" x2="71134" y2="53668"/>
                        <a14:foregroundMark x1="71134" y1="53668" x2="26804" y2="55598"/>
                        <a14:foregroundMark x1="56186" y1="40541" x2="68041" y2="41699"/>
                        <a14:foregroundMark x1="81959" y1="40154" x2="81959" y2="40154"/>
                        <a14:foregroundMark x1="81959" y1="40154" x2="81959" y2="40154"/>
                        <a14:foregroundMark x1="81959" y1="40154" x2="76289" y2="44015"/>
                        <a14:foregroundMark x1="77835" y1="51737" x2="79897" y2="55212"/>
                        <a14:foregroundMark x1="34021" y1="13514" x2="53608" y2="14672"/>
                        <a14:foregroundMark x1="74742" y1="3475" x2="74742" y2="3475"/>
                        <a14:foregroundMark x1="77475" y1="5405" x2="94330" y2="19691"/>
                        <a14:foregroundMark x1="74742" y1="3089" x2="77475" y2="5405"/>
                        <a14:foregroundMark x1="94330" y1="21236" x2="70619" y2="15830"/>
                        <a14:foregroundMark x1="15464" y1="67954" x2="42268" y2="67181"/>
                        <a14:foregroundMark x1="42268" y1="67181" x2="85052" y2="69112"/>
                        <a14:foregroundMark x1="82474" y1="81467" x2="29897" y2="84556"/>
                        <a14:foregroundMark x1="29897" y1="84556" x2="54639" y2="78764"/>
                        <a14:foregroundMark x1="54639" y1="78764" x2="81959" y2="81081"/>
                        <a14:foregroundMark x1="81959" y1="81081" x2="28866" y2="82625"/>
                        <a14:foregroundMark x1="28866" y1="82625" x2="59794" y2="78764"/>
                        <a14:foregroundMark x1="59794" y1="78764" x2="77835" y2="81853"/>
                        <a14:foregroundMark x1="26289" y1="82239" x2="15464" y2="83012"/>
                        <a14:foregroundMark x1="73711" y1="17761" x2="73711" y2="22008"/>
                        <a14:foregroundMark x1="73711" y1="22008" x2="96907" y2="25097"/>
                        <a14:foregroundMark x1="2062" y1="1544" x2="4639" y2="81853"/>
                        <a14:foregroundMark x1="4639" y1="81853" x2="0" y2="80695"/>
                        <a14:foregroundMark x1="5670" y1="98069" x2="31959" y2="97683"/>
                        <a14:foregroundMark x1="31959" y1="97683" x2="97423" y2="98456"/>
                        <a14:foregroundMark x1="97423" y1="98456" x2="96907" y2="26641"/>
                        <a14:foregroundMark x1="72680" y1="2317" x2="0" y2="2703"/>
                        <a14:foregroundMark x1="4124" y1="2703" x2="31959" y2="772"/>
                        <a14:foregroundMark x1="31959" y1="772" x2="35567" y2="772"/>
                        <a14:foregroundMark x1="1031" y1="49035" x2="2062" y2="86100"/>
                        <a14:foregroundMark x1="2062" y1="86100" x2="1546" y2="98456"/>
                        <a14:backgroundMark x1="90206" y1="5405" x2="90206" y2="5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2" y="3945335"/>
            <a:ext cx="767433" cy="1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paper clipart">
            <a:extLst>
              <a:ext uri="{FF2B5EF4-FFF2-40B4-BE49-F238E27FC236}">
                <a16:creationId xmlns:a16="http://schemas.microsoft.com/office/drawing/2014/main" id="{6C5444EA-0F48-4B3A-B271-4EE88FCE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2" b="98456" l="0" r="97423">
                        <a14:foregroundMark x1="20103" y1="7722" x2="20103" y2="7722"/>
                        <a14:foregroundMark x1="10825" y1="9653" x2="39691" y2="23938"/>
                        <a14:foregroundMark x1="39691" y1="23938" x2="82990" y2="85714"/>
                        <a14:foregroundMark x1="82990" y1="85714" x2="83505" y2="94595"/>
                        <a14:foregroundMark x1="74227" y1="10039" x2="84021" y2="15830"/>
                        <a14:foregroundMark x1="88144" y1="27413" x2="92268" y2="90347"/>
                        <a14:foregroundMark x1="92268" y1="90347" x2="92268" y2="90347"/>
                        <a14:foregroundMark x1="92268" y1="90347" x2="36082" y2="91120"/>
                        <a14:foregroundMark x1="36082" y1="91120" x2="10309" y2="84942"/>
                        <a14:foregroundMark x1="10309" y1="84942" x2="7732" y2="79923"/>
                        <a14:foregroundMark x1="7732" y1="79923" x2="13402" y2="12355"/>
                        <a14:foregroundMark x1="13402" y1="12355" x2="37113" y2="4633"/>
                        <a14:foregroundMark x1="37113" y1="4633" x2="62887" y2="5405"/>
                        <a14:foregroundMark x1="62887" y1="5405" x2="83505" y2="18919"/>
                        <a14:foregroundMark x1="83505" y1="18919" x2="85567" y2="23938"/>
                        <a14:foregroundMark x1="17526" y1="12741" x2="83505" y2="48263"/>
                        <a14:foregroundMark x1="83505" y1="48263" x2="93814" y2="66409"/>
                        <a14:foregroundMark x1="93814" y1="66409" x2="38144" y2="84170"/>
                        <a14:foregroundMark x1="38144" y1="84170" x2="21649" y2="59459"/>
                        <a14:foregroundMark x1="21649" y1="59459" x2="31959" y2="12741"/>
                        <a14:foregroundMark x1="31959" y1="12741" x2="50515" y2="74131"/>
                        <a14:foregroundMark x1="50515" y1="74131" x2="58247" y2="23938"/>
                        <a14:foregroundMark x1="58247" y1="23938" x2="83505" y2="72973"/>
                        <a14:foregroundMark x1="15979" y1="28958" x2="43814" y2="25483"/>
                        <a14:foregroundMark x1="43814" y1="25483" x2="85567" y2="28958"/>
                        <a14:foregroundMark x1="71649" y1="15058" x2="43814" y2="17761"/>
                        <a14:foregroundMark x1="43814" y1="17761" x2="56186" y2="13900"/>
                        <a14:foregroundMark x1="17526" y1="41313" x2="43814" y2="35907"/>
                        <a14:foregroundMark x1="43814" y1="35907" x2="71134" y2="36293"/>
                        <a14:foregroundMark x1="71134" y1="36293" x2="44845" y2="42471"/>
                        <a14:foregroundMark x1="44845" y1="42471" x2="19588" y2="40927"/>
                        <a14:foregroundMark x1="13918" y1="55598" x2="42268" y2="51737"/>
                        <a14:foregroundMark x1="42268" y1="51737" x2="71134" y2="53668"/>
                        <a14:foregroundMark x1="71134" y1="53668" x2="26804" y2="55598"/>
                        <a14:foregroundMark x1="56186" y1="40541" x2="68041" y2="41699"/>
                        <a14:foregroundMark x1="81959" y1="40154" x2="81959" y2="40154"/>
                        <a14:foregroundMark x1="81959" y1="40154" x2="81959" y2="40154"/>
                        <a14:foregroundMark x1="81959" y1="40154" x2="76289" y2="44015"/>
                        <a14:foregroundMark x1="77835" y1="51737" x2="79897" y2="55212"/>
                        <a14:foregroundMark x1="34021" y1="13514" x2="53608" y2="14672"/>
                        <a14:foregroundMark x1="74742" y1="3475" x2="74742" y2="3475"/>
                        <a14:foregroundMark x1="77475" y1="5405" x2="94330" y2="19691"/>
                        <a14:foregroundMark x1="74742" y1="3089" x2="77475" y2="5405"/>
                        <a14:foregroundMark x1="94330" y1="21236" x2="70619" y2="15830"/>
                        <a14:foregroundMark x1="15464" y1="67954" x2="42268" y2="67181"/>
                        <a14:foregroundMark x1="42268" y1="67181" x2="85052" y2="69112"/>
                        <a14:foregroundMark x1="82474" y1="81467" x2="29897" y2="84556"/>
                        <a14:foregroundMark x1="29897" y1="84556" x2="54639" y2="78764"/>
                        <a14:foregroundMark x1="54639" y1="78764" x2="81959" y2="81081"/>
                        <a14:foregroundMark x1="81959" y1="81081" x2="28866" y2="82625"/>
                        <a14:foregroundMark x1="28866" y1="82625" x2="59794" y2="78764"/>
                        <a14:foregroundMark x1="59794" y1="78764" x2="77835" y2="81853"/>
                        <a14:foregroundMark x1="26289" y1="82239" x2="15464" y2="83012"/>
                        <a14:foregroundMark x1="73711" y1="17761" x2="73711" y2="22008"/>
                        <a14:foregroundMark x1="73711" y1="22008" x2="96907" y2="25097"/>
                        <a14:foregroundMark x1="2062" y1="1544" x2="4639" y2="81853"/>
                        <a14:foregroundMark x1="4639" y1="81853" x2="0" y2="80695"/>
                        <a14:foregroundMark x1="5670" y1="98069" x2="31959" y2="97683"/>
                        <a14:foregroundMark x1="31959" y1="97683" x2="97423" y2="98456"/>
                        <a14:foregroundMark x1="97423" y1="98456" x2="96907" y2="26641"/>
                        <a14:foregroundMark x1="72680" y1="2317" x2="0" y2="2703"/>
                        <a14:foregroundMark x1="4124" y1="2703" x2="31959" y2="772"/>
                        <a14:foregroundMark x1="31959" y1="772" x2="35567" y2="772"/>
                        <a14:foregroundMark x1="1031" y1="49035" x2="2062" y2="86100"/>
                        <a14:foregroundMark x1="2062" y1="86100" x2="1546" y2="98456"/>
                        <a14:backgroundMark x1="90206" y1="5405" x2="90206" y2="5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442" y="3945335"/>
            <a:ext cx="767433" cy="1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key clipart">
            <a:extLst>
              <a:ext uri="{FF2B5EF4-FFF2-40B4-BE49-F238E27FC236}">
                <a16:creationId xmlns:a16="http://schemas.microsoft.com/office/drawing/2014/main" id="{94332A06-0A0A-4A8A-9062-DFD3A738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64" b="96795" l="310" r="95666">
                        <a14:foregroundMark x1="30341" y1="10256" x2="7740" y2="30128"/>
                        <a14:foregroundMark x1="7740" y1="30128" x2="5263" y2="69231"/>
                        <a14:foregroundMark x1="13622" y1="91026" x2="32817" y2="90385"/>
                        <a14:foregroundMark x1="619" y1="51923" x2="1858" y2="35897"/>
                        <a14:foregroundMark x1="16409" y1="7051" x2="30341" y2="7692"/>
                        <a14:foregroundMark x1="88854" y1="49359" x2="90712" y2="60256"/>
                        <a14:foregroundMark x1="95666" y1="43590" x2="95666" y2="43590"/>
                        <a14:foregroundMark x1="18885" y1="96795" x2="18885" y2="96795"/>
                        <a14:foregroundMark x1="20433" y1="2564" x2="20433" y2="2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13" y="2871667"/>
            <a:ext cx="1289470" cy="6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450F20-6587-46DB-B841-3BE1E35A922E}"/>
              </a:ext>
            </a:extLst>
          </p:cNvPr>
          <p:cNvSpPr txBox="1"/>
          <p:nvPr/>
        </p:nvSpPr>
        <p:spPr>
          <a:xfrm>
            <a:off x="3000754" y="3885200"/>
            <a:ext cx="1687789" cy="1138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GB" sz="2400" dirty="0"/>
          </a:p>
          <a:p>
            <a:pPr algn="ctr"/>
            <a:r>
              <a:rPr lang="en-GB" sz="2000" dirty="0"/>
              <a:t>Algorithm</a:t>
            </a:r>
            <a:endParaRPr lang="en-GB" sz="2800" dirty="0"/>
          </a:p>
          <a:p>
            <a:pPr algn="ctr"/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CD298-78F0-4788-AA81-B5150BCB2BE0}"/>
              </a:ext>
            </a:extLst>
          </p:cNvPr>
          <p:cNvSpPr txBox="1"/>
          <p:nvPr/>
        </p:nvSpPr>
        <p:spPr>
          <a:xfrm>
            <a:off x="1095077" y="5079040"/>
            <a:ext cx="109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Plaintext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014D7-287A-4AB5-8AEA-2415765534C8}"/>
              </a:ext>
            </a:extLst>
          </p:cNvPr>
          <p:cNvSpPr txBox="1"/>
          <p:nvPr/>
        </p:nvSpPr>
        <p:spPr>
          <a:xfrm>
            <a:off x="5408349" y="5079040"/>
            <a:ext cx="127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Ciphertext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EA0B87-41ED-4ABC-9508-CFC2C111A61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27855" y="4454587"/>
            <a:ext cx="972899" cy="30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EA71D8-F19A-4D0F-AB71-CC99AAAD8A4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688543" y="4454587"/>
            <a:ext cx="972899" cy="30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83D696-F874-4C1B-8C15-A5E1599420D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44648" y="3494445"/>
            <a:ext cx="1" cy="3907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E6BE14-67D8-4443-AB90-5634782B999F}"/>
              </a:ext>
            </a:extLst>
          </p:cNvPr>
          <p:cNvSpPr txBox="1"/>
          <p:nvPr/>
        </p:nvSpPr>
        <p:spPr>
          <a:xfrm>
            <a:off x="7401774" y="3916390"/>
            <a:ext cx="1687789" cy="1138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GB" sz="2400" dirty="0"/>
          </a:p>
          <a:p>
            <a:pPr algn="ctr"/>
            <a:r>
              <a:rPr lang="en-GB" sz="2000" dirty="0"/>
              <a:t>Algorithm</a:t>
            </a:r>
            <a:endParaRPr lang="en-GB" sz="2800" dirty="0"/>
          </a:p>
          <a:p>
            <a:pPr algn="ctr"/>
            <a:endParaRPr lang="en-GB" sz="2400" dirty="0"/>
          </a:p>
        </p:txBody>
      </p:sp>
      <p:pic>
        <p:nvPicPr>
          <p:cNvPr id="19" name="Picture 18" descr="Image result for paper clipart">
            <a:extLst>
              <a:ext uri="{FF2B5EF4-FFF2-40B4-BE49-F238E27FC236}">
                <a16:creationId xmlns:a16="http://schemas.microsoft.com/office/drawing/2014/main" id="{B8D60A50-46FB-4A47-9CCB-3380B0F7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2" b="98456" l="0" r="97423">
                        <a14:foregroundMark x1="20103" y1="7722" x2="20103" y2="7722"/>
                        <a14:foregroundMark x1="10825" y1="9653" x2="39691" y2="23938"/>
                        <a14:foregroundMark x1="39691" y1="23938" x2="82990" y2="85714"/>
                        <a14:foregroundMark x1="82990" y1="85714" x2="83505" y2="94595"/>
                        <a14:foregroundMark x1="74227" y1="10039" x2="84021" y2="15830"/>
                        <a14:foregroundMark x1="88144" y1="27413" x2="92268" y2="90347"/>
                        <a14:foregroundMark x1="92268" y1="90347" x2="92268" y2="90347"/>
                        <a14:foregroundMark x1="92268" y1="90347" x2="36082" y2="91120"/>
                        <a14:foregroundMark x1="36082" y1="91120" x2="10309" y2="84942"/>
                        <a14:foregroundMark x1="10309" y1="84942" x2="7732" y2="79923"/>
                        <a14:foregroundMark x1="7732" y1="79923" x2="13402" y2="12355"/>
                        <a14:foregroundMark x1="13402" y1="12355" x2="37113" y2="4633"/>
                        <a14:foregroundMark x1="37113" y1="4633" x2="62887" y2="5405"/>
                        <a14:foregroundMark x1="62887" y1="5405" x2="83505" y2="18919"/>
                        <a14:foregroundMark x1="83505" y1="18919" x2="85567" y2="23938"/>
                        <a14:foregroundMark x1="17526" y1="12741" x2="83505" y2="48263"/>
                        <a14:foregroundMark x1="83505" y1="48263" x2="93814" y2="66409"/>
                        <a14:foregroundMark x1="93814" y1="66409" x2="38144" y2="84170"/>
                        <a14:foregroundMark x1="38144" y1="84170" x2="21649" y2="59459"/>
                        <a14:foregroundMark x1="21649" y1="59459" x2="31959" y2="12741"/>
                        <a14:foregroundMark x1="31959" y1="12741" x2="50515" y2="74131"/>
                        <a14:foregroundMark x1="50515" y1="74131" x2="58247" y2="23938"/>
                        <a14:foregroundMark x1="58247" y1="23938" x2="83505" y2="72973"/>
                        <a14:foregroundMark x1="15979" y1="28958" x2="43814" y2="25483"/>
                        <a14:foregroundMark x1="43814" y1="25483" x2="85567" y2="28958"/>
                        <a14:foregroundMark x1="71649" y1="15058" x2="43814" y2="17761"/>
                        <a14:foregroundMark x1="43814" y1="17761" x2="56186" y2="13900"/>
                        <a14:foregroundMark x1="17526" y1="41313" x2="43814" y2="35907"/>
                        <a14:foregroundMark x1="43814" y1="35907" x2="71134" y2="36293"/>
                        <a14:foregroundMark x1="71134" y1="36293" x2="44845" y2="42471"/>
                        <a14:foregroundMark x1="44845" y1="42471" x2="19588" y2="40927"/>
                        <a14:foregroundMark x1="13918" y1="55598" x2="42268" y2="51737"/>
                        <a14:foregroundMark x1="42268" y1="51737" x2="71134" y2="53668"/>
                        <a14:foregroundMark x1="71134" y1="53668" x2="26804" y2="55598"/>
                        <a14:foregroundMark x1="56186" y1="40541" x2="68041" y2="41699"/>
                        <a14:foregroundMark x1="81959" y1="40154" x2="81959" y2="40154"/>
                        <a14:foregroundMark x1="81959" y1="40154" x2="81959" y2="40154"/>
                        <a14:foregroundMark x1="81959" y1="40154" x2="76289" y2="44015"/>
                        <a14:foregroundMark x1="77835" y1="51737" x2="79897" y2="55212"/>
                        <a14:foregroundMark x1="34021" y1="13514" x2="53608" y2="14672"/>
                        <a14:foregroundMark x1="74742" y1="3475" x2="74742" y2="3475"/>
                        <a14:foregroundMark x1="77475" y1="5405" x2="94330" y2="19691"/>
                        <a14:foregroundMark x1="74742" y1="3089" x2="77475" y2="5405"/>
                        <a14:foregroundMark x1="94330" y1="21236" x2="70619" y2="15830"/>
                        <a14:foregroundMark x1="15464" y1="67954" x2="42268" y2="67181"/>
                        <a14:foregroundMark x1="42268" y1="67181" x2="85052" y2="69112"/>
                        <a14:foregroundMark x1="82474" y1="81467" x2="29897" y2="84556"/>
                        <a14:foregroundMark x1="29897" y1="84556" x2="54639" y2="78764"/>
                        <a14:foregroundMark x1="54639" y1="78764" x2="81959" y2="81081"/>
                        <a14:foregroundMark x1="81959" y1="81081" x2="28866" y2="82625"/>
                        <a14:foregroundMark x1="28866" y1="82625" x2="59794" y2="78764"/>
                        <a14:foregroundMark x1="59794" y1="78764" x2="77835" y2="81853"/>
                        <a14:foregroundMark x1="26289" y1="82239" x2="15464" y2="83012"/>
                        <a14:foregroundMark x1="73711" y1="17761" x2="73711" y2="22008"/>
                        <a14:foregroundMark x1="73711" y1="22008" x2="96907" y2="25097"/>
                        <a14:foregroundMark x1="2062" y1="1544" x2="4639" y2="81853"/>
                        <a14:foregroundMark x1="4639" y1="81853" x2="0" y2="80695"/>
                        <a14:foregroundMark x1="5670" y1="98069" x2="31959" y2="97683"/>
                        <a14:foregroundMark x1="31959" y1="97683" x2="97423" y2="98456"/>
                        <a14:foregroundMark x1="97423" y1="98456" x2="96907" y2="26641"/>
                        <a14:foregroundMark x1="72680" y1="2317" x2="0" y2="2703"/>
                        <a14:foregroundMark x1="4124" y1="2703" x2="31959" y2="772"/>
                        <a14:foregroundMark x1="31959" y1="772" x2="35567" y2="772"/>
                        <a14:foregroundMark x1="1031" y1="49035" x2="2062" y2="86100"/>
                        <a14:foregroundMark x1="2062" y1="86100" x2="1546" y2="98456"/>
                        <a14:backgroundMark x1="90206" y1="5405" x2="90206" y2="5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62" y="3905526"/>
            <a:ext cx="767433" cy="1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A00727-DFCD-4246-A6ED-574CD7C701BE}"/>
              </a:ext>
            </a:extLst>
          </p:cNvPr>
          <p:cNvSpPr txBox="1"/>
          <p:nvPr/>
        </p:nvSpPr>
        <p:spPr>
          <a:xfrm>
            <a:off x="9853217" y="5039231"/>
            <a:ext cx="109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Plaintext</a:t>
            </a:r>
          </a:p>
        </p:txBody>
      </p:sp>
      <p:pic>
        <p:nvPicPr>
          <p:cNvPr id="1026" name="Picture 2" descr="Image result for girl face clipart">
            <a:extLst>
              <a:ext uri="{FF2B5EF4-FFF2-40B4-BE49-F238E27FC236}">
                <a16:creationId xmlns:a16="http://schemas.microsoft.com/office/drawing/2014/main" id="{787EF014-D189-4059-BB80-CAC7F84D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6" y="2451562"/>
            <a:ext cx="1223282" cy="9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A2C747-DC09-403B-A203-70331C1312AD}"/>
              </a:ext>
            </a:extLst>
          </p:cNvPr>
          <p:cNvSpPr txBox="1"/>
          <p:nvPr/>
        </p:nvSpPr>
        <p:spPr>
          <a:xfrm>
            <a:off x="1299331" y="3305385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A7309-560A-4760-8895-98EC9F468EED}"/>
              </a:ext>
            </a:extLst>
          </p:cNvPr>
          <p:cNvSpPr txBox="1"/>
          <p:nvPr/>
        </p:nvSpPr>
        <p:spPr>
          <a:xfrm>
            <a:off x="10027371" y="329839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Bob</a:t>
            </a:r>
          </a:p>
        </p:txBody>
      </p:sp>
      <p:pic>
        <p:nvPicPr>
          <p:cNvPr id="1028" name="Picture 4" descr="Image result for boy face clipart">
            <a:extLst>
              <a:ext uri="{FF2B5EF4-FFF2-40B4-BE49-F238E27FC236}">
                <a16:creationId xmlns:a16="http://schemas.microsoft.com/office/drawing/2014/main" id="{805F3EE6-05F9-494C-9EA2-84A3743C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194" b="89723" l="6250" r="92045">
                        <a14:foregroundMark x1="52045" y1="8016" x2="52045" y2="8016"/>
                        <a14:foregroundMark x1="6250" y1="56218" x2="6250" y2="56218"/>
                        <a14:foregroundMark x1="92159" y1="54471" x2="92159" y2="54471"/>
                        <a14:foregroundMark x1="36136" y1="7194" x2="36136" y2="7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370" y="2529182"/>
            <a:ext cx="767433" cy="8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Image result for key clipart">
            <a:extLst>
              <a:ext uri="{FF2B5EF4-FFF2-40B4-BE49-F238E27FC236}">
                <a16:creationId xmlns:a16="http://schemas.microsoft.com/office/drawing/2014/main" id="{98867168-D94E-4B6B-A8B7-D5862825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64" b="96795" l="310" r="95666">
                        <a14:foregroundMark x1="30341" y1="10256" x2="7740" y2="30128"/>
                        <a14:foregroundMark x1="7740" y1="30128" x2="5263" y2="69231"/>
                        <a14:foregroundMark x1="13622" y1="91026" x2="32817" y2="90385"/>
                        <a14:foregroundMark x1="619" y1="51923" x2="1858" y2="35897"/>
                        <a14:foregroundMark x1="16409" y1="7051" x2="30341" y2="7692"/>
                        <a14:foregroundMark x1="88854" y1="49359" x2="90712" y2="60256"/>
                        <a14:foregroundMark x1="95666" y1="43590" x2="95666" y2="43590"/>
                        <a14:foregroundMark x1="18885" y1="96795" x2="18885" y2="96795"/>
                        <a14:foregroundMark x1="20433" y1="2564" x2="20433" y2="2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63" y="2899004"/>
            <a:ext cx="1289470" cy="6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98BBEA-3B3C-496C-9D5D-CCE9DC31131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227998" y="3521782"/>
            <a:ext cx="1" cy="3907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A83427-F8E1-4B7C-92E7-BD1EA66F5376}"/>
              </a:ext>
            </a:extLst>
          </p:cNvPr>
          <p:cNvSpPr txBox="1"/>
          <p:nvPr/>
        </p:nvSpPr>
        <p:spPr>
          <a:xfrm>
            <a:off x="2924299" y="2399056"/>
            <a:ext cx="1840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Bob’s public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308E56-C300-4679-8A98-CE60531CB527}"/>
              </a:ext>
            </a:extLst>
          </p:cNvPr>
          <p:cNvSpPr txBox="1"/>
          <p:nvPr/>
        </p:nvSpPr>
        <p:spPr>
          <a:xfrm>
            <a:off x="7333128" y="2399056"/>
            <a:ext cx="1937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Bob’s private key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26F628-AB36-40D5-8D86-EB15491A715D}"/>
              </a:ext>
            </a:extLst>
          </p:cNvPr>
          <p:cNvCxnSpPr>
            <a:cxnSpLocks/>
          </p:cNvCxnSpPr>
          <p:nvPr/>
        </p:nvCxnSpPr>
        <p:spPr>
          <a:xfrm flipV="1">
            <a:off x="6428875" y="4464694"/>
            <a:ext cx="972899" cy="30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33DA221-DDA5-4514-A655-9C3F46DA9220}"/>
              </a:ext>
            </a:extLst>
          </p:cNvPr>
          <p:cNvSpPr txBox="1">
            <a:spLocks/>
          </p:cNvSpPr>
          <p:nvPr/>
        </p:nvSpPr>
        <p:spPr>
          <a:xfrm>
            <a:off x="685800" y="5579790"/>
            <a:ext cx="10819800" cy="7794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It’s called asymmetric because different keys are used to encrypt and decrypt, or public key because it uses a key pair with a public key.</a:t>
            </a:r>
          </a:p>
        </p:txBody>
      </p:sp>
    </p:spTree>
    <p:extLst>
      <p:ext uri="{BB962C8B-B14F-4D97-AF65-F5344CB8AC3E}">
        <p14:creationId xmlns:p14="http://schemas.microsoft.com/office/powerpoint/2010/main" val="119681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717E-7ED8-4708-9E14-3F78C495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Public key encryption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2905-C286-4EDA-A0F7-585CC3F9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original public key encryption algorithm is 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It’s named after those who first published it (in 1977): </a:t>
            </a:r>
            <a:r>
              <a:rPr lang="en-GB" dirty="0" err="1"/>
              <a:t>Rivest</a:t>
            </a:r>
            <a:r>
              <a:rPr lang="en-GB" dirty="0"/>
              <a:t>, Shamir and </a:t>
            </a:r>
            <a:r>
              <a:rPr lang="en-GB" dirty="0" err="1"/>
              <a:t>Adleman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it was discovered at GCHQ four years earlier!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 sizes are 1,024 to 4,096 bits</a:t>
            </a:r>
          </a:p>
          <a:p>
            <a:r>
              <a:rPr lang="en-GB" dirty="0"/>
              <a:t>Public key algorithms generally have much larger keys and are relatively slow</a:t>
            </a:r>
          </a:p>
          <a:p>
            <a:r>
              <a:rPr lang="en-GB" dirty="0"/>
              <a:t>They are often used to encrypt a key for a symmetric algorithm</a:t>
            </a:r>
          </a:p>
          <a:p>
            <a:r>
              <a:rPr lang="en-GB" dirty="0"/>
              <a:t>Some public key algorithms are specifically designed to generate a shared symmetric key rather than encrypt a message (Diffie-Hellman, for example)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A807B-0966-4CA5-9D00-319F0C3B38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6DF34F-D82B-4B08-A8FE-4A751E03BE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835-56EE-4BFD-84D6-92A969E6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Other uses of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18C5-D9F0-4CDD-BC75-62E00573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Encryption ensures the </a:t>
            </a:r>
            <a:r>
              <a:rPr lang="en-GB" sz="2400" b="1" dirty="0"/>
              <a:t>confidentiality</a:t>
            </a:r>
            <a:r>
              <a:rPr lang="en-GB" sz="2400" dirty="0"/>
              <a:t> of communications.</a:t>
            </a:r>
          </a:p>
          <a:p>
            <a:r>
              <a:rPr lang="en-GB" sz="2400" dirty="0"/>
              <a:t>Cryptography can also be used in other ways to protect communications,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Ensuring the </a:t>
            </a:r>
            <a:r>
              <a:rPr lang="en-GB" sz="2400" b="1" dirty="0"/>
              <a:t>integrity</a:t>
            </a:r>
            <a:r>
              <a:rPr lang="en-GB" sz="2400" dirty="0"/>
              <a:t> of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Authenticating</a:t>
            </a:r>
            <a:r>
              <a:rPr lang="en-GB" sz="2400" dirty="0"/>
              <a:t> communications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A18EC-E380-496C-BE40-0BBFD5FB93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E51305-8166-4B20-9560-F6A3539EAD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7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3008-1A87-4A90-9E27-41828761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CA85-9BD6-4F55-AD4E-9A7AEA8E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4586"/>
            <a:ext cx="6342529" cy="4368039"/>
          </a:xfrm>
        </p:spPr>
        <p:txBody>
          <a:bodyPr/>
          <a:lstStyle/>
          <a:p>
            <a:r>
              <a:rPr lang="en-GB" dirty="0"/>
              <a:t>Signatures are one of the oldest methods of authentication.</a:t>
            </a:r>
          </a:p>
          <a:p>
            <a:r>
              <a:rPr lang="en-GB" dirty="0"/>
              <a:t>For hundreds of years people have signed letters to prove who wrote them.	</a:t>
            </a:r>
          </a:p>
          <a:p>
            <a:r>
              <a:rPr lang="en-GB" dirty="0"/>
              <a:t>Properties of signatures: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completely trust the link between signature and signer. A signature is unique to the signer and a signer can never deny that their signature belongs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signature is unforgeable. Even if you see someone’s signature, you still can’t reproduce it exactly.</a:t>
            </a:r>
          </a:p>
          <a:p>
            <a:r>
              <a:rPr lang="en-GB" dirty="0"/>
              <a:t>If you sign something, it says “you can be sure that I personally am responsible this.”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7914C-1798-4796-84A9-953F480CC1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72B92B-0EC6-42D3-9B27-56353729F0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Do we need a Last Will and Testament in Thailand? | The Thaiger">
            <a:extLst>
              <a:ext uri="{FF2B5EF4-FFF2-40B4-BE49-F238E27FC236}">
                <a16:creationId xmlns:a16="http://schemas.microsoft.com/office/drawing/2014/main" id="{8676D539-9464-4FA2-90B6-DEC46064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524" y="1394586"/>
            <a:ext cx="3978711" cy="26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7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DAED-AC86-4EFF-923F-ABA10420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3093-C479-4FA6-9B5D-CD4871AC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Digital signatures </a:t>
            </a:r>
            <a:r>
              <a:rPr lang="en-GB" dirty="0"/>
              <a:t>are a cryptographic analogue to handwritten signatures. They use public key cryptography.</a:t>
            </a:r>
          </a:p>
          <a:p>
            <a:pPr>
              <a:spcAft>
                <a:spcPts val="600"/>
              </a:spcAft>
            </a:pPr>
            <a:r>
              <a:rPr lang="en-GB" dirty="0"/>
              <a:t>If Alice wants to sign something: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She generates a key pair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She distributes her public key but keeps her private key secret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She signs messages with her private key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Anyone can use the public key to verify the signature on the message</a:t>
            </a:r>
          </a:p>
          <a:p>
            <a:pPr>
              <a:spcBef>
                <a:spcPts val="1200"/>
              </a:spcBef>
            </a:pPr>
            <a:r>
              <a:rPr lang="en-GB" dirty="0"/>
              <a:t>Note: The signature is unique to the message as well as the key pair, so if the message is tampered with, the signature will not verify correctly.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BBA14-9452-4E91-A919-58CDA485E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28E464-51E9-467F-BDEA-2A629DB685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7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FDF-2EF3-4E11-8C8F-11D8A455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9831-0A88-4DF3-88AE-FF8659A2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uses digital signatures to authenticate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Microsoft has a private key that is kept very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Microsoft signs software using the private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Your browser already has Microsoft’s public key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you download the software, your browser verifies the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signature checks out, you know the software is genuinely from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also know the software hasn’t been tampered with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EA76D-D75C-41AF-961C-9764F71C5C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2733C4-E1ED-48C5-AD5A-21BDD41A60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05C0-F9A5-4D4C-8CFE-6FE4046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961A-1DA4-4907-B88C-7E0BAD7B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know you the public key your browser has is definitely Microsoft’s?</a:t>
            </a:r>
          </a:p>
          <a:p>
            <a:r>
              <a:rPr lang="en-GB" dirty="0"/>
              <a:t>Public keys are often stored within certificates, signed by a trusted certification authority.</a:t>
            </a:r>
          </a:p>
          <a:p>
            <a:r>
              <a:rPr lang="en-GB" dirty="0"/>
              <a:t>X.509 is the standard used on the internet for certificates. Many websites pay for a certificate so visitors know the site is legitimate. Browsers come with lists of certificates installed, and signatures are checked automatically when you visit websites.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A844D-FBFB-46F8-A465-2534E4C73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1BB76A-C293-44B7-A47C-CC0A04F762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53E0A-54D6-41A2-AD3D-B3366CBB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3755898"/>
            <a:ext cx="5205387" cy="2307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A91283-D7AF-4D5B-9CC2-F1DEC00E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0" y="4733532"/>
            <a:ext cx="2343477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4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Digital Signature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0E46D5-A2B1-49F2-B162-498102CB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Digital Signature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C82F4D-25FB-44D2-ADF0-2AD571F8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Digital Signature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Standardised by the National Institute of Standards and Technology (NIST) in 1991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Adopted as a US Federal Information Processing Standard (FIPS) for digital signatures in 1994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Patented, but free for anyone to use, anywhere in the world</a:t>
            </a:r>
          </a:p>
          <a:p>
            <a:r>
              <a:rPr lang="en-GB" dirty="0"/>
              <a:t>How does it work?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A7BBFE-5725-468C-A4F6-B5256B0F91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E7F322-70DC-4E24-8C93-CADD7C5805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GCHQ?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14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F6A5-3A66-445B-9D68-663D02B8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Security of 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78E0-857B-4119-AFA7-60924AC6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DSA is correctly implemented, the only way to forge a signature is to obtain someone’s private key.</a:t>
            </a:r>
          </a:p>
          <a:p>
            <a:r>
              <a:rPr lang="en-GB" dirty="0"/>
              <a:t>e.g. find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dirty="0"/>
              <a:t> such that 𝑦 = 𝑔</a:t>
            </a:r>
            <a:r>
              <a:rPr lang="en-GB" baseline="30000" dirty="0"/>
              <a:t>𝑥</a:t>
            </a:r>
            <a:r>
              <a:rPr lang="en-GB" dirty="0"/>
              <a:t> mod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dirty="0"/>
              <a:t>.</a:t>
            </a:r>
          </a:p>
          <a:p>
            <a:r>
              <a:rPr lang="en-GB" dirty="0"/>
              <a:t>This is known as the </a:t>
            </a:r>
            <a:r>
              <a:rPr lang="en-GB" b="1" dirty="0"/>
              <a:t>discrete logarithm problem</a:t>
            </a:r>
            <a:r>
              <a:rPr lang="en-GB" dirty="0"/>
              <a:t>. The security of DSA relies solely on the fact that this problem is notoriously difficult to solve when the numbers are well-chosen.</a:t>
            </a:r>
          </a:p>
          <a:p>
            <a:endParaRPr lang="en-GB" dirty="0"/>
          </a:p>
          <a:p>
            <a:r>
              <a:rPr lang="en-GB" dirty="0"/>
              <a:t>So it sounds like DSA is unbreakable… But is it?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E5D91-5D56-437F-9200-0CD2CDCDA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DE7B1-29C9-49C1-BE65-A44D099C5D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9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0287-0674-493F-8469-8CA47A73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72E8-BFB9-4008-81EC-3EF4D772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DSA is often poorly implemented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If you deviate from the NIST standard in any way, you will likely seriously weaken the algorithm</a:t>
            </a:r>
          </a:p>
          <a:p>
            <a:pPr marL="645750" lvl="1" indent="-285750">
              <a:spcAft>
                <a:spcPts val="1200"/>
              </a:spcAft>
            </a:pPr>
            <a:r>
              <a:rPr lang="en-GB" sz="1600" dirty="0"/>
              <a:t>Poor choices of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645750" lvl="1" indent="-285750">
              <a:spcAft>
                <a:spcPts val="1200"/>
              </a:spcAft>
            </a:pPr>
            <a:r>
              <a:rPr lang="en-GB" sz="1600" dirty="0"/>
              <a:t>Not checking that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600" i="1" dirty="0"/>
              <a:t> </a:t>
            </a:r>
            <a:r>
              <a:rPr lang="en-GB" sz="1600" dirty="0"/>
              <a:t>and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600" dirty="0"/>
              <a:t> are non-zero</a:t>
            </a:r>
          </a:p>
          <a:p>
            <a:pPr marL="645750" lvl="1" indent="-285750">
              <a:spcAft>
                <a:spcPts val="1200"/>
              </a:spcAft>
            </a:pPr>
            <a:r>
              <a:rPr lang="en-GB" sz="1600" dirty="0"/>
              <a:t>Poor choice or implementation of hash function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Big name companies have fallen afoul of such mistakes, including Sony and Adobe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18B2A-A11E-46F5-BF4C-5951FC296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C0E19-D310-4040-B462-7BC0382BC2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7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EC4058-C9DD-46BC-9AB9-AB47A6D4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DSA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3FB6F8-9943-4214-A669-2C5C60DF1C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A51997-CDD0-4561-AADC-107F68233E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732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74015F-9752-41D8-98B5-FB336482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F3FFD7-32D5-4B99-A670-EC560783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Understanding DSA</a:t>
            </a:r>
          </a:p>
          <a:p>
            <a:pPr marL="645750" lvl="1" indent="-285750">
              <a:spcAft>
                <a:spcPts val="600"/>
              </a:spcAft>
            </a:pPr>
            <a:r>
              <a:rPr lang="en-GB" sz="1600" dirty="0"/>
              <a:t>Get to grips with the maths underlying the algorithm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Implementing DSA</a:t>
            </a:r>
          </a:p>
          <a:p>
            <a:pPr marL="645750" lvl="1" indent="-285750">
              <a:spcAft>
                <a:spcPts val="600"/>
              </a:spcAft>
            </a:pPr>
            <a:r>
              <a:rPr lang="en-GB" sz="1600" dirty="0"/>
              <a:t>Complete the skeleton Python code so you can generate key pairs, sign and verify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Learning how DSA can go wrong</a:t>
            </a:r>
          </a:p>
          <a:p>
            <a:pPr marL="645750" lvl="1" indent="-285750">
              <a:spcAft>
                <a:spcPts val="600"/>
              </a:spcAft>
            </a:pPr>
            <a:r>
              <a:rPr lang="en-GB" sz="1600" dirty="0"/>
              <a:t>What can you find online about DSA’s vulnerabilities?</a:t>
            </a:r>
          </a:p>
          <a:p>
            <a:pPr marL="645750" lvl="1" indent="-285750">
              <a:spcAft>
                <a:spcPts val="600"/>
              </a:spcAft>
            </a:pPr>
            <a:r>
              <a:rPr lang="en-GB" sz="1600" dirty="0"/>
              <a:t>Can you find real-life examples of where things have gone wrong?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Breaking DSA</a:t>
            </a:r>
          </a:p>
          <a:p>
            <a:pPr marL="645750" lvl="1" indent="-285750">
              <a:spcAft>
                <a:spcPts val="600"/>
              </a:spcAft>
            </a:pPr>
            <a:r>
              <a:rPr lang="en-GB" dirty="0"/>
              <a:t>Complete a sequence of challenges, exploiting vulnerabilities to break DSA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Going further</a:t>
            </a:r>
          </a:p>
          <a:p>
            <a:pPr marL="645750" lvl="1" indent="-285750">
              <a:spcAft>
                <a:spcPts val="600"/>
              </a:spcAft>
            </a:pPr>
            <a:r>
              <a:rPr lang="en-GB" dirty="0"/>
              <a:t>What other digital signature schemes are there?</a:t>
            </a:r>
          </a:p>
          <a:p>
            <a:pPr marL="645750" lvl="1" indent="-285750">
              <a:spcAft>
                <a:spcPts val="600"/>
              </a:spcAft>
            </a:pPr>
            <a:r>
              <a:rPr lang="en-GB" dirty="0"/>
              <a:t>How would quantum computers impact on the security of DSA signatures?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53FAB1-3DD2-4657-BE73-0F4FC52A21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542F54-6279-4082-ADFE-4EB8DA75A9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4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99446" y="1283361"/>
            <a:ext cx="5390708" cy="1458764"/>
          </a:xfrm>
        </p:spPr>
        <p:txBody>
          <a:bodyPr/>
          <a:lstStyle/>
          <a:p>
            <a:pPr algn="ctr"/>
            <a:r>
              <a:rPr lang="en-US" dirty="0"/>
              <a:t>Contact Details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99445" y="3297723"/>
            <a:ext cx="5390709" cy="24639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Amy.S@ncsc.gov.uk</a:t>
            </a:r>
          </a:p>
          <a:p>
            <a:pPr algn="ctr"/>
            <a:r>
              <a:rPr lang="en-US" dirty="0"/>
              <a:t>James.S3@ncsc.gov.uk</a:t>
            </a:r>
          </a:p>
          <a:p>
            <a:pPr algn="ctr"/>
            <a:r>
              <a:rPr lang="en-US" dirty="0"/>
              <a:t>Mairi.W@ncsc.gov.uk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7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887" r="21425"/>
          <a:stretch/>
        </p:blipFill>
        <p:spPr>
          <a:xfrm>
            <a:off x="6264530" y="572043"/>
            <a:ext cx="5923222" cy="6108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" y="54000"/>
            <a:ext cx="12185904" cy="6858000"/>
          </a:xfrm>
          <a:prstGeom prst="rect">
            <a:avLst/>
          </a:prstGeom>
        </p:spPr>
      </p:pic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does GCHQ do?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>
          <a:xfrm>
            <a:off x="684000" y="1749599"/>
            <a:ext cx="5181600" cy="462137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work with law enforcement, the military and the UK’s other intelligence agencies.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Counter Terrorism </a:t>
            </a:r>
            <a:r>
              <a:rPr lang="en-GB" dirty="0"/>
              <a:t>- Stopping terrorist attacks in the UK and against our interests overseas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Cyber Security </a:t>
            </a:r>
            <a:r>
              <a:rPr lang="en-GB" dirty="0"/>
              <a:t>- Making the UK the safest place to live and do business online through the National Cyber Security Centre (NCSC)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Strategic Advantage </a:t>
            </a:r>
            <a:r>
              <a:rPr lang="en-GB" dirty="0"/>
              <a:t>- Managing the threats from hostile states, promoting the UK's prosperity and shaping the international environment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Serious &amp; Organised Crime </a:t>
            </a:r>
            <a:r>
              <a:rPr lang="en-GB" dirty="0"/>
              <a:t>- Reducing the social and financial harm that serious and organised crime causes to the UK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Support to Defence </a:t>
            </a:r>
            <a:r>
              <a:rPr lang="en-GB" dirty="0"/>
              <a:t>- Protecting Defence personnel and assets and supporting an integrated approach to war fighting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Where does maths fit into this?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75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Mathematics at GCHQ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GCHQ employs mathematicians to fill a variety of roles,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Cryptographic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Cryptographic engineering and consulting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research</a:t>
            </a:r>
          </a:p>
          <a:p>
            <a:r>
              <a:rPr lang="en-US" dirty="0"/>
              <a:t>Some roles involve researching new mathematics and working with academia, some roles focus on understanding and applying existing mathematics, and others </a:t>
            </a:r>
            <a:r>
              <a:rPr lang="en-GB" dirty="0"/>
              <a:t>utilise</a:t>
            </a:r>
            <a:r>
              <a:rPr lang="en-US" dirty="0"/>
              <a:t> mathematical problem-solving skills. Most roles involve considerable amounts of programming.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2" b="98849" l="3133" r="98371">
                        <a14:foregroundMark x1="25689" y1="36349" x2="25689" y2="363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6963" y="1266064"/>
            <a:ext cx="3594098" cy="27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0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cryptography?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17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241A-ADC4-45CC-8B6A-6CF97D64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Introducing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3898-193F-497B-9592-D7A11383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sz="2800" b="1" dirty="0"/>
              <a:t>Cryptography</a:t>
            </a:r>
          </a:p>
          <a:p>
            <a:pPr algn="ctr"/>
            <a:endParaRPr lang="en-GB" sz="2800" dirty="0"/>
          </a:p>
          <a:p>
            <a:pPr algn="ctr"/>
            <a:r>
              <a:rPr lang="en-GB" sz="2800" i="1" dirty="0" err="1"/>
              <a:t>Kryptós</a:t>
            </a:r>
            <a:r>
              <a:rPr lang="en-GB" sz="2800" i="1" dirty="0"/>
              <a:t> + </a:t>
            </a:r>
            <a:r>
              <a:rPr lang="en-GB" sz="2800" i="1" dirty="0" err="1"/>
              <a:t>graphein</a:t>
            </a:r>
            <a:endParaRPr lang="en-GB" sz="2800" i="1" dirty="0"/>
          </a:p>
          <a:p>
            <a:pPr algn="ctr"/>
            <a:r>
              <a:rPr lang="en-GB" sz="2800" dirty="0"/>
              <a:t>"hidden, secret” + "to write”</a:t>
            </a:r>
          </a:p>
          <a:p>
            <a:endParaRPr lang="en-GB" dirty="0"/>
          </a:p>
          <a:p>
            <a:pPr algn="ctr"/>
            <a:r>
              <a:rPr lang="en-GB" sz="2000" dirty="0"/>
              <a:t>Cryptography is the art and science of securing communications.</a:t>
            </a:r>
          </a:p>
          <a:p>
            <a:pPr algn="ctr"/>
            <a:r>
              <a:rPr lang="en-GB" sz="2000" dirty="0"/>
              <a:t>One example of cryptography is encryption.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471A0-75E2-41B7-9D54-786F4A6BA6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528585-CBA4-4B2C-BDDA-0705B919DE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051A16-41FD-477F-9503-8E6E0B7E6F19}"/>
              </a:ext>
            </a:extLst>
          </p:cNvPr>
          <p:cNvCxnSpPr>
            <a:cxnSpLocks/>
          </p:cNvCxnSpPr>
          <p:nvPr/>
        </p:nvCxnSpPr>
        <p:spPr>
          <a:xfrm flipH="1">
            <a:off x="5250024" y="2313992"/>
            <a:ext cx="199054" cy="6842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69A49A-AECB-45A4-AC37-86CBBB8DE185}"/>
              </a:ext>
            </a:extLst>
          </p:cNvPr>
          <p:cNvCxnSpPr>
            <a:cxnSpLocks/>
          </p:cNvCxnSpPr>
          <p:nvPr/>
        </p:nvCxnSpPr>
        <p:spPr>
          <a:xfrm>
            <a:off x="6643397" y="2313991"/>
            <a:ext cx="199054" cy="6842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4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7656-4BBC-4D9D-B9B4-BFA68E06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Caesar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98C0-5757-402A-9E30-1A2C784E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9172"/>
            <a:ext cx="4906347" cy="4013453"/>
          </a:xfrm>
        </p:spPr>
        <p:txBody>
          <a:bodyPr/>
          <a:lstStyle/>
          <a:p>
            <a:r>
              <a:rPr lang="en-GB" dirty="0"/>
              <a:t>Julius Caesar encrypted messages by shifting letters backwards in the alphabet by three:</a:t>
            </a:r>
          </a:p>
          <a:p>
            <a:pPr algn="ctr"/>
            <a:r>
              <a:rPr lang="en-GB" dirty="0"/>
              <a:t>ABCDEFGHIJKLMNOPQRSTUVWXYZ XYZABCDEFGHIJKLMNOPQRSTUVW</a:t>
            </a:r>
          </a:p>
          <a:p>
            <a:pPr algn="ctr"/>
            <a:r>
              <a:rPr lang="en-GB" dirty="0"/>
              <a:t>THE QUICK BROWN FOX…</a:t>
            </a:r>
          </a:p>
          <a:p>
            <a:pPr algn="ctr"/>
            <a:r>
              <a:rPr lang="en-GB" dirty="0"/>
              <a:t>QEB NRFZH YOLTK CLU…</a:t>
            </a:r>
          </a:p>
          <a:p>
            <a:r>
              <a:rPr lang="en-GB" dirty="0"/>
              <a:t>The message is deciphered by shifting the letters forwards in the alphabet by three.</a:t>
            </a:r>
          </a:p>
          <a:p>
            <a:r>
              <a:rPr lang="en-GB" dirty="0"/>
              <a:t>The technique can be generalised by shifting by a number other than three.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82EEC-7192-407A-8609-5F84BAB52D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F68DF3-0D3D-4354-8B00-0BE11B149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julius caesar">
            <a:extLst>
              <a:ext uri="{FF2B5EF4-FFF2-40B4-BE49-F238E27FC236}">
                <a16:creationId xmlns:a16="http://schemas.microsoft.com/office/drawing/2014/main" id="{B2069CBF-B2E5-4A3D-8508-8CFD8952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92" y="1880175"/>
            <a:ext cx="59436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2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0A67-3637-4D4B-A728-857EE8DA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13DA-B474-4058-B08A-E49CCF4D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9172"/>
            <a:ext cx="10819800" cy="832297"/>
          </a:xfrm>
        </p:spPr>
        <p:txBody>
          <a:bodyPr>
            <a:normAutofit/>
          </a:bodyPr>
          <a:lstStyle/>
          <a:p>
            <a:r>
              <a:rPr lang="en-GB" sz="2000" dirty="0"/>
              <a:t>Symmetric encryption involves taking a </a:t>
            </a:r>
            <a:r>
              <a:rPr lang="en-GB" sz="2000" b="1" dirty="0"/>
              <a:t>plaintext</a:t>
            </a:r>
            <a:r>
              <a:rPr lang="en-GB" sz="2000" dirty="0"/>
              <a:t> message and encrypting it using an </a:t>
            </a:r>
            <a:r>
              <a:rPr lang="en-GB" sz="2000" b="1" dirty="0"/>
              <a:t>algorithm</a:t>
            </a:r>
            <a:r>
              <a:rPr lang="en-GB" sz="2000" dirty="0"/>
              <a:t> and a </a:t>
            </a:r>
            <a:r>
              <a:rPr lang="en-GB" sz="2000" b="1" dirty="0"/>
              <a:t>key</a:t>
            </a:r>
            <a:r>
              <a:rPr lang="en-GB" sz="2000" dirty="0"/>
              <a:t> to get a </a:t>
            </a:r>
            <a:r>
              <a:rPr lang="en-GB" sz="2000" b="1" dirty="0"/>
              <a:t>ciphertext</a:t>
            </a:r>
            <a:r>
              <a:rPr lang="en-GB" sz="2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FD51C-EEC9-436E-97D4-E1216481D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A456E-3363-45ED-9374-C06196192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4" name="Picture 6" descr="Image result for paper clipart">
            <a:extLst>
              <a:ext uri="{FF2B5EF4-FFF2-40B4-BE49-F238E27FC236}">
                <a16:creationId xmlns:a16="http://schemas.microsoft.com/office/drawing/2014/main" id="{5D5B0C11-D32F-452A-8469-2F6AD1BC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2" b="98456" l="0" r="97423">
                        <a14:foregroundMark x1="20103" y1="7722" x2="20103" y2="7722"/>
                        <a14:foregroundMark x1="10825" y1="9653" x2="39691" y2="23938"/>
                        <a14:foregroundMark x1="39691" y1="23938" x2="82990" y2="85714"/>
                        <a14:foregroundMark x1="82990" y1="85714" x2="83505" y2="94595"/>
                        <a14:foregroundMark x1="74227" y1="10039" x2="84021" y2="15830"/>
                        <a14:foregroundMark x1="88144" y1="27413" x2="92268" y2="90347"/>
                        <a14:foregroundMark x1="92268" y1="90347" x2="92268" y2="90347"/>
                        <a14:foregroundMark x1="92268" y1="90347" x2="36082" y2="91120"/>
                        <a14:foregroundMark x1="36082" y1="91120" x2="10309" y2="84942"/>
                        <a14:foregroundMark x1="10309" y1="84942" x2="7732" y2="79923"/>
                        <a14:foregroundMark x1="7732" y1="79923" x2="13402" y2="12355"/>
                        <a14:foregroundMark x1="13402" y1="12355" x2="37113" y2="4633"/>
                        <a14:foregroundMark x1="37113" y1="4633" x2="62887" y2="5405"/>
                        <a14:foregroundMark x1="62887" y1="5405" x2="83505" y2="18919"/>
                        <a14:foregroundMark x1="83505" y1="18919" x2="85567" y2="23938"/>
                        <a14:foregroundMark x1="17526" y1="12741" x2="83505" y2="48263"/>
                        <a14:foregroundMark x1="83505" y1="48263" x2="93814" y2="66409"/>
                        <a14:foregroundMark x1="93814" y1="66409" x2="38144" y2="84170"/>
                        <a14:foregroundMark x1="38144" y1="84170" x2="21649" y2="59459"/>
                        <a14:foregroundMark x1="21649" y1="59459" x2="31959" y2="12741"/>
                        <a14:foregroundMark x1="31959" y1="12741" x2="50515" y2="74131"/>
                        <a14:foregroundMark x1="50515" y1="74131" x2="58247" y2="23938"/>
                        <a14:foregroundMark x1="58247" y1="23938" x2="83505" y2="72973"/>
                        <a14:foregroundMark x1="15979" y1="28958" x2="43814" y2="25483"/>
                        <a14:foregroundMark x1="43814" y1="25483" x2="85567" y2="28958"/>
                        <a14:foregroundMark x1="71649" y1="15058" x2="43814" y2="17761"/>
                        <a14:foregroundMark x1="43814" y1="17761" x2="56186" y2="13900"/>
                        <a14:foregroundMark x1="17526" y1="41313" x2="43814" y2="35907"/>
                        <a14:foregroundMark x1="43814" y1="35907" x2="71134" y2="36293"/>
                        <a14:foregroundMark x1="71134" y1="36293" x2="44845" y2="42471"/>
                        <a14:foregroundMark x1="44845" y1="42471" x2="19588" y2="40927"/>
                        <a14:foregroundMark x1="13918" y1="55598" x2="42268" y2="51737"/>
                        <a14:foregroundMark x1="42268" y1="51737" x2="71134" y2="53668"/>
                        <a14:foregroundMark x1="71134" y1="53668" x2="26804" y2="55598"/>
                        <a14:foregroundMark x1="56186" y1="40541" x2="68041" y2="41699"/>
                        <a14:foregroundMark x1="81959" y1="40154" x2="81959" y2="40154"/>
                        <a14:foregroundMark x1="81959" y1="40154" x2="81959" y2="40154"/>
                        <a14:foregroundMark x1="81959" y1="40154" x2="76289" y2="44015"/>
                        <a14:foregroundMark x1="77835" y1="51737" x2="79897" y2="55212"/>
                        <a14:foregroundMark x1="34021" y1="13514" x2="53608" y2="14672"/>
                        <a14:foregroundMark x1="74742" y1="3475" x2="74742" y2="3475"/>
                        <a14:foregroundMark x1="77475" y1="5405" x2="94330" y2="19691"/>
                        <a14:foregroundMark x1="74742" y1="3089" x2="77475" y2="5405"/>
                        <a14:foregroundMark x1="94330" y1="21236" x2="70619" y2="15830"/>
                        <a14:foregroundMark x1="15464" y1="67954" x2="42268" y2="67181"/>
                        <a14:foregroundMark x1="42268" y1="67181" x2="85052" y2="69112"/>
                        <a14:foregroundMark x1="82474" y1="81467" x2="29897" y2="84556"/>
                        <a14:foregroundMark x1="29897" y1="84556" x2="54639" y2="78764"/>
                        <a14:foregroundMark x1="54639" y1="78764" x2="81959" y2="81081"/>
                        <a14:foregroundMark x1="81959" y1="81081" x2="28866" y2="82625"/>
                        <a14:foregroundMark x1="28866" y1="82625" x2="59794" y2="78764"/>
                        <a14:foregroundMark x1="59794" y1="78764" x2="77835" y2="81853"/>
                        <a14:foregroundMark x1="26289" y1="82239" x2="15464" y2="83012"/>
                        <a14:foregroundMark x1="73711" y1="17761" x2="73711" y2="22008"/>
                        <a14:foregroundMark x1="73711" y1="22008" x2="96907" y2="25097"/>
                        <a14:foregroundMark x1="2062" y1="1544" x2="4639" y2="81853"/>
                        <a14:foregroundMark x1="4639" y1="81853" x2="0" y2="80695"/>
                        <a14:foregroundMark x1="5670" y1="98069" x2="31959" y2="97683"/>
                        <a14:foregroundMark x1="31959" y1="97683" x2="97423" y2="98456"/>
                        <a14:foregroundMark x1="97423" y1="98456" x2="96907" y2="26641"/>
                        <a14:foregroundMark x1="72680" y1="2317" x2="0" y2="2703"/>
                        <a14:foregroundMark x1="4124" y1="2703" x2="31959" y2="772"/>
                        <a14:foregroundMark x1="31959" y1="772" x2="35567" y2="772"/>
                        <a14:foregroundMark x1="1031" y1="49035" x2="2062" y2="86100"/>
                        <a14:foregroundMark x1="2062" y1="86100" x2="1546" y2="98456"/>
                        <a14:backgroundMark x1="90206" y1="5405" x2="90206" y2="5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98" y="3619155"/>
            <a:ext cx="767433" cy="1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paper clipart">
            <a:extLst>
              <a:ext uri="{FF2B5EF4-FFF2-40B4-BE49-F238E27FC236}">
                <a16:creationId xmlns:a16="http://schemas.microsoft.com/office/drawing/2014/main" id="{DD64FE07-C0D2-4BE7-A47D-BDC0EF0A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2" b="98456" l="0" r="97423">
                        <a14:foregroundMark x1="20103" y1="7722" x2="20103" y2="7722"/>
                        <a14:foregroundMark x1="10825" y1="9653" x2="39691" y2="23938"/>
                        <a14:foregroundMark x1="39691" y1="23938" x2="82990" y2="85714"/>
                        <a14:foregroundMark x1="82990" y1="85714" x2="83505" y2="94595"/>
                        <a14:foregroundMark x1="74227" y1="10039" x2="84021" y2="15830"/>
                        <a14:foregroundMark x1="88144" y1="27413" x2="92268" y2="90347"/>
                        <a14:foregroundMark x1="92268" y1="90347" x2="92268" y2="90347"/>
                        <a14:foregroundMark x1="92268" y1="90347" x2="36082" y2="91120"/>
                        <a14:foregroundMark x1="36082" y1="91120" x2="10309" y2="84942"/>
                        <a14:foregroundMark x1="10309" y1="84942" x2="7732" y2="79923"/>
                        <a14:foregroundMark x1="7732" y1="79923" x2="13402" y2="12355"/>
                        <a14:foregroundMark x1="13402" y1="12355" x2="37113" y2="4633"/>
                        <a14:foregroundMark x1="37113" y1="4633" x2="62887" y2="5405"/>
                        <a14:foregroundMark x1="62887" y1="5405" x2="83505" y2="18919"/>
                        <a14:foregroundMark x1="83505" y1="18919" x2="85567" y2="23938"/>
                        <a14:foregroundMark x1="17526" y1="12741" x2="83505" y2="48263"/>
                        <a14:foregroundMark x1="83505" y1="48263" x2="93814" y2="66409"/>
                        <a14:foregroundMark x1="93814" y1="66409" x2="38144" y2="84170"/>
                        <a14:foregroundMark x1="38144" y1="84170" x2="21649" y2="59459"/>
                        <a14:foregroundMark x1="21649" y1="59459" x2="31959" y2="12741"/>
                        <a14:foregroundMark x1="31959" y1="12741" x2="50515" y2="74131"/>
                        <a14:foregroundMark x1="50515" y1="74131" x2="58247" y2="23938"/>
                        <a14:foregroundMark x1="58247" y1="23938" x2="83505" y2="72973"/>
                        <a14:foregroundMark x1="15979" y1="28958" x2="43814" y2="25483"/>
                        <a14:foregroundMark x1="43814" y1="25483" x2="85567" y2="28958"/>
                        <a14:foregroundMark x1="71649" y1="15058" x2="43814" y2="17761"/>
                        <a14:foregroundMark x1="43814" y1="17761" x2="56186" y2="13900"/>
                        <a14:foregroundMark x1="17526" y1="41313" x2="43814" y2="35907"/>
                        <a14:foregroundMark x1="43814" y1="35907" x2="71134" y2="36293"/>
                        <a14:foregroundMark x1="71134" y1="36293" x2="44845" y2="42471"/>
                        <a14:foregroundMark x1="44845" y1="42471" x2="19588" y2="40927"/>
                        <a14:foregroundMark x1="13918" y1="55598" x2="42268" y2="51737"/>
                        <a14:foregroundMark x1="42268" y1="51737" x2="71134" y2="53668"/>
                        <a14:foregroundMark x1="71134" y1="53668" x2="26804" y2="55598"/>
                        <a14:foregroundMark x1="56186" y1="40541" x2="68041" y2="41699"/>
                        <a14:foregroundMark x1="81959" y1="40154" x2="81959" y2="40154"/>
                        <a14:foregroundMark x1="81959" y1="40154" x2="81959" y2="40154"/>
                        <a14:foregroundMark x1="81959" y1="40154" x2="76289" y2="44015"/>
                        <a14:foregroundMark x1="77835" y1="51737" x2="79897" y2="55212"/>
                        <a14:foregroundMark x1="34021" y1="13514" x2="53608" y2="14672"/>
                        <a14:foregroundMark x1="74742" y1="3475" x2="74742" y2="3475"/>
                        <a14:foregroundMark x1="77475" y1="5405" x2="94330" y2="19691"/>
                        <a14:foregroundMark x1="74742" y1="3089" x2="77475" y2="5405"/>
                        <a14:foregroundMark x1="94330" y1="21236" x2="70619" y2="15830"/>
                        <a14:foregroundMark x1="15464" y1="67954" x2="42268" y2="67181"/>
                        <a14:foregroundMark x1="42268" y1="67181" x2="85052" y2="69112"/>
                        <a14:foregroundMark x1="82474" y1="81467" x2="29897" y2="84556"/>
                        <a14:foregroundMark x1="29897" y1="84556" x2="54639" y2="78764"/>
                        <a14:foregroundMark x1="54639" y1="78764" x2="81959" y2="81081"/>
                        <a14:foregroundMark x1="81959" y1="81081" x2="28866" y2="82625"/>
                        <a14:foregroundMark x1="28866" y1="82625" x2="59794" y2="78764"/>
                        <a14:foregroundMark x1="59794" y1="78764" x2="77835" y2="81853"/>
                        <a14:foregroundMark x1="26289" y1="82239" x2="15464" y2="83012"/>
                        <a14:foregroundMark x1="73711" y1="17761" x2="73711" y2="22008"/>
                        <a14:foregroundMark x1="73711" y1="22008" x2="96907" y2="25097"/>
                        <a14:foregroundMark x1="2062" y1="1544" x2="4639" y2="81853"/>
                        <a14:foregroundMark x1="4639" y1="81853" x2="0" y2="80695"/>
                        <a14:foregroundMark x1="5670" y1="98069" x2="31959" y2="97683"/>
                        <a14:foregroundMark x1="31959" y1="97683" x2="97423" y2="98456"/>
                        <a14:foregroundMark x1="97423" y1="98456" x2="96907" y2="26641"/>
                        <a14:foregroundMark x1="72680" y1="2317" x2="0" y2="2703"/>
                        <a14:foregroundMark x1="4124" y1="2703" x2="31959" y2="772"/>
                        <a14:foregroundMark x1="31959" y1="772" x2="35567" y2="772"/>
                        <a14:foregroundMark x1="1031" y1="49035" x2="2062" y2="86100"/>
                        <a14:foregroundMark x1="2062" y1="86100" x2="1546" y2="98456"/>
                        <a14:backgroundMark x1="90206" y1="5405" x2="90206" y2="5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18" y="3619155"/>
            <a:ext cx="767433" cy="102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ey clipart">
            <a:extLst>
              <a:ext uri="{FF2B5EF4-FFF2-40B4-BE49-F238E27FC236}">
                <a16:creationId xmlns:a16="http://schemas.microsoft.com/office/drawing/2014/main" id="{136AB935-DA0A-4FA8-AFAE-F83F97D5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64" b="96795" l="310" r="95666">
                        <a14:foregroundMark x1="30341" y1="10256" x2="7740" y2="30128"/>
                        <a14:foregroundMark x1="7740" y1="30128" x2="5263" y2="69231"/>
                        <a14:foregroundMark x1="13622" y1="91026" x2="32817" y2="90385"/>
                        <a14:foregroundMark x1="619" y1="51923" x2="1858" y2="35897"/>
                        <a14:foregroundMark x1="16409" y1="7051" x2="30341" y2="7692"/>
                        <a14:foregroundMark x1="88854" y1="49359" x2="90712" y2="60256"/>
                        <a14:foregroundMark x1="95666" y1="43590" x2="95666" y2="43590"/>
                        <a14:foregroundMark x1="18885" y1="96795" x2="18885" y2="96795"/>
                        <a14:foregroundMark x1="20433" y1="2564" x2="20433" y2="2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89" y="2545487"/>
            <a:ext cx="1289470" cy="6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2C81E-F7C2-4CA9-8C55-DEF27384D598}"/>
              </a:ext>
            </a:extLst>
          </p:cNvPr>
          <p:cNvSpPr txBox="1"/>
          <p:nvPr/>
        </p:nvSpPr>
        <p:spPr>
          <a:xfrm>
            <a:off x="4937130" y="3559020"/>
            <a:ext cx="1687789" cy="1138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GB" sz="2400" dirty="0"/>
          </a:p>
          <a:p>
            <a:pPr algn="ctr"/>
            <a:r>
              <a:rPr lang="en-GB" sz="2000" dirty="0"/>
              <a:t>Algorithm</a:t>
            </a:r>
            <a:endParaRPr lang="en-GB" sz="2800" dirty="0"/>
          </a:p>
          <a:p>
            <a:pPr algn="ctr"/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FBC9D-987D-416A-A80E-E284963C4E6C}"/>
              </a:ext>
            </a:extLst>
          </p:cNvPr>
          <p:cNvSpPr txBox="1"/>
          <p:nvPr/>
        </p:nvSpPr>
        <p:spPr>
          <a:xfrm>
            <a:off x="3031453" y="4752860"/>
            <a:ext cx="109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Plaintext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BC639-EFA3-4489-BCC0-F114027F86E3}"/>
              </a:ext>
            </a:extLst>
          </p:cNvPr>
          <p:cNvSpPr txBox="1"/>
          <p:nvPr/>
        </p:nvSpPr>
        <p:spPr>
          <a:xfrm>
            <a:off x="7344725" y="4752860"/>
            <a:ext cx="127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Ciphertext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CAAAA7-05A6-403F-89A9-462F0365BC14}"/>
              </a:ext>
            </a:extLst>
          </p:cNvPr>
          <p:cNvCxnSpPr>
            <a:cxnSpLocks/>
            <a:stCxn id="2054" idx="3"/>
            <a:endCxn id="7" idx="1"/>
          </p:cNvCxnSpPr>
          <p:nvPr/>
        </p:nvCxnSpPr>
        <p:spPr>
          <a:xfrm flipV="1">
            <a:off x="3964231" y="4128407"/>
            <a:ext cx="972899" cy="30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24171C-5289-49B2-88E5-C8705F37BF2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624919" y="4128407"/>
            <a:ext cx="972899" cy="30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2DF567-037C-4F4E-944A-38170C42227B}"/>
              </a:ext>
            </a:extLst>
          </p:cNvPr>
          <p:cNvCxnSpPr>
            <a:cxnSpLocks/>
            <a:stCxn id="2056" idx="2"/>
            <a:endCxn id="7" idx="0"/>
          </p:cNvCxnSpPr>
          <p:nvPr/>
        </p:nvCxnSpPr>
        <p:spPr>
          <a:xfrm>
            <a:off x="5781024" y="3168265"/>
            <a:ext cx="1" cy="3907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9354AF-2526-4E4B-A692-D7E1C4CEAD77}"/>
              </a:ext>
            </a:extLst>
          </p:cNvPr>
          <p:cNvSpPr txBox="1">
            <a:spLocks/>
          </p:cNvSpPr>
          <p:nvPr/>
        </p:nvSpPr>
        <p:spPr>
          <a:xfrm>
            <a:off x="685800" y="5509926"/>
            <a:ext cx="10819800" cy="83229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It is called symmetric because the same key is used for both encryption and decryption.</a:t>
            </a:r>
          </a:p>
          <a:p>
            <a:r>
              <a:rPr lang="en-GB" sz="2000" b="1" i="1" dirty="0"/>
              <a:t>What do you think it’s more important to keep secret, the key or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16402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8A13-670F-4F9C-A8BF-6B9B3D3D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Symmetric encryption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28FC-0B47-45C8-958B-BFEAAFF0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Modern symmetric encryption algorithms have been standardised</a:t>
            </a:r>
          </a:p>
          <a:p>
            <a:pPr marL="645750" lvl="1" indent="-285750"/>
            <a:r>
              <a:rPr lang="en-GB" dirty="0"/>
              <a:t>Advanced Encryption Standard (AES)</a:t>
            </a:r>
          </a:p>
          <a:p>
            <a:r>
              <a:rPr lang="en-GB" dirty="0"/>
              <a:t>The security of a symmetric encryption algorithm relies on the size of the key space</a:t>
            </a:r>
          </a:p>
          <a:p>
            <a:pPr marL="645750" lvl="1" indent="-285750"/>
            <a:r>
              <a:rPr lang="en-GB" dirty="0"/>
              <a:t>AES key sizes are 128, 192 or 256 bits</a:t>
            </a:r>
          </a:p>
          <a:p>
            <a:r>
              <a:rPr lang="en-GB" dirty="0"/>
              <a:t>Attacks often rely on trying huge numbers of keys, so need powerful computers</a:t>
            </a:r>
          </a:p>
          <a:p>
            <a:r>
              <a:rPr lang="en-GB" dirty="0"/>
              <a:t>Symmetric encryption algorithms are usually very fast, so good for bulk encryption</a:t>
            </a:r>
          </a:p>
          <a:p>
            <a:r>
              <a:rPr lang="en-GB" dirty="0"/>
              <a:t>The problem is how to share the key?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1962E-AF3B-408D-BE43-691ADAD52D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24C0D5-CF7B-4DE0-98FB-CF220208C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84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CHQ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1B72"/>
      </a:accent1>
      <a:accent2>
        <a:srgbClr val="5C0F8C"/>
      </a:accent2>
      <a:accent3>
        <a:srgbClr val="323E48"/>
      </a:accent3>
      <a:accent4>
        <a:srgbClr val="9A0050"/>
      </a:accent4>
      <a:accent5>
        <a:srgbClr val="6BC04B"/>
      </a:accent5>
      <a:accent6>
        <a:srgbClr val="5988DA"/>
      </a:accent6>
      <a:hlink>
        <a:srgbClr val="5988DA"/>
      </a:hlink>
      <a:folHlink>
        <a:srgbClr val="9A005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HW widescreen PowerPoint template.potx" id="{B4DCEC51-BBD3-46AE-82A9-B443E7C5A963}" vid="{F287CE1E-D366-4A2A-A9F3-08F3673E13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GCHQ widescreen PowerPoint template</Template>
  <TotalTime>1169</TotalTime>
  <Words>1224</Words>
  <Application>Microsoft Office PowerPoint</Application>
  <PresentationFormat>Widescreen</PresentationFormat>
  <Paragraphs>154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Exeter Maths School Industry Projects 2019 Breaking DSA</vt:lpstr>
      <vt:lpstr>What is GCHQ?</vt:lpstr>
      <vt:lpstr>What does GCHQ do?</vt:lpstr>
      <vt:lpstr>Mathematics at GCHQ</vt:lpstr>
      <vt:lpstr>What is cryptography?</vt:lpstr>
      <vt:lpstr>Introducing cryptography</vt:lpstr>
      <vt:lpstr>The Caesar Cipher</vt:lpstr>
      <vt:lpstr>Symmetric encryption</vt:lpstr>
      <vt:lpstr>Symmetric encryption algorithms</vt:lpstr>
      <vt:lpstr>Public key cryptography</vt:lpstr>
      <vt:lpstr>Public key encryption algorithms</vt:lpstr>
      <vt:lpstr>Other uses of cryptography</vt:lpstr>
      <vt:lpstr>Digital signatures</vt:lpstr>
      <vt:lpstr>Signatures</vt:lpstr>
      <vt:lpstr>Digital signatures</vt:lpstr>
      <vt:lpstr>Digital signatures</vt:lpstr>
      <vt:lpstr>Certificates</vt:lpstr>
      <vt:lpstr>The Digital Signature Algorithm</vt:lpstr>
      <vt:lpstr>The Digital Signature Algorithm</vt:lpstr>
      <vt:lpstr>Security of DSA</vt:lpstr>
      <vt:lpstr>Vulnerabilities</vt:lpstr>
      <vt:lpstr>Breaking DSA</vt:lpstr>
      <vt:lpstr>Project outline</vt:lpstr>
      <vt:lpstr>Contact Details</vt:lpstr>
    </vt:vector>
  </TitlesOfParts>
  <Manager>GCHQ</Manager>
  <Company>Authority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or description]</dc:subject>
  <dc:creator>Colin Parsons</dc:creator>
  <cp:keywords>[Key words separated by commas]</cp:keywords>
  <cp:lastModifiedBy>Mairi W</cp:lastModifiedBy>
  <cp:revision>24</cp:revision>
  <dcterms:created xsi:type="dcterms:W3CDTF">2018-04-24T13:52:07Z</dcterms:created>
  <dcterms:modified xsi:type="dcterms:W3CDTF">2020-01-16T14:41:13Z</dcterms:modified>
</cp:coreProperties>
</file>