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Lato-boldItalic.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3cf67ab0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3cf67ab0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3cf67ab0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3cf67ab0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3cf67ab0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3cf67ab0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3cf67ab0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3cf67ab0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3cf67ab0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3cf67ab0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3cf67ab0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3cf67ab0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cf67ab0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cf67ab0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3cf67ab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3cf67ab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3cf67ab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3cf67ab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cf67ab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cf67ab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3cf67ab0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3cf67ab0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3cf67ab0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3cf67ab0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3cf67ab0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3cf67ab0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3cf67ab0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3cf67ab0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280">
                <a:solidFill>
                  <a:srgbClr val="353535"/>
                </a:solidFill>
                <a:latin typeface="Lexend"/>
                <a:ea typeface="Lexend"/>
                <a:cs typeface="Lexend"/>
                <a:sym typeface="Lexend"/>
              </a:rPr>
              <a:t>Calculating WAR, and looking at the issue with xAVG</a:t>
            </a:r>
            <a:endParaRPr b="1" sz="4280">
              <a:solidFill>
                <a:srgbClr val="353535"/>
              </a:solidFill>
              <a:latin typeface="Lexend"/>
              <a:ea typeface="Lexend"/>
              <a:cs typeface="Lexend"/>
              <a:sym typeface="Lexen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2400">
                <a:solidFill>
                  <a:schemeClr val="lt1"/>
                </a:solidFill>
              </a:rPr>
              <a:t>By Jake Jensema</a:t>
            </a:r>
            <a:endParaRPr b="1" i="1"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4294967295" type="title"/>
          </p:nvPr>
        </p:nvSpPr>
        <p:spPr>
          <a:xfrm>
            <a:off x="535775" y="126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My Solution</a:t>
            </a:r>
            <a:endParaRPr sz="3600"/>
          </a:p>
        </p:txBody>
      </p:sp>
      <p:sp>
        <p:nvSpPr>
          <p:cNvPr id="125" name="Google Shape;125;p22"/>
          <p:cNvSpPr txBox="1"/>
          <p:nvPr>
            <p:ph idx="4294967295" type="title"/>
          </p:nvPr>
        </p:nvSpPr>
        <p:spPr>
          <a:xfrm>
            <a:off x="535775" y="894600"/>
            <a:ext cx="7923000" cy="387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600">
                <a:latin typeface="Lato"/>
                <a:ea typeface="Lato"/>
                <a:cs typeface="Lato"/>
                <a:sym typeface="Lato"/>
              </a:rPr>
              <a:t>The exact formula for xAVG on Trumedia is  not available, but I do know for sure it is </a:t>
            </a:r>
            <a:r>
              <a:rPr lang="en" sz="1600">
                <a:latin typeface="Lato"/>
                <a:ea typeface="Lato"/>
                <a:cs typeface="Lato"/>
                <a:sym typeface="Lato"/>
              </a:rPr>
              <a:t>solely</a:t>
            </a:r>
            <a:r>
              <a:rPr lang="en" sz="1600">
                <a:latin typeface="Lato"/>
                <a:ea typeface="Lato"/>
                <a:cs typeface="Lato"/>
                <a:sym typeface="Lato"/>
              </a:rPr>
              <a:t> based on launch angle and exit velocity. My idea was that their calculation was too simple and needed a more sophisticated approach to get a better expected value. </a:t>
            </a:r>
            <a:endParaRPr sz="1600">
              <a:latin typeface="Lato"/>
              <a:ea typeface="Lato"/>
              <a:cs typeface="Lato"/>
              <a:sym typeface="Lato"/>
            </a:endParaRPr>
          </a:p>
          <a:p>
            <a:pPr indent="0" lvl="0" marL="0" rtl="0" algn="l">
              <a:lnSpc>
                <a:spcPct val="115000"/>
              </a:lnSpc>
              <a:spcBef>
                <a:spcPts val="1600"/>
              </a:spcBef>
              <a:spcAft>
                <a:spcPts val="0"/>
              </a:spcAft>
              <a:buSzPts val="990"/>
              <a:buNone/>
            </a:pPr>
            <a:r>
              <a:rPr lang="en" sz="1600">
                <a:latin typeface="Lato"/>
                <a:ea typeface="Lato"/>
                <a:cs typeface="Lato"/>
                <a:sym typeface="Lato"/>
              </a:rPr>
              <a:t>I took on a machine learning </a:t>
            </a:r>
            <a:r>
              <a:rPr lang="en" sz="1600">
                <a:latin typeface="Lato"/>
                <a:ea typeface="Lato"/>
                <a:cs typeface="Lato"/>
                <a:sym typeface="Lato"/>
              </a:rPr>
              <a:t>approach</a:t>
            </a:r>
            <a:r>
              <a:rPr lang="en" sz="1600">
                <a:latin typeface="Lato"/>
                <a:ea typeface="Lato"/>
                <a:cs typeface="Lato"/>
                <a:sym typeface="Lato"/>
              </a:rPr>
              <a:t> which involved me using different </a:t>
            </a:r>
            <a:r>
              <a:rPr lang="en" sz="1600">
                <a:latin typeface="Lato"/>
                <a:ea typeface="Lato"/>
                <a:cs typeface="Lato"/>
                <a:sym typeface="Lato"/>
              </a:rPr>
              <a:t>types</a:t>
            </a:r>
            <a:r>
              <a:rPr lang="en" sz="1600">
                <a:latin typeface="Lato"/>
                <a:ea typeface="Lato"/>
                <a:cs typeface="Lato"/>
                <a:sym typeface="Lato"/>
              </a:rPr>
              <a:t> of statistical models to predict whether a ball will be classified as a hit or not, and from there looking at the </a:t>
            </a:r>
            <a:r>
              <a:rPr lang="en" sz="1600">
                <a:latin typeface="Lato"/>
                <a:ea typeface="Lato"/>
                <a:cs typeface="Lato"/>
                <a:sym typeface="Lato"/>
              </a:rPr>
              <a:t>probability</a:t>
            </a:r>
            <a:r>
              <a:rPr lang="en" sz="1600">
                <a:latin typeface="Lato"/>
                <a:ea typeface="Lato"/>
                <a:cs typeface="Lato"/>
                <a:sym typeface="Lato"/>
              </a:rPr>
              <a:t> that it will be predicted as a hit. This is </a:t>
            </a:r>
            <a:r>
              <a:rPr lang="en" sz="1600">
                <a:latin typeface="Lato"/>
                <a:ea typeface="Lato"/>
                <a:cs typeface="Lato"/>
                <a:sym typeface="Lato"/>
              </a:rPr>
              <a:t>because</a:t>
            </a:r>
            <a:r>
              <a:rPr lang="en" sz="1600">
                <a:latin typeface="Lato"/>
                <a:ea typeface="Lato"/>
                <a:cs typeface="Lato"/>
                <a:sym typeface="Lato"/>
              </a:rPr>
              <a:t> xAVG is </a:t>
            </a:r>
            <a:r>
              <a:rPr lang="en" sz="1600">
                <a:latin typeface="Lato"/>
                <a:ea typeface="Lato"/>
                <a:cs typeface="Lato"/>
                <a:sym typeface="Lato"/>
              </a:rPr>
              <a:t>calculated</a:t>
            </a:r>
            <a:r>
              <a:rPr lang="en" sz="1600">
                <a:latin typeface="Lato"/>
                <a:ea typeface="Lato"/>
                <a:cs typeface="Lato"/>
                <a:sym typeface="Lato"/>
              </a:rPr>
              <a:t> as the probability of a ball being a hit, so I needed to look at the </a:t>
            </a:r>
            <a:r>
              <a:rPr lang="en" sz="1600">
                <a:latin typeface="Lato"/>
                <a:ea typeface="Lato"/>
                <a:cs typeface="Lato"/>
                <a:sym typeface="Lato"/>
              </a:rPr>
              <a:t>probability</a:t>
            </a:r>
            <a:r>
              <a:rPr lang="en" sz="1600">
                <a:latin typeface="Lato"/>
                <a:ea typeface="Lato"/>
                <a:cs typeface="Lato"/>
                <a:sym typeface="Lato"/>
              </a:rPr>
              <a:t> of my model predicting a ball hit in play as a hit or not. </a:t>
            </a:r>
            <a:endParaRPr sz="1600">
              <a:latin typeface="Lato"/>
              <a:ea typeface="Lato"/>
              <a:cs typeface="Lato"/>
              <a:sym typeface="Lato"/>
            </a:endParaRPr>
          </a:p>
          <a:p>
            <a:pPr indent="0" lvl="0" marL="0" rtl="0" algn="l">
              <a:lnSpc>
                <a:spcPct val="115000"/>
              </a:lnSpc>
              <a:spcBef>
                <a:spcPts val="1600"/>
              </a:spcBef>
              <a:spcAft>
                <a:spcPts val="1600"/>
              </a:spcAft>
              <a:buSzPts val="990"/>
              <a:buNone/>
            </a:pPr>
            <a:r>
              <a:rPr lang="en" sz="1600">
                <a:latin typeface="Lato"/>
                <a:ea typeface="Lato"/>
                <a:cs typeface="Lato"/>
                <a:sym typeface="Lato"/>
              </a:rPr>
              <a:t>Instead of just using exit velocity and launch angle, I will also be looking at pCallStrike% and Good Pitch</a:t>
            </a:r>
            <a:endParaRPr sz="1600">
              <a:latin typeface="Lato"/>
              <a:ea typeface="Lato"/>
              <a:cs typeface="Lato"/>
              <a:sym typeface="Lato"/>
            </a:endParaRPr>
          </a:p>
        </p:txBody>
      </p:sp>
      <p:sp>
        <p:nvSpPr>
          <p:cNvPr id="126" name="Google Shape;126;p22"/>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4294967295" type="title"/>
          </p:nvPr>
        </p:nvSpPr>
        <p:spPr>
          <a:xfrm>
            <a:off x="535775" y="126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pCallStrike%</a:t>
            </a:r>
            <a:endParaRPr sz="3600"/>
          </a:p>
        </p:txBody>
      </p:sp>
      <p:sp>
        <p:nvSpPr>
          <p:cNvPr id="132" name="Google Shape;132;p23"/>
          <p:cNvSpPr txBox="1"/>
          <p:nvPr>
            <p:ph idx="4294967295" type="title"/>
          </p:nvPr>
        </p:nvSpPr>
        <p:spPr>
          <a:xfrm>
            <a:off x="535775" y="894600"/>
            <a:ext cx="7923000" cy="387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990"/>
              <a:buNone/>
            </a:pPr>
            <a:r>
              <a:rPr lang="en" sz="1800">
                <a:latin typeface="Lato"/>
                <a:ea typeface="Lato"/>
                <a:cs typeface="Lato"/>
                <a:sym typeface="Lato"/>
              </a:rPr>
              <a:t>pCallStrike% is a variable </a:t>
            </a:r>
            <a:r>
              <a:rPr lang="en" sz="1800">
                <a:latin typeface="Lato"/>
                <a:ea typeface="Lato"/>
                <a:cs typeface="Lato"/>
                <a:sym typeface="Lato"/>
              </a:rPr>
              <a:t>available</a:t>
            </a:r>
            <a:r>
              <a:rPr lang="en" sz="1800">
                <a:latin typeface="Lato"/>
                <a:ea typeface="Lato"/>
                <a:cs typeface="Lato"/>
                <a:sym typeface="Lato"/>
              </a:rPr>
              <a:t> on Trumedia which gives the % that the umpire would have called the pitch a strike if the batter did not swing. A low pCallStrike% means that the pitch was on the corner or barely off the plate. A high pCallStrike% means the pitch was </a:t>
            </a:r>
            <a:r>
              <a:rPr lang="en" sz="1800">
                <a:latin typeface="Lato"/>
                <a:ea typeface="Lato"/>
                <a:cs typeface="Lato"/>
                <a:sym typeface="Lato"/>
              </a:rPr>
              <a:t>distinctly</a:t>
            </a:r>
            <a:r>
              <a:rPr lang="en" sz="1800">
                <a:latin typeface="Lato"/>
                <a:ea typeface="Lato"/>
                <a:cs typeface="Lato"/>
                <a:sym typeface="Lato"/>
              </a:rPr>
              <a:t> in the middle of the strike zone. Using pCallStrike% allows us to factor in the location of a pitch into whether the </a:t>
            </a:r>
            <a:r>
              <a:rPr lang="en" sz="1800">
                <a:latin typeface="Lato"/>
                <a:ea typeface="Lato"/>
                <a:cs typeface="Lato"/>
                <a:sym typeface="Lato"/>
              </a:rPr>
              <a:t>probability</a:t>
            </a:r>
            <a:r>
              <a:rPr lang="en" sz="1800">
                <a:latin typeface="Lato"/>
                <a:ea typeface="Lato"/>
                <a:cs typeface="Lato"/>
                <a:sym typeface="Lato"/>
              </a:rPr>
              <a:t> of the ball being a hit, this is because simply a ball in the corner of the strike zone is harder to hit than a ball </a:t>
            </a:r>
            <a:r>
              <a:rPr lang="en" sz="1800">
                <a:latin typeface="Lato"/>
                <a:ea typeface="Lato"/>
                <a:cs typeface="Lato"/>
                <a:sym typeface="Lato"/>
              </a:rPr>
              <a:t>right</a:t>
            </a:r>
            <a:r>
              <a:rPr lang="en" sz="1800">
                <a:latin typeface="Lato"/>
                <a:ea typeface="Lato"/>
                <a:cs typeface="Lato"/>
                <a:sym typeface="Lato"/>
              </a:rPr>
              <a:t> down the middle meaning that the </a:t>
            </a:r>
            <a:r>
              <a:rPr lang="en" sz="1800">
                <a:latin typeface="Lato"/>
                <a:ea typeface="Lato"/>
                <a:cs typeface="Lato"/>
                <a:sym typeface="Lato"/>
              </a:rPr>
              <a:t>probability</a:t>
            </a:r>
            <a:r>
              <a:rPr lang="en" sz="1800">
                <a:latin typeface="Lato"/>
                <a:ea typeface="Lato"/>
                <a:cs typeface="Lato"/>
                <a:sym typeface="Lato"/>
              </a:rPr>
              <a:t> you get a hit on a ball put in play in the corner of the strike zone is obviously lower than if the pitch was right down the middle.</a:t>
            </a:r>
            <a:endParaRPr sz="1800">
              <a:latin typeface="Lato"/>
              <a:ea typeface="Lato"/>
              <a:cs typeface="Lato"/>
              <a:sym typeface="Lato"/>
            </a:endParaRPr>
          </a:p>
        </p:txBody>
      </p:sp>
      <p:sp>
        <p:nvSpPr>
          <p:cNvPr id="133" name="Google Shape;133;p23"/>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4294967295" type="title"/>
          </p:nvPr>
        </p:nvSpPr>
        <p:spPr>
          <a:xfrm>
            <a:off x="535775" y="126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Good Pitch</a:t>
            </a:r>
            <a:endParaRPr sz="3600"/>
          </a:p>
        </p:txBody>
      </p:sp>
      <p:sp>
        <p:nvSpPr>
          <p:cNvPr id="139" name="Google Shape;139;p24"/>
          <p:cNvSpPr txBox="1"/>
          <p:nvPr>
            <p:ph idx="4294967295" type="title"/>
          </p:nvPr>
        </p:nvSpPr>
        <p:spPr>
          <a:xfrm>
            <a:off x="535775" y="894600"/>
            <a:ext cx="7923000" cy="387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990"/>
              <a:buNone/>
            </a:pPr>
            <a:r>
              <a:rPr lang="en" sz="1800">
                <a:latin typeface="Lato"/>
                <a:ea typeface="Lato"/>
                <a:cs typeface="Lato"/>
                <a:sym typeface="Lato"/>
              </a:rPr>
              <a:t>Good Pitch is a variable that I created that labels a pitch thrown as bad, good, or great. The way I decided what to label the pitch as was through looking at the Induced Vertical Break, Vertical Break, Horizontal Break, Velocity, and Spin. First I calculated what the </a:t>
            </a:r>
            <a:r>
              <a:rPr lang="en" sz="1800">
                <a:latin typeface="Lato"/>
                <a:ea typeface="Lato"/>
                <a:cs typeface="Lato"/>
                <a:sym typeface="Lato"/>
              </a:rPr>
              <a:t>average</a:t>
            </a:r>
            <a:r>
              <a:rPr lang="en" sz="1800">
                <a:latin typeface="Lato"/>
                <a:ea typeface="Lato"/>
                <a:cs typeface="Lato"/>
                <a:sym typeface="Lato"/>
              </a:rPr>
              <a:t> value for all 5 of these metrics was for each type of pitch and from there I went ahead and labeled a pitch as great if all 5 metrics were &gt; than the average, good if at least 3 were &gt; </a:t>
            </a:r>
            <a:r>
              <a:rPr lang="en" sz="1800">
                <a:latin typeface="Lato"/>
                <a:ea typeface="Lato"/>
                <a:cs typeface="Lato"/>
                <a:sym typeface="Lato"/>
              </a:rPr>
              <a:t>average</a:t>
            </a:r>
            <a:r>
              <a:rPr lang="en" sz="1800">
                <a:latin typeface="Lato"/>
                <a:ea typeface="Lato"/>
                <a:cs typeface="Lato"/>
                <a:sym typeface="Lato"/>
              </a:rPr>
              <a:t> and bad otherwise. This gives me a way to add a new encompassing variable that gives our </a:t>
            </a:r>
            <a:r>
              <a:rPr lang="en" sz="1800">
                <a:latin typeface="Lato"/>
                <a:ea typeface="Lato"/>
                <a:cs typeface="Lato"/>
                <a:sym typeface="Lato"/>
              </a:rPr>
              <a:t>model</a:t>
            </a:r>
            <a:r>
              <a:rPr lang="en" sz="1800">
                <a:latin typeface="Lato"/>
                <a:ea typeface="Lato"/>
                <a:cs typeface="Lato"/>
                <a:sym typeface="Lato"/>
              </a:rPr>
              <a:t> a way of </a:t>
            </a:r>
            <a:r>
              <a:rPr lang="en" sz="1800">
                <a:latin typeface="Lato"/>
                <a:ea typeface="Lato"/>
                <a:cs typeface="Lato"/>
                <a:sym typeface="Lato"/>
              </a:rPr>
              <a:t>factoring</a:t>
            </a:r>
            <a:r>
              <a:rPr lang="en" sz="1800">
                <a:latin typeface="Lato"/>
                <a:ea typeface="Lato"/>
                <a:cs typeface="Lato"/>
                <a:sym typeface="Lato"/>
              </a:rPr>
              <a:t> in that better pitches are harder to get hits on.</a:t>
            </a:r>
            <a:endParaRPr sz="1800">
              <a:latin typeface="Lato"/>
              <a:ea typeface="Lato"/>
              <a:cs typeface="Lato"/>
              <a:sym typeface="Lato"/>
            </a:endParaRPr>
          </a:p>
        </p:txBody>
      </p:sp>
      <p:sp>
        <p:nvSpPr>
          <p:cNvPr id="140" name="Google Shape;140;p24"/>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4294967295" type="title"/>
          </p:nvPr>
        </p:nvSpPr>
        <p:spPr>
          <a:xfrm>
            <a:off x="535775" y="126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Good Pitch Visualized</a:t>
            </a:r>
            <a:endParaRPr sz="3600"/>
          </a:p>
        </p:txBody>
      </p:sp>
      <p:sp>
        <p:nvSpPr>
          <p:cNvPr id="146" name="Google Shape;146;p25"/>
          <p:cNvSpPr txBox="1"/>
          <p:nvPr>
            <p:ph idx="4294967295" type="title"/>
          </p:nvPr>
        </p:nvSpPr>
        <p:spPr>
          <a:xfrm>
            <a:off x="535775" y="894600"/>
            <a:ext cx="7923000" cy="387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990"/>
              <a:buNone/>
            </a:pPr>
            <a:r>
              <a:rPr lang="en" sz="1800">
                <a:latin typeface="Lato"/>
                <a:ea typeface="Lato"/>
                <a:cs typeface="Lato"/>
                <a:sym typeface="Lato"/>
              </a:rPr>
              <a:t>Our Good Pitch distribution seems to look as we would expect</a:t>
            </a:r>
            <a:endParaRPr sz="1800">
              <a:latin typeface="Lato"/>
              <a:ea typeface="Lato"/>
              <a:cs typeface="Lato"/>
              <a:sym typeface="Lato"/>
            </a:endParaRPr>
          </a:p>
        </p:txBody>
      </p:sp>
      <p:sp>
        <p:nvSpPr>
          <p:cNvPr id="147" name="Google Shape;147;p25"/>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48" name="Google Shape;148;p25"/>
          <p:cNvPicPr preferRelativeResize="0"/>
          <p:nvPr/>
        </p:nvPicPr>
        <p:blipFill>
          <a:blip r:embed="rId3">
            <a:alphaModFix/>
          </a:blip>
          <a:stretch>
            <a:fillRect/>
          </a:stretch>
        </p:blipFill>
        <p:spPr>
          <a:xfrm>
            <a:off x="646200" y="1493625"/>
            <a:ext cx="7702148" cy="345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4294967295" type="title"/>
          </p:nvPr>
        </p:nvSpPr>
        <p:spPr>
          <a:xfrm>
            <a:off x="535775" y="126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Results</a:t>
            </a:r>
            <a:endParaRPr sz="3600"/>
          </a:p>
        </p:txBody>
      </p:sp>
      <p:sp>
        <p:nvSpPr>
          <p:cNvPr id="154" name="Google Shape;154;p26"/>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55" name="Google Shape;155;p26"/>
          <p:cNvPicPr preferRelativeResize="0"/>
          <p:nvPr/>
        </p:nvPicPr>
        <p:blipFill>
          <a:blip r:embed="rId3">
            <a:alphaModFix/>
          </a:blip>
          <a:stretch>
            <a:fillRect/>
          </a:stretch>
        </p:blipFill>
        <p:spPr>
          <a:xfrm>
            <a:off x="1407888" y="1617425"/>
            <a:ext cx="6328225" cy="3366250"/>
          </a:xfrm>
          <a:prstGeom prst="rect">
            <a:avLst/>
          </a:prstGeom>
          <a:noFill/>
          <a:ln>
            <a:noFill/>
          </a:ln>
        </p:spPr>
      </p:pic>
      <p:sp>
        <p:nvSpPr>
          <p:cNvPr id="156" name="Google Shape;156;p26"/>
          <p:cNvSpPr txBox="1"/>
          <p:nvPr/>
        </p:nvSpPr>
        <p:spPr>
          <a:xfrm>
            <a:off x="954450" y="849425"/>
            <a:ext cx="72351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We see </a:t>
            </a:r>
            <a:r>
              <a:rPr lang="en" sz="1700">
                <a:solidFill>
                  <a:schemeClr val="dk1"/>
                </a:solidFill>
              </a:rPr>
              <a:t>that</a:t>
            </a:r>
            <a:r>
              <a:rPr lang="en" sz="1700">
                <a:solidFill>
                  <a:schemeClr val="dk1"/>
                </a:solidFill>
              </a:rPr>
              <a:t> the 4 types of statistical </a:t>
            </a:r>
            <a:r>
              <a:rPr lang="en" sz="1700">
                <a:solidFill>
                  <a:schemeClr val="dk1"/>
                </a:solidFill>
              </a:rPr>
              <a:t>models</a:t>
            </a:r>
            <a:r>
              <a:rPr lang="en" sz="1700">
                <a:solidFill>
                  <a:schemeClr val="dk1"/>
                </a:solidFill>
              </a:rPr>
              <a:t> did pretty well as predicting </a:t>
            </a:r>
            <a:r>
              <a:rPr lang="en" sz="1700">
                <a:solidFill>
                  <a:schemeClr val="dk1"/>
                </a:solidFill>
              </a:rPr>
              <a:t>whether</a:t>
            </a:r>
            <a:r>
              <a:rPr lang="en" sz="1700">
                <a:solidFill>
                  <a:schemeClr val="dk1"/>
                </a:solidFill>
              </a:rPr>
              <a:t> a ball hit  would be a hit or not. With our best model scoring </a:t>
            </a:r>
            <a:r>
              <a:rPr b="1" lang="en" sz="1700">
                <a:solidFill>
                  <a:schemeClr val="dk1"/>
                </a:solidFill>
              </a:rPr>
              <a:t>75%</a:t>
            </a:r>
            <a:endParaRPr b="1"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535775" y="-25800"/>
            <a:ext cx="82764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Comparing our New xAVG with old</a:t>
            </a:r>
            <a:endParaRPr sz="3600"/>
          </a:p>
        </p:txBody>
      </p:sp>
      <p:pic>
        <p:nvPicPr>
          <p:cNvPr id="162" name="Google Shape;162;p27"/>
          <p:cNvPicPr preferRelativeResize="0"/>
          <p:nvPr/>
        </p:nvPicPr>
        <p:blipFill>
          <a:blip r:embed="rId3">
            <a:alphaModFix/>
          </a:blip>
          <a:stretch>
            <a:fillRect/>
          </a:stretch>
        </p:blipFill>
        <p:spPr>
          <a:xfrm>
            <a:off x="159400" y="732000"/>
            <a:ext cx="4409076" cy="3221274"/>
          </a:xfrm>
          <a:prstGeom prst="rect">
            <a:avLst/>
          </a:prstGeom>
          <a:noFill/>
          <a:ln>
            <a:noFill/>
          </a:ln>
        </p:spPr>
      </p:pic>
      <p:pic>
        <p:nvPicPr>
          <p:cNvPr id="163" name="Google Shape;163;p27"/>
          <p:cNvPicPr preferRelativeResize="0"/>
          <p:nvPr/>
        </p:nvPicPr>
        <p:blipFill>
          <a:blip r:embed="rId4">
            <a:alphaModFix/>
          </a:blip>
          <a:stretch>
            <a:fillRect/>
          </a:stretch>
        </p:blipFill>
        <p:spPr>
          <a:xfrm>
            <a:off x="4572000" y="732000"/>
            <a:ext cx="4409077" cy="3221275"/>
          </a:xfrm>
          <a:prstGeom prst="rect">
            <a:avLst/>
          </a:prstGeom>
          <a:noFill/>
          <a:ln>
            <a:noFill/>
          </a:ln>
        </p:spPr>
      </p:pic>
      <p:sp>
        <p:nvSpPr>
          <p:cNvPr id="164" name="Google Shape;164;p27"/>
          <p:cNvSpPr txBox="1"/>
          <p:nvPr/>
        </p:nvSpPr>
        <p:spPr>
          <a:xfrm>
            <a:off x="159400" y="3953275"/>
            <a:ext cx="87390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 light blue value represents our New xAVG, the yellow is the player's actual AVG in our sample data, and the gray is </a:t>
            </a:r>
            <a:r>
              <a:rPr lang="en" sz="1300">
                <a:solidFill>
                  <a:schemeClr val="dk1"/>
                </a:solidFill>
              </a:rPr>
              <a:t>the</a:t>
            </a:r>
            <a:r>
              <a:rPr lang="en" sz="1300">
                <a:solidFill>
                  <a:schemeClr val="dk1"/>
                </a:solidFill>
              </a:rPr>
              <a:t> xAVG on Trumedia. We see our models give a way better estimate on a players xAVG compared to the Trumedias calculation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Note: </a:t>
            </a:r>
            <a:r>
              <a:rPr lang="en" sz="1300">
                <a:solidFill>
                  <a:schemeClr val="dk1"/>
                </a:solidFill>
              </a:rPr>
              <a:t>The reason the player's AVG is so high is because of the limited pitch by pitch data </a:t>
            </a:r>
            <a:r>
              <a:rPr lang="en" sz="1300">
                <a:solidFill>
                  <a:schemeClr val="dk1"/>
                </a:solidFill>
              </a:rPr>
              <a:t>available</a:t>
            </a:r>
            <a:r>
              <a:rPr lang="en" sz="1300">
                <a:solidFill>
                  <a:schemeClr val="dk1"/>
                </a:solidFill>
              </a:rPr>
              <a:t> on Trumedia.</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4294967295" type="title"/>
          </p:nvPr>
        </p:nvSpPr>
        <p:spPr>
          <a:xfrm>
            <a:off x="535775" y="-25800"/>
            <a:ext cx="82764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Conclusion</a:t>
            </a:r>
            <a:endParaRPr sz="3600"/>
          </a:p>
        </p:txBody>
      </p:sp>
      <p:sp>
        <p:nvSpPr>
          <p:cNvPr id="170" name="Google Shape;170;p28"/>
          <p:cNvSpPr txBox="1"/>
          <p:nvPr/>
        </p:nvSpPr>
        <p:spPr>
          <a:xfrm>
            <a:off x="599550" y="839800"/>
            <a:ext cx="8023200" cy="3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With my new </a:t>
            </a:r>
            <a:r>
              <a:rPr lang="en" sz="1800">
                <a:solidFill>
                  <a:schemeClr val="dk1"/>
                </a:solidFill>
              </a:rPr>
              <a:t>method</a:t>
            </a:r>
            <a:r>
              <a:rPr lang="en" sz="1800">
                <a:solidFill>
                  <a:schemeClr val="dk1"/>
                </a:solidFill>
              </a:rPr>
              <a:t> of calculating xAVG I think that it can be useful to use for future data to give a more accurate </a:t>
            </a:r>
            <a:r>
              <a:rPr lang="en" sz="1800">
                <a:solidFill>
                  <a:schemeClr val="dk1"/>
                </a:solidFill>
              </a:rPr>
              <a:t>method</a:t>
            </a:r>
            <a:r>
              <a:rPr lang="en" sz="1800">
                <a:solidFill>
                  <a:schemeClr val="dk1"/>
                </a:solidFill>
              </a:rPr>
              <a:t> way of seeing how well a batter is putting the ball in play. As noted before, the pitch by pitch data which gives the values for xAVG along with exit velocity for each pitch was limited on Trumedia. Having more data would help the accuracy of my new method of calculating xAVG. Collecting these metrics like exit velocity and launch angle for all games would help for using my model in the future. I hope to go through and continue this project to help fix some other issues I have spotted, </a:t>
            </a:r>
            <a:r>
              <a:rPr lang="en" sz="1800">
                <a:solidFill>
                  <a:schemeClr val="dk1"/>
                </a:solidFill>
              </a:rPr>
              <a:t>similarly</a:t>
            </a:r>
            <a:r>
              <a:rPr lang="en" sz="1800">
                <a:solidFill>
                  <a:schemeClr val="dk1"/>
                </a:solidFill>
              </a:rPr>
              <a:t> xwOBA which is a great metric to look at for players </a:t>
            </a:r>
            <a:r>
              <a:rPr lang="en" sz="1800">
                <a:solidFill>
                  <a:schemeClr val="dk1"/>
                </a:solidFill>
              </a:rPr>
              <a:t>performance</a:t>
            </a:r>
            <a:r>
              <a:rPr lang="en" sz="1800">
                <a:solidFill>
                  <a:schemeClr val="dk1"/>
                </a:solidFill>
              </a:rPr>
              <a:t> is </a:t>
            </a:r>
            <a:r>
              <a:rPr lang="en" sz="1800">
                <a:solidFill>
                  <a:schemeClr val="dk1"/>
                </a:solidFill>
              </a:rPr>
              <a:t>just</a:t>
            </a:r>
            <a:r>
              <a:rPr lang="en" sz="1800">
                <a:solidFill>
                  <a:schemeClr val="dk1"/>
                </a:solidFill>
              </a:rPr>
              <a:t> as skewed on Trumedia. </a:t>
            </a:r>
            <a:r>
              <a:rPr lang="en" sz="1800">
                <a:solidFill>
                  <a:schemeClr val="dk1"/>
                </a:solidFill>
              </a:rPr>
              <a:t>Continuing</a:t>
            </a:r>
            <a:r>
              <a:rPr lang="en" sz="1800">
                <a:solidFill>
                  <a:schemeClr val="dk1"/>
                </a:solidFill>
              </a:rPr>
              <a:t> this project to be able to get a more accurate xwOBA calculation for the team could </a:t>
            </a:r>
            <a:r>
              <a:rPr lang="en" sz="1800">
                <a:solidFill>
                  <a:schemeClr val="dk1"/>
                </a:solidFill>
              </a:rPr>
              <a:t>help</a:t>
            </a:r>
            <a:r>
              <a:rPr lang="en" sz="1800">
                <a:solidFill>
                  <a:schemeClr val="dk1"/>
                </a:solidFill>
              </a:rPr>
              <a:t> </a:t>
            </a:r>
            <a:r>
              <a:rPr lang="en" sz="1800">
                <a:solidFill>
                  <a:schemeClr val="dk1"/>
                </a:solidFill>
              </a:rPr>
              <a:t>immensely.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Why WAR? </a:t>
            </a:r>
            <a:endParaRPr sz="2400"/>
          </a:p>
        </p:txBody>
      </p:sp>
      <p:sp>
        <p:nvSpPr>
          <p:cNvPr id="61" name="Google Shape;61;p14"/>
          <p:cNvSpPr txBox="1"/>
          <p:nvPr>
            <p:ph idx="4294967295" type="title"/>
          </p:nvPr>
        </p:nvSpPr>
        <p:spPr>
          <a:xfrm>
            <a:off x="535775" y="1480150"/>
            <a:ext cx="57174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 sz="1800">
                <a:latin typeface="Lato"/>
                <a:ea typeface="Lato"/>
                <a:cs typeface="Lato"/>
                <a:sym typeface="Lato"/>
              </a:rPr>
              <a:t>WAR (Wins After Replacement) is a great stat to look at for players to see how much they truly contribute to their team. Looking at a player's WAR gives you a good all around statistics to value a player because it factors in their </a:t>
            </a:r>
            <a:r>
              <a:rPr lang="en" sz="1800">
                <a:latin typeface="Lato"/>
                <a:ea typeface="Lato"/>
                <a:cs typeface="Lato"/>
                <a:sym typeface="Lato"/>
              </a:rPr>
              <a:t>offensive</a:t>
            </a:r>
            <a:r>
              <a:rPr lang="en" sz="1800">
                <a:latin typeface="Lato"/>
                <a:ea typeface="Lato"/>
                <a:cs typeface="Lato"/>
                <a:sym typeface="Lato"/>
              </a:rPr>
              <a:t> production, as well as defensive, one important </a:t>
            </a:r>
            <a:r>
              <a:rPr lang="en" sz="1800">
                <a:latin typeface="Lato"/>
                <a:ea typeface="Lato"/>
                <a:cs typeface="Lato"/>
                <a:sym typeface="Lato"/>
              </a:rPr>
              <a:t>aspect of how WAR is calculated is we value all players position differently, because after all a great shortstop is a lot more valuable than a great first baseman</a:t>
            </a:r>
            <a:endParaRPr sz="1700">
              <a:latin typeface="Lato"/>
              <a:ea typeface="Lato"/>
              <a:cs typeface="Lato"/>
              <a:sym typeface="Lato"/>
            </a:endParaRPr>
          </a:p>
        </p:txBody>
      </p:sp>
      <p:pic>
        <p:nvPicPr>
          <p:cNvPr id="62" name="Google Shape;62;p14"/>
          <p:cNvPicPr preferRelativeResize="0"/>
          <p:nvPr/>
        </p:nvPicPr>
        <p:blipFill>
          <a:blip r:embed="rId3">
            <a:alphaModFix/>
          </a:blip>
          <a:stretch>
            <a:fillRect/>
          </a:stretch>
        </p:blipFill>
        <p:spPr>
          <a:xfrm>
            <a:off x="6913275" y="1143000"/>
            <a:ext cx="16002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535775" y="3105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WAR Calculation</a:t>
            </a:r>
            <a:endParaRPr sz="2400"/>
          </a:p>
        </p:txBody>
      </p:sp>
      <p:sp>
        <p:nvSpPr>
          <p:cNvPr id="68" name="Google Shape;68;p15"/>
          <p:cNvSpPr txBox="1"/>
          <p:nvPr>
            <p:ph idx="4294967295" type="title"/>
          </p:nvPr>
        </p:nvSpPr>
        <p:spPr>
          <a:xfrm>
            <a:off x="535775" y="1078500"/>
            <a:ext cx="8201400" cy="1269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 sz="1800">
                <a:latin typeface="Lato"/>
                <a:ea typeface="Lato"/>
                <a:cs typeface="Lato"/>
                <a:sym typeface="Lato"/>
              </a:rPr>
              <a:t>Using the following formula, we can </a:t>
            </a:r>
            <a:r>
              <a:rPr lang="en" sz="1800">
                <a:latin typeface="Lato"/>
                <a:ea typeface="Lato"/>
                <a:cs typeface="Lato"/>
                <a:sym typeface="Lato"/>
              </a:rPr>
              <a:t>calculate how many wins a player adds to their team over a replacement player. A replacement player in terms of the MLB is someone who you could sign for league minimum or a minor league player. For college, we need to think about it in terms of bench players, since college teams do not have a minor league.  A bench player that plays in &lt; 5 games is considered a replacement level player. </a:t>
            </a:r>
            <a:endParaRPr sz="1700">
              <a:latin typeface="Lato"/>
              <a:ea typeface="Lato"/>
              <a:cs typeface="Lato"/>
              <a:sym typeface="Lato"/>
            </a:endParaRPr>
          </a:p>
        </p:txBody>
      </p:sp>
      <p:pic>
        <p:nvPicPr>
          <p:cNvPr id="69" name="Google Shape;69;p15"/>
          <p:cNvPicPr preferRelativeResize="0"/>
          <p:nvPr/>
        </p:nvPicPr>
        <p:blipFill>
          <a:blip r:embed="rId3">
            <a:alphaModFix/>
          </a:blip>
          <a:stretch>
            <a:fillRect/>
          </a:stretch>
        </p:blipFill>
        <p:spPr>
          <a:xfrm>
            <a:off x="2462675" y="2765750"/>
            <a:ext cx="4218651" cy="209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535775" y="3105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Results</a:t>
            </a:r>
            <a:endParaRPr sz="3600"/>
          </a:p>
        </p:txBody>
      </p:sp>
      <p:sp>
        <p:nvSpPr>
          <p:cNvPr id="75" name="Google Shape;75;p16"/>
          <p:cNvSpPr txBox="1"/>
          <p:nvPr>
            <p:ph idx="4294967295" type="title"/>
          </p:nvPr>
        </p:nvSpPr>
        <p:spPr>
          <a:xfrm>
            <a:off x="535775" y="1078500"/>
            <a:ext cx="4967700" cy="1269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800">
                <a:latin typeface="Lato"/>
                <a:ea typeface="Lato"/>
                <a:cs typeface="Lato"/>
                <a:sym typeface="Lato"/>
              </a:rPr>
              <a:t>Using Trumedia I did all of these calculations by hand. When looking at the league adjustment, </a:t>
            </a:r>
            <a:r>
              <a:rPr lang="en" sz="1800">
                <a:latin typeface="Lato"/>
                <a:ea typeface="Lato"/>
                <a:cs typeface="Lato"/>
                <a:sym typeface="Lato"/>
              </a:rPr>
              <a:t>instead</a:t>
            </a:r>
            <a:r>
              <a:rPr lang="en" sz="1800">
                <a:latin typeface="Lato"/>
                <a:ea typeface="Lato"/>
                <a:cs typeface="Lato"/>
                <a:sym typeface="Lato"/>
              </a:rPr>
              <a:t> of using all of division 1 baseball, I specifically looked at The Big West </a:t>
            </a:r>
            <a:r>
              <a:rPr lang="en" sz="1800">
                <a:latin typeface="Lato"/>
                <a:ea typeface="Lato"/>
                <a:cs typeface="Lato"/>
                <a:sym typeface="Lato"/>
              </a:rPr>
              <a:t>conference for the calculations. One thing to note is the scale of WAR is not the same as the MLB, in the MLB a position player receiving a WAR of 7 is practically guaranteed the MVP that year, but in this case an MVP candidate sits more around the 9-10 range. </a:t>
            </a:r>
            <a:endParaRPr sz="1800">
              <a:latin typeface="Lato"/>
              <a:ea typeface="Lato"/>
              <a:cs typeface="Lato"/>
              <a:sym typeface="Lato"/>
            </a:endParaRPr>
          </a:p>
          <a:p>
            <a:pPr indent="0" lvl="0" marL="0" rtl="0" algn="l">
              <a:lnSpc>
                <a:spcPct val="115000"/>
              </a:lnSpc>
              <a:spcBef>
                <a:spcPts val="1600"/>
              </a:spcBef>
              <a:spcAft>
                <a:spcPts val="1600"/>
              </a:spcAft>
              <a:buNone/>
            </a:pPr>
            <a:r>
              <a:rPr b="1" lang="en" sz="1800">
                <a:latin typeface="Lato"/>
                <a:ea typeface="Lato"/>
                <a:cs typeface="Lato"/>
                <a:sym typeface="Lato"/>
              </a:rPr>
              <a:t>Note: </a:t>
            </a:r>
            <a:r>
              <a:rPr lang="en" sz="1800">
                <a:latin typeface="Lato"/>
                <a:ea typeface="Lato"/>
                <a:cs typeface="Lato"/>
                <a:sym typeface="Lato"/>
              </a:rPr>
              <a:t>Due to some limitations on Trumedia data, I was not able to calculate WAR for pitchers</a:t>
            </a:r>
            <a:endParaRPr sz="1800">
              <a:latin typeface="Lato"/>
              <a:ea typeface="Lato"/>
              <a:cs typeface="Lato"/>
              <a:sym typeface="Lato"/>
            </a:endParaRPr>
          </a:p>
        </p:txBody>
      </p:sp>
      <p:pic>
        <p:nvPicPr>
          <p:cNvPr id="76" name="Google Shape;76;p16"/>
          <p:cNvPicPr preferRelativeResize="0"/>
          <p:nvPr/>
        </p:nvPicPr>
        <p:blipFill>
          <a:blip r:embed="rId3">
            <a:alphaModFix/>
          </a:blip>
          <a:stretch>
            <a:fillRect/>
          </a:stretch>
        </p:blipFill>
        <p:spPr>
          <a:xfrm>
            <a:off x="5841575" y="334350"/>
            <a:ext cx="2819400" cy="4474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4294967295" type="title"/>
          </p:nvPr>
        </p:nvSpPr>
        <p:spPr>
          <a:xfrm>
            <a:off x="535775" y="3105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Cumulative</a:t>
            </a:r>
            <a:r>
              <a:rPr lang="en" sz="3600"/>
              <a:t> team WAR</a:t>
            </a:r>
            <a:endParaRPr sz="3600"/>
          </a:p>
        </p:txBody>
      </p:sp>
      <p:sp>
        <p:nvSpPr>
          <p:cNvPr id="82" name="Google Shape;82;p17"/>
          <p:cNvSpPr txBox="1"/>
          <p:nvPr>
            <p:ph idx="4294967295" type="title"/>
          </p:nvPr>
        </p:nvSpPr>
        <p:spPr>
          <a:xfrm>
            <a:off x="535775" y="1078500"/>
            <a:ext cx="3991200" cy="1269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 sz="1800">
                <a:latin typeface="Lato"/>
                <a:ea typeface="Lato"/>
                <a:cs typeface="Lato"/>
                <a:sym typeface="Lato"/>
              </a:rPr>
              <a:t>Looking at a team's </a:t>
            </a:r>
            <a:r>
              <a:rPr lang="en" sz="1800">
                <a:latin typeface="Lato"/>
                <a:ea typeface="Lato"/>
                <a:cs typeface="Lato"/>
                <a:sym typeface="Lato"/>
              </a:rPr>
              <a:t>cumulative</a:t>
            </a:r>
            <a:r>
              <a:rPr lang="en" sz="1800">
                <a:latin typeface="Lato"/>
                <a:ea typeface="Lato"/>
                <a:cs typeface="Lato"/>
                <a:sym typeface="Lato"/>
              </a:rPr>
              <a:t> WAR can give a better look as to see how good a team is. Another article I found gives these graphic to see how a team's </a:t>
            </a:r>
            <a:r>
              <a:rPr lang="en" sz="1800">
                <a:latin typeface="Lato"/>
                <a:ea typeface="Lato"/>
                <a:cs typeface="Lato"/>
                <a:sym typeface="Lato"/>
              </a:rPr>
              <a:t>cumulative</a:t>
            </a:r>
            <a:r>
              <a:rPr lang="en" sz="1800">
                <a:latin typeface="Lato"/>
                <a:ea typeface="Lato"/>
                <a:cs typeface="Lato"/>
                <a:sym typeface="Lato"/>
              </a:rPr>
              <a:t> war is related to probability of making it to the CBBWS</a:t>
            </a:r>
            <a:endParaRPr sz="1700">
              <a:latin typeface="Lato"/>
              <a:ea typeface="Lato"/>
              <a:cs typeface="Lato"/>
              <a:sym typeface="Lato"/>
            </a:endParaRPr>
          </a:p>
        </p:txBody>
      </p:sp>
      <p:pic>
        <p:nvPicPr>
          <p:cNvPr id="83" name="Google Shape;83;p17"/>
          <p:cNvPicPr preferRelativeResize="0"/>
          <p:nvPr/>
        </p:nvPicPr>
        <p:blipFill>
          <a:blip r:embed="rId3">
            <a:alphaModFix/>
          </a:blip>
          <a:stretch>
            <a:fillRect/>
          </a:stretch>
        </p:blipFill>
        <p:spPr>
          <a:xfrm>
            <a:off x="535775" y="3030150"/>
            <a:ext cx="3597225" cy="1895200"/>
          </a:xfrm>
          <a:prstGeom prst="rect">
            <a:avLst/>
          </a:prstGeom>
          <a:noFill/>
          <a:ln>
            <a:noFill/>
          </a:ln>
        </p:spPr>
      </p:pic>
      <p:sp>
        <p:nvSpPr>
          <p:cNvPr id="84" name="Google Shape;84;p17"/>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85" name="Google Shape;85;p17"/>
          <p:cNvPicPr preferRelativeResize="0"/>
          <p:nvPr/>
        </p:nvPicPr>
        <p:blipFill>
          <a:blip r:embed="rId4">
            <a:alphaModFix/>
          </a:blip>
          <a:stretch>
            <a:fillRect/>
          </a:stretch>
        </p:blipFill>
        <p:spPr>
          <a:xfrm>
            <a:off x="4646950" y="1327700"/>
            <a:ext cx="4367250" cy="347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4294967295" type="title"/>
          </p:nvPr>
        </p:nvSpPr>
        <p:spPr>
          <a:xfrm>
            <a:off x="535775" y="3105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Looking at xAVG</a:t>
            </a:r>
            <a:endParaRPr sz="3600"/>
          </a:p>
        </p:txBody>
      </p:sp>
      <p:sp>
        <p:nvSpPr>
          <p:cNvPr id="91" name="Google Shape;91;p18"/>
          <p:cNvSpPr txBox="1"/>
          <p:nvPr>
            <p:ph idx="4294967295" type="title"/>
          </p:nvPr>
        </p:nvSpPr>
        <p:spPr>
          <a:xfrm>
            <a:off x="535775" y="1078500"/>
            <a:ext cx="7923000" cy="3375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 sz="1700">
                <a:latin typeface="Lato"/>
                <a:ea typeface="Lato"/>
                <a:cs typeface="Lato"/>
                <a:sym typeface="Lato"/>
              </a:rPr>
              <a:t>xAVG is the expected avg of a pitch that is hit.  This is basically the </a:t>
            </a:r>
            <a:r>
              <a:rPr lang="en" sz="1700">
                <a:latin typeface="Lato"/>
                <a:ea typeface="Lato"/>
                <a:cs typeface="Lato"/>
                <a:sym typeface="Lato"/>
              </a:rPr>
              <a:t>probability</a:t>
            </a:r>
            <a:r>
              <a:rPr lang="en" sz="1700">
                <a:latin typeface="Lato"/>
                <a:ea typeface="Lato"/>
                <a:cs typeface="Lato"/>
                <a:sym typeface="Lato"/>
              </a:rPr>
              <a:t> that the ball that is put in play will result in a hit or not. xAVG is calculated using exit velocity and launch angle, so a ball that is put into play with an xAVG of .700 means that if that same ball was hit with the same exact launch </a:t>
            </a:r>
            <a:r>
              <a:rPr lang="en" sz="1700">
                <a:latin typeface="Lato"/>
                <a:ea typeface="Lato"/>
                <a:cs typeface="Lato"/>
                <a:sym typeface="Lato"/>
              </a:rPr>
              <a:t>angle and exit velocity, it would result in a hit 70% of the time. This gives a way to see how well a player is putting the ball into play</a:t>
            </a:r>
            <a:r>
              <a:rPr lang="en" sz="1700">
                <a:latin typeface="Lato"/>
                <a:ea typeface="Lato"/>
                <a:cs typeface="Lato"/>
                <a:sym typeface="Lato"/>
              </a:rPr>
              <a:t> because if a </a:t>
            </a:r>
            <a:r>
              <a:rPr lang="en" sz="1700">
                <a:latin typeface="Lato"/>
                <a:ea typeface="Lato"/>
                <a:cs typeface="Lato"/>
                <a:sym typeface="Lato"/>
              </a:rPr>
              <a:t>player is batting .247 over the past month but his xAVG is .403 you can see that the player is just hitting the ball right at defense even if he is hitting 105mph line drives. </a:t>
            </a:r>
            <a:endParaRPr sz="1700">
              <a:latin typeface="Lato"/>
              <a:ea typeface="Lato"/>
              <a:cs typeface="Lato"/>
              <a:sym typeface="Lato"/>
            </a:endParaRPr>
          </a:p>
        </p:txBody>
      </p:sp>
      <p:sp>
        <p:nvSpPr>
          <p:cNvPr id="92" name="Google Shape;92;p18"/>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4294967295" type="title"/>
          </p:nvPr>
        </p:nvSpPr>
        <p:spPr>
          <a:xfrm>
            <a:off x="535775" y="3105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The Problem</a:t>
            </a:r>
            <a:endParaRPr sz="3600"/>
          </a:p>
        </p:txBody>
      </p:sp>
      <p:sp>
        <p:nvSpPr>
          <p:cNvPr id="98" name="Google Shape;98;p19"/>
          <p:cNvSpPr txBox="1"/>
          <p:nvPr>
            <p:ph idx="4294967295" type="title"/>
          </p:nvPr>
        </p:nvSpPr>
        <p:spPr>
          <a:xfrm>
            <a:off x="535775" y="1078500"/>
            <a:ext cx="7923000" cy="3375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latin typeface="Lato"/>
                <a:ea typeface="Lato"/>
                <a:cs typeface="Lato"/>
                <a:sym typeface="Lato"/>
              </a:rPr>
              <a:t>When looking at Trumedia I noticed something a </a:t>
            </a:r>
            <a:r>
              <a:rPr lang="en" sz="1700">
                <a:latin typeface="Lato"/>
                <a:ea typeface="Lato"/>
                <a:cs typeface="Lato"/>
                <a:sym typeface="Lato"/>
              </a:rPr>
              <a:t>little</a:t>
            </a:r>
            <a:r>
              <a:rPr lang="en" sz="1700">
                <a:latin typeface="Lato"/>
                <a:ea typeface="Lato"/>
                <a:cs typeface="Lato"/>
                <a:sym typeface="Lato"/>
              </a:rPr>
              <a:t> off about the xAVG for players. It was always very low around the .200 and .250 values. This seemed weird, so I did some data exploration to see what was happening.</a:t>
            </a:r>
            <a:endParaRPr sz="17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sp>
        <p:nvSpPr>
          <p:cNvPr id="99" name="Google Shape;99;p19"/>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535775" y="2398425"/>
            <a:ext cx="3511876" cy="2437400"/>
          </a:xfrm>
          <a:prstGeom prst="rect">
            <a:avLst/>
          </a:prstGeom>
          <a:noFill/>
          <a:ln>
            <a:noFill/>
          </a:ln>
        </p:spPr>
      </p:pic>
      <p:sp>
        <p:nvSpPr>
          <p:cNvPr id="101" name="Google Shape;101;p19"/>
          <p:cNvSpPr txBox="1"/>
          <p:nvPr/>
        </p:nvSpPr>
        <p:spPr>
          <a:xfrm>
            <a:off x="4711200" y="2398425"/>
            <a:ext cx="4229400" cy="26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Looking at player's actual AVG and their xAVG I saw that we see a </a:t>
            </a:r>
            <a:r>
              <a:rPr lang="en" sz="1600">
                <a:solidFill>
                  <a:schemeClr val="dk1"/>
                </a:solidFill>
              </a:rPr>
              <a:t>huge favor of positive values which means that Trumedia’s xAVG stat was lower than the player's actual AVG. The vast difference in positive and negative values made me wonder how could 92% of players in D1 baseball be preforming better than their xAVG.</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4294967295" type="title"/>
          </p:nvPr>
        </p:nvSpPr>
        <p:spPr>
          <a:xfrm>
            <a:off x="535775" y="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Comparing To MLB</a:t>
            </a:r>
            <a:endParaRPr sz="3600"/>
          </a:p>
        </p:txBody>
      </p:sp>
      <p:sp>
        <p:nvSpPr>
          <p:cNvPr id="107" name="Google Shape;107;p20"/>
          <p:cNvSpPr txBox="1"/>
          <p:nvPr>
            <p:ph idx="4294967295" type="title"/>
          </p:nvPr>
        </p:nvSpPr>
        <p:spPr>
          <a:xfrm>
            <a:off x="535775" y="710700"/>
            <a:ext cx="7923000" cy="93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400">
                <a:latin typeface="Lato"/>
                <a:ea typeface="Lato"/>
                <a:cs typeface="Lato"/>
                <a:sym typeface="Lato"/>
              </a:rPr>
              <a:t>For reference, this is looking at the difference between some of the top players in the MLB’s AVG and xAVG. We see that it’s more evenly distributed as to if players are over or under preforming their xAVG</a:t>
            </a:r>
            <a:endParaRPr sz="1400">
              <a:latin typeface="Lato"/>
              <a:ea typeface="Lato"/>
              <a:cs typeface="Lato"/>
              <a:sym typeface="Lato"/>
            </a:endParaRPr>
          </a:p>
          <a:p>
            <a:pPr indent="0" lvl="0" marL="0" rtl="0" algn="l">
              <a:lnSpc>
                <a:spcPct val="115000"/>
              </a:lnSpc>
              <a:spcBef>
                <a:spcPts val="1600"/>
              </a:spcBef>
              <a:spcAft>
                <a:spcPts val="1600"/>
              </a:spcAft>
              <a:buSzPts val="990"/>
              <a:buNone/>
            </a:pPr>
            <a:r>
              <a:t/>
            </a:r>
            <a:endParaRPr sz="1400">
              <a:latin typeface="Lato"/>
              <a:ea typeface="Lato"/>
              <a:cs typeface="Lato"/>
              <a:sym typeface="Lato"/>
            </a:endParaRPr>
          </a:p>
        </p:txBody>
      </p:sp>
      <p:sp>
        <p:nvSpPr>
          <p:cNvPr id="108" name="Google Shape;108;p20"/>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109" name="Google Shape;109;p20"/>
          <p:cNvSpPr txBox="1"/>
          <p:nvPr/>
        </p:nvSpPr>
        <p:spPr>
          <a:xfrm>
            <a:off x="4711200" y="2398425"/>
            <a:ext cx="4229400" cy="26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p:txBody>
      </p:sp>
      <p:pic>
        <p:nvPicPr>
          <p:cNvPr id="110" name="Google Shape;110;p20"/>
          <p:cNvPicPr preferRelativeResize="0"/>
          <p:nvPr/>
        </p:nvPicPr>
        <p:blipFill>
          <a:blip r:embed="rId3">
            <a:alphaModFix/>
          </a:blip>
          <a:stretch>
            <a:fillRect/>
          </a:stretch>
        </p:blipFill>
        <p:spPr>
          <a:xfrm>
            <a:off x="879175" y="1598800"/>
            <a:ext cx="7385624" cy="337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4294967295" type="title"/>
          </p:nvPr>
        </p:nvSpPr>
        <p:spPr>
          <a:xfrm>
            <a:off x="535775" y="126600"/>
            <a:ext cx="78474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What's</a:t>
            </a:r>
            <a:r>
              <a:rPr lang="en" sz="3600"/>
              <a:t> wrong with old method?</a:t>
            </a:r>
            <a:endParaRPr sz="3600"/>
          </a:p>
        </p:txBody>
      </p:sp>
      <p:sp>
        <p:nvSpPr>
          <p:cNvPr id="116" name="Google Shape;116;p21"/>
          <p:cNvSpPr txBox="1"/>
          <p:nvPr>
            <p:ph idx="4294967295" type="title"/>
          </p:nvPr>
        </p:nvSpPr>
        <p:spPr>
          <a:xfrm>
            <a:off x="535775" y="894600"/>
            <a:ext cx="7923000" cy="387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990"/>
              <a:buNone/>
            </a:pPr>
            <a:r>
              <a:rPr lang="en" sz="1500">
                <a:latin typeface="Lato"/>
                <a:ea typeface="Lato"/>
                <a:cs typeface="Lato"/>
                <a:sym typeface="Lato"/>
              </a:rPr>
              <a:t>As we see below, looking at exit velocity, specifically hard hit balls (exit velocity &gt; 95mph) seems to work well at seeing if a ball will result in a hit or not</a:t>
            </a:r>
            <a:endParaRPr sz="1500">
              <a:latin typeface="Lato"/>
              <a:ea typeface="Lato"/>
              <a:cs typeface="Lato"/>
              <a:sym typeface="Lato"/>
            </a:endParaRPr>
          </a:p>
        </p:txBody>
      </p:sp>
      <p:sp>
        <p:nvSpPr>
          <p:cNvPr id="117" name="Google Shape;117;p21"/>
          <p:cNvSpPr txBox="1"/>
          <p:nvPr/>
        </p:nvSpPr>
        <p:spPr>
          <a:xfrm>
            <a:off x="6370800" y="310500"/>
            <a:ext cx="2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18" name="Google Shape;118;p21"/>
          <p:cNvPicPr preferRelativeResize="0"/>
          <p:nvPr/>
        </p:nvPicPr>
        <p:blipFill>
          <a:blip r:embed="rId3">
            <a:alphaModFix/>
          </a:blip>
          <a:stretch>
            <a:fillRect/>
          </a:stretch>
        </p:blipFill>
        <p:spPr>
          <a:xfrm>
            <a:off x="151000" y="1735525"/>
            <a:ext cx="4298276" cy="2629625"/>
          </a:xfrm>
          <a:prstGeom prst="rect">
            <a:avLst/>
          </a:prstGeom>
          <a:noFill/>
          <a:ln>
            <a:noFill/>
          </a:ln>
        </p:spPr>
      </p:pic>
      <p:pic>
        <p:nvPicPr>
          <p:cNvPr id="119" name="Google Shape;119;p21"/>
          <p:cNvPicPr preferRelativeResize="0"/>
          <p:nvPr/>
        </p:nvPicPr>
        <p:blipFill>
          <a:blip r:embed="rId4">
            <a:alphaModFix/>
          </a:blip>
          <a:stretch>
            <a:fillRect/>
          </a:stretch>
        </p:blipFill>
        <p:spPr>
          <a:xfrm>
            <a:off x="4691200" y="1735525"/>
            <a:ext cx="4298274" cy="2629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