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anose="020B0600000101010101" charset="0"/>
      <p:regular r:id="rId24"/>
      <p:bold r:id="rId25"/>
      <p:italic r:id="rId26"/>
      <p:boldItalic r:id="rId27"/>
    </p:embeddedFont>
    <p:embeddedFont>
      <p:font typeface="Song Myung" panose="020B0600000101010101" charset="0"/>
      <p:regular r:id="rId28"/>
    </p:embeddedFont>
    <p:embeddedFont>
      <p:font typeface="Inter" panose="020B0600000101010101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3394b443d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3394b443d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31e916bab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31e916bab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31e916bab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31e916bab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31e916bab_5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31e916bab_5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1e916ba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b31e916ba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31e916bab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b31e916bab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f14253eeb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g27f14253eeb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317757be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b317757be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317757be1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b317757be1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17757be1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b317757be1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1e916bab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2b31e916bab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3394b443d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g2b3394b443d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1e916bab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1e916bab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1e916bab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1e916bab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72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31e916bab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31e916bab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793074" y="8971079"/>
            <a:ext cx="19647777" cy="3230782"/>
            <a:chOff x="0" y="-38100"/>
            <a:chExt cx="5174689" cy="8509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174689" cy="342962"/>
            </a:xfrm>
            <a:custGeom>
              <a:avLst/>
              <a:gdLst/>
              <a:ahLst/>
              <a:cxnLst/>
              <a:rect l="l" t="t" r="r" b="b"/>
              <a:pathLst>
                <a:path w="5174689" h="342962" extrusionOk="0">
                  <a:moveTo>
                    <a:pt x="0" y="0"/>
                  </a:moveTo>
                  <a:lnTo>
                    <a:pt x="5174689" y="0"/>
                  </a:lnTo>
                  <a:lnTo>
                    <a:pt x="5174689" y="342962"/>
                  </a:lnTo>
                  <a:lnTo>
                    <a:pt x="0" y="342962"/>
                  </a:lnTo>
                  <a:close/>
                </a:path>
              </a:pathLst>
            </a:custGeom>
            <a:solidFill>
              <a:srgbClr val="2A4C9A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-756024" y="-220862"/>
            <a:ext cx="19647777" cy="3230782"/>
            <a:chOff x="0" y="-38100"/>
            <a:chExt cx="5174689" cy="8509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5174689" cy="342962"/>
            </a:xfrm>
            <a:custGeom>
              <a:avLst/>
              <a:gdLst/>
              <a:ahLst/>
              <a:cxnLst/>
              <a:rect l="l" t="t" r="r" b="b"/>
              <a:pathLst>
                <a:path w="5174689" h="342962" extrusionOk="0">
                  <a:moveTo>
                    <a:pt x="0" y="0"/>
                  </a:moveTo>
                  <a:lnTo>
                    <a:pt x="5174689" y="0"/>
                  </a:lnTo>
                  <a:lnTo>
                    <a:pt x="5174689" y="342962"/>
                  </a:lnTo>
                  <a:lnTo>
                    <a:pt x="0" y="342962"/>
                  </a:lnTo>
                  <a:close/>
                </a:path>
              </a:pathLst>
            </a:custGeom>
            <a:solidFill>
              <a:srgbClr val="2A4C9A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12866744" y="3774195"/>
            <a:ext cx="6346513" cy="5136330"/>
            <a:chOff x="0" y="0"/>
            <a:chExt cx="910154" cy="7366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910154" cy="178532"/>
            </a:xfrm>
            <a:custGeom>
              <a:avLst/>
              <a:gdLst/>
              <a:ahLst/>
              <a:cxnLst/>
              <a:rect l="l" t="t" r="r" b="b"/>
              <a:pathLst>
                <a:path w="910154" h="178532" extrusionOk="0">
                  <a:moveTo>
                    <a:pt x="455077" y="0"/>
                  </a:moveTo>
                  <a:cubicBezTo>
                    <a:pt x="203745" y="0"/>
                    <a:pt x="0" y="39966"/>
                    <a:pt x="0" y="89266"/>
                  </a:cubicBezTo>
                  <a:cubicBezTo>
                    <a:pt x="0" y="138567"/>
                    <a:pt x="203745" y="178532"/>
                    <a:pt x="455077" y="178532"/>
                  </a:cubicBezTo>
                  <a:cubicBezTo>
                    <a:pt x="706409" y="178532"/>
                    <a:pt x="910154" y="138567"/>
                    <a:pt x="910154" y="89266"/>
                  </a:cubicBezTo>
                  <a:cubicBezTo>
                    <a:pt x="910154" y="39966"/>
                    <a:pt x="706409" y="0"/>
                    <a:pt x="455077" y="0"/>
                  </a:cubicBezTo>
                  <a:close/>
                </a:path>
              </a:pathLst>
            </a:custGeom>
            <a:solidFill>
              <a:srgbClr val="2A4C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5229033" y="346800"/>
            <a:ext cx="783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대전 1반 6팀</a:t>
            </a:r>
            <a:endParaRPr sz="4000"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167997" y="9330915"/>
            <a:ext cx="1029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권근열</a:t>
            </a:r>
            <a:r>
              <a:rPr lang="en-US" sz="4000" dirty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en-US" sz="4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김보경</a:t>
            </a:r>
            <a:r>
              <a:rPr lang="en-US" sz="4000" dirty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en-US" sz="4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김보라</a:t>
            </a:r>
            <a:r>
              <a:rPr lang="en-US" sz="4000" dirty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en-US" sz="4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김준섭</a:t>
            </a:r>
            <a:r>
              <a:rPr lang="en-US" sz="4000" dirty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en-US" sz="4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임지현</a:t>
            </a:r>
            <a:endParaRPr sz="4000" dirty="0"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23000"/>
            <a:ext cx="4867275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79825" y="6705600"/>
            <a:ext cx="4953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4800" y="1246525"/>
            <a:ext cx="5876925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376" y="3608850"/>
            <a:ext cx="6955301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7022425" y="2895250"/>
            <a:ext cx="486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인생 꽈당 방지 서비스</a:t>
            </a:r>
            <a:endParaRPr sz="36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9400150" y="2961500"/>
            <a:ext cx="795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본인이 자주 마시는 카페 음료 하나를 떠올려 보세요.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그 음료의 카페인 함량과 당 함량을 아시나요?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744250" y="2961500"/>
            <a:ext cx="430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건강을 위해 카페인과 당을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관리할 의사가 있습니까?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35" y="4199240"/>
            <a:ext cx="4365361" cy="4251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253" y="4328780"/>
            <a:ext cx="3912094" cy="3992260"/>
          </a:xfrm>
          <a:prstGeom prst="rect">
            <a:avLst/>
          </a:prstGeom>
        </p:spPr>
      </p:pic>
      <p:sp>
        <p:nvSpPr>
          <p:cNvPr id="12" name="Google Shape;192;p21"/>
          <p:cNvSpPr/>
          <p:nvPr/>
        </p:nvSpPr>
        <p:spPr>
          <a:xfrm rot="135">
            <a:off x="1064694" y="492377"/>
            <a:ext cx="16613702" cy="9139273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2;p21"/>
          <p:cNvSpPr/>
          <p:nvPr/>
        </p:nvSpPr>
        <p:spPr>
          <a:xfrm>
            <a:off x="1759210" y="4600429"/>
            <a:ext cx="15251400" cy="2121600"/>
          </a:xfrm>
          <a:prstGeom prst="rect">
            <a:avLst/>
          </a:prstGeom>
          <a:solidFill>
            <a:schemeClr val="lt2"/>
          </a:solidFill>
          <a:ln>
            <a:solidFill>
              <a:srgbClr val="1F497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3;p21"/>
          <p:cNvSpPr txBox="1"/>
          <p:nvPr/>
        </p:nvSpPr>
        <p:spPr>
          <a:xfrm>
            <a:off x="371700" y="4948000"/>
            <a:ext cx="17544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당을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관리하고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싶지만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알아야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하는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기본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정보를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모름</a:t>
            </a:r>
            <a:endParaRPr sz="4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→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마신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기록하면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정보를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제공해줘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줄일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수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있도록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4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도와주자</a:t>
            </a:r>
            <a:r>
              <a:rPr lang="en-US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!</a:t>
            </a:r>
            <a:endParaRPr sz="4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1609350" y="918900"/>
            <a:ext cx="543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2. 프로젝트 - 콰당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25" y="4184897"/>
            <a:ext cx="4428950" cy="24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8284075" y="3266450"/>
            <a:ext cx="8244398" cy="3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ng Myung"/>
              <a:buChar char="●"/>
            </a:pP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기록하면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섭취량을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일일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권장량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대비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비율로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계산해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이를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시각화하여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표시</a:t>
            </a:r>
            <a:endParaRPr sz="35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ng Myung"/>
              <a:buChar char="●"/>
            </a:pP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15개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카페의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모든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정보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제공</a:t>
            </a:r>
            <a:endParaRPr sz="35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ng Myung"/>
              <a:buChar char="●"/>
            </a:pP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당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함량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기준으로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비교하고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기록한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데이터를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바탕으로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</a:t>
            </a:r>
            <a:r>
              <a:rPr lang="en-US" sz="35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5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추천</a:t>
            </a:r>
            <a:endParaRPr sz="35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1609350" y="918900"/>
            <a:ext cx="896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2. 프로젝트 - 콰당 : 차별점 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25" y="2411350"/>
            <a:ext cx="10793252" cy="32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625" y="5645500"/>
            <a:ext cx="10793248" cy="35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1801375" y="4652000"/>
            <a:ext cx="349800" cy="288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724925" y="7514075"/>
            <a:ext cx="349800" cy="288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2889775" y="7935525"/>
            <a:ext cx="4782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270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Song Myung"/>
              <a:buAutoNum type="arabicPeriod"/>
            </a:pPr>
            <a:r>
              <a:rPr lang="en-US" sz="47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무료 서비스 제공</a:t>
            </a:r>
            <a:endParaRPr sz="47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8" name="Google Shape;133;p16"/>
          <p:cNvSpPr/>
          <p:nvPr/>
        </p:nvSpPr>
        <p:spPr>
          <a:xfrm>
            <a:off x="1306047" y="4565874"/>
            <a:ext cx="2171443" cy="7681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3;p16"/>
          <p:cNvSpPr/>
          <p:nvPr/>
        </p:nvSpPr>
        <p:spPr>
          <a:xfrm>
            <a:off x="5545536" y="7437625"/>
            <a:ext cx="2171443" cy="76812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1609350" y="918900"/>
            <a:ext cx="896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2. 프로젝트 - 콰당 : 차별점 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25" y="2247025"/>
            <a:ext cx="5709326" cy="665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4038" y="53924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7908900" y="8611850"/>
            <a:ext cx="34353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2. 편리한 UI</a:t>
            </a:r>
            <a:endParaRPr sz="47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5525" y="1957238"/>
            <a:ext cx="5303525" cy="723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9910925" y="6566461"/>
            <a:ext cx="76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EDEDE4"/>
                </a:solidFill>
                <a:latin typeface="Inter"/>
                <a:ea typeface="Inter"/>
                <a:cs typeface="Inter"/>
                <a:sym typeface="Inter"/>
              </a:rPr>
              <a:t>Medium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10954817" y="6566461"/>
            <a:ext cx="76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EDEDE4"/>
                </a:solidFill>
                <a:latin typeface="Inter"/>
                <a:ea typeface="Inter"/>
                <a:cs typeface="Inter"/>
                <a:sym typeface="Inter"/>
              </a:rPr>
              <a:t>Large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9910925" y="7274289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$4.50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10954817" y="7274289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$4.50</a:t>
            </a:r>
            <a:endParaRPr/>
          </a:p>
        </p:txBody>
      </p:sp>
      <p:grpSp>
        <p:nvGrpSpPr>
          <p:cNvPr id="228" name="Google Shape;228;p25"/>
          <p:cNvGrpSpPr/>
          <p:nvPr/>
        </p:nvGrpSpPr>
        <p:grpSpPr>
          <a:xfrm>
            <a:off x="0" y="-285750"/>
            <a:ext cx="6096000" cy="10572750"/>
            <a:chOff x="0" y="-38100"/>
            <a:chExt cx="812800" cy="1409700"/>
          </a:xfrm>
        </p:grpSpPr>
        <p:sp>
          <p:nvSpPr>
            <p:cNvPr id="229" name="Google Shape;229;p25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EDEDE4"/>
            </a:solidFill>
            <a:ln>
              <a:noFill/>
            </a:ln>
          </p:spPr>
        </p:sp>
        <p:sp>
          <p:nvSpPr>
            <p:cNvPr id="230" name="Google Shape;230;p2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5"/>
          <p:cNvSpPr txBox="1"/>
          <p:nvPr/>
        </p:nvSpPr>
        <p:spPr>
          <a:xfrm>
            <a:off x="9910925" y="7965002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$5.00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10954817" y="7965002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$5.00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9910925" y="8660327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$7.50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10954817" y="8660327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$7.50</a:t>
            </a:r>
            <a:endParaRPr/>
          </a:p>
        </p:txBody>
      </p:sp>
      <p:grpSp>
        <p:nvGrpSpPr>
          <p:cNvPr id="235" name="Google Shape;235;p25"/>
          <p:cNvGrpSpPr/>
          <p:nvPr/>
        </p:nvGrpSpPr>
        <p:grpSpPr>
          <a:xfrm>
            <a:off x="0" y="-285750"/>
            <a:ext cx="12335622" cy="10572750"/>
            <a:chOff x="0" y="-38100"/>
            <a:chExt cx="812800" cy="1409700"/>
          </a:xfrm>
        </p:grpSpPr>
        <p:sp>
          <p:nvSpPr>
            <p:cNvPr id="236" name="Google Shape;236;p25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2A4C9A"/>
            </a:solidFill>
            <a:ln>
              <a:noFill/>
            </a:ln>
          </p:spPr>
        </p:sp>
        <p:sp>
          <p:nvSpPr>
            <p:cNvPr id="237" name="Google Shape;237;p2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12192000" y="-295275"/>
            <a:ext cx="6096000" cy="10572750"/>
            <a:chOff x="0" y="-38100"/>
            <a:chExt cx="812800" cy="1409700"/>
          </a:xfrm>
        </p:grpSpPr>
        <p:sp>
          <p:nvSpPr>
            <p:cNvPr id="239" name="Google Shape;239;p25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EDEDE4"/>
            </a:solidFill>
            <a:ln>
              <a:noFill/>
            </a:ln>
          </p:spPr>
        </p:sp>
        <p:sp>
          <p:nvSpPr>
            <p:cNvPr id="240" name="Google Shape;240;p2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5"/>
          <p:cNvSpPr txBox="1"/>
          <p:nvPr/>
        </p:nvSpPr>
        <p:spPr>
          <a:xfrm>
            <a:off x="4149413" y="364575"/>
            <a:ext cx="403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2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2"/>
                </a:solidFill>
                <a:latin typeface="Song Myung"/>
                <a:ea typeface="Song Myung"/>
                <a:cs typeface="Song Myung"/>
                <a:sym typeface="Song Myung"/>
              </a:rPr>
              <a:t>메인 페이지</a:t>
            </a:r>
            <a:endParaRPr sz="6000" b="1">
              <a:solidFill>
                <a:schemeClr val="lt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l="32026" t="12052" r="29933" b="2652"/>
          <a:stretch/>
        </p:blipFill>
        <p:spPr>
          <a:xfrm>
            <a:off x="12530600" y="1932825"/>
            <a:ext cx="5418790" cy="73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43;p25"/>
          <p:cNvPicPr preferRelativeResize="0"/>
          <p:nvPr/>
        </p:nvPicPr>
        <p:blipFill rotWithShape="1">
          <a:blip r:embed="rId4">
            <a:alphaModFix/>
          </a:blip>
          <a:srcRect l="6249" t="1526" r="1440"/>
          <a:stretch/>
        </p:blipFill>
        <p:spPr>
          <a:xfrm>
            <a:off x="700500" y="1866762"/>
            <a:ext cx="5337225" cy="74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130" y="1828025"/>
            <a:ext cx="5324475" cy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6"/>
          <p:cNvGrpSpPr/>
          <p:nvPr/>
        </p:nvGrpSpPr>
        <p:grpSpPr>
          <a:xfrm>
            <a:off x="12192000" y="-304800"/>
            <a:ext cx="6096000" cy="10572750"/>
            <a:chOff x="0" y="-38100"/>
            <a:chExt cx="812800" cy="1409700"/>
          </a:xfrm>
        </p:grpSpPr>
        <p:sp>
          <p:nvSpPr>
            <p:cNvPr id="250" name="Google Shape;250;p26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2A4C9A"/>
            </a:solidFill>
            <a:ln>
              <a:noFill/>
            </a:ln>
          </p:spPr>
        </p:sp>
        <p:sp>
          <p:nvSpPr>
            <p:cNvPr id="251" name="Google Shape;251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29175" y="-290945"/>
            <a:ext cx="8471977" cy="10572750"/>
            <a:chOff x="0" y="-38100"/>
            <a:chExt cx="812800" cy="1409700"/>
          </a:xfrm>
        </p:grpSpPr>
        <p:sp>
          <p:nvSpPr>
            <p:cNvPr id="253" name="Google Shape;253;p26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EDEDE4"/>
            </a:solidFill>
            <a:ln>
              <a:noFill/>
            </a:ln>
          </p:spPr>
        </p:sp>
        <p:sp>
          <p:nvSpPr>
            <p:cNvPr id="254" name="Google Shape;254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6"/>
          <p:cNvSpPr txBox="1"/>
          <p:nvPr/>
        </p:nvSpPr>
        <p:spPr>
          <a:xfrm>
            <a:off x="9910925" y="6566461"/>
            <a:ext cx="76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EDEDE4"/>
                </a:solidFill>
                <a:latin typeface="Inter"/>
                <a:ea typeface="Inter"/>
                <a:cs typeface="Inter"/>
                <a:sym typeface="Inter"/>
              </a:rPr>
              <a:t>Medium</a:t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10954817" y="6566461"/>
            <a:ext cx="76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EDEDE4"/>
                </a:solidFill>
                <a:latin typeface="Inter"/>
                <a:ea typeface="Inter"/>
                <a:cs typeface="Inter"/>
                <a:sym typeface="Inter"/>
              </a:rPr>
              <a:t>Large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9910925" y="7274289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$4.50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10954817" y="7274289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$4.50</a:t>
            </a:r>
            <a:endParaRPr/>
          </a:p>
        </p:txBody>
      </p:sp>
      <p:grpSp>
        <p:nvGrpSpPr>
          <p:cNvPr id="259" name="Google Shape;259;p26"/>
          <p:cNvGrpSpPr/>
          <p:nvPr/>
        </p:nvGrpSpPr>
        <p:grpSpPr>
          <a:xfrm>
            <a:off x="0" y="-285750"/>
            <a:ext cx="6096000" cy="10572750"/>
            <a:chOff x="0" y="-38100"/>
            <a:chExt cx="812800" cy="1409700"/>
          </a:xfrm>
        </p:grpSpPr>
        <p:sp>
          <p:nvSpPr>
            <p:cNvPr id="260" name="Google Shape;260;p26"/>
            <p:cNvSpPr/>
            <p:nvPr/>
          </p:nvSpPr>
          <p:spPr>
            <a:xfrm>
              <a:off x="0" y="0"/>
              <a:ext cx="812800" cy="1371600"/>
            </a:xfrm>
            <a:custGeom>
              <a:avLst/>
              <a:gdLst/>
              <a:ahLst/>
              <a:cxnLst/>
              <a:rect l="l" t="t" r="r" b="b"/>
              <a:pathLst>
                <a:path w="812800" h="13716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EDEDE4"/>
            </a:solidFill>
            <a:ln>
              <a:noFill/>
            </a:ln>
          </p:spPr>
        </p:sp>
        <p:sp>
          <p:nvSpPr>
            <p:cNvPr id="261" name="Google Shape;261;p2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6"/>
          <p:cNvSpPr txBox="1"/>
          <p:nvPr/>
        </p:nvSpPr>
        <p:spPr>
          <a:xfrm>
            <a:off x="9910925" y="7965002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$5.00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10954817" y="7965002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$5.00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9910925" y="8660327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$7.50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10954817" y="8660327"/>
            <a:ext cx="649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$7.50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13722000" y="393425"/>
            <a:ext cx="3072600" cy="140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2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err="1" smtClean="0">
                <a:solidFill>
                  <a:schemeClr val="lt2"/>
                </a:solidFill>
                <a:latin typeface="Song Myung"/>
                <a:ea typeface="Song Myung"/>
                <a:cs typeface="Song Myung"/>
                <a:sym typeface="Song Myung"/>
              </a:rPr>
              <a:t>음료</a:t>
            </a:r>
            <a:r>
              <a:rPr lang="en-US" sz="6000" b="1" dirty="0">
                <a:solidFill>
                  <a:schemeClr val="lt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ko-KR" altLang="en-US" sz="6000" b="1" dirty="0" smtClean="0">
                <a:solidFill>
                  <a:schemeClr val="lt2"/>
                </a:solidFill>
                <a:latin typeface="Song Myung"/>
                <a:ea typeface="Song Myung"/>
                <a:cs typeface="Song Myung"/>
                <a:sym typeface="Song Myung"/>
              </a:rPr>
              <a:t>목록</a:t>
            </a:r>
            <a:endParaRPr sz="6000" b="1" dirty="0">
              <a:solidFill>
                <a:schemeClr val="lt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l="32026" t="12052" r="29933" b="2652"/>
          <a:stretch/>
        </p:blipFill>
        <p:spPr>
          <a:xfrm>
            <a:off x="12530600" y="1932825"/>
            <a:ext cx="5418790" cy="73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43;p25"/>
          <p:cNvPicPr preferRelativeResize="0"/>
          <p:nvPr/>
        </p:nvPicPr>
        <p:blipFill rotWithShape="1">
          <a:blip r:embed="rId4">
            <a:alphaModFix/>
          </a:blip>
          <a:srcRect l="6249" t="1526" r="1440"/>
          <a:stretch/>
        </p:blipFill>
        <p:spPr>
          <a:xfrm>
            <a:off x="700500" y="1866762"/>
            <a:ext cx="5337225" cy="74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130" y="1828025"/>
            <a:ext cx="5324475" cy="7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/>
        </p:nvSpPr>
        <p:spPr>
          <a:xfrm>
            <a:off x="1344176" y="7883700"/>
            <a:ext cx="7451058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다양한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카페의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음료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정보를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한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곳에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모아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사용자가</a:t>
            </a:r>
            <a:r>
              <a:rPr lang="en-US" sz="3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섭취량을</a:t>
            </a:r>
            <a:r>
              <a:rPr lang="en-US" sz="3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꾸준히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기록하는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것을</a:t>
            </a:r>
            <a:r>
              <a:rPr lang="en-US" sz="3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3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도와줌</a:t>
            </a:r>
            <a:endParaRPr sz="3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13" y="2820951"/>
            <a:ext cx="6883584" cy="481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1609350" y="918900"/>
            <a:ext cx="634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3. 기대효과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8702825" y="7883700"/>
            <a:ext cx="87300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무의식적으로 음료를 마시며 섭취했던 카페인과 당을 표시해줌으로써 의식적으로 관리</a:t>
            </a:r>
            <a:endParaRPr sz="3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2425" y="2820950"/>
            <a:ext cx="6770650" cy="481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C9A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/>
        </p:nvSpPr>
        <p:spPr>
          <a:xfrm>
            <a:off x="1396394" y="1396394"/>
            <a:ext cx="8912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620602" y="3604200"/>
            <a:ext cx="9046800" cy="30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0" b="1" dirty="0">
                <a:solidFill>
                  <a:srgbClr val="EDEDE4"/>
                </a:solidFill>
                <a:latin typeface="Alice"/>
                <a:ea typeface="Alice"/>
                <a:cs typeface="Alice"/>
                <a:sym typeface="Alice"/>
              </a:rPr>
              <a:t>Q &amp; A</a:t>
            </a:r>
            <a:endParaRPr sz="20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77" y="2380773"/>
            <a:ext cx="8866425" cy="5525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C9A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861150" y="2509475"/>
            <a:ext cx="7392600" cy="6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4"/>
              </a:buClr>
              <a:buSzPts val="6000"/>
            </a:pPr>
            <a:r>
              <a:rPr 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1. </a:t>
            </a:r>
            <a:r>
              <a:rPr lang="ko-KR" alt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개요</a:t>
            </a:r>
            <a:endParaRPr sz="6000" dirty="0">
              <a:solidFill>
                <a:srgbClr val="EDEDE4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 smtClean="0">
              <a:solidFill>
                <a:srgbClr val="EDEDE4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4"/>
              </a:buClr>
              <a:buSzPts val="6000"/>
            </a:pPr>
            <a:r>
              <a:rPr 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2. </a:t>
            </a:r>
            <a:r>
              <a:rPr lang="en-US" sz="6000" dirty="0" err="1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프로젝트</a:t>
            </a:r>
            <a:r>
              <a:rPr 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en-US" sz="6000" dirty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- </a:t>
            </a:r>
            <a:r>
              <a:rPr lang="en-US" sz="6000" dirty="0" err="1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콰당</a:t>
            </a:r>
            <a:endParaRPr sz="6000" dirty="0">
              <a:solidFill>
                <a:srgbClr val="EDEDE4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4"/>
              </a:buClr>
              <a:buSzPts val="6000"/>
            </a:pPr>
            <a:endParaRPr lang="en-US" sz="2000" dirty="0">
              <a:solidFill>
                <a:srgbClr val="EDEDE4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4"/>
              </a:buClr>
              <a:buSzPts val="6000"/>
            </a:pPr>
            <a:r>
              <a:rPr 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3. </a:t>
            </a:r>
            <a:r>
              <a:rPr lang="ko-KR" altLang="en-US" sz="6000" dirty="0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기</a:t>
            </a:r>
            <a:r>
              <a:rPr lang="en-US" sz="6000" dirty="0" err="1" smtClean="0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대효과</a:t>
            </a:r>
            <a:endParaRPr sz="6000" dirty="0">
              <a:solidFill>
                <a:srgbClr val="EDEDE4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424000" y="855275"/>
            <a:ext cx="97263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67">
                <a:solidFill>
                  <a:srgbClr val="EDEDE4"/>
                </a:solidFill>
                <a:latin typeface="Song Myung"/>
                <a:ea typeface="Song Myung"/>
                <a:cs typeface="Song Myung"/>
                <a:sym typeface="Song Myung"/>
              </a:rPr>
              <a:t>목차</a:t>
            </a:r>
            <a:endParaRPr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890825" y="8212825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000">
              <a:solidFill>
                <a:srgbClr val="1A3F6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1148575" y="1842300"/>
            <a:ext cx="419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Song Myung"/>
                <a:ea typeface="Song Myung"/>
                <a:cs typeface="Song Myung"/>
                <a:sym typeface="Song Myung"/>
              </a:rPr>
              <a:t>출처 : 식품의약안전처</a:t>
            </a:r>
            <a:endParaRPr sz="3000" b="1">
              <a:solidFill>
                <a:schemeClr val="dk1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580177" y="7975000"/>
            <a:ext cx="110145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4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하루 1회 이상 커피를 마시는 사람 10명 중 6명 꼴</a:t>
            </a:r>
            <a:endParaRPr sz="4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874" y="3022050"/>
            <a:ext cx="1952774" cy="19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874" y="5360875"/>
            <a:ext cx="1952774" cy="19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874" y="3022050"/>
            <a:ext cx="1952774" cy="19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574" y="5360875"/>
            <a:ext cx="1952774" cy="19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51" y="2663875"/>
            <a:ext cx="2191250" cy="2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901" y="2663875"/>
            <a:ext cx="2191250" cy="2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401" y="2663875"/>
            <a:ext cx="2191250" cy="2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51" y="5199975"/>
            <a:ext cx="2191250" cy="2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901" y="5199975"/>
            <a:ext cx="2191250" cy="21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401" y="5199975"/>
            <a:ext cx="2191250" cy="219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t="1445" b="9300"/>
          <a:stretch/>
        </p:blipFill>
        <p:spPr>
          <a:xfrm>
            <a:off x="2476430" y="2475375"/>
            <a:ext cx="13948120" cy="567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890825" y="8212825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000">
              <a:solidFill>
                <a:srgbClr val="1A3F6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685738" y="8559475"/>
            <a:ext cx="95295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4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최근 10년간 음료류 섭취량 약 2배 증가</a:t>
            </a:r>
            <a:endParaRPr sz="4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1549800" y="1842300"/>
            <a:ext cx="475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Song Myung"/>
                <a:ea typeface="Song Myung"/>
                <a:cs typeface="Song Myung"/>
                <a:sym typeface="Song Myung"/>
              </a:rPr>
              <a:t>출처 : 질병관리청 국민건강영양조사</a:t>
            </a:r>
            <a:endParaRPr sz="2500" b="1">
              <a:solidFill>
                <a:schemeClr val="dk1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466550" y="5185250"/>
            <a:ext cx="756900" cy="1252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658525" y="3692425"/>
            <a:ext cx="756900" cy="1620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50" y="1868922"/>
            <a:ext cx="4320000" cy="518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796" y="2466564"/>
            <a:ext cx="3993622" cy="37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8242" y="1748816"/>
            <a:ext cx="4038961" cy="5381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6994796" y="7129413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</a:t>
            </a:r>
            <a:r>
              <a:rPr lang="en-US" sz="5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83mg</a:t>
            </a:r>
            <a:endParaRPr sz="5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31g</a:t>
            </a:r>
            <a:endParaRPr sz="5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2630125" y="7129413"/>
            <a:ext cx="43200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 70mg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30g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767862" y="6190388"/>
            <a:ext cx="43200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스타벅스 돌체 라떼</a:t>
            </a:r>
            <a:endParaRPr sz="3500" b="1" i="0" u="none" strike="noStrike" cap="none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767862" y="7130288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 150mg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39g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2025627" y="6190388"/>
            <a:ext cx="52242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스타벅스 자몽 허니 블랙티</a:t>
            </a:r>
            <a:endParaRPr sz="35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877949" y="6190388"/>
            <a:ext cx="4521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할리스  바닐라 딜라이트</a:t>
            </a:r>
            <a:endParaRPr sz="35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</a:t>
            </a:r>
            <a:r>
              <a:rPr lang="en-US" sz="6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개요</a:t>
            </a:r>
            <a:endParaRPr sz="6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50" y="1868922"/>
            <a:ext cx="4320000" cy="518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796" y="2466564"/>
            <a:ext cx="3993622" cy="37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8242" y="1748816"/>
            <a:ext cx="4038961" cy="5381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6994796" y="7130288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</a:t>
            </a:r>
            <a:r>
              <a:rPr lang="en-US" sz="5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83mg</a:t>
            </a:r>
            <a:endParaRPr sz="5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31g</a:t>
            </a:r>
            <a:endParaRPr sz="5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2630125" y="7129413"/>
            <a:ext cx="43200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 70mg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30g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767862" y="6190388"/>
            <a:ext cx="43200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스타벅스 돌체 라떼</a:t>
            </a:r>
            <a:endParaRPr sz="3500" b="1" i="0" u="none" strike="noStrike" cap="none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767862" y="7130288"/>
            <a:ext cx="4320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 150mg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5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당  39g</a:t>
            </a:r>
            <a:endParaRPr sz="5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2025627" y="6190388"/>
            <a:ext cx="52242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스타벅스 자몽 허니 블랙티</a:t>
            </a:r>
            <a:endParaRPr sz="35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877949" y="6190388"/>
            <a:ext cx="45216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5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할리스  바닐라 딜라이트</a:t>
            </a:r>
            <a:endParaRPr sz="35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3" name="Google Shape;148;p17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</a:t>
            </a:r>
            <a:r>
              <a:rPr lang="en-US" sz="6000" b="1" dirty="0" err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개요</a:t>
            </a:r>
            <a:endParaRPr sz="6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20" name="Google Shape;192;p21"/>
          <p:cNvSpPr/>
          <p:nvPr/>
        </p:nvSpPr>
        <p:spPr>
          <a:xfrm rot="135">
            <a:off x="870208" y="538087"/>
            <a:ext cx="16121885" cy="9139273"/>
          </a:xfrm>
          <a:prstGeom prst="rect">
            <a:avLst/>
          </a:prstGeom>
          <a:solidFill>
            <a:schemeClr val="lt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92;p21"/>
          <p:cNvSpPr/>
          <p:nvPr/>
        </p:nvSpPr>
        <p:spPr>
          <a:xfrm>
            <a:off x="1889812" y="3695193"/>
            <a:ext cx="15251400" cy="2121600"/>
          </a:xfrm>
          <a:prstGeom prst="rect">
            <a:avLst/>
          </a:prstGeom>
          <a:solidFill>
            <a:schemeClr val="lt2"/>
          </a:solidFill>
          <a:ln>
            <a:solidFill>
              <a:srgbClr val="1F497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93;p21"/>
          <p:cNvSpPr txBox="1"/>
          <p:nvPr/>
        </p:nvSpPr>
        <p:spPr>
          <a:xfrm>
            <a:off x="743211" y="4032772"/>
            <a:ext cx="1754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카페인 하루 최대 권장 섭취량 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400mg!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과다 섭취 시 골다공증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, </a:t>
            </a: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위궤양</a:t>
            </a:r>
            <a:r>
              <a:rPr lang="en-US" altLang="ko-KR" sz="4000" b="1" dirty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 </a:t>
            </a: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등 심각한 질병 발병률 높임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!</a:t>
            </a:r>
            <a:endParaRPr sz="4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63" y="2591763"/>
            <a:ext cx="79438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6225" y="918898"/>
            <a:ext cx="6936900" cy="286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250" y="5625963"/>
            <a:ext cx="79152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4963" y="4063275"/>
            <a:ext cx="7968661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8950" y="6441376"/>
            <a:ext cx="8891163" cy="28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63" y="2591763"/>
            <a:ext cx="79438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6225" y="918898"/>
            <a:ext cx="6936900" cy="286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0250" y="5625963"/>
            <a:ext cx="79152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4963" y="4063275"/>
            <a:ext cx="7968661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8950" y="6441376"/>
            <a:ext cx="8891163" cy="28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2;p21"/>
          <p:cNvSpPr/>
          <p:nvPr/>
        </p:nvSpPr>
        <p:spPr>
          <a:xfrm rot="135">
            <a:off x="870208" y="538087"/>
            <a:ext cx="16121885" cy="9139273"/>
          </a:xfrm>
          <a:prstGeom prst="rect">
            <a:avLst/>
          </a:prstGeom>
          <a:solidFill>
            <a:schemeClr val="lt2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2;p21"/>
          <p:cNvSpPr/>
          <p:nvPr/>
        </p:nvSpPr>
        <p:spPr>
          <a:xfrm>
            <a:off x="1889812" y="3695193"/>
            <a:ext cx="15251400" cy="2121600"/>
          </a:xfrm>
          <a:prstGeom prst="rect">
            <a:avLst/>
          </a:prstGeom>
          <a:solidFill>
            <a:schemeClr val="lt2"/>
          </a:solidFill>
          <a:ln>
            <a:solidFill>
              <a:srgbClr val="1F497D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3;p21"/>
          <p:cNvSpPr txBox="1"/>
          <p:nvPr/>
        </p:nvSpPr>
        <p:spPr>
          <a:xfrm>
            <a:off x="743211" y="4032772"/>
            <a:ext cx="1754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한잔만 마셔도 당류 일일 적정 섭취량 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50g </a:t>
            </a: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초과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젊은 당뇨병 환자 과거에 비해 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25% </a:t>
            </a:r>
            <a:r>
              <a:rPr lang="ko-KR" altLang="en-US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증가</a:t>
            </a:r>
            <a:r>
              <a:rPr lang="en-US" altLang="ko-KR" sz="4000" b="1" dirty="0" smtClean="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!</a:t>
            </a:r>
            <a:endParaRPr sz="4000" b="1" dirty="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</p:spTree>
    <p:extLst>
      <p:ext uri="{BB962C8B-B14F-4D97-AF65-F5344CB8AC3E}">
        <p14:creationId xmlns:p14="http://schemas.microsoft.com/office/powerpoint/2010/main" val="24306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9400150" y="2961500"/>
            <a:ext cx="7956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본인이 자주 마시는 카페 음료 하나를 떠올려 보세요.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그 음료의 카페인 함량과 당 함량을 아시나요?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744250" y="2961500"/>
            <a:ext cx="430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건강을 위해 카페인과 당을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관리할 의사가 있습니까?</a:t>
            </a:r>
            <a:endParaRPr sz="3000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609350" y="918900"/>
            <a:ext cx="239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2"/>
                </a:solidFill>
                <a:latin typeface="Song Myung"/>
                <a:ea typeface="Song Myung"/>
                <a:cs typeface="Song Myung"/>
                <a:sym typeface="Song Myung"/>
              </a:rPr>
              <a:t>1. 개요</a:t>
            </a:r>
            <a:endParaRPr sz="6000" b="1">
              <a:solidFill>
                <a:schemeClr val="dk2"/>
              </a:solidFill>
              <a:latin typeface="Song Myung"/>
              <a:ea typeface="Song Myung"/>
              <a:cs typeface="Song Myung"/>
              <a:sym typeface="Song Myung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35" y="4199240"/>
            <a:ext cx="4365361" cy="4251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253" y="4328780"/>
            <a:ext cx="3912094" cy="399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352</Words>
  <Application>Microsoft Office PowerPoint</Application>
  <PresentationFormat>사용자 지정</PresentationFormat>
  <Paragraphs>85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Calibri</vt:lpstr>
      <vt:lpstr>DM Sans</vt:lpstr>
      <vt:lpstr>Song Myung</vt:lpstr>
      <vt:lpstr>Arial</vt:lpstr>
      <vt:lpstr>Inter</vt:lpstr>
      <vt:lpstr>Alice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13</cp:revision>
  <dcterms:modified xsi:type="dcterms:W3CDTF">2024-01-26T06:10:05Z</dcterms:modified>
</cp:coreProperties>
</file>