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694" r:id="rId5"/>
    <p:sldMasterId id="2147483701" r:id="rId6"/>
  </p:sldMasterIdLst>
  <p:notesMasterIdLst>
    <p:notesMasterId r:id="rId19"/>
  </p:notesMasterIdLst>
  <p:handoutMasterIdLst>
    <p:handoutMasterId r:id="rId20"/>
  </p:handoutMasterIdLst>
  <p:sldIdLst>
    <p:sldId id="256" r:id="rId7"/>
    <p:sldId id="417" r:id="rId8"/>
    <p:sldId id="419" r:id="rId9"/>
    <p:sldId id="427" r:id="rId10"/>
    <p:sldId id="439" r:id="rId11"/>
    <p:sldId id="440" r:id="rId12"/>
    <p:sldId id="441" r:id="rId13"/>
    <p:sldId id="442" r:id="rId14"/>
    <p:sldId id="443" r:id="rId15"/>
    <p:sldId id="445" r:id="rId16"/>
    <p:sldId id="444" r:id="rId17"/>
    <p:sldId id="353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94BB"/>
    <a:srgbClr val="002644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90" autoAdjust="0"/>
    <p:restoredTop sz="94660"/>
  </p:normalViewPr>
  <p:slideViewPr>
    <p:cSldViewPr snapToGrid="0">
      <p:cViewPr>
        <p:scale>
          <a:sx n="115" d="100"/>
          <a:sy n="115" d="100"/>
        </p:scale>
        <p:origin x="-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90F5A20-83B6-4E1F-8BA2-9AACAB8C13F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DB863A-9CC0-49A8-BECF-2262B8C4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48FCC2-677E-44C6-BB01-580A0185446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7A9D706-3C30-47FD-ACDD-48BFEAA8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0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SLOW!!!</a:t>
            </a:r>
          </a:p>
          <a:p>
            <a:r>
              <a:rPr lang="en-US" dirty="0"/>
              <a:t>Introduce instructors</a:t>
            </a:r>
          </a:p>
          <a:p>
            <a:r>
              <a:rPr lang="en-US" dirty="0"/>
              <a:t>Gauge experience and what THEY want to learn from course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9D706-3C30-47FD-ACDD-48BFEAA82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https://git.antcenter.net/eboettcher/python_101/-/tree/master/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9D706-3C30-47FD-ACDD-48BFEAA821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6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9D706-3C30-47FD-ACDD-48BFEAA821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61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that sounds cool, but how do I actually….</a:t>
            </a:r>
            <a:r>
              <a:rPr lang="en-US" dirty="0" err="1"/>
              <a:t>ya</a:t>
            </a:r>
            <a:r>
              <a:rPr lang="en-US" dirty="0"/>
              <a:t> know….do things with it?</a:t>
            </a:r>
          </a:p>
          <a:p>
            <a:r>
              <a:rPr lang="en-US" dirty="0"/>
              <a:t>NOTE: Windows vs. Linux and idiosyncrasies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9D706-3C30-47FD-ACDD-48BFEAA821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84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examples of each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9D706-3C30-47FD-ACDD-48BFEAA821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Example of this in chosen IDE/ Notebook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9D706-3C30-47FD-ACDD-48BFEAA821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45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https://github.com/tmachin-afit/python101-2023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9D706-3C30-47FD-ACDD-48BFEAA821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2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33DD5A1C-AEE5-D148-A38F-8A440636B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91999" cy="6863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6208B3-BA99-C243-819F-DB3A403C67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1038" y="358345"/>
            <a:ext cx="8464378" cy="2408606"/>
          </a:xfrm>
        </p:spPr>
        <p:txBody>
          <a:bodyPr anchor="b">
            <a:normAutofit/>
          </a:bodyPr>
          <a:lstStyle>
            <a:lvl1pPr algn="l">
              <a:defRPr sz="30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E356E-9AFE-7640-BDAB-DF483E3489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1038" y="3125295"/>
            <a:ext cx="8464378" cy="1339827"/>
          </a:xfrm>
        </p:spPr>
        <p:txBody>
          <a:bodyPr>
            <a:normAutofit/>
          </a:bodyPr>
          <a:lstStyle>
            <a:lvl1pPr marL="0" indent="0" algn="l">
              <a:buNone/>
              <a:defRPr sz="2600" b="0" i="0">
                <a:solidFill>
                  <a:srgbClr val="1E689D"/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CBD836-292B-7044-A293-CF1CB5304D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0738" y="4833256"/>
            <a:ext cx="8464378" cy="1666399"/>
          </a:xfrm>
        </p:spPr>
        <p:txBody>
          <a:bodyPr>
            <a:normAutofit/>
          </a:bodyPr>
          <a:lstStyle>
            <a:lvl1pPr marL="0" indent="0">
              <a:buNone/>
              <a:defRPr sz="21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  <a:lvl2pPr marL="457200" indent="0">
              <a:buNone/>
              <a:defRPr b="0" i="0">
                <a:latin typeface="TeXGyreAdventor" pitchFamily="2" charset="77"/>
              </a:defRPr>
            </a:lvl2pPr>
            <a:lvl3pPr marL="914400" indent="0">
              <a:buNone/>
              <a:defRPr b="0" i="0">
                <a:latin typeface="TeXGyreAdventor" pitchFamily="2" charset="77"/>
              </a:defRPr>
            </a:lvl3pPr>
            <a:lvl4pPr marL="1371600" indent="0">
              <a:buNone/>
              <a:defRPr b="0" i="0">
                <a:latin typeface="TeXGyreAdventor" pitchFamily="2" charset="77"/>
              </a:defRPr>
            </a:lvl4pPr>
            <a:lvl5pPr marL="1828800" indent="0">
              <a:buNone/>
              <a:defRPr b="0" i="0">
                <a:latin typeface="TeXGyreAdventor" pitchFamily="2" charset="77"/>
              </a:defRPr>
            </a:lvl5pPr>
          </a:lstStyle>
          <a:p>
            <a:pPr lvl="0"/>
            <a:r>
              <a:rPr lang="en-US"/>
              <a:t>Authors</a:t>
            </a:r>
          </a:p>
        </p:txBody>
      </p:sp>
    </p:spTree>
    <p:extLst>
      <p:ext uri="{BB962C8B-B14F-4D97-AF65-F5344CB8AC3E}">
        <p14:creationId xmlns:p14="http://schemas.microsoft.com/office/powerpoint/2010/main" val="244888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-2"/>
            <a:ext cx="12195047" cy="974486"/>
            <a:chOff x="0" y="-2"/>
            <a:chExt cx="12195047" cy="974486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-2"/>
              <a:ext cx="12195047" cy="974486"/>
            </a:xfrm>
            <a:prstGeom prst="rect">
              <a:avLst/>
            </a:prstGeom>
            <a:solidFill>
              <a:srgbClr val="002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0"/>
              <a:ext cx="12195047" cy="59434"/>
            </a:xfrm>
            <a:prstGeom prst="rect">
              <a:avLst/>
            </a:prstGeom>
            <a:solidFill>
              <a:srgbClr val="6194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686597" cy="974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 userDrawn="1"/>
          </p:nvSpPr>
          <p:spPr>
            <a:xfrm rot="5400000">
              <a:off x="360391" y="326212"/>
              <a:ext cx="974480" cy="322057"/>
            </a:xfrm>
            <a:prstGeom prst="triangle">
              <a:avLst>
                <a:gd name="adj" fmla="val 62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675" y="59434"/>
              <a:ext cx="549029" cy="91504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553" y="113643"/>
            <a:ext cx="10673349" cy="80369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28326" y="647313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i="0">
                <a:solidFill>
                  <a:srgbClr val="002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B1E1BE-CB61-4FAB-98C3-E038A73B5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1097553" y="1352551"/>
            <a:ext cx="10673349" cy="4795838"/>
          </a:xfrm>
        </p:spPr>
        <p:txBody>
          <a:bodyPr/>
          <a:lstStyle>
            <a:lvl1pPr>
              <a:defRPr>
                <a:solidFill>
                  <a:srgbClr val="002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02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02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02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2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847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-2"/>
            <a:ext cx="12195047" cy="974486"/>
            <a:chOff x="0" y="-2"/>
            <a:chExt cx="12195047" cy="9744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-2"/>
              <a:ext cx="12195047" cy="974486"/>
            </a:xfrm>
            <a:prstGeom prst="rect">
              <a:avLst/>
            </a:prstGeom>
            <a:solidFill>
              <a:srgbClr val="002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12195047" cy="59434"/>
            </a:xfrm>
            <a:prstGeom prst="rect">
              <a:avLst/>
            </a:prstGeom>
            <a:solidFill>
              <a:srgbClr val="6194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0" y="0"/>
              <a:ext cx="686597" cy="974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 userDrawn="1"/>
          </p:nvSpPr>
          <p:spPr>
            <a:xfrm rot="5400000">
              <a:off x="360391" y="326212"/>
              <a:ext cx="974480" cy="322057"/>
            </a:xfrm>
            <a:prstGeom prst="triangle">
              <a:avLst>
                <a:gd name="adj" fmla="val 62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675" y="59434"/>
              <a:ext cx="549029" cy="915049"/>
            </a:xfrm>
            <a:prstGeom prst="rect">
              <a:avLst/>
            </a:prstGeom>
          </p:spPr>
        </p:pic>
      </p:grp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9302" y="1352551"/>
            <a:ext cx="5181600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97553" y="113643"/>
            <a:ext cx="10673349" cy="80369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half" idx="1"/>
          </p:nvPr>
        </p:nvSpPr>
        <p:spPr>
          <a:xfrm>
            <a:off x="1097553" y="1352551"/>
            <a:ext cx="5181600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28326" y="647313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i="0">
                <a:solidFill>
                  <a:srgbClr val="002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B1E1BE-CB61-4FAB-98C3-E038A73B5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19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-2"/>
            <a:ext cx="12195047" cy="974486"/>
            <a:chOff x="0" y="-2"/>
            <a:chExt cx="12195047" cy="974486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-2"/>
              <a:ext cx="12195047" cy="974486"/>
            </a:xfrm>
            <a:prstGeom prst="rect">
              <a:avLst/>
            </a:prstGeom>
            <a:solidFill>
              <a:srgbClr val="002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0"/>
              <a:ext cx="12195047" cy="59434"/>
            </a:xfrm>
            <a:prstGeom prst="rect">
              <a:avLst/>
            </a:prstGeom>
            <a:solidFill>
              <a:srgbClr val="6194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0"/>
              <a:ext cx="686597" cy="974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 userDrawn="1"/>
          </p:nvSpPr>
          <p:spPr>
            <a:xfrm rot="5400000">
              <a:off x="360391" y="326212"/>
              <a:ext cx="974480" cy="322057"/>
            </a:xfrm>
            <a:prstGeom prst="triangle">
              <a:avLst>
                <a:gd name="adj" fmla="val 62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675" y="59434"/>
              <a:ext cx="549029" cy="915049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395413"/>
            <a:ext cx="5157787" cy="823912"/>
          </a:xfrm>
          <a:solidFill>
            <a:srgbClr val="6194BB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33611"/>
            <a:ext cx="5157787" cy="3956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395413"/>
            <a:ext cx="5183188" cy="823912"/>
          </a:xfrm>
          <a:solidFill>
            <a:srgbClr val="6194BB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3611"/>
            <a:ext cx="5183188" cy="3956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097553" y="113643"/>
            <a:ext cx="10673349" cy="80369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28326" y="647313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i="0">
                <a:solidFill>
                  <a:srgbClr val="002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B1E1BE-CB61-4FAB-98C3-E038A73B5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6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-2"/>
            <a:ext cx="12195047" cy="974486"/>
            <a:chOff x="0" y="-2"/>
            <a:chExt cx="12195047" cy="974486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-2"/>
              <a:ext cx="12195047" cy="974486"/>
            </a:xfrm>
            <a:prstGeom prst="rect">
              <a:avLst/>
            </a:prstGeom>
            <a:solidFill>
              <a:srgbClr val="002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0"/>
              <a:ext cx="12195047" cy="59434"/>
            </a:xfrm>
            <a:prstGeom prst="rect">
              <a:avLst/>
            </a:prstGeom>
            <a:solidFill>
              <a:srgbClr val="6194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0"/>
              <a:ext cx="686597" cy="974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5400000">
              <a:off x="360391" y="326212"/>
              <a:ext cx="974480" cy="322057"/>
            </a:xfrm>
            <a:prstGeom prst="triangle">
              <a:avLst>
                <a:gd name="adj" fmla="val 62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675" y="59434"/>
              <a:ext cx="549029" cy="915049"/>
            </a:xfrm>
            <a:prstGeom prst="rect">
              <a:avLst/>
            </a:prstGeom>
          </p:spPr>
        </p:pic>
      </p:grp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097553" y="113643"/>
            <a:ext cx="10673349" cy="80369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28326" y="647313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i="0">
                <a:solidFill>
                  <a:srgbClr val="002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B1E1BE-CB61-4FAB-98C3-E038A73B5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97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solidFill>
          <a:srgbClr val="002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CEF2A4C-BE59-4B12-B12B-A19E455C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553" y="113643"/>
            <a:ext cx="10673349" cy="80369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6194BB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7FBEDA-B6EC-4F09-9A57-E2FC6F306331}"/>
              </a:ext>
            </a:extLst>
          </p:cNvPr>
          <p:cNvSpPr/>
          <p:nvPr userDrawn="1"/>
        </p:nvSpPr>
        <p:spPr>
          <a:xfrm>
            <a:off x="0" y="0"/>
            <a:ext cx="12195047" cy="59434"/>
          </a:xfrm>
          <a:prstGeom prst="rect">
            <a:avLst/>
          </a:prstGeom>
          <a:solidFill>
            <a:srgbClr val="619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2D4CD-6E19-4355-80BB-716A3388BD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05927" cy="9754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B5EEA8-BA49-498D-A38D-933224016D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01" y="30522"/>
            <a:ext cx="548640" cy="914400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0B4BF56-55C9-47FD-A683-21B876F7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8326" y="647313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i="0">
                <a:solidFill>
                  <a:srgbClr val="6194B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B1E1BE-CB61-4FAB-98C3-E038A73B5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7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solidFill>
          <a:srgbClr val="002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A91021-7B9F-4B71-8525-3430CD490E40}"/>
              </a:ext>
            </a:extLst>
          </p:cNvPr>
          <p:cNvSpPr/>
          <p:nvPr userDrawn="1"/>
        </p:nvSpPr>
        <p:spPr>
          <a:xfrm>
            <a:off x="0" y="-2"/>
            <a:ext cx="12195047" cy="974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CEF2A4C-BE59-4B12-B12B-A19E455C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553" y="113643"/>
            <a:ext cx="10673349" cy="80369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6194BB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7FBEDA-B6EC-4F09-9A57-E2FC6F306331}"/>
              </a:ext>
            </a:extLst>
          </p:cNvPr>
          <p:cNvSpPr/>
          <p:nvPr userDrawn="1"/>
        </p:nvSpPr>
        <p:spPr>
          <a:xfrm>
            <a:off x="0" y="0"/>
            <a:ext cx="12195047" cy="59434"/>
          </a:xfrm>
          <a:prstGeom prst="rect">
            <a:avLst/>
          </a:prstGeom>
          <a:solidFill>
            <a:srgbClr val="619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2D4CD-6E19-4355-80BB-716A3388BD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05927" cy="9754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B5EEA8-BA49-498D-A38D-933224016D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01" y="30522"/>
            <a:ext cx="548640" cy="914400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0B4BF56-55C9-47FD-A683-21B876F7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8326" y="647313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i="0">
                <a:solidFill>
                  <a:srgbClr val="6194B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B1E1BE-CB61-4FAB-98C3-E038A73B5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0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g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33DD5A1C-AEE5-D148-A38F-8A440636B3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"/>
            <a:ext cx="12191999" cy="6863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6208B3-BA99-C243-819F-DB3A403C67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1038" y="358345"/>
            <a:ext cx="3801716" cy="2408606"/>
          </a:xfrm>
        </p:spPr>
        <p:txBody>
          <a:bodyPr anchor="b">
            <a:normAutofit/>
          </a:bodyPr>
          <a:lstStyle>
            <a:lvl1pPr algn="l">
              <a:defRPr sz="3000" b="0" i="0">
                <a:solidFill>
                  <a:schemeClr val="bg1"/>
                </a:solidFill>
                <a:latin typeface="Avenir Book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E356E-9AFE-7640-BDAB-DF483E3489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1038" y="3125295"/>
            <a:ext cx="3801716" cy="1339827"/>
          </a:xfrm>
        </p:spPr>
        <p:txBody>
          <a:bodyPr>
            <a:normAutofit/>
          </a:bodyPr>
          <a:lstStyle>
            <a:lvl1pPr marL="0" indent="0" algn="l">
              <a:buNone/>
              <a:defRPr sz="2600" b="0" i="0">
                <a:solidFill>
                  <a:srgbClr val="1E689D"/>
                </a:solidFill>
                <a:latin typeface="Avenir Book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CBD836-292B-7044-A293-CF1CB5304D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0738" y="4833256"/>
            <a:ext cx="3801716" cy="1666399"/>
          </a:xfrm>
        </p:spPr>
        <p:txBody>
          <a:bodyPr>
            <a:normAutofit/>
          </a:bodyPr>
          <a:lstStyle>
            <a:lvl1pPr marL="0" indent="0">
              <a:buNone/>
              <a:defRPr sz="2100" b="0" i="0">
                <a:solidFill>
                  <a:schemeClr val="bg1"/>
                </a:solidFill>
                <a:latin typeface="Avenir Book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b="0" i="0">
                <a:latin typeface="TeXGyreAdventor" pitchFamily="2" charset="77"/>
              </a:defRPr>
            </a:lvl2pPr>
            <a:lvl3pPr marL="914400" indent="0">
              <a:buNone/>
              <a:defRPr b="0" i="0">
                <a:latin typeface="TeXGyreAdventor" pitchFamily="2" charset="77"/>
              </a:defRPr>
            </a:lvl3pPr>
            <a:lvl4pPr marL="1371600" indent="0">
              <a:buNone/>
              <a:defRPr b="0" i="0">
                <a:latin typeface="TeXGyreAdventor" pitchFamily="2" charset="77"/>
              </a:defRPr>
            </a:lvl4pPr>
            <a:lvl5pPr marL="1828800" indent="0">
              <a:buNone/>
              <a:defRPr b="0" i="0">
                <a:latin typeface="TeXGyreAdventor" pitchFamily="2" charset="77"/>
              </a:defRPr>
            </a:lvl5pPr>
          </a:lstStyle>
          <a:p>
            <a:pPr lvl="0"/>
            <a:r>
              <a:rPr lang="en-US"/>
              <a:t>Authors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E5B59F2-6CFA-3943-B783-F2EF5B6F45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29638" y="358344"/>
            <a:ext cx="4295478" cy="6141311"/>
          </a:xfrm>
        </p:spPr>
        <p:txBody>
          <a:bodyPr anchor="ctr">
            <a:normAutofit/>
          </a:bodyPr>
          <a:lstStyle>
            <a:lvl1pPr marL="0" indent="0">
              <a:buNone/>
              <a:defRPr sz="1100" b="0" i="0">
                <a:solidFill>
                  <a:srgbClr val="1E689D"/>
                </a:solidFill>
                <a:latin typeface="Avenir Book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Legal</a:t>
            </a:r>
          </a:p>
        </p:txBody>
      </p:sp>
    </p:spTree>
    <p:extLst>
      <p:ext uri="{BB962C8B-B14F-4D97-AF65-F5344CB8AC3E}">
        <p14:creationId xmlns:p14="http://schemas.microsoft.com/office/powerpoint/2010/main" val="1097146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42EF9275-1C49-9A44-B9B5-3FD1316D1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0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4C4CC-B88E-764D-91E6-892C6E6FA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7570" y="0"/>
            <a:ext cx="8276122" cy="807522"/>
          </a:xfrm>
        </p:spPr>
        <p:txBody>
          <a:bodyPr>
            <a:normAutofit/>
          </a:bodyPr>
          <a:lstStyle>
            <a:lvl1pPr>
              <a:defRPr sz="2100" b="1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7335-B584-5D46-AE6F-E37C037A318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6892" y="1235032"/>
            <a:ext cx="10835640" cy="4946904"/>
          </a:xfrm>
        </p:spPr>
        <p:txBody>
          <a:bodyPr>
            <a:normAutofit/>
          </a:bodyPr>
          <a:lstStyle>
            <a:lvl1pPr marL="0" indent="0">
              <a:buNone/>
              <a:defRPr sz="2100" b="0" i="0">
                <a:latin typeface="Avenir Book" panose="02000503020000020003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A4550-26DD-B042-B7F5-538D3EF89D32}"/>
              </a:ext>
            </a:extLst>
          </p:cNvPr>
          <p:cNvSpPr txBox="1"/>
          <p:nvPr userDrawn="1"/>
        </p:nvSpPr>
        <p:spPr>
          <a:xfrm>
            <a:off x="10793692" y="226789"/>
            <a:ext cx="109350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0599AF97-D8D8-DC4A-AFB5-A30E0019D070}" type="slidenum">
              <a:rPr lang="en-US" sz="1700" smtClean="0">
                <a:solidFill>
                  <a:schemeClr val="bg1"/>
                </a:solidFill>
                <a:latin typeface="Avenir Book" panose="02000503020000020003" pitchFamily="2" charset="0"/>
              </a:rPr>
              <a:pPr algn="r"/>
              <a:t>‹#›</a:t>
            </a:fld>
            <a:r>
              <a:rPr lang="en-US" sz="1700">
                <a:solidFill>
                  <a:schemeClr val="bg1"/>
                </a:solidFill>
                <a:latin typeface="Avenir Book" panose="02000503020000020003" pitchFamily="2" charset="0"/>
              </a:rPr>
              <a:t> CUI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A1BA74-315F-4443-8BA8-19E84287FAF7}"/>
              </a:ext>
            </a:extLst>
          </p:cNvPr>
          <p:cNvSpPr txBox="1"/>
          <p:nvPr userDrawn="1"/>
        </p:nvSpPr>
        <p:spPr>
          <a:xfrm>
            <a:off x="10793692" y="6354212"/>
            <a:ext cx="109350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00">
                <a:solidFill>
                  <a:schemeClr val="tx1"/>
                </a:solidFill>
                <a:latin typeface="Avenir Book" panose="02000503020000020003" pitchFamily="2" charset="0"/>
              </a:rPr>
              <a:t>CUI</a:t>
            </a:r>
          </a:p>
        </p:txBody>
      </p:sp>
    </p:spTree>
    <p:extLst>
      <p:ext uri="{BB962C8B-B14F-4D97-AF65-F5344CB8AC3E}">
        <p14:creationId xmlns:p14="http://schemas.microsoft.com/office/powerpoint/2010/main" val="3080965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42EF9275-1C49-9A44-B9B5-3FD1316D1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0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4C4CC-B88E-764D-91E6-892C6E6FA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7570" y="0"/>
            <a:ext cx="8276121" cy="807522"/>
          </a:xfrm>
        </p:spPr>
        <p:txBody>
          <a:bodyPr>
            <a:normAutofit/>
          </a:bodyPr>
          <a:lstStyle>
            <a:lvl1pPr>
              <a:defRPr sz="2100" b="1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7335-B584-5D46-AE6F-E37C037A318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6892" y="1235032"/>
            <a:ext cx="5230368" cy="4946904"/>
          </a:xfrm>
        </p:spPr>
        <p:txBody>
          <a:bodyPr>
            <a:normAutofit/>
          </a:bodyPr>
          <a:lstStyle>
            <a:lvl1pPr marL="0" indent="0">
              <a:buNone/>
              <a:defRPr sz="2100" b="0" i="0">
                <a:latin typeface="Avenir Book" panose="02000503020000020003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Right body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89BE70-D0EE-FF4A-AE82-4722AF13A53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81928" y="1235031"/>
            <a:ext cx="5230368" cy="4946905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latin typeface="Avenir Book" panose="02000503020000020003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457200" indent="0">
              <a:buNone/>
              <a:defRPr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 marL="914400" indent="0">
              <a:buNone/>
              <a:defRPr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 marL="1371600" indent="0">
              <a:buNone/>
              <a:defRPr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 marL="1828800" indent="0">
              <a:buNone/>
              <a:defRPr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</a:lstStyle>
          <a:p>
            <a:pPr lvl="0"/>
            <a:r>
              <a:rPr lang="en-US"/>
              <a:t>Left 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2D933-1B4D-9D40-A6C8-29E6AF92A070}"/>
              </a:ext>
            </a:extLst>
          </p:cNvPr>
          <p:cNvSpPr txBox="1"/>
          <p:nvPr userDrawn="1"/>
        </p:nvSpPr>
        <p:spPr>
          <a:xfrm>
            <a:off x="10793691" y="226789"/>
            <a:ext cx="1093509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0599AF97-D8D8-DC4A-AFB5-A30E0019D070}" type="slidenum">
              <a:rPr lang="en-US" sz="1700" smtClean="0">
                <a:solidFill>
                  <a:schemeClr val="bg1"/>
                </a:solidFill>
                <a:latin typeface="Avenir Book" panose="02000503020000020003" pitchFamily="2" charset="0"/>
              </a:rPr>
              <a:pPr algn="r"/>
              <a:t>‹#›</a:t>
            </a:fld>
            <a:r>
              <a:rPr lang="en-US" sz="1700">
                <a:solidFill>
                  <a:schemeClr val="bg1"/>
                </a:solidFill>
                <a:latin typeface="Avenir Book" panose="02000503020000020003" pitchFamily="2" charset="0"/>
              </a:rPr>
              <a:t> CUI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14D5C-A9DA-FF46-9D82-5DC441D72EFA}"/>
              </a:ext>
            </a:extLst>
          </p:cNvPr>
          <p:cNvSpPr txBox="1"/>
          <p:nvPr userDrawn="1"/>
        </p:nvSpPr>
        <p:spPr>
          <a:xfrm>
            <a:off x="10793692" y="6354212"/>
            <a:ext cx="109350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00">
                <a:solidFill>
                  <a:schemeClr val="tx1"/>
                </a:solidFill>
                <a:latin typeface="Avenir Book" panose="02000503020000020003" pitchFamily="2" charset="0"/>
              </a:rPr>
              <a:t>CUI</a:t>
            </a:r>
          </a:p>
        </p:txBody>
      </p:sp>
    </p:spTree>
    <p:extLst>
      <p:ext uri="{BB962C8B-B14F-4D97-AF65-F5344CB8AC3E}">
        <p14:creationId xmlns:p14="http://schemas.microsoft.com/office/powerpoint/2010/main" val="2850859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3DD5A1C-AEE5-D148-A38F-8A440636B3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" y="-1"/>
            <a:ext cx="12191997" cy="68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0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42EF9275-1C49-9A44-B9B5-3FD1316D1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0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4C4CC-B88E-764D-91E6-892C6E6FA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7570" y="0"/>
            <a:ext cx="8276122" cy="807522"/>
          </a:xfrm>
        </p:spPr>
        <p:txBody>
          <a:bodyPr>
            <a:normAutofit/>
          </a:bodyPr>
          <a:lstStyle>
            <a:lvl1pPr>
              <a:defRPr sz="2100" b="1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7335-B584-5D46-AE6F-E37C037A318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6892" y="1235032"/>
            <a:ext cx="10835640" cy="4946904"/>
          </a:xfrm>
        </p:spPr>
        <p:txBody>
          <a:bodyPr>
            <a:normAutofit/>
          </a:bodyPr>
          <a:lstStyle>
            <a:lvl1pPr marL="0" indent="0">
              <a:buNone/>
              <a:defRPr sz="2100" b="0" i="0">
                <a:latin typeface="Avenir Book" panose="02000503020000020003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A4550-26DD-B042-B7F5-538D3EF89D32}"/>
              </a:ext>
            </a:extLst>
          </p:cNvPr>
          <p:cNvSpPr txBox="1"/>
          <p:nvPr/>
        </p:nvSpPr>
        <p:spPr>
          <a:xfrm>
            <a:off x="10793692" y="226789"/>
            <a:ext cx="109350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0599AF97-D8D8-DC4A-AFB5-A30E0019D070}" type="slidenum">
              <a:rPr lang="en-US" sz="1700" smtClean="0">
                <a:solidFill>
                  <a:schemeClr val="bg1"/>
                </a:solidFill>
                <a:latin typeface="Avenir Book" panose="02000503020000020003" pitchFamily="2" charset="0"/>
              </a:rPr>
              <a:pPr algn="r"/>
              <a:t>‹#›</a:t>
            </a:fld>
            <a:endParaRPr lang="en-US" sz="170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885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End and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3DD5A1C-AEE5-D148-A38F-8A440636B3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" y="-1"/>
            <a:ext cx="12191997" cy="686304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7DF9A-6AA8-0A40-9B2E-4B5FC85F91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01000" y="368135"/>
            <a:ext cx="5826823" cy="6127668"/>
          </a:xfrm>
        </p:spPr>
        <p:txBody>
          <a:bodyPr anchor="ctr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450850" algn="l"/>
              </a:tabLst>
              <a:defRPr sz="1650" b="0" i="0">
                <a:solidFill>
                  <a:srgbClr val="1E689D"/>
                </a:solidFill>
                <a:latin typeface="Avenir Book" panose="02000503020000020003" pitchFamily="2" charset="0"/>
              </a:defRPr>
            </a:lvl1pPr>
            <a:lvl2pPr marL="457200" indent="0">
              <a:buNone/>
              <a:defRPr sz="1700" b="0" i="0">
                <a:solidFill>
                  <a:srgbClr val="1E689D"/>
                </a:solidFill>
                <a:latin typeface="TeXGyreAdventor" pitchFamily="2" charset="77"/>
              </a:defRPr>
            </a:lvl2pPr>
            <a:lvl3pPr marL="914400" indent="0">
              <a:buNone/>
              <a:defRPr sz="1700" b="0" i="0">
                <a:solidFill>
                  <a:srgbClr val="1E689D"/>
                </a:solidFill>
                <a:latin typeface="TeXGyreAdventor" pitchFamily="2" charset="77"/>
              </a:defRPr>
            </a:lvl3pPr>
            <a:lvl4pPr marL="1371600" indent="0">
              <a:buNone/>
              <a:defRPr sz="1700" b="0" i="0">
                <a:solidFill>
                  <a:srgbClr val="1E689D"/>
                </a:solidFill>
                <a:latin typeface="TeXGyreAdventor" pitchFamily="2" charset="77"/>
              </a:defRPr>
            </a:lvl4pPr>
            <a:lvl5pPr marL="1828800" indent="0">
              <a:buNone/>
              <a:defRPr sz="1700" b="0" i="0">
                <a:solidFill>
                  <a:srgbClr val="1E689D"/>
                </a:solidFill>
                <a:latin typeface="TeXGyreAdventor" pitchFamily="2" charset="77"/>
              </a:defRPr>
            </a:lvl5pPr>
          </a:lstStyle>
          <a:p>
            <a:pPr lvl="0"/>
            <a:r>
              <a:rPr lang="en-US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238282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End and ANT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3DD5A1C-AEE5-D148-A38F-8A440636B3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" y="-1"/>
            <a:ext cx="12191997" cy="68630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6C60A6-87B0-8C40-AEDF-11FB7A654D22}"/>
              </a:ext>
            </a:extLst>
          </p:cNvPr>
          <p:cNvSpPr txBox="1"/>
          <p:nvPr userDrawn="1"/>
        </p:nvSpPr>
        <p:spPr>
          <a:xfrm>
            <a:off x="6001000" y="1715999"/>
            <a:ext cx="5826557" cy="34260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Autonomy and Navigation 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	Technology Center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Air Force Institute of Technology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Graduate School of Engineering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	and Management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2950 Hobson Way, </a:t>
            </a:r>
            <a:r>
              <a:rPr lang="en-US" sz="1650" b="0" i="0" err="1">
                <a:solidFill>
                  <a:srgbClr val="1E689D"/>
                </a:solidFill>
                <a:latin typeface="Avenir Book" panose="02000503020000020003" pitchFamily="2" charset="0"/>
              </a:rPr>
              <a:t>Bldg</a:t>
            </a: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 646, Rm 205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Wright Patterson AFB, Ohio 45433</a:t>
            </a:r>
          </a:p>
          <a:p>
            <a:pPr lvl="0">
              <a:lnSpc>
                <a:spcPct val="110000"/>
              </a:lnSpc>
            </a:pPr>
            <a:endParaRPr lang="en-US" sz="1650" b="0" i="0">
              <a:solidFill>
                <a:srgbClr val="1E689D"/>
              </a:solidFill>
              <a:latin typeface="Avenir Book" panose="02000503020000020003" pitchFamily="2" charset="0"/>
            </a:endParaRP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Telephone: (937) 255-3636 x 4671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Email: </a:t>
            </a:r>
            <a:r>
              <a:rPr lang="en-US" sz="1650" b="0" i="0" err="1">
                <a:solidFill>
                  <a:srgbClr val="1E689D"/>
                </a:solidFill>
                <a:latin typeface="Avenir Book" panose="02000503020000020003" pitchFamily="2" charset="0"/>
              </a:rPr>
              <a:t>ant@afit.edu</a:t>
            </a: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 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https://</a:t>
            </a:r>
            <a:r>
              <a:rPr lang="en-US" sz="1650" b="0" i="0" err="1">
                <a:solidFill>
                  <a:srgbClr val="1E689D"/>
                </a:solidFill>
                <a:latin typeface="Avenir Book" panose="02000503020000020003" pitchFamily="2" charset="0"/>
              </a:rPr>
              <a:t>www.linkedin.com</a:t>
            </a: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/company/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	ant-center/</a:t>
            </a:r>
          </a:p>
        </p:txBody>
      </p:sp>
    </p:spTree>
    <p:extLst>
      <p:ext uri="{BB962C8B-B14F-4D97-AF65-F5344CB8AC3E}">
        <p14:creationId xmlns:p14="http://schemas.microsoft.com/office/powerpoint/2010/main" val="1356751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3DD5A1C-AEE5-D148-A38F-8A440636B3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" y="-1"/>
            <a:ext cx="12191997" cy="6863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6208B3-BA99-C243-819F-DB3A403C67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371" y="358345"/>
            <a:ext cx="9233045" cy="2224599"/>
          </a:xfrm>
        </p:spPr>
        <p:txBody>
          <a:bodyPr anchor="b">
            <a:normAutofit/>
          </a:bodyPr>
          <a:lstStyle>
            <a:lvl1pPr algn="l">
              <a:defRPr sz="3000" b="1" i="0">
                <a:solidFill>
                  <a:schemeClr val="tx1"/>
                </a:solidFill>
                <a:latin typeface="Geneva" panose="020B0503030404040204" pitchFamily="34" charset="0"/>
                <a:ea typeface="Geneva" panose="020B0503030404040204" pitchFamily="34" charset="0"/>
                <a:cs typeface="CMU SANS SERIF MEDIUM" panose="02000603000000000000" pitchFamily="2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E356E-9AFE-7640-BDAB-DF483E3489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92371" y="2855287"/>
            <a:ext cx="9233045" cy="1037983"/>
          </a:xfrm>
        </p:spPr>
        <p:txBody>
          <a:bodyPr>
            <a:normAutofit/>
          </a:bodyPr>
          <a:lstStyle>
            <a:lvl1pPr marL="0" indent="0" algn="l">
              <a:buNone/>
              <a:defRPr sz="2600" b="1" i="0">
                <a:solidFill>
                  <a:srgbClr val="1E689D"/>
                </a:solidFill>
                <a:latin typeface="Geneva" panose="020B0503030404040204" pitchFamily="34" charset="0"/>
                <a:ea typeface="Geneva" panose="020B0503030404040204" pitchFamily="34" charset="0"/>
                <a:cs typeface="CMU SANS SERIF MEDIUM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CBD836-292B-7044-A293-CF1CB5304D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92071" y="4044100"/>
            <a:ext cx="9233045" cy="2455556"/>
          </a:xfrm>
        </p:spPr>
        <p:txBody>
          <a:bodyPr>
            <a:normAutofit/>
          </a:bodyPr>
          <a:lstStyle>
            <a:lvl1pPr marL="0" indent="0">
              <a:buNone/>
              <a:defRPr sz="2100" b="1" i="0">
                <a:solidFill>
                  <a:schemeClr val="tx1"/>
                </a:solidFill>
                <a:latin typeface="Geneva" panose="020B0503030404040204" pitchFamily="34" charset="0"/>
                <a:ea typeface="Geneva" panose="020B0503030404040204" pitchFamily="34" charset="0"/>
                <a:cs typeface="CMU SANS SERIF MEDIUM" panose="02000603000000000000" pitchFamily="2" charset="0"/>
              </a:defRPr>
            </a:lvl1pPr>
            <a:lvl2pPr marL="457200" indent="0">
              <a:buNone/>
              <a:defRPr b="0" i="0">
                <a:latin typeface="TeXGyreAdventor" pitchFamily="2" charset="77"/>
              </a:defRPr>
            </a:lvl2pPr>
            <a:lvl3pPr marL="914400" indent="0">
              <a:buNone/>
              <a:defRPr b="0" i="0">
                <a:latin typeface="TeXGyreAdventor" pitchFamily="2" charset="77"/>
              </a:defRPr>
            </a:lvl3pPr>
            <a:lvl4pPr marL="1371600" indent="0">
              <a:buNone/>
              <a:defRPr b="0" i="0">
                <a:latin typeface="TeXGyreAdventor" pitchFamily="2" charset="77"/>
              </a:defRPr>
            </a:lvl4pPr>
            <a:lvl5pPr marL="1828800" indent="0">
              <a:buNone/>
              <a:defRPr b="0" i="0">
                <a:latin typeface="TeXGyreAdventor" pitchFamily="2" charset="77"/>
              </a:defRPr>
            </a:lvl5pPr>
          </a:lstStyle>
          <a:p>
            <a:pPr lvl="0"/>
            <a:r>
              <a:rPr lang="en-US"/>
              <a:t>Authors</a:t>
            </a:r>
          </a:p>
        </p:txBody>
      </p:sp>
    </p:spTree>
    <p:extLst>
      <p:ext uri="{BB962C8B-B14F-4D97-AF65-F5344CB8AC3E}">
        <p14:creationId xmlns:p14="http://schemas.microsoft.com/office/powerpoint/2010/main" val="739832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EF9275-1C49-9A44-B9B5-3FD1316D1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1999" cy="68630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4C4CC-B88E-764D-91E6-892C6E6FA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2302" y="584464"/>
            <a:ext cx="8976722" cy="546755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tx1"/>
                </a:solidFill>
                <a:latin typeface="Geneva" panose="020B0503030404040204" pitchFamily="34" charset="0"/>
                <a:ea typeface="Geneva" panose="020B0503030404040204" pitchFamily="34" charset="0"/>
                <a:cs typeface="CMU SANS SERIF MEDIUM" panose="02000603000000000000" pitchFamily="2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7335-B584-5D46-AE6F-E37C037A318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42300" y="1480008"/>
            <a:ext cx="10070231" cy="4701927"/>
          </a:xfrm>
        </p:spPr>
        <p:txBody>
          <a:bodyPr>
            <a:normAutofit/>
          </a:bodyPr>
          <a:lstStyle>
            <a:lvl1pPr marL="0" indent="0">
              <a:buNone/>
              <a:defRPr sz="2100" b="0" i="0">
                <a:latin typeface="Geneva" panose="020B0503030404040204" pitchFamily="34" charset="0"/>
                <a:ea typeface="Geneva" panose="020B0503030404040204" pitchFamily="34" charset="0"/>
                <a:cs typeface="CMU Sans Serif Medium" panose="02000603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A4550-26DD-B042-B7F5-538D3EF89D32}"/>
              </a:ext>
            </a:extLst>
          </p:cNvPr>
          <p:cNvSpPr txBox="1"/>
          <p:nvPr userDrawn="1"/>
        </p:nvSpPr>
        <p:spPr>
          <a:xfrm>
            <a:off x="10419023" y="680869"/>
            <a:ext cx="109350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0599AF97-D8D8-DC4A-AFB5-A30E0019D070}" type="slidenum">
              <a:rPr lang="en-US" sz="1700" smtClean="0">
                <a:solidFill>
                  <a:schemeClr val="tx1"/>
                </a:solidFill>
                <a:latin typeface="Geneva" panose="020B0503030404040204" pitchFamily="34" charset="0"/>
                <a:ea typeface="Geneva" panose="020B0503030404040204" pitchFamily="34" charset="0"/>
                <a:cs typeface="CMU Sans Serif Medium" panose="02000603000000000000" pitchFamily="2" charset="0"/>
              </a:rPr>
              <a:pPr algn="r"/>
              <a:t>‹#›</a:t>
            </a:fld>
            <a:endParaRPr lang="en-US" sz="1700">
              <a:solidFill>
                <a:schemeClr val="tx1"/>
              </a:solidFill>
              <a:latin typeface="Geneva" panose="020B0503030404040204" pitchFamily="34" charset="0"/>
              <a:ea typeface="Geneva" panose="020B0503030404040204" pitchFamily="34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680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EF9275-1C49-9A44-B9B5-3FD1316D1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1999" cy="6863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4C4CC-B88E-764D-91E6-892C6E6FA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2302" y="584464"/>
            <a:ext cx="8976722" cy="546755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tx1"/>
                </a:solidFill>
                <a:latin typeface="Geneva" panose="020B0503030404040204" pitchFamily="34" charset="0"/>
                <a:ea typeface="Geneva" panose="020B0503030404040204" pitchFamily="34" charset="0"/>
                <a:cs typeface="CMU SANS SERIF MEDIUM" panose="02000603000000000000" pitchFamily="2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7335-B584-5D46-AE6F-E37C037A318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42300" y="1480008"/>
            <a:ext cx="4846320" cy="4701927"/>
          </a:xfrm>
        </p:spPr>
        <p:txBody>
          <a:bodyPr>
            <a:normAutofit/>
          </a:bodyPr>
          <a:lstStyle>
            <a:lvl1pPr marL="0" indent="0">
              <a:buNone/>
              <a:defRPr sz="2100" b="0" i="0">
                <a:latin typeface="Geneva" panose="020B0503030404040204" pitchFamily="34" charset="0"/>
                <a:ea typeface="Geneva" panose="020B0503030404040204" pitchFamily="34" charset="0"/>
                <a:cs typeface="CMU Sans Serif Medium" panose="02000603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A4550-26DD-B042-B7F5-538D3EF89D32}"/>
              </a:ext>
            </a:extLst>
          </p:cNvPr>
          <p:cNvSpPr txBox="1"/>
          <p:nvPr userDrawn="1"/>
        </p:nvSpPr>
        <p:spPr>
          <a:xfrm>
            <a:off x="10419023" y="680869"/>
            <a:ext cx="109350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0599AF97-D8D8-DC4A-AFB5-A30E0019D070}" type="slidenum">
              <a:rPr lang="en-US" sz="1700" smtClean="0">
                <a:solidFill>
                  <a:schemeClr val="tx1"/>
                </a:solidFill>
                <a:latin typeface="Geneva" panose="020B0503030404040204" pitchFamily="34" charset="0"/>
                <a:ea typeface="Geneva" panose="020B0503030404040204" pitchFamily="34" charset="0"/>
                <a:cs typeface="CMU Sans Serif Medium" panose="02000603000000000000" pitchFamily="2" charset="0"/>
              </a:rPr>
              <a:pPr algn="r"/>
              <a:t>‹#›</a:t>
            </a:fld>
            <a:endParaRPr lang="en-US" sz="1700">
              <a:solidFill>
                <a:schemeClr val="tx1"/>
              </a:solidFill>
              <a:latin typeface="Geneva" panose="020B0503030404040204" pitchFamily="34" charset="0"/>
              <a:ea typeface="Geneva" panose="020B0503030404040204" pitchFamily="34" charset="0"/>
              <a:cs typeface="CMU Sans Serif Medium" panose="02000603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A9BEE0-F824-4D4D-80F8-35470BFE7A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656832" y="1475204"/>
            <a:ext cx="4846320" cy="4701928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latin typeface="Geneva" panose="020B0503030404040204" pitchFamily="34" charset="0"/>
                <a:ea typeface="Geneva" panose="020B0503030404040204" pitchFamily="34" charset="0"/>
                <a:cs typeface="CMU Sans Serif Medium" panose="02000603000000000000" pitchFamily="2" charset="0"/>
              </a:defRPr>
            </a:lvl1pPr>
          </a:lstStyle>
          <a:p>
            <a:pPr lvl="0"/>
            <a:r>
              <a:rPr lang="en-US"/>
              <a:t>Right body</a:t>
            </a:r>
          </a:p>
        </p:txBody>
      </p:sp>
    </p:spTree>
    <p:extLst>
      <p:ext uri="{BB962C8B-B14F-4D97-AF65-F5344CB8AC3E}">
        <p14:creationId xmlns:p14="http://schemas.microsoft.com/office/powerpoint/2010/main" val="42360541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3DD5A1C-AEE5-D148-A38F-8A440636B3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" y="-1"/>
            <a:ext cx="12191997" cy="686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012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End and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3DD5A1C-AEE5-D148-A38F-8A440636B3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" y="-1"/>
            <a:ext cx="12191995" cy="686304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7DF9A-6AA8-0A40-9B2E-4B5FC85F91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01000" y="368135"/>
            <a:ext cx="5826823" cy="6127668"/>
          </a:xfrm>
        </p:spPr>
        <p:txBody>
          <a:bodyPr anchor="ctr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450850" algn="l"/>
              </a:tabLst>
              <a:defRPr sz="1650" b="0" i="0">
                <a:solidFill>
                  <a:srgbClr val="1E689D"/>
                </a:solidFill>
                <a:latin typeface="Geneva" panose="020B0503030404040204" pitchFamily="34" charset="0"/>
                <a:ea typeface="Geneva" panose="020B0503030404040204" pitchFamily="34" charset="0"/>
              </a:defRPr>
            </a:lvl1pPr>
            <a:lvl2pPr marL="457200" indent="0">
              <a:buNone/>
              <a:defRPr sz="1700" b="0" i="0">
                <a:solidFill>
                  <a:srgbClr val="1E689D"/>
                </a:solidFill>
                <a:latin typeface="TeXGyreAdventor" pitchFamily="2" charset="77"/>
              </a:defRPr>
            </a:lvl2pPr>
            <a:lvl3pPr marL="914400" indent="0">
              <a:buNone/>
              <a:defRPr sz="1700" b="0" i="0">
                <a:solidFill>
                  <a:srgbClr val="1E689D"/>
                </a:solidFill>
                <a:latin typeface="TeXGyreAdventor" pitchFamily="2" charset="77"/>
              </a:defRPr>
            </a:lvl3pPr>
            <a:lvl4pPr marL="1371600" indent="0">
              <a:buNone/>
              <a:defRPr sz="1700" b="0" i="0">
                <a:solidFill>
                  <a:srgbClr val="1E689D"/>
                </a:solidFill>
                <a:latin typeface="TeXGyreAdventor" pitchFamily="2" charset="77"/>
              </a:defRPr>
            </a:lvl4pPr>
            <a:lvl5pPr marL="1828800" indent="0">
              <a:buNone/>
              <a:defRPr sz="1700" b="0" i="0">
                <a:solidFill>
                  <a:srgbClr val="1E689D"/>
                </a:solidFill>
                <a:latin typeface="TeXGyreAdventor" pitchFamily="2" charset="77"/>
              </a:defRPr>
            </a:lvl5pPr>
          </a:lstStyle>
          <a:p>
            <a:pPr lvl="0"/>
            <a:r>
              <a:rPr lang="en-US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735377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End and ANT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3DD5A1C-AEE5-D148-A38F-8A440636B3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" y="-1"/>
            <a:ext cx="12191995" cy="68630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6C60A6-87B0-8C40-AEDF-11FB7A654D22}"/>
              </a:ext>
            </a:extLst>
          </p:cNvPr>
          <p:cNvSpPr txBox="1"/>
          <p:nvPr userDrawn="1"/>
        </p:nvSpPr>
        <p:spPr>
          <a:xfrm>
            <a:off x="6001000" y="1715999"/>
            <a:ext cx="5826557" cy="34260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Autonomy and Navigation 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	Technology Center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Air Force Institute of Technology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Graduate School of Engineering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	and Management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2950 Hobson Way, </a:t>
            </a:r>
            <a:r>
              <a:rPr lang="en-US" sz="1650" b="0" i="0" err="1">
                <a:solidFill>
                  <a:srgbClr val="1E689D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Bldg</a:t>
            </a:r>
            <a:r>
              <a:rPr lang="en-US" sz="1650" b="0" i="0">
                <a:solidFill>
                  <a:srgbClr val="1E689D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 646, Rm 205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Wright Patterson AFB, Ohio 45433</a:t>
            </a:r>
          </a:p>
          <a:p>
            <a:pPr lvl="0">
              <a:lnSpc>
                <a:spcPct val="110000"/>
              </a:lnSpc>
            </a:pPr>
            <a:endParaRPr lang="en-US" sz="1650" b="0" i="0">
              <a:solidFill>
                <a:srgbClr val="1E689D"/>
              </a:solidFill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Telephone: (937) 255-3636 x 4671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Email: </a:t>
            </a:r>
            <a:r>
              <a:rPr lang="en-US" sz="1650" b="0" i="0" err="1">
                <a:solidFill>
                  <a:srgbClr val="1E689D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ant@afit.edu</a:t>
            </a:r>
            <a:r>
              <a:rPr lang="en-US" sz="1650" b="0" i="0">
                <a:solidFill>
                  <a:srgbClr val="1E689D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https://</a:t>
            </a:r>
            <a:r>
              <a:rPr lang="en-US" sz="1650" b="0" i="0" err="1">
                <a:solidFill>
                  <a:srgbClr val="1E689D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www.linkedin.com</a:t>
            </a:r>
            <a:r>
              <a:rPr lang="en-US" sz="1650" b="0" i="0">
                <a:solidFill>
                  <a:srgbClr val="1E689D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/company/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	ant-center/</a:t>
            </a:r>
          </a:p>
        </p:txBody>
      </p:sp>
    </p:spTree>
    <p:extLst>
      <p:ext uri="{BB962C8B-B14F-4D97-AF65-F5344CB8AC3E}">
        <p14:creationId xmlns:p14="http://schemas.microsoft.com/office/powerpoint/2010/main" val="8374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, rectangle&#10;&#10;Description automatically generated">
            <a:extLst>
              <a:ext uri="{FF2B5EF4-FFF2-40B4-BE49-F238E27FC236}">
                <a16:creationId xmlns:a16="http://schemas.microsoft.com/office/drawing/2014/main" id="{42EF9275-1C49-9A44-B9B5-3FD1316D1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0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4C4CC-B88E-764D-91E6-892C6E6FA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7570" y="0"/>
            <a:ext cx="8276121" cy="807522"/>
          </a:xfrm>
        </p:spPr>
        <p:txBody>
          <a:bodyPr>
            <a:normAutofit/>
          </a:bodyPr>
          <a:lstStyle>
            <a:lvl1pPr>
              <a:defRPr sz="2100" b="1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7335-B584-5D46-AE6F-E37C037A318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6892" y="1235032"/>
            <a:ext cx="5230368" cy="4946904"/>
          </a:xfrm>
        </p:spPr>
        <p:txBody>
          <a:bodyPr>
            <a:normAutofit/>
          </a:bodyPr>
          <a:lstStyle>
            <a:lvl1pPr marL="0" indent="0">
              <a:buNone/>
              <a:defRPr sz="2100" b="0" i="0">
                <a:latin typeface="Avenir Book" panose="02000503020000020003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Right body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89BE70-D0EE-FF4A-AE82-4722AF13A53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81928" y="1235031"/>
            <a:ext cx="5230368" cy="4946905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latin typeface="Avenir Book" panose="02000503020000020003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457200" indent="0">
              <a:buNone/>
              <a:defRPr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 marL="914400" indent="0">
              <a:buNone/>
              <a:defRPr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 marL="1371600" indent="0">
              <a:buNone/>
              <a:defRPr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 marL="1828800" indent="0">
              <a:buNone/>
              <a:defRPr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</a:lstStyle>
          <a:p>
            <a:pPr lvl="0"/>
            <a:r>
              <a:rPr lang="en-US"/>
              <a:t>Left 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2D933-1B4D-9D40-A6C8-29E6AF92A070}"/>
              </a:ext>
            </a:extLst>
          </p:cNvPr>
          <p:cNvSpPr txBox="1"/>
          <p:nvPr/>
        </p:nvSpPr>
        <p:spPr>
          <a:xfrm>
            <a:off x="10793691" y="226789"/>
            <a:ext cx="1093509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0599AF97-D8D8-DC4A-AFB5-A30E0019D070}" type="slidenum">
              <a:rPr lang="en-US" sz="1700" smtClean="0">
                <a:solidFill>
                  <a:schemeClr val="bg1"/>
                </a:solidFill>
                <a:latin typeface="Avenir Book" panose="02000503020000020003" pitchFamily="2" charset="0"/>
              </a:rPr>
              <a:pPr algn="r"/>
              <a:t>‹#›</a:t>
            </a:fld>
            <a:endParaRPr lang="en-US" sz="170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23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3DD5A1C-AEE5-D148-A38F-8A440636B3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-1"/>
            <a:ext cx="12191997" cy="68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End and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3DD5A1C-AEE5-D148-A38F-8A440636B3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-1"/>
            <a:ext cx="12191997" cy="686304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7DF9A-6AA8-0A40-9B2E-4B5FC85F91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01000" y="368135"/>
            <a:ext cx="5826823" cy="6127668"/>
          </a:xfrm>
        </p:spPr>
        <p:txBody>
          <a:bodyPr anchor="ctr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450850" algn="l"/>
              </a:tabLst>
              <a:defRPr sz="1650" b="0" i="0">
                <a:solidFill>
                  <a:srgbClr val="1E689D"/>
                </a:solidFill>
                <a:latin typeface="Avenir Book" panose="02000503020000020003" pitchFamily="2" charset="0"/>
              </a:defRPr>
            </a:lvl1pPr>
            <a:lvl2pPr marL="457200" indent="0">
              <a:buNone/>
              <a:defRPr sz="1700" b="0" i="0">
                <a:solidFill>
                  <a:srgbClr val="1E689D"/>
                </a:solidFill>
                <a:latin typeface="TeXGyreAdventor" pitchFamily="2" charset="77"/>
              </a:defRPr>
            </a:lvl2pPr>
            <a:lvl3pPr marL="914400" indent="0">
              <a:buNone/>
              <a:defRPr sz="1700" b="0" i="0">
                <a:solidFill>
                  <a:srgbClr val="1E689D"/>
                </a:solidFill>
                <a:latin typeface="TeXGyreAdventor" pitchFamily="2" charset="77"/>
              </a:defRPr>
            </a:lvl3pPr>
            <a:lvl4pPr marL="1371600" indent="0">
              <a:buNone/>
              <a:defRPr sz="1700" b="0" i="0">
                <a:solidFill>
                  <a:srgbClr val="1E689D"/>
                </a:solidFill>
                <a:latin typeface="TeXGyreAdventor" pitchFamily="2" charset="77"/>
              </a:defRPr>
            </a:lvl4pPr>
            <a:lvl5pPr marL="1828800" indent="0">
              <a:buNone/>
              <a:defRPr sz="1700" b="0" i="0">
                <a:solidFill>
                  <a:srgbClr val="1E689D"/>
                </a:solidFill>
                <a:latin typeface="TeXGyreAdventor" pitchFamily="2" charset="77"/>
              </a:defRPr>
            </a:lvl5pPr>
          </a:lstStyle>
          <a:p>
            <a:pPr lvl="0"/>
            <a:r>
              <a:rPr lang="en-US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428432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End and ANT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3DD5A1C-AEE5-D148-A38F-8A440636B3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-1"/>
            <a:ext cx="12191997" cy="68630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6C60A6-87B0-8C40-AEDF-11FB7A654D22}"/>
              </a:ext>
            </a:extLst>
          </p:cNvPr>
          <p:cNvSpPr txBox="1"/>
          <p:nvPr/>
        </p:nvSpPr>
        <p:spPr>
          <a:xfrm>
            <a:off x="6001000" y="1715999"/>
            <a:ext cx="5826557" cy="34260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Autonomy and Navigation 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	Technology Center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Air Force Institute of Technology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Graduate School of Engineering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	and Management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2950 Hobson Way, </a:t>
            </a:r>
            <a:r>
              <a:rPr lang="en-US" sz="1650" b="0" i="0" err="1">
                <a:solidFill>
                  <a:srgbClr val="1E689D"/>
                </a:solidFill>
                <a:latin typeface="Avenir Book" panose="02000503020000020003" pitchFamily="2" charset="0"/>
              </a:rPr>
              <a:t>Bldg</a:t>
            </a: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 646, Rm 205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Wright Patterson AFB, Ohio 45433</a:t>
            </a:r>
          </a:p>
          <a:p>
            <a:pPr lvl="0">
              <a:lnSpc>
                <a:spcPct val="110000"/>
              </a:lnSpc>
            </a:pPr>
            <a:endParaRPr lang="en-US" sz="1650" b="0" i="0">
              <a:solidFill>
                <a:srgbClr val="1E689D"/>
              </a:solidFill>
              <a:latin typeface="Avenir Book" panose="02000503020000020003" pitchFamily="2" charset="0"/>
            </a:endParaRP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Telephone: (937) 255-3636 x 4671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Email: </a:t>
            </a:r>
            <a:r>
              <a:rPr lang="en-US" sz="1650" b="0" i="0" err="1">
                <a:solidFill>
                  <a:srgbClr val="1E689D"/>
                </a:solidFill>
                <a:latin typeface="Avenir Book" panose="02000503020000020003" pitchFamily="2" charset="0"/>
              </a:rPr>
              <a:t>ant@afit.edu</a:t>
            </a: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 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https://</a:t>
            </a:r>
            <a:r>
              <a:rPr lang="en-US" sz="1650" b="0" i="0" err="1">
                <a:solidFill>
                  <a:srgbClr val="1E689D"/>
                </a:solidFill>
                <a:latin typeface="Avenir Book" panose="02000503020000020003" pitchFamily="2" charset="0"/>
              </a:rPr>
              <a:t>www.linkedin.com</a:t>
            </a: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/company/</a:t>
            </a:r>
          </a:p>
          <a:p>
            <a:pPr lvl="0">
              <a:lnSpc>
                <a:spcPct val="110000"/>
              </a:lnSpc>
            </a:pPr>
            <a:r>
              <a:rPr lang="en-US" sz="1650" b="0" i="0">
                <a:solidFill>
                  <a:srgbClr val="1E689D"/>
                </a:solidFill>
                <a:latin typeface="Avenir Book" panose="02000503020000020003" pitchFamily="2" charset="0"/>
              </a:rPr>
              <a:t>	ant-center/</a:t>
            </a:r>
          </a:p>
        </p:txBody>
      </p:sp>
    </p:spTree>
    <p:extLst>
      <p:ext uri="{BB962C8B-B14F-4D97-AF65-F5344CB8AC3E}">
        <p14:creationId xmlns:p14="http://schemas.microsoft.com/office/powerpoint/2010/main" val="33715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802" y="0"/>
            <a:ext cx="12192802" cy="6858000"/>
          </a:xfrm>
          <a:prstGeom prst="rect">
            <a:avLst/>
          </a:prstGeom>
          <a:solidFill>
            <a:srgbClr val="00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59436"/>
          </a:xfrm>
          <a:prstGeom prst="rect">
            <a:avLst/>
          </a:prstGeom>
          <a:solidFill>
            <a:srgbClr val="619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29100" y="253436"/>
            <a:ext cx="7800976" cy="1975413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29100" y="2346790"/>
            <a:ext cx="7800976" cy="196113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6194B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229100" y="4700588"/>
            <a:ext cx="7800976" cy="1101725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0770" y="5898649"/>
            <a:ext cx="1809306" cy="7761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18669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432009" y="2298301"/>
            <a:ext cx="6858002" cy="2261401"/>
          </a:xfrm>
          <a:prstGeom prst="triangle">
            <a:avLst>
              <a:gd name="adj" fmla="val 628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381" y="1295057"/>
            <a:ext cx="2516747" cy="419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8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solidFill>
          <a:srgbClr val="002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17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59436"/>
          </a:xfrm>
          <a:prstGeom prst="rect">
            <a:avLst/>
          </a:prstGeom>
          <a:solidFill>
            <a:srgbClr val="619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29100" y="253436"/>
            <a:ext cx="7800976" cy="1975413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002644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29100" y="2346790"/>
            <a:ext cx="7800976" cy="196113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6194B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229100" y="4700588"/>
            <a:ext cx="7800976" cy="1101725"/>
          </a:xfrm>
        </p:spPr>
        <p:txBody>
          <a:bodyPr anchor="b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0770" y="5897943"/>
            <a:ext cx="1809306" cy="776183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0" y="0"/>
            <a:ext cx="4127692" cy="6858003"/>
            <a:chOff x="0" y="0"/>
            <a:chExt cx="4127692" cy="6858003"/>
          </a:xfrm>
        </p:grpSpPr>
        <p:sp>
          <p:nvSpPr>
            <p:cNvPr id="16" name="Isosceles Triangle 15"/>
            <p:cNvSpPr/>
            <p:nvPr userDrawn="1"/>
          </p:nvSpPr>
          <p:spPr>
            <a:xfrm rot="5400000">
              <a:off x="-432009" y="2298301"/>
              <a:ext cx="6858002" cy="2261401"/>
            </a:xfrm>
            <a:prstGeom prst="triangle">
              <a:avLst>
                <a:gd name="adj" fmla="val 62835"/>
              </a:avLst>
            </a:prstGeom>
            <a:solidFill>
              <a:srgbClr val="002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0"/>
              <a:ext cx="1866900" cy="6858000"/>
            </a:xfrm>
            <a:prstGeom prst="rect">
              <a:avLst/>
            </a:prstGeom>
            <a:solidFill>
              <a:srgbClr val="002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5381" y="1295057"/>
              <a:ext cx="2516748" cy="4194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780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75DBC-BA2F-3D49-88F0-65B97FAE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254FB-DEBB-8B4E-9319-55D479F8A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E2A06-3B5E-974B-9931-268026D24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C1025-D002-0342-BC84-3AEF2A6F6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96F30-FF1E-F544-A1F8-74453730D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F746C-CA3A-FD49-94C8-B730ABAA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0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3" r:id="rId8"/>
    <p:sldLayoutId id="2147483649" r:id="rId9"/>
    <p:sldLayoutId id="2147483650" r:id="rId10"/>
    <p:sldLayoutId id="2147483652" r:id="rId11"/>
    <p:sldLayoutId id="2147483653" r:id="rId12"/>
    <p:sldLayoutId id="2147483654" r:id="rId13"/>
    <p:sldLayoutId id="2147483667" r:id="rId14"/>
    <p:sldLayoutId id="214748366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75DBC-BA2F-3D49-88F0-65B97FAE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254FB-DEBB-8B4E-9319-55D479F8A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E2A06-3B5E-974B-9931-268026D24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C1025-D002-0342-BC84-3AEF2A6F6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96F30-FF1E-F544-A1F8-74453730D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F746C-CA3A-FD49-94C8-B730ABAA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5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75DBC-BA2F-3D49-88F0-65B97FAE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254FB-DEBB-8B4E-9319-55D479F8A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E2A06-3B5E-974B-9931-268026D24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C1025-D002-0342-BC84-3AEF2A6F6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96F30-FF1E-F544-A1F8-74453730D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F746C-CA3A-FD49-94C8-B730ABAA3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101 – EENG 032: Numerical Computations in Python</a:t>
            </a:r>
          </a:p>
          <a:p>
            <a:r>
              <a:rPr lang="en-US" dirty="0"/>
              <a:t>Lecture 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Instructor(s): </a:t>
            </a:r>
          </a:p>
          <a:p>
            <a:r>
              <a:rPr lang="en-US" dirty="0"/>
              <a:t>	</a:t>
            </a:r>
            <a:r>
              <a:rPr lang="en-US" dirty="0" err="1"/>
              <a:t>Capt</a:t>
            </a:r>
            <a:r>
              <a:rPr lang="en-US" dirty="0"/>
              <a:t> Timothy Machin, PhD</a:t>
            </a:r>
          </a:p>
          <a:p>
            <a:r>
              <a:rPr lang="en-US" sz="1700" dirty="0"/>
              <a:t>	Assistant Professor of Electrical Engineering</a:t>
            </a:r>
          </a:p>
          <a:p>
            <a:r>
              <a:rPr lang="en-US" sz="1700" dirty="0"/>
              <a:t>	</a:t>
            </a:r>
            <a:r>
              <a:rPr lang="en-US" dirty="0"/>
              <a:t>Dr. Clark Taylor</a:t>
            </a:r>
          </a:p>
          <a:p>
            <a:r>
              <a:rPr lang="en-US" sz="1700" dirty="0"/>
              <a:t>	Associate Professor of Electrical Engineering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193" y="629805"/>
            <a:ext cx="4873925" cy="180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0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0E6C-63C2-C68E-97EB-03242E4D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BCA15-BAEB-ABC8-6BF1-F2C9C2B28F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Built-in Functions</a:t>
            </a:r>
          </a:p>
          <a:p>
            <a:r>
              <a:rPr lang="en-US" dirty="0"/>
              <a:t>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A73A-5F03-60E9-C5B3-7512CBDF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E194-5498-A92D-134A-497709650A8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Get git</a:t>
            </a:r>
          </a:p>
          <a:p>
            <a:r>
              <a:rPr lang="en-US" dirty="0"/>
              <a:t>Access to AU Teams</a:t>
            </a:r>
          </a:p>
          <a:p>
            <a:r>
              <a:rPr lang="en-US" dirty="0"/>
              <a:t>Find cool </a:t>
            </a:r>
            <a:r>
              <a:rPr lang="en-US" dirty="0" err="1"/>
              <a:t>youtube</a:t>
            </a:r>
            <a:r>
              <a:rPr lang="en-US" dirty="0"/>
              <a:t> videos to share for python basics  </a:t>
            </a:r>
          </a:p>
        </p:txBody>
      </p:sp>
    </p:spTree>
    <p:extLst>
      <p:ext uri="{BB962C8B-B14F-4D97-AF65-F5344CB8AC3E}">
        <p14:creationId xmlns:p14="http://schemas.microsoft.com/office/powerpoint/2010/main" val="167741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F6AE0-5542-4F32-B533-056545DDBE3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768333" y="625154"/>
            <a:ext cx="5827712" cy="6127750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solidFill>
                  <a:srgbClr val="6194BB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1863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00EA-2B6B-4376-B4F5-31D7AFE2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3644-8B0C-40C0-A059-DD4E37712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High-level introduction to programming in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Environments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Basics of 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EENG course preparation</a:t>
            </a:r>
          </a:p>
        </p:txBody>
      </p:sp>
    </p:spTree>
    <p:extLst>
      <p:ext uri="{BB962C8B-B14F-4D97-AF65-F5344CB8AC3E}">
        <p14:creationId xmlns:p14="http://schemas.microsoft.com/office/powerpoint/2010/main" val="108507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00EA-2B6B-4376-B4F5-31D7AFE2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3644-8B0C-40C0-A059-DD4E37712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Week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Environments, getting started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Types, ‘Hello World’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Matrix and Vector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Loading and Inspecting Data</a:t>
            </a:r>
          </a:p>
          <a:p>
            <a:r>
              <a:rPr lang="en-US" dirty="0"/>
              <a:t>Week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Frequency Domain Assessment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Filtering Basics</a:t>
            </a:r>
          </a:p>
          <a:p>
            <a:r>
              <a:rPr lang="en-US" dirty="0"/>
              <a:t>Week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Course Prep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GPT and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Short Course Project</a:t>
            </a:r>
          </a:p>
        </p:txBody>
      </p:sp>
    </p:spTree>
    <p:extLst>
      <p:ext uri="{BB962C8B-B14F-4D97-AF65-F5344CB8AC3E}">
        <p14:creationId xmlns:p14="http://schemas.microsoft.com/office/powerpoint/2010/main" val="202791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5458-A929-58D2-38FF-56EDE25E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DAD60-49AD-2D94-8130-037DB633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Objectives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Environments, getting started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Types, ‘Hello World’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Matrix and Vector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Loading and Inspecting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Exercises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Setup Environment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Load Fun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View Data/ Images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7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3CC1-DFFF-8C8F-E05D-DCC92F57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“basics”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116D-C87F-6656-E31D-508E9C1EE42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High level general purpose programing language</a:t>
            </a:r>
          </a:p>
          <a:p>
            <a:pPr lvl="1"/>
            <a:r>
              <a:rPr lang="en-US" dirty="0"/>
              <a:t>Automatically compiled to byte and executed at runtime</a:t>
            </a:r>
          </a:p>
          <a:p>
            <a:pPr lvl="1"/>
            <a:r>
              <a:rPr lang="en-US" dirty="0"/>
              <a:t>Scripting language, web application, embedded processing, etc.</a:t>
            </a:r>
          </a:p>
          <a:p>
            <a:pPr lvl="1"/>
            <a:r>
              <a:rPr lang="en-US" dirty="0"/>
              <a:t>Strong structuring and Object Oriented Programming (OOP) capable</a:t>
            </a:r>
          </a:p>
          <a:p>
            <a:r>
              <a:rPr lang="en-US" dirty="0"/>
              <a:t>Built-in high level data types and control structures</a:t>
            </a:r>
          </a:p>
          <a:p>
            <a:pPr lvl="1"/>
            <a:r>
              <a:rPr lang="en-US" dirty="0"/>
              <a:t>Strings, lists, dictionaries sets, etc.</a:t>
            </a:r>
          </a:p>
          <a:p>
            <a:pPr lvl="1"/>
            <a:r>
              <a:rPr lang="en-US" dirty="0"/>
              <a:t>If, else, </a:t>
            </a:r>
            <a:r>
              <a:rPr lang="en-US" dirty="0" err="1"/>
              <a:t>elif</a:t>
            </a:r>
            <a:r>
              <a:rPr lang="en-US" dirty="0"/>
              <a:t>, for, while, when</a:t>
            </a:r>
          </a:p>
          <a:p>
            <a:r>
              <a:rPr lang="en-US" dirty="0"/>
              <a:t>Extensions in C and C++ (python bindings)</a:t>
            </a:r>
          </a:p>
          <a:p>
            <a:r>
              <a:rPr lang="en-US" dirty="0"/>
              <a:t>Operators applied to values, not variables (we’ll cover this)</a:t>
            </a:r>
          </a:p>
          <a:p>
            <a:r>
              <a:rPr lang="en-US" dirty="0"/>
              <a:t>Indented block structure: “Python is pseudocode that runs.”</a:t>
            </a:r>
          </a:p>
        </p:txBody>
      </p:sp>
    </p:spTree>
    <p:extLst>
      <p:ext uri="{BB962C8B-B14F-4D97-AF65-F5344CB8AC3E}">
        <p14:creationId xmlns:p14="http://schemas.microsoft.com/office/powerpoint/2010/main" val="325847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C56D-6CCE-59B1-8745-34B3F4A1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something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9944-3CDF-FCAA-7491-985423BE80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  <a:p>
            <a:r>
              <a:rPr lang="en-US" dirty="0"/>
              <a:t>Environments</a:t>
            </a:r>
          </a:p>
          <a:p>
            <a:r>
              <a:rPr lang="en-US" dirty="0"/>
              <a:t>Individual Development Environments (IDEs)</a:t>
            </a:r>
          </a:p>
          <a:p>
            <a:endParaRPr lang="en-US" dirty="0"/>
          </a:p>
          <a:p>
            <a:r>
              <a:rPr lang="en-US" dirty="0"/>
              <a:t>Options!</a:t>
            </a:r>
          </a:p>
          <a:p>
            <a:pPr lvl="1"/>
            <a:r>
              <a:rPr lang="en-US" dirty="0"/>
              <a:t>Bare metal (Not recommended)</a:t>
            </a:r>
          </a:p>
          <a:p>
            <a:pPr lvl="1"/>
            <a:r>
              <a:rPr lang="en-US" dirty="0"/>
              <a:t>VM</a:t>
            </a:r>
          </a:p>
          <a:p>
            <a:pPr lvl="1"/>
            <a:r>
              <a:rPr lang="en-US" dirty="0"/>
              <a:t>Venv</a:t>
            </a:r>
          </a:p>
          <a:p>
            <a:pPr lvl="1"/>
            <a:r>
              <a:rPr lang="en-US" dirty="0"/>
              <a:t>Conda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8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72A1-F681-BC02-6BDB-A591AC60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IDE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283D-2DF1-5A3B-4808-1D6DCE89690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  <a:p>
            <a:r>
              <a:rPr lang="en-US" dirty="0"/>
              <a:t>Jupyter Notebook </a:t>
            </a:r>
          </a:p>
          <a:p>
            <a:r>
              <a:rPr lang="en-US" dirty="0"/>
              <a:t>Spyder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VSCode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FE20-6B76-D2B6-8ED3-C0F2A939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09AA-1965-93B8-2473-069317C2C48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Indents (4 spaces)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#</a:t>
            </a:r>
          </a:p>
          <a:p>
            <a:pPr lvl="1"/>
            <a:r>
              <a:rPr lang="en-US" dirty="0"/>
              <a:t>“””</a:t>
            </a:r>
          </a:p>
          <a:p>
            <a:r>
              <a:rPr lang="en-US" dirty="0"/>
              <a:t>Conventions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privateMethod</a:t>
            </a:r>
            <a:r>
              <a:rPr lang="en-US" dirty="0"/>
              <a:t> – not from imports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className</a:t>
            </a:r>
            <a:endParaRPr lang="en-US" dirty="0"/>
          </a:p>
          <a:p>
            <a:pPr lvl="1"/>
            <a:r>
              <a:rPr lang="en-US" dirty="0"/>
              <a:t>modules and packages</a:t>
            </a:r>
          </a:p>
          <a:p>
            <a:pPr lvl="1"/>
            <a:r>
              <a:rPr lang="en-US" dirty="0"/>
              <a:t>GLOBALS and CONSTANTS</a:t>
            </a:r>
          </a:p>
          <a:p>
            <a:pPr lvl="1"/>
            <a:r>
              <a:rPr lang="en-US" dirty="0" err="1"/>
              <a:t>ClassName</a:t>
            </a:r>
            <a:endParaRPr lang="en-US" dirty="0"/>
          </a:p>
          <a:p>
            <a:pPr lvl="1"/>
            <a:r>
              <a:rPr lang="en-US" dirty="0" err="1"/>
              <a:t>methods_and_functions</a:t>
            </a:r>
            <a:endParaRPr lang="en-US" dirty="0"/>
          </a:p>
          <a:p>
            <a:pPr lvl="1"/>
            <a:r>
              <a:rPr lang="en-US" dirty="0" err="1"/>
              <a:t>localVariables</a:t>
            </a:r>
            <a:r>
              <a:rPr lang="en-US" dirty="0"/>
              <a:t> or </a:t>
            </a:r>
            <a:r>
              <a:rPr lang="en-US" dirty="0" err="1"/>
              <a:t>local_variables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0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B076-ACA2-432B-875A-AB608762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and Script Setups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6CD1-CFD7-FB92-572F-1D231A3E37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Def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class</a:t>
            </a:r>
          </a:p>
          <a:p>
            <a:r>
              <a:rPr lang="en-US" dirty="0"/>
              <a:t>Modules</a:t>
            </a:r>
          </a:p>
          <a:p>
            <a:pPr lvl="1"/>
            <a:r>
              <a:rPr lang="en-US" dirty="0"/>
              <a:t>pythonFile.py</a:t>
            </a:r>
          </a:p>
          <a:p>
            <a:r>
              <a:rPr lang="en-US" dirty="0"/>
              <a:t>Packages</a:t>
            </a:r>
          </a:p>
          <a:p>
            <a:pPr lvl="1"/>
            <a:r>
              <a:rPr lang="en-US" dirty="0"/>
              <a:t>Directory containing .</a:t>
            </a:r>
            <a:r>
              <a:rPr lang="en-US" dirty="0" err="1"/>
              <a:t>py</a:t>
            </a:r>
            <a:r>
              <a:rPr lang="en-US" dirty="0"/>
              <a:t> files and a __init__.py</a:t>
            </a:r>
          </a:p>
          <a:p>
            <a:pPr lvl="1"/>
            <a:endParaRPr lang="en-US" dirty="0"/>
          </a:p>
          <a:p>
            <a:r>
              <a:rPr lang="en-US" dirty="0"/>
              <a:t>Importing</a:t>
            </a:r>
          </a:p>
          <a:p>
            <a:pPr lvl="1"/>
            <a:r>
              <a:rPr lang="en-US" dirty="0"/>
              <a:t>Modules and Packages can be fully imported</a:t>
            </a:r>
          </a:p>
          <a:p>
            <a:pPr lvl="1"/>
            <a:r>
              <a:rPr lang="en-US" dirty="0"/>
              <a:t>Specific functions/classes can be imported from modules/packages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1031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tslides" id="{14C5BD73-181B-7A4A-BC52-9228494A5BA5}" vid="{EB6987AB-0452-394E-8681-DF1193B14E7E}"/>
    </a:ext>
  </a:extLst>
</a:theme>
</file>

<file path=ppt/theme/theme2.xml><?xml version="1.0" encoding="utf-8"?>
<a:theme xmlns:a="http://schemas.openxmlformats.org/drawingml/2006/main" name="Formal Leg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tslides" id="{14C5BD73-181B-7A4A-BC52-9228494A5BA5}" vid="{BC81B9EE-C54A-AC4E-AEF8-FF5B945F7E60}"/>
    </a:ext>
  </a:extLst>
</a:theme>
</file>

<file path=ppt/theme/theme3.xml><?xml version="1.0" encoding="utf-8"?>
<a:theme xmlns:a="http://schemas.openxmlformats.org/drawingml/2006/main" name="Infor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tslides" id="{14C5BD73-181B-7A4A-BC52-9228494A5BA5}" vid="{797011A9-EB7A-6F48-8D9C-13459D85832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E39590497D774B96B64C9F159359BB" ma:contentTypeVersion="19" ma:contentTypeDescription="Create a new document." ma:contentTypeScope="" ma:versionID="f2bf5891be82e8a473ae203039566004">
  <xsd:schema xmlns:xsd="http://www.w3.org/2001/XMLSchema" xmlns:xs="http://www.w3.org/2001/XMLSchema" xmlns:p="http://schemas.microsoft.com/office/2006/metadata/properties" xmlns:ns1="http://schemas.microsoft.com/sharepoint/v3" xmlns:ns2="feee8034-9033-4907-8dcb-5196de7e654f" xmlns:ns3="023d53c5-ba6d-47b0-817f-5227d1d77897" targetNamespace="http://schemas.microsoft.com/office/2006/metadata/properties" ma:root="true" ma:fieldsID="f87fef422fd11ad854d45484552ee2f2" ns1:_="" ns2:_="" ns3:_="">
    <xsd:import namespace="http://schemas.microsoft.com/sharepoint/v3"/>
    <xsd:import namespace="feee8034-9033-4907-8dcb-5196de7e654f"/>
    <xsd:import namespace="023d53c5-ba6d-47b0-817f-5227d1d778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Note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e8034-9033-4907-8dcb-5196de7e65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8" nillable="true" ma:displayName="Notes" ma:description="Add a note to highlight something. " ma:format="Dropdown" ma:internalName="Notes">
      <xsd:simpleType>
        <xsd:restriction base="dms:Text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cffaf5dc-3735-4fce-97e2-f6f35f147f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d53c5-ba6d-47b0-817f-5227d1d7789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e186a6fd-c9b0-45db-8cf7-8ef34a977e70}" ma:internalName="TaxCatchAll" ma:showField="CatchAllData" ma:web="023d53c5-ba6d-47b0-817f-5227d1d778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Notes xmlns="feee8034-9033-4907-8dcb-5196de7e654f" xsi:nil="true"/>
    <_ip_UnifiedCompliancePolicyProperties xmlns="http://schemas.microsoft.com/sharepoint/v3" xsi:nil="true"/>
    <lcf76f155ced4ddcb4097134ff3c332f xmlns="feee8034-9033-4907-8dcb-5196de7e654f">
      <Terms xmlns="http://schemas.microsoft.com/office/infopath/2007/PartnerControls"/>
    </lcf76f155ced4ddcb4097134ff3c332f>
    <TaxCatchAll xmlns="023d53c5-ba6d-47b0-817f-5227d1d7789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A8A4AA-1C6C-41FF-AB2D-007C371D5BB3}">
  <ds:schemaRefs>
    <ds:schemaRef ds:uri="023d53c5-ba6d-47b0-817f-5227d1d77897"/>
    <ds:schemaRef ds:uri="feee8034-9033-4907-8dcb-5196de7e65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0C53025-1BB8-4F36-AB9D-57139DC3A651}">
  <ds:schemaRefs>
    <ds:schemaRef ds:uri="feee8034-9033-4907-8dcb-5196de7e654f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023d53c5-ba6d-47b0-817f-5227d1d7789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68E9728-FF89-454A-8BC1-F4A3FA447C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Current Briefing Template 16.9</Template>
  <TotalTime>11722</TotalTime>
  <Words>460</Words>
  <Application>Microsoft Office PowerPoint</Application>
  <PresentationFormat>Widescreen</PresentationFormat>
  <Paragraphs>119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Avenir Book</vt:lpstr>
      <vt:lpstr>Calibri</vt:lpstr>
      <vt:lpstr>Calibri Light</vt:lpstr>
      <vt:lpstr>CMU Sans Serif Medium</vt:lpstr>
      <vt:lpstr>Geneva</vt:lpstr>
      <vt:lpstr>TeXGyreAdventor</vt:lpstr>
      <vt:lpstr>Formal</vt:lpstr>
      <vt:lpstr>Formal Legal</vt:lpstr>
      <vt:lpstr>Informal</vt:lpstr>
      <vt:lpstr>PowerPoint Presentation</vt:lpstr>
      <vt:lpstr>Short Course Objectives</vt:lpstr>
      <vt:lpstr>Short Course Schedule</vt:lpstr>
      <vt:lpstr>Week 1</vt:lpstr>
      <vt:lpstr>Python “basics”</vt:lpstr>
      <vt:lpstr>Getting something running</vt:lpstr>
      <vt:lpstr>Common IDE Options</vt:lpstr>
      <vt:lpstr>Python Code Structure</vt:lpstr>
      <vt:lpstr>Package and Script Setups</vt:lpstr>
      <vt:lpstr>Next Lecture</vt:lpstr>
      <vt:lpstr>HOMEWORK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Leach, Benjamin T Ctr USAF AETC AFIT/ENG</dc:creator>
  <cp:lastModifiedBy>Timothy Machin</cp:lastModifiedBy>
  <cp:revision>556</cp:revision>
  <dcterms:created xsi:type="dcterms:W3CDTF">2017-04-20T20:06:28Z</dcterms:created>
  <dcterms:modified xsi:type="dcterms:W3CDTF">2023-09-05T13:26:36Z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0x01010020E39590497D774B96B64C9F159359BB</vt:lpwstr>
  </property>
  <property fmtid="{D5CDD505-2E9C-101B-9397-08002B2CF9AE}" pid="3" name="MediaServiceImageTags">
    <vt:lpwstr/>
  </property>
</Properties>
</file>