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7" r:id="rId3"/>
    <p:sldId id="256" r:id="rId4"/>
    <p:sldId id="258" r:id="rId5"/>
    <p:sldId id="271" r:id="rId6"/>
    <p:sldId id="259" r:id="rId7"/>
    <p:sldId id="260" r:id="rId8"/>
    <p:sldId id="261" r:id="rId9"/>
    <p:sldId id="277" r:id="rId10"/>
    <p:sldId id="262" r:id="rId11"/>
    <p:sldId id="275" r:id="rId12"/>
    <p:sldId id="263" r:id="rId13"/>
    <p:sldId id="276" r:id="rId14"/>
    <p:sldId id="264" r:id="rId15"/>
    <p:sldId id="265" r:id="rId16"/>
    <p:sldId id="266" r:id="rId17"/>
    <p:sldId id="267" r:id="rId18"/>
    <p:sldId id="268" r:id="rId19"/>
    <p:sldId id="270" r:id="rId20"/>
    <p:sldId id="273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000"/>
    <a:srgbClr val="0D0D0D"/>
    <a:srgbClr val="FFE39D"/>
    <a:srgbClr val="F2F2F2"/>
    <a:srgbClr val="C7C3FD"/>
    <a:srgbClr val="D1C5FB"/>
    <a:srgbClr val="A7D6FF"/>
    <a:srgbClr val="FFFFFF"/>
    <a:srgbClr val="ECF8B2"/>
    <a:srgbClr val="FBF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8" autoAdjust="0"/>
    <p:restoredTop sz="72820" autoAdjust="0"/>
  </p:normalViewPr>
  <p:slideViewPr>
    <p:cSldViewPr>
      <p:cViewPr varScale="1">
        <p:scale>
          <a:sx n="91" d="100"/>
          <a:sy n="91" d="100"/>
        </p:scale>
        <p:origin x="-135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8FD8-3F38-441F-9843-A28F270FD3EB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CD1D-3E6D-4060-92E9-68B97DB54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01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8FD8-3F38-441F-9843-A28F270FD3EB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CD1D-3E6D-4060-92E9-68B97DB54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15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8FD8-3F38-441F-9843-A28F270FD3EB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CD1D-3E6D-4060-92E9-68B97DB54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90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8FD8-3F38-441F-9843-A28F270FD3EB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CD1D-3E6D-4060-92E9-68B97DB54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77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8FD8-3F38-441F-9843-A28F270FD3EB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CD1D-3E6D-4060-92E9-68B97DB54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10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8FD8-3F38-441F-9843-A28F270FD3EB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CD1D-3E6D-4060-92E9-68B97DB54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28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8FD8-3F38-441F-9843-A28F270FD3EB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CD1D-3E6D-4060-92E9-68B97DB54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61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8FD8-3F38-441F-9843-A28F270FD3EB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CD1D-3E6D-4060-92E9-68B97DB54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11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8FD8-3F38-441F-9843-A28F270FD3EB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CD1D-3E6D-4060-92E9-68B97DB54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52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8FD8-3F38-441F-9843-A28F270FD3EB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CD1D-3E6D-4060-92E9-68B97DB54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10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8FD8-3F38-441F-9843-A28F270FD3EB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CD1D-3E6D-4060-92E9-68B97DB54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96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C8FD8-3F38-441F-9843-A28F270FD3EB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FCD1D-3E6D-4060-92E9-68B97DB54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96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50000"/>
            <a:lum/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  <a:blipFill rotWithShape="1">
            <a:blip r:embed="rId2">
              <a:alphaModFix amt="50000"/>
              <a:lum/>
            </a:blip>
            <a:stretch>
              <a:fillRect/>
            </a:stretch>
          </a:blipFill>
        </p:spPr>
      </p:pic>
      <p:sp>
        <p:nvSpPr>
          <p:cNvPr id="2" name="직사각형 1"/>
          <p:cNvSpPr/>
          <p:nvPr/>
        </p:nvSpPr>
        <p:spPr>
          <a:xfrm>
            <a:off x="611560" y="1052736"/>
            <a:ext cx="7920880" cy="4824536"/>
          </a:xfrm>
          <a:prstGeom prst="rect">
            <a:avLst/>
          </a:prstGeom>
          <a:solidFill>
            <a:srgbClr val="0D0D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59407" y="1542859"/>
            <a:ext cx="4580764" cy="120032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en-US" altLang="ko-KR" sz="7200" b="1" dirty="0" err="1">
                <a:ln w="16510" cap="flat" cmpd="sng" algn="ctr">
                  <a:solidFill>
                    <a:srgbClr val="9A0000"/>
                  </a:solidFill>
                  <a:prstDash val="solid"/>
                  <a:round/>
                </a:ln>
                <a:solidFill>
                  <a:srgbClr val="9A0000"/>
                </a:solidFill>
              </a:rPr>
              <a:t>T</a:t>
            </a:r>
            <a:r>
              <a:rPr lang="en-US" altLang="ko-KR" sz="7200" b="1" dirty="0" err="1">
                <a:ln w="16510" cap="flat" cmpd="sng" algn="ctr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</a:rPr>
              <a:t>est</a:t>
            </a:r>
            <a:r>
              <a:rPr lang="en-US" altLang="ko-KR" sz="7200" b="1" dirty="0" err="1">
                <a:ln w="16510" cap="flat" cmpd="sng" algn="ctr">
                  <a:solidFill>
                    <a:srgbClr val="9A0000"/>
                  </a:solidFill>
                  <a:prstDash val="solid"/>
                  <a:round/>
                </a:ln>
                <a:solidFill>
                  <a:srgbClr val="9A0000"/>
                </a:solidFill>
              </a:rPr>
              <a:t>M</a:t>
            </a:r>
            <a:r>
              <a:rPr lang="en-US" altLang="ko-KR" sz="7200" b="1" dirty="0" err="1">
                <a:ln w="16510" cap="flat" cmpd="sng" algn="ctr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</a:rPr>
              <a:t>ate</a:t>
            </a:r>
            <a:endParaRPr lang="en-US" altLang="ko-KR" sz="7200" b="1" dirty="0">
              <a:ln w="16510" cap="flat" cmpd="sng" algn="ctr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5962" y="3789045"/>
            <a:ext cx="4666488" cy="1967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31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</a:rPr>
              <a:t>1</a:t>
            </a:r>
            <a:r>
              <a:rPr lang="ko-KR" altLang="en-US" sz="31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</a:rPr>
              <a:t>조</a:t>
            </a:r>
            <a:endParaRPr lang="ko-KR" altLang="en-US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</a:endParaRPr>
          </a:p>
          <a:p>
            <a:pPr algn="r">
              <a:defRPr lang="ko-KR" altLang="en-US"/>
            </a:pPr>
            <a:r>
              <a:rPr lang="ko-KR" altLang="en-US" b="1" dirty="0" err="1">
                <a:solidFill>
                  <a:schemeClr val="bg1"/>
                </a:solidFill>
              </a:rPr>
              <a:t>멘토</a:t>
            </a:r>
            <a:r>
              <a:rPr lang="ko-KR" altLang="en-US" sz="1200" dirty="0">
                <a:solidFill>
                  <a:schemeClr val="bg1"/>
                </a:solidFill>
              </a:rPr>
              <a:t> : 한국교통대학교 소프트웨어학과 이가영</a:t>
            </a:r>
            <a:endParaRPr lang="ko-KR" altLang="en-US" sz="1400" dirty="0">
              <a:solidFill>
                <a:schemeClr val="bg1"/>
              </a:solidFill>
            </a:endParaRPr>
          </a:p>
          <a:p>
            <a:pPr algn="r">
              <a:defRPr lang="ko-KR" altLang="en-US"/>
            </a:pPr>
            <a:endParaRPr lang="ko-KR" altLang="en-US" sz="400" b="1" dirty="0">
              <a:solidFill>
                <a:schemeClr val="bg1"/>
              </a:solidFill>
            </a:endParaRPr>
          </a:p>
          <a:p>
            <a:pPr algn="r">
              <a:defRPr lang="ko-KR" altLang="en-US"/>
            </a:pPr>
            <a:r>
              <a:rPr lang="ko-KR" altLang="en-US" b="1" dirty="0" err="1">
                <a:solidFill>
                  <a:schemeClr val="bg1"/>
                </a:solidFill>
              </a:rPr>
              <a:t>멘티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: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한국교통대학교 소프트웨어학과 권기범</a:t>
            </a:r>
          </a:p>
          <a:p>
            <a:pPr algn="r">
              <a:defRPr lang="ko-KR" altLang="en-US"/>
            </a:pPr>
            <a:r>
              <a:rPr lang="ko-KR" altLang="en-US" sz="1200" dirty="0">
                <a:solidFill>
                  <a:schemeClr val="bg1"/>
                </a:solidFill>
              </a:rPr>
              <a:t>          한국교통대학교 소프트웨어학과 </a:t>
            </a:r>
            <a:r>
              <a:rPr lang="ko-KR" altLang="en-US" sz="1200" dirty="0" err="1">
                <a:solidFill>
                  <a:schemeClr val="bg1"/>
                </a:solidFill>
              </a:rPr>
              <a:t>경제익</a:t>
            </a:r>
            <a:endParaRPr lang="ko-KR" altLang="en-US" sz="1200" dirty="0">
              <a:solidFill>
                <a:schemeClr val="bg1"/>
              </a:solidFill>
            </a:endParaRPr>
          </a:p>
          <a:p>
            <a:pPr algn="r">
              <a:defRPr lang="ko-KR" altLang="en-US"/>
            </a:pPr>
            <a:r>
              <a:rPr lang="ko-KR" altLang="en-US" sz="1200" dirty="0">
                <a:solidFill>
                  <a:schemeClr val="bg1"/>
                </a:solidFill>
              </a:rPr>
              <a:t>          한국교통대학교 소프트웨어학과 박민경</a:t>
            </a:r>
          </a:p>
          <a:p>
            <a:pPr algn="r">
              <a:defRPr lang="ko-KR" altLang="en-US"/>
            </a:pPr>
            <a:r>
              <a:rPr lang="ko-KR" altLang="en-US" sz="1200" dirty="0">
                <a:solidFill>
                  <a:schemeClr val="bg1"/>
                </a:solidFill>
              </a:rPr>
              <a:t>          배재대학교 컴퓨터공학과 박재희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algn="r">
              <a:defRPr lang="ko-KR" altLang="en-US"/>
            </a:pP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5611" y="2722245"/>
            <a:ext cx="3668761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1400" b="1" dirty="0" err="1">
                <a:solidFill>
                  <a:schemeClr val="bg1"/>
                </a:solidFill>
              </a:rPr>
              <a:t>TestMate</a:t>
            </a:r>
            <a:r>
              <a:rPr lang="ko-KR" altLang="en-US" sz="1400" b="1" dirty="0">
                <a:solidFill>
                  <a:schemeClr val="bg1"/>
                </a:solidFill>
              </a:rPr>
              <a:t>를 활용한 암기 정복 ! 학점 사수 !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4000" cy="381481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476519"/>
            <a:ext cx="9144000" cy="381481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78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806" y="3645024"/>
            <a:ext cx="748665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05" y="1268760"/>
            <a:ext cx="38227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172" name="직선 연결선 7171"/>
          <p:cNvCxnSpPr/>
          <p:nvPr/>
        </p:nvCxnSpPr>
        <p:spPr>
          <a:xfrm>
            <a:off x="4264905" y="1628800"/>
            <a:ext cx="1245381" cy="2016224"/>
          </a:xfrm>
          <a:prstGeom prst="line">
            <a:avLst/>
          </a:prstGeom>
          <a:ln w="44450" cmpd="dbl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0" y="0"/>
            <a:ext cx="9144000" cy="762963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7196055" y="116632"/>
            <a:ext cx="1768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클래스 설계</a:t>
            </a:r>
            <a:endParaRPr lang="ko-KR" altLang="en-US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798082" y="210126"/>
            <a:ext cx="143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프로젝트 결과</a:t>
            </a:r>
            <a:endParaRPr lang="ko-KR" altLang="en-US" sz="1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84918" y="188640"/>
            <a:ext cx="1290738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TestMate</a:t>
            </a:r>
            <a:endParaRPr lang="ko-KR" altLang="en-US" sz="2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0" y="762963"/>
            <a:ext cx="9144000" cy="1146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5508104" y="762963"/>
            <a:ext cx="3635897" cy="11460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73" name="직사각형 7172"/>
          <p:cNvSpPr/>
          <p:nvPr/>
        </p:nvSpPr>
        <p:spPr>
          <a:xfrm>
            <a:off x="251520" y="1052736"/>
            <a:ext cx="4248472" cy="3168352"/>
          </a:xfrm>
          <a:prstGeom prst="rect">
            <a:avLst/>
          </a:prstGeom>
          <a:solidFill>
            <a:srgbClr val="FFE39D">
              <a:alpha val="21961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74" name="TextBox 7173"/>
          <p:cNvSpPr txBox="1"/>
          <p:nvPr/>
        </p:nvSpPr>
        <p:spPr>
          <a:xfrm>
            <a:off x="308808" y="1135777"/>
            <a:ext cx="1814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메인 페이지 구현 클래스</a:t>
            </a:r>
            <a:endParaRPr lang="ko-KR" altLang="en-US" sz="1200" b="1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971600" y="3556273"/>
            <a:ext cx="7873066" cy="3168352"/>
          </a:xfrm>
          <a:prstGeom prst="rect">
            <a:avLst/>
          </a:prstGeom>
          <a:solidFill>
            <a:schemeClr val="accent5">
              <a:lumMod val="40000"/>
              <a:lumOff val="60000"/>
              <a:alpha val="21961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6516216" y="3645024"/>
            <a:ext cx="2308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암기장</a:t>
            </a:r>
            <a:r>
              <a:rPr lang="ko-KR" altLang="en-US" sz="12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생성 페이지 구현 클래스</a:t>
            </a:r>
            <a:endParaRPr lang="ko-KR" altLang="en-US" sz="1200" b="1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40643" y="1274276"/>
            <a:ext cx="258421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내부클래스 및 </a:t>
            </a:r>
            <a:r>
              <a:rPr lang="ko-KR" altLang="en-US" sz="1200" b="1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리스너</a:t>
            </a:r>
            <a:r>
              <a:rPr lang="ko-KR" altLang="en-US" sz="12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클래스 포함</a:t>
            </a:r>
            <a:endParaRPr lang="en-US" altLang="ko-KR" sz="1200" b="1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r>
              <a:rPr lang="ko-KR" altLang="en-US" sz="12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약 </a:t>
            </a:r>
            <a:r>
              <a:rPr lang="en-US" altLang="ko-KR" sz="12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80</a:t>
            </a:r>
            <a:r>
              <a:rPr lang="ko-KR" altLang="en-US" sz="1200" b="1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여개의</a:t>
            </a:r>
            <a:r>
              <a:rPr lang="ko-KR" altLang="en-US" sz="12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클래스 </a:t>
            </a:r>
            <a:endParaRPr lang="en-US" altLang="ko-KR" sz="1200" b="1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r>
              <a:rPr lang="ko-KR" altLang="en-US" sz="12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총 </a:t>
            </a:r>
            <a:r>
              <a:rPr lang="en-US" altLang="ko-KR" sz="12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4420</a:t>
            </a:r>
            <a:r>
              <a:rPr lang="ko-KR" altLang="en-US" sz="12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줄의 코드로 구현됨</a:t>
            </a:r>
            <a:endParaRPr lang="ko-KR" altLang="en-US" sz="1200" b="1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290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/>
        </p:nvSpPr>
        <p:spPr>
          <a:xfrm>
            <a:off x="0" y="0"/>
            <a:ext cx="9144000" cy="762963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7196055" y="116632"/>
            <a:ext cx="1768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클래스 설계</a:t>
            </a:r>
            <a:endParaRPr lang="ko-KR" altLang="en-US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798082" y="210126"/>
            <a:ext cx="143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프로젝트 결과</a:t>
            </a:r>
            <a:endParaRPr lang="ko-KR" altLang="en-US" sz="1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84918" y="188640"/>
            <a:ext cx="1290738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TestMate</a:t>
            </a:r>
            <a:endParaRPr lang="ko-KR" altLang="en-US" sz="2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0" y="762963"/>
            <a:ext cx="9144000" cy="1146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5508104" y="762963"/>
            <a:ext cx="3635897" cy="11460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52" y="3315973"/>
            <a:ext cx="7074532" cy="3363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2" y="1052736"/>
            <a:ext cx="8464214" cy="234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07504" y="1052736"/>
            <a:ext cx="8737162" cy="2263236"/>
          </a:xfrm>
          <a:prstGeom prst="rect">
            <a:avLst/>
          </a:prstGeom>
          <a:solidFill>
            <a:srgbClr val="FFE39D">
              <a:alpha val="21961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3315972"/>
            <a:ext cx="8737162" cy="3408653"/>
          </a:xfrm>
          <a:prstGeom prst="rect">
            <a:avLst/>
          </a:prstGeom>
          <a:solidFill>
            <a:schemeClr val="accent5">
              <a:lumMod val="40000"/>
              <a:lumOff val="60000"/>
              <a:alpha val="21961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00192" y="3512041"/>
            <a:ext cx="2457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암기장</a:t>
            </a:r>
            <a:r>
              <a:rPr lang="ko-KR" altLang="en-US" sz="12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테스트 페이지 구현 클래스</a:t>
            </a:r>
            <a:endParaRPr lang="ko-KR" altLang="en-US" sz="1200" b="1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39819" y="1142617"/>
            <a:ext cx="2308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암기장</a:t>
            </a:r>
            <a:r>
              <a:rPr lang="ko-KR" altLang="en-US" sz="12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암기 페이지 구현 클래스</a:t>
            </a:r>
            <a:endParaRPr lang="ko-KR" altLang="en-US" sz="1200" b="1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44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762963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494214" y="116632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구현 코드</a:t>
            </a:r>
            <a:endParaRPr lang="ko-KR" altLang="en-US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241" y="210126"/>
            <a:ext cx="143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프로젝트 결과</a:t>
            </a:r>
            <a:endParaRPr lang="ko-KR" altLang="en-US" sz="1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4918" y="188640"/>
            <a:ext cx="1290738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TestMate</a:t>
            </a:r>
            <a:endParaRPr lang="ko-KR" altLang="en-US" sz="2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762963"/>
            <a:ext cx="9144000" cy="1146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96136" y="762963"/>
            <a:ext cx="3347865" cy="11460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93578008" descr="EMB000015d883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124744"/>
            <a:ext cx="3547690" cy="495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79512" y="6165304"/>
            <a:ext cx="3799438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문자열을 토큰</a:t>
            </a:r>
            <a:r>
              <a:rPr lang="en-US" altLang="ko-KR" sz="12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(“, ”)</a:t>
            </a:r>
            <a:r>
              <a:rPr lang="ko-KR" altLang="en-US" sz="12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으로 분리해서 뜻</a:t>
            </a:r>
            <a:r>
              <a:rPr lang="en-US" altLang="ko-KR" sz="12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sz="12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동의어</a:t>
            </a:r>
            <a:r>
              <a:rPr lang="en-US" altLang="ko-KR" sz="12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반의어로</a:t>
            </a:r>
            <a:endParaRPr lang="en-US" altLang="ko-KR" sz="12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분류하</a:t>
            </a:r>
            <a:r>
              <a:rPr lang="ko-KR" altLang="en-US" sz="12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고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ko-KR" altLang="en-US" sz="12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각각의 </a:t>
            </a:r>
            <a:r>
              <a:rPr lang="en-US" altLang="ko-KR" sz="12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Vector&lt;String&gt;</a:t>
            </a:r>
            <a:r>
              <a:rPr lang="ko-KR" altLang="en-US" sz="12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에 저장한다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  <a:endParaRPr lang="ko-KR" altLang="en-US" sz="12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93578808" descr="EMB000015d8833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3" t="-1124" r="8313" b="1124"/>
          <a:stretch/>
        </p:blipFill>
        <p:spPr bwMode="auto">
          <a:xfrm>
            <a:off x="4427910" y="1268760"/>
            <a:ext cx="4716092" cy="336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526503" y="4767535"/>
            <a:ext cx="3804247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atin typeface="함초롬돋움" pitchFamily="18" charset="-127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/>
              <a:t>파일을 </a:t>
            </a:r>
            <a:r>
              <a:rPr lang="ko-KR" altLang="en-US" dirty="0" smtClean="0"/>
              <a:t>한 줄씩 입력 받고 </a:t>
            </a:r>
            <a:r>
              <a:rPr lang="en-US" altLang="ko-KR" dirty="0" err="1"/>
              <a:t>StringToknizer</a:t>
            </a:r>
            <a:r>
              <a:rPr lang="ko-KR" altLang="en-US" dirty="0"/>
              <a:t>로 분리해서 </a:t>
            </a:r>
            <a:endParaRPr lang="en-US" altLang="ko-KR" dirty="0" smtClean="0"/>
          </a:p>
          <a:p>
            <a:r>
              <a:rPr lang="en-US" altLang="ko-KR" dirty="0" smtClean="0"/>
              <a:t>Vector&lt;String</a:t>
            </a:r>
            <a:r>
              <a:rPr lang="en-US" altLang="ko-KR" dirty="0"/>
              <a:t>&gt;</a:t>
            </a:r>
            <a:r>
              <a:rPr lang="ko-KR" altLang="en-US" dirty="0"/>
              <a:t>에 저장한다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28245" y="1052736"/>
            <a:ext cx="199631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void </a:t>
            </a:r>
            <a:r>
              <a:rPr lang="en-US" altLang="ko-KR" sz="1400" dirty="0" err="1"/>
              <a:t>loadFileInVector</a:t>
            </a:r>
            <a:r>
              <a:rPr lang="en-US" altLang="ko-KR" sz="1400" dirty="0" smtClean="0"/>
              <a:t>()</a:t>
            </a:r>
            <a:endParaRPr lang="en-US" altLang="ko-KR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67544" y="1052736"/>
            <a:ext cx="1642373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void </a:t>
            </a:r>
            <a:r>
              <a:rPr lang="en-US" altLang="ko-KR" sz="1400" dirty="0" err="1" smtClean="0"/>
              <a:t>deleteBlank</a:t>
            </a:r>
            <a:r>
              <a:rPr lang="en-US" altLang="ko-KR" sz="1400" dirty="0" smtClean="0"/>
              <a:t>()</a:t>
            </a:r>
            <a:endParaRPr lang="en-US" altLang="ko-KR" sz="14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4283968" y="1052736"/>
            <a:ext cx="0" cy="5574233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12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_x193578248" descr="EMB000015d8834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93316"/>
            <a:ext cx="5400675" cy="447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0" y="0"/>
            <a:ext cx="9144000" cy="762963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494214" y="116632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구현 코드</a:t>
            </a:r>
            <a:endParaRPr lang="ko-KR" altLang="en-US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241" y="210126"/>
            <a:ext cx="143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프로젝트 결과</a:t>
            </a:r>
            <a:endParaRPr lang="ko-KR" altLang="en-US" sz="1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4918" y="188640"/>
            <a:ext cx="1290738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TestMate</a:t>
            </a:r>
            <a:endParaRPr lang="ko-KR" altLang="en-US" sz="2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762963"/>
            <a:ext cx="9144000" cy="1146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96136" y="762963"/>
            <a:ext cx="3347865" cy="11460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23590" y="2924944"/>
            <a:ext cx="5633273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1200" dirty="0"/>
              <a:t>사용자가 입력한 시간만큼 </a:t>
            </a:r>
            <a:r>
              <a:rPr lang="ko-KR" altLang="en-US" sz="1200" dirty="0" err="1"/>
              <a:t>쓰레드를</a:t>
            </a:r>
            <a:r>
              <a:rPr lang="ko-KR" altLang="en-US" sz="1200" dirty="0"/>
              <a:t> 일시로 정지시킨 뒤 다음 단어를 출력한다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48132" y="1412776"/>
            <a:ext cx="2426433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Class Timer extends Thread</a:t>
            </a:r>
            <a:endParaRPr lang="en-US" altLang="ko-KR" sz="1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32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776" y="1133544"/>
            <a:ext cx="4340197" cy="2718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연결선 5"/>
          <p:cNvCxnSpPr/>
          <p:nvPr/>
        </p:nvCxnSpPr>
        <p:spPr>
          <a:xfrm flipH="1">
            <a:off x="1403648" y="1988840"/>
            <a:ext cx="2376264" cy="1260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5263" y="1778333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Jbutton</a:t>
            </a:r>
            <a:endParaRPr lang="en-US" altLang="ko-KR" sz="1200" b="1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r>
              <a:rPr lang="en-US" altLang="ko-KR" sz="12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 </a:t>
            </a:r>
            <a:r>
              <a:rPr lang="ko-KR" altLang="en-US" sz="12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사용설명</a:t>
            </a:r>
            <a:endParaRPr lang="ko-KR" altLang="en-US" sz="1200" b="1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19872" y="2132856"/>
            <a:ext cx="2376264" cy="9361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10" idx="1"/>
            <a:endCxn id="13" idx="3"/>
          </p:cNvCxnSpPr>
          <p:nvPr/>
        </p:nvCxnSpPr>
        <p:spPr>
          <a:xfrm flipH="1">
            <a:off x="1403648" y="2600908"/>
            <a:ext cx="2016224" cy="2372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6328" y="2607295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JButton</a:t>
            </a:r>
            <a:endParaRPr lang="en-US" altLang="ko-KR" sz="1200" b="1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r>
              <a:rPr lang="en-US" altLang="ko-KR" sz="12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</a:t>
            </a:r>
            <a:r>
              <a:rPr lang="ko-KR" altLang="en-US" sz="12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메뉴</a:t>
            </a:r>
            <a:endParaRPr lang="ko-KR" altLang="en-US" sz="1200" b="1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4000" cy="762963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28184" y="116632"/>
            <a:ext cx="2948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주요 실행화면</a:t>
            </a:r>
            <a:r>
              <a:rPr lang="en-US" altLang="ko-KR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</a:t>
            </a:r>
            <a:r>
              <a:rPr lang="ko-KR" altLang="en-US" sz="2400" b="1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캡쳐</a:t>
            </a:r>
            <a:r>
              <a:rPr lang="en-US" altLang="ko-KR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</a:t>
            </a:r>
            <a:endParaRPr lang="ko-KR" altLang="en-US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60032" y="210126"/>
            <a:ext cx="143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프로젝트 결과</a:t>
            </a:r>
            <a:endParaRPr lang="ko-KR" altLang="en-US" sz="1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4918" y="188640"/>
            <a:ext cx="1290738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TestMate</a:t>
            </a:r>
            <a:endParaRPr lang="ko-KR" altLang="en-US" sz="2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762963"/>
            <a:ext cx="9144000" cy="1146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80012" y="762963"/>
            <a:ext cx="4463989" cy="11460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041" y="4012873"/>
            <a:ext cx="4349926" cy="2718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491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62963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28184" y="116632"/>
            <a:ext cx="2948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주요 실행화면</a:t>
            </a:r>
            <a:r>
              <a:rPr lang="en-US" altLang="ko-KR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</a:t>
            </a:r>
            <a:r>
              <a:rPr lang="ko-KR" altLang="en-US" sz="2400" b="1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캡쳐</a:t>
            </a:r>
            <a:r>
              <a:rPr lang="en-US" altLang="ko-KR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</a:t>
            </a:r>
            <a:endParaRPr lang="ko-KR" altLang="en-US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0032" y="210126"/>
            <a:ext cx="143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프로젝트 결과</a:t>
            </a:r>
            <a:endParaRPr lang="ko-KR" altLang="en-US" sz="1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4918" y="188640"/>
            <a:ext cx="1290738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TestMate</a:t>
            </a:r>
            <a:endParaRPr lang="ko-KR" altLang="en-US" sz="2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762963"/>
            <a:ext cx="9144000" cy="1146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80012" y="762963"/>
            <a:ext cx="4463989" cy="11460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776" y="4005064"/>
            <a:ext cx="4340197" cy="2739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776" y="1124744"/>
            <a:ext cx="4340197" cy="2739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87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62963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28184" y="116632"/>
            <a:ext cx="2948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주요 실행화면</a:t>
            </a:r>
            <a:r>
              <a:rPr lang="en-US" altLang="ko-KR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</a:t>
            </a:r>
            <a:r>
              <a:rPr lang="ko-KR" altLang="en-US" sz="2400" b="1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캡쳐</a:t>
            </a:r>
            <a:r>
              <a:rPr lang="en-US" altLang="ko-KR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</a:t>
            </a:r>
            <a:endParaRPr lang="ko-KR" altLang="en-US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0032" y="210126"/>
            <a:ext cx="143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프로젝트 결과</a:t>
            </a:r>
            <a:endParaRPr lang="ko-KR" altLang="en-US" sz="1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4918" y="188640"/>
            <a:ext cx="1290738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TestMate</a:t>
            </a:r>
            <a:endParaRPr lang="ko-KR" altLang="en-US" sz="2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762963"/>
            <a:ext cx="9144000" cy="1146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80012" y="762963"/>
            <a:ext cx="4463989" cy="11460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124744"/>
            <a:ext cx="4326315" cy="273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991441"/>
            <a:ext cx="4357241" cy="2749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33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762963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228184" y="116632"/>
            <a:ext cx="2948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주요 실행화면</a:t>
            </a:r>
            <a:r>
              <a:rPr lang="en-US" altLang="ko-KR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</a:t>
            </a:r>
            <a:r>
              <a:rPr lang="ko-KR" altLang="en-US" sz="2400" b="1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캡쳐</a:t>
            </a:r>
            <a:r>
              <a:rPr lang="en-US" altLang="ko-KR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</a:t>
            </a:r>
            <a:endParaRPr lang="ko-KR" altLang="en-US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0032" y="210126"/>
            <a:ext cx="143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프로젝트 결과</a:t>
            </a:r>
            <a:endParaRPr lang="ko-KR" altLang="en-US" sz="1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918" y="188640"/>
            <a:ext cx="1290738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TestMate</a:t>
            </a:r>
            <a:endParaRPr lang="ko-KR" altLang="en-US" sz="2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62963"/>
            <a:ext cx="9144000" cy="1146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80012" y="762963"/>
            <a:ext cx="4463989" cy="11460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59" y="1124744"/>
            <a:ext cx="4357241" cy="2749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991441"/>
            <a:ext cx="4357240" cy="2749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17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3264" y="1844824"/>
            <a:ext cx="8174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자바 </a:t>
            </a:r>
            <a:r>
              <a:rPr lang="ko-KR" altLang="en-US" sz="1400" b="1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클리닉</a:t>
            </a:r>
            <a:r>
              <a:rPr lang="ko-KR" altLang="en-US" sz="14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강의에서 배운 내용을 토대로</a:t>
            </a:r>
            <a:endParaRPr lang="en-US" altLang="ko-KR" sz="1400" b="1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멘티들이</a:t>
            </a:r>
            <a:r>
              <a:rPr lang="ko-KR" altLang="en-US" sz="14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직접 구현 가능한 수준의 어플리케이션을 제작하고자 하였다</a:t>
            </a:r>
            <a:endParaRPr lang="en-US" altLang="ko-KR" sz="1400" b="1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279" y="3121804"/>
            <a:ext cx="7630145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400" dirty="0" smtClean="0"/>
              <a:t>다양</a:t>
            </a:r>
            <a:r>
              <a:rPr lang="ko-KR" altLang="en-US" sz="1400" dirty="0"/>
              <a:t>한</a:t>
            </a:r>
            <a:r>
              <a:rPr lang="ko-KR" altLang="en-US" sz="1400" dirty="0" smtClean="0"/>
              <a:t> 컴포넌트를 사용하고 관련된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적용시켜보면서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원하는 디자인을 구현하기 위한 사용방법을 익힐 수 있었다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5461" y="3985900"/>
            <a:ext cx="7642963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itchFamily="2" charset="2"/>
              <a:buChar char="§"/>
              <a:defRPr sz="1400"/>
            </a:lvl1pPr>
          </a:lstStyle>
          <a:p>
            <a:r>
              <a:rPr lang="ko-KR" altLang="en-US" dirty="0"/>
              <a:t>자바 스윙의 기초적인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리스너부터</a:t>
            </a:r>
            <a:r>
              <a:rPr lang="ko-KR" altLang="en-US" dirty="0" smtClean="0"/>
              <a:t> </a:t>
            </a:r>
            <a:r>
              <a:rPr lang="ko-KR" altLang="en-US" dirty="0"/>
              <a:t>간단한 </a:t>
            </a:r>
            <a:r>
              <a:rPr lang="ko-KR" altLang="en-US" dirty="0" err="1" smtClean="0"/>
              <a:t>쓰레드</a:t>
            </a:r>
            <a:r>
              <a:rPr lang="ko-KR" altLang="en-US" dirty="0" smtClean="0"/>
              <a:t> </a:t>
            </a:r>
            <a:r>
              <a:rPr lang="ko-KR" altLang="en-US" dirty="0"/>
              <a:t>적용까지</a:t>
            </a:r>
            <a:r>
              <a:rPr lang="en-US" altLang="ko-KR" dirty="0"/>
              <a:t>, </a:t>
            </a:r>
            <a:r>
              <a:rPr lang="ko-KR" altLang="en-US" dirty="0" err="1" smtClean="0"/>
              <a:t>멘티들이</a:t>
            </a:r>
            <a:r>
              <a:rPr lang="ko-KR" altLang="en-US" dirty="0" smtClean="0"/>
              <a:t> </a:t>
            </a:r>
            <a:r>
              <a:rPr lang="ko-KR" altLang="en-US" dirty="0"/>
              <a:t>수업시간에 배운 내용을 토대로 적용할 수 </a:t>
            </a:r>
            <a:r>
              <a:rPr lang="ko-KR" altLang="en-US" dirty="0" smtClean="0"/>
              <a:t>있었다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4000" cy="762963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64088" y="116632"/>
            <a:ext cx="3743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프로젝트 수행에 따른 성과</a:t>
            </a:r>
            <a:endParaRPr lang="ko-KR" altLang="en-US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8195" y="210126"/>
            <a:ext cx="1697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성과 및 기대효과</a:t>
            </a:r>
            <a:endParaRPr lang="ko-KR" altLang="en-US" sz="1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762963"/>
            <a:ext cx="9144000" cy="1146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07904" y="762963"/>
            <a:ext cx="5436097" cy="11460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4918" y="188640"/>
            <a:ext cx="1290738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TestMate</a:t>
            </a:r>
            <a:endParaRPr lang="ko-KR" altLang="en-US" sz="2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1340768"/>
            <a:ext cx="4605809" cy="360040"/>
          </a:xfrm>
          <a:prstGeom prst="rect">
            <a:avLst/>
          </a:prstGeom>
          <a:solidFill>
            <a:srgbClr val="A7D6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멘티들의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프로젝트 구현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5461" y="4849996"/>
            <a:ext cx="7642963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itchFamily="2" charset="2"/>
              <a:buChar char="§"/>
              <a:defRPr sz="1400"/>
            </a:lvl1pPr>
          </a:lstStyle>
          <a:p>
            <a:r>
              <a:rPr lang="ko-KR" altLang="en-US" dirty="0"/>
              <a:t>파일 입출력에 필요한 알고리즘들을 직접 작성하며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필요한 기능을 구현하기 위한 알고리즘을 고안하여 작성해 볼 수 있는 기회가 되었다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21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1680" y="4528489"/>
            <a:ext cx="7056784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입력된 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txt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파일을 공유하여 함께 공부할 수 있는 어플리케이션</a:t>
            </a:r>
            <a:endParaRPr lang="en-US" altLang="ko-KR" sz="1500" b="1" dirty="0">
              <a:solidFill>
                <a:schemeClr val="tx1">
                  <a:lumMod val="65000"/>
                  <a:lumOff val="35000"/>
                </a:schemeClr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어플리케이션에서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한번 입력되면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DB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 아닌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txt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파일로 생성되어서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사용자간의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암기장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파일 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즉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암기하고 싶은 내용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의 공유가 가능하다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따라서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미리 생성되어 있는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암기장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파일이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있다면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사용자가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직접 내용을 작성하는 번거로움을 대신할 수 있다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762963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87188" y="116632"/>
            <a:ext cx="1377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기대효과</a:t>
            </a:r>
            <a:endParaRPr lang="ko-KR" altLang="en-US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61295" y="210126"/>
            <a:ext cx="1697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성과 및 기대효과</a:t>
            </a:r>
            <a:endParaRPr lang="ko-KR" altLang="en-US" sz="1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762963"/>
            <a:ext cx="9144000" cy="1146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4918" y="188640"/>
            <a:ext cx="1290738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TestMate</a:t>
            </a:r>
            <a:endParaRPr lang="ko-KR" altLang="en-US" sz="2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16562" y="1412776"/>
            <a:ext cx="4605809" cy="360040"/>
          </a:xfrm>
          <a:prstGeom prst="rect">
            <a:avLst/>
          </a:prstGeom>
          <a:solidFill>
            <a:srgbClr val="A7D6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실생활에서 바로 활용 가능한 어플리케이션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83568" y="2276872"/>
            <a:ext cx="864096" cy="864096"/>
          </a:xfrm>
          <a:prstGeom prst="ellipse">
            <a:avLst/>
          </a:prstGeom>
          <a:solidFill>
            <a:srgbClr val="C7C3FD">
              <a:alpha val="52157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3568" y="24836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실용성</a:t>
            </a:r>
            <a:endParaRPr lang="ko-KR" altLang="en-US" b="1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96635" y="4725144"/>
            <a:ext cx="864096" cy="864096"/>
          </a:xfrm>
          <a:prstGeom prst="ellipse">
            <a:avLst/>
          </a:prstGeom>
          <a:solidFill>
            <a:srgbClr val="C7C3FD">
              <a:alpha val="52157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96635" y="497586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효율성</a:t>
            </a:r>
            <a:endParaRPr lang="ko-KR" altLang="en-US" b="1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91680" y="2125886"/>
            <a:ext cx="663598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암기가 필요한 공부를 해야 한다면 활용 가능한 어플리케이션</a:t>
            </a:r>
            <a:endParaRPr lang="en-US" altLang="ko-KR" sz="1500" b="1" dirty="0" smtClean="0">
              <a:solidFill>
                <a:schemeClr val="tx1">
                  <a:lumMod val="65000"/>
                  <a:lumOff val="35000"/>
                </a:schemeClr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강의 시간에 배우는 내용을 </a:t>
            </a: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TestMate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에 직접 입력하여서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시험기간에 보다 효율적인 암기를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도울 수 있다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en-US" altLang="ko-KR" sz="12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ko-KR" sz="1200" i="1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200" i="1" u="sng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멘티들의</a:t>
            </a:r>
            <a:r>
              <a:rPr lang="ko-KR" altLang="en-US" sz="1200" i="1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200" i="1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ko-KR" altLang="en-US" sz="1200" i="1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학기 학점 상승</a:t>
            </a:r>
            <a:r>
              <a:rPr lang="en-US" altLang="ko-KR" sz="1200" i="1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?!)</a:t>
            </a:r>
          </a:p>
          <a:p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16563" y="3861048"/>
            <a:ext cx="2991341" cy="360040"/>
          </a:xfrm>
          <a:prstGeom prst="rect">
            <a:avLst/>
          </a:prstGeom>
          <a:solidFill>
            <a:srgbClr val="A7D6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효율성을 높인 암기 테스트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96136" y="762963"/>
            <a:ext cx="3347865" cy="11460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62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8760"/>
            <a:ext cx="8519748" cy="511184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23528" y="1268760"/>
            <a:ext cx="8519748" cy="5111849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87005" y="3706939"/>
            <a:ext cx="7601419" cy="2458365"/>
          </a:xfrm>
          <a:prstGeom prst="rect">
            <a:avLst/>
          </a:prstGeom>
          <a:solidFill>
            <a:schemeClr val="tx1">
              <a:lumMod val="95000"/>
              <a:lumOff val="5000"/>
              <a:alpha val="72941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050" b="1" dirty="0" smtClean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ln w="3175">
                  <a:noFill/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어휘 이 외에도 </a:t>
            </a:r>
            <a:r>
              <a:rPr lang="ko-KR" altLang="en-US" sz="1400" b="1" dirty="0" smtClean="0">
                <a:ln w="3175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공부가 필요한 많은 분야</a:t>
            </a:r>
            <a:r>
              <a:rPr lang="ko-KR" altLang="en-US" sz="1400" b="1" dirty="0" smtClean="0">
                <a:ln w="3175">
                  <a:noFill/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에서</a:t>
            </a:r>
            <a:endParaRPr lang="en-US" altLang="ko-KR" sz="1400" b="1" dirty="0" smtClean="0">
              <a:ln w="3175">
                <a:noFill/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ln w="3175">
                  <a:noFill/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암기해야 할 내용이 존재한다</a:t>
            </a:r>
            <a:r>
              <a:rPr lang="en-US" altLang="ko-KR" sz="1400" b="1" dirty="0" smtClean="0">
                <a:ln w="3175">
                  <a:noFill/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500" b="1" dirty="0" smtClean="0">
              <a:ln w="3175">
                <a:noFill/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500" b="1" dirty="0" smtClean="0">
              <a:ln w="3175">
                <a:noFill/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ln w="3175"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사용자가 입력할 수 있는 환경</a:t>
            </a:r>
            <a:r>
              <a:rPr lang="ko-KR" altLang="en-US" sz="1400" b="1" dirty="0" smtClean="0">
                <a:ln w="3175">
                  <a:noFill/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이 제공되며</a:t>
            </a:r>
            <a:endParaRPr lang="en-US" altLang="ko-KR" sz="1400" b="1" dirty="0" smtClean="0">
              <a:ln w="3175">
                <a:noFill/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ln w="3175"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반복적인 암기와 테스트 과정</a:t>
            </a:r>
            <a:r>
              <a:rPr lang="ko-KR" altLang="en-US" sz="1400" b="1" dirty="0" smtClean="0">
                <a:ln w="3175">
                  <a:noFill/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이 제공되는 프로그램이라면</a:t>
            </a:r>
            <a:endParaRPr lang="en-US" altLang="ko-KR" sz="1400" b="1" dirty="0" smtClean="0">
              <a:ln w="3175">
                <a:noFill/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ln w="3175">
                  <a:noFill/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암기가 필요한 내용에 대해 좀 더 쉽게 공부 할 수 있지 않을까</a:t>
            </a:r>
            <a:r>
              <a:rPr lang="en-US" altLang="ko-KR" sz="1600" b="1" dirty="0" smtClean="0">
                <a:ln w="3175">
                  <a:noFill/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?</a:t>
            </a: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762963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24328" y="116632"/>
            <a:ext cx="1377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선정배경</a:t>
            </a:r>
            <a:endParaRPr lang="ko-KR" altLang="en-US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84168" y="210126"/>
            <a:ext cx="143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프로젝트 개요</a:t>
            </a:r>
            <a:endParaRPr lang="ko-KR" altLang="en-US" sz="1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762963"/>
            <a:ext cx="9144000" cy="1146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796137" y="762963"/>
            <a:ext cx="3347864" cy="1146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4918" y="188640"/>
            <a:ext cx="1290738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TestMate</a:t>
            </a:r>
            <a:endParaRPr lang="ko-KR" altLang="en-US" sz="2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59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62963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762963"/>
            <a:ext cx="9144000" cy="1146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84918" y="188640"/>
            <a:ext cx="1290738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TestMate</a:t>
            </a:r>
            <a:endParaRPr lang="ko-KR" altLang="en-US" sz="2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5736" y="3259209"/>
            <a:ext cx="49648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n w="6350">
                  <a:solidFill>
                    <a:schemeClr val="bg1">
                      <a:lumMod val="65000"/>
                    </a:schemeClr>
                  </a:solidFill>
                </a:ln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프로젝트 결과물 시연</a:t>
            </a:r>
            <a:endParaRPr lang="ko-KR" altLang="en-US" sz="4000" b="1" dirty="0">
              <a:ln w="6350">
                <a:solidFill>
                  <a:schemeClr val="bg1">
                    <a:lumMod val="65000"/>
                  </a:schemeClr>
                </a:solidFill>
              </a:ln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271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9360" y="1167525"/>
            <a:ext cx="265649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어플리케이션 사용 대상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3808" y="1899989"/>
            <a:ext cx="5760640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입시를 준비하는 수험생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시험을 준비하는 학생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고시를 준비하는 고시생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어학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/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자격증 시험을 준비하는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취업준비생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012" y="5109304"/>
            <a:ext cx="7962436" cy="695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txt</a:t>
            </a:r>
            <a:r>
              <a:rPr lang="ko-KR" altLang="en-US" sz="1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파일로의 입출력을 통해서</a:t>
            </a:r>
            <a:r>
              <a:rPr lang="en-US" altLang="ko-KR" sz="1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ko-KR" altLang="en-US" sz="14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사용자간 파일 공유가 가능</a:t>
            </a:r>
            <a:r>
              <a:rPr lang="ko-KR" altLang="en-US" sz="1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하고</a:t>
            </a:r>
            <a:r>
              <a:rPr lang="en-US" altLang="ko-KR" sz="1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en-US" altLang="ko-KR" sz="1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   </a:t>
            </a:r>
            <a:r>
              <a:rPr lang="ko-KR" altLang="en-US" sz="1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공유 받거나 미리 입력되어 있는 파일에 대해서도 암기</a:t>
            </a:r>
            <a:r>
              <a:rPr lang="en-US" altLang="ko-KR" sz="1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</a:t>
            </a:r>
            <a:r>
              <a:rPr lang="ko-KR" altLang="en-US" sz="1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테스트를 진행할 수 있도록 한다</a:t>
            </a:r>
            <a:r>
              <a:rPr lang="en-US" altLang="ko-KR" sz="1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762963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111497" y="116632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목표</a:t>
            </a:r>
            <a:endParaRPr lang="ko-KR" altLang="en-US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13524" y="210126"/>
            <a:ext cx="143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프로젝트 개요</a:t>
            </a:r>
            <a:endParaRPr lang="ko-KR" altLang="en-US" sz="1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762963"/>
            <a:ext cx="9144000" cy="1146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516215" y="762963"/>
            <a:ext cx="2627785" cy="1146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4918" y="188640"/>
            <a:ext cx="1290738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TestMate</a:t>
            </a:r>
            <a:endParaRPr lang="ko-KR" altLang="en-US" sz="2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589" y="2027298"/>
            <a:ext cx="1198072" cy="81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02" y="2188021"/>
            <a:ext cx="936374" cy="952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19360" y="3775772"/>
            <a:ext cx="115127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구현 목표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012" y="4470211"/>
            <a:ext cx="7962436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암기하고자 하는 내용의 </a:t>
            </a:r>
            <a:r>
              <a:rPr lang="ko-KR" altLang="en-US" sz="14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입력 환경을 제공</a:t>
            </a:r>
            <a:r>
              <a:rPr lang="ko-KR" altLang="en-US" sz="1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하고</a:t>
            </a:r>
            <a:r>
              <a:rPr lang="en-US" altLang="ko-KR" sz="1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sz="1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암기를 돕는 </a:t>
            </a:r>
            <a:r>
              <a:rPr lang="ko-KR" altLang="en-US" sz="14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출력 환경을 제공</a:t>
            </a:r>
            <a:r>
              <a:rPr lang="ko-KR" altLang="en-US" sz="1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한다</a:t>
            </a:r>
            <a:r>
              <a:rPr lang="en-US" altLang="ko-KR" sz="1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암기가 끝난 후 </a:t>
            </a:r>
            <a:r>
              <a:rPr lang="ko-KR" altLang="en-US" sz="14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테스트 과정을 통해 암기 여부를 확인</a:t>
            </a:r>
            <a:r>
              <a:rPr lang="ko-KR" altLang="en-US" sz="1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할 수 있도록 한다</a:t>
            </a:r>
            <a:r>
              <a:rPr lang="en-US" altLang="ko-KR" sz="1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925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2668504" y="1402265"/>
            <a:ext cx="3703696" cy="406555"/>
          </a:xfrm>
          <a:prstGeom prst="rect">
            <a:avLst/>
          </a:prstGeom>
          <a:solidFill>
            <a:srgbClr val="FBF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9752" y="5408349"/>
            <a:ext cx="6421823" cy="1116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9752" y="4077072"/>
            <a:ext cx="6421823" cy="1116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9752" y="2740278"/>
            <a:ext cx="6421823" cy="1116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5576" y="1268760"/>
            <a:ext cx="7632848" cy="1080120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8504" y="1402265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암</a:t>
            </a:r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기</a:t>
            </a:r>
            <a:r>
              <a:rPr lang="ko-KR" altLang="en-US" b="1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를 효율적으로</a:t>
            </a:r>
            <a:r>
              <a:rPr lang="en-US" altLang="ko-KR" b="1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b="1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보다 정확하게 </a:t>
            </a:r>
            <a:r>
              <a:rPr lang="en-US" altLang="ko-KR" b="1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!</a:t>
            </a:r>
            <a:r>
              <a:rPr lang="ko-KR" altLang="en-US" b="1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endParaRPr lang="ko-KR" altLang="en-US" b="1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9752" y="1844824"/>
            <a:ext cx="4326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분야에 대한 제한 없이 직접 내용을 등록해보자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1760" y="2924944"/>
            <a:ext cx="5889754" cy="652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-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생성하고 싶은 문제의 종류를 클릭한다 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-&gt; (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어휘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정의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문장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항목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-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기존파일에 내용을 추가하려면 기존파일을 불러온 후 새로운 내용을 추가한다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11760" y="4077072"/>
            <a:ext cx="5285421" cy="952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342900" indent="-342900">
              <a:lnSpc>
                <a:spcPct val="150000"/>
              </a:lnSpc>
              <a:buAutoNum type="arabicPeriod"/>
              <a:defRPr sz="1400" b="1">
                <a:latin typeface="함초롬돋움" pitchFamily="18" charset="-127"/>
                <a:ea typeface="함초롬돋움" pitchFamily="18" charset="-127"/>
                <a:cs typeface="함초롬돋움" pitchFamily="18" charset="-127"/>
              </a:defRPr>
            </a:lvl1pPr>
          </a:lstStyle>
          <a:p>
            <a:pPr marL="0" indent="0">
              <a:buNone/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등록한 </a:t>
            </a:r>
            <a:r>
              <a:rPr lang="ko-KR" alt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암기장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파일을 불러온다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생성할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때 선택한 유형에 맞는 암기 레이아웃을 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보여준다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원하는 암기 환경을 설정하고 이전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다음버튼을 통해 내용을 암기한다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11760" y="5445224"/>
            <a:ext cx="5756704" cy="952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342900" indent="-342900">
              <a:lnSpc>
                <a:spcPct val="150000"/>
              </a:lnSpc>
              <a:buAutoNum type="arabicPeriod"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defRPr>
            </a:lvl1pPr>
          </a:lstStyle>
          <a:p>
            <a:pPr marL="0" indent="0">
              <a:buNone/>
            </a:pPr>
            <a:r>
              <a:rPr lang="en-US" altLang="ko-KR" sz="1300" dirty="0" smtClean="0"/>
              <a:t>- </a:t>
            </a:r>
            <a:r>
              <a:rPr lang="ko-KR" altLang="en-US" sz="1300" dirty="0" smtClean="0"/>
              <a:t>등록한 </a:t>
            </a:r>
            <a:r>
              <a:rPr lang="ko-KR" altLang="en-US" sz="1300" dirty="0" err="1"/>
              <a:t>암기장</a:t>
            </a:r>
            <a:r>
              <a:rPr lang="ko-KR" altLang="en-US" sz="1300" dirty="0"/>
              <a:t> 파일을 불러온다</a:t>
            </a:r>
            <a:endParaRPr lang="en-US" altLang="ko-KR" sz="1300" dirty="0"/>
          </a:p>
          <a:p>
            <a:pPr marL="0" indent="0">
              <a:buNone/>
            </a:pPr>
            <a:r>
              <a:rPr lang="en-US" altLang="ko-KR" sz="1300" dirty="0" smtClean="0"/>
              <a:t>- </a:t>
            </a:r>
            <a:r>
              <a:rPr lang="ko-KR" altLang="en-US" sz="1300" dirty="0" smtClean="0"/>
              <a:t>암기 </a:t>
            </a:r>
            <a:r>
              <a:rPr lang="ko-KR" altLang="en-US" sz="1300" dirty="0"/>
              <a:t>유형에 따라 설정된 문제 유형을 </a:t>
            </a:r>
            <a:r>
              <a:rPr lang="ko-KR" altLang="en-US" sz="1300" dirty="0" smtClean="0"/>
              <a:t>불러온다 </a:t>
            </a:r>
            <a:r>
              <a:rPr lang="en-US" altLang="ko-KR" sz="1300" dirty="0" smtClean="0"/>
              <a:t>-</a:t>
            </a:r>
            <a:r>
              <a:rPr lang="ko-KR" altLang="en-US" sz="1300" dirty="0" smtClean="0"/>
              <a:t> </a:t>
            </a:r>
            <a:r>
              <a:rPr lang="en-US" altLang="ko-KR" sz="1300" dirty="0"/>
              <a:t>(</a:t>
            </a:r>
            <a:r>
              <a:rPr lang="ko-KR" altLang="en-US" sz="1300" dirty="0"/>
              <a:t>객관식</a:t>
            </a:r>
            <a:r>
              <a:rPr lang="en-US" altLang="ko-KR" sz="1300" dirty="0" smtClean="0"/>
              <a:t>, </a:t>
            </a:r>
            <a:r>
              <a:rPr lang="ko-KR" altLang="en-US" sz="1300" dirty="0" err="1" smtClean="0"/>
              <a:t>단답식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빈칸</a:t>
            </a:r>
            <a:r>
              <a:rPr lang="en-US" altLang="ko-KR" sz="1300" dirty="0" smtClean="0"/>
              <a:t>)</a:t>
            </a:r>
          </a:p>
          <a:p>
            <a:pPr marL="0" indent="0">
              <a:buNone/>
            </a:pPr>
            <a:r>
              <a:rPr lang="en-US" altLang="ko-KR" sz="1300" dirty="0" smtClean="0"/>
              <a:t>- </a:t>
            </a:r>
            <a:r>
              <a:rPr lang="ko-KR" altLang="en-US" sz="1300" dirty="0" smtClean="0"/>
              <a:t>답을 체크하고 정답을 확인한다</a:t>
            </a:r>
            <a:r>
              <a:rPr lang="en-US" altLang="ko-KR" sz="1300" dirty="0" smtClean="0"/>
              <a:t>. </a:t>
            </a:r>
            <a:r>
              <a:rPr lang="ko-KR" altLang="en-US" sz="1300" dirty="0" smtClean="0"/>
              <a:t>답을 모를 때에는 </a:t>
            </a:r>
            <a:r>
              <a:rPr lang="en-US" altLang="ko-KR" sz="1300" dirty="0" smtClean="0"/>
              <a:t>‘</a:t>
            </a:r>
            <a:r>
              <a:rPr lang="ko-KR" altLang="en-US" sz="1300" dirty="0" smtClean="0"/>
              <a:t>정답보기</a:t>
            </a:r>
            <a:r>
              <a:rPr lang="en-US" altLang="ko-KR" sz="1300" dirty="0" smtClean="0"/>
              <a:t>’ </a:t>
            </a:r>
            <a:r>
              <a:rPr lang="ko-KR" altLang="en-US" sz="1300" dirty="0" smtClean="0"/>
              <a:t>버튼을 누른다</a:t>
            </a:r>
            <a:endParaRPr lang="en-US" altLang="ko-KR" sz="1300" dirty="0"/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2963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208605" y="116632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프로젝트 내용 요약</a:t>
            </a:r>
            <a:endParaRPr lang="ko-KR" altLang="en-US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0632" y="210126"/>
            <a:ext cx="143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프로젝트 개요</a:t>
            </a:r>
            <a:endParaRPr lang="ko-KR" altLang="en-US" sz="1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762963"/>
            <a:ext cx="9144000" cy="1146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572000" y="762963"/>
            <a:ext cx="4572001" cy="1146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84918" y="188640"/>
            <a:ext cx="1290738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TestMate</a:t>
            </a:r>
            <a:endParaRPr lang="ko-KR" altLang="en-US" sz="2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043608" y="2740278"/>
            <a:ext cx="1116995" cy="1116995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3822" y="3131676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CREATE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043608" y="4086254"/>
            <a:ext cx="1116995" cy="1116995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70937" y="4504369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b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en-US" altLang="ko-KR" sz="1400" dirty="0"/>
              <a:t>MEMORIZE</a:t>
            </a:r>
            <a:endParaRPr lang="ko-KR" altLang="en-US" sz="1400" dirty="0"/>
          </a:p>
        </p:txBody>
      </p:sp>
      <p:sp>
        <p:nvSpPr>
          <p:cNvPr id="23" name="타원 22"/>
          <p:cNvSpPr/>
          <p:nvPr/>
        </p:nvSpPr>
        <p:spPr>
          <a:xfrm>
            <a:off x="1043607" y="5408349"/>
            <a:ext cx="1116995" cy="1116995"/>
          </a:xfrm>
          <a:prstGeom prst="ellipse">
            <a:avLst/>
          </a:prstGeom>
          <a:solidFill>
            <a:srgbClr val="9F9B07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42010" y="5795972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b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76692" y="2886035"/>
            <a:ext cx="522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6692" y="4229252"/>
            <a:ext cx="522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6692" y="5550331"/>
            <a:ext cx="522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6243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2699792" y="1772816"/>
            <a:ext cx="6048672" cy="24482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762963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96055" y="116632"/>
            <a:ext cx="1768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팀원의 역할</a:t>
            </a:r>
            <a:endParaRPr lang="ko-KR" altLang="en-US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8082" y="210126"/>
            <a:ext cx="143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프로젝트 개요</a:t>
            </a:r>
            <a:endParaRPr lang="ko-KR" altLang="en-US" sz="1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762963"/>
            <a:ext cx="9144000" cy="1146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582059" y="762963"/>
            <a:ext cx="3561942" cy="1146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4918" y="188640"/>
            <a:ext cx="1290738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TestMate</a:t>
            </a:r>
            <a:endParaRPr lang="ko-KR" altLang="en-US" sz="2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61429" y="2204864"/>
            <a:ext cx="742819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1688" y="2207571"/>
            <a:ext cx="742819" cy="101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27473" y="2207571"/>
            <a:ext cx="742819" cy="101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93687" y="2204864"/>
            <a:ext cx="742819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987824" y="1527175"/>
            <a:ext cx="1566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멘티</a:t>
            </a:r>
            <a:r>
              <a:rPr lang="en-US" altLang="ko-KR" dirty="0" smtClean="0"/>
              <a:t>mentee</a:t>
            </a:r>
            <a:endParaRPr lang="ko-KR" altLang="en-US" b="1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31840" y="3404900"/>
            <a:ext cx="1172116" cy="60016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한국교통대</a:t>
            </a:r>
            <a:endParaRPr lang="en-US" altLang="ko-KR" sz="11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/>
            <a:r>
              <a:rPr lang="ko-KR" altLang="en-US" sz="11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소프트웨어학과</a:t>
            </a:r>
            <a:endParaRPr lang="en-US" altLang="ko-KR" sz="11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/>
            <a:r>
              <a:rPr lang="ko-KR" altLang="en-US" sz="11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박민</a:t>
            </a:r>
            <a:r>
              <a:rPr lang="ko-KR" altLang="en-US" sz="11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경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0" y="3404900"/>
            <a:ext cx="1002197" cy="60016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배재대</a:t>
            </a:r>
            <a:endParaRPr lang="en-US" altLang="ko-KR" sz="11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/>
            <a:r>
              <a:rPr lang="ko-KR" altLang="en-US" sz="11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컴퓨터공학과</a:t>
            </a:r>
            <a:endParaRPr lang="en-US" altLang="ko-KR" sz="11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/>
            <a:r>
              <a:rPr lang="ko-KR" altLang="en-US" sz="11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박재희</a:t>
            </a:r>
            <a:endParaRPr lang="ko-KR" altLang="en-US" sz="11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48156" y="3404900"/>
            <a:ext cx="1172116" cy="60016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한국교통대</a:t>
            </a:r>
            <a:endParaRPr lang="en-US" altLang="ko-KR" sz="11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/>
            <a:r>
              <a:rPr lang="ko-KR" altLang="en-US" sz="11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소프트웨어학과</a:t>
            </a:r>
            <a:endParaRPr lang="en-US" altLang="ko-KR" sz="11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/>
            <a:r>
              <a:rPr lang="ko-KR" altLang="en-US" sz="1100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경제익</a:t>
            </a:r>
            <a:endParaRPr lang="ko-KR" altLang="en-US" sz="11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16308" y="3404900"/>
            <a:ext cx="1172116" cy="60016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한국교통대</a:t>
            </a:r>
            <a:endParaRPr lang="en-US" altLang="ko-KR" sz="11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/>
            <a:r>
              <a:rPr lang="ko-KR" altLang="en-US" sz="11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소프트웨어학과</a:t>
            </a:r>
            <a:endParaRPr lang="en-US" altLang="ko-KR" sz="11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/>
            <a:r>
              <a:rPr lang="ko-KR" altLang="en-US" sz="11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권기범</a:t>
            </a:r>
            <a:endParaRPr lang="ko-KR" altLang="en-US" sz="11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cxnSp>
        <p:nvCxnSpPr>
          <p:cNvPr id="24" name="직선 화살표 연결선 23"/>
          <p:cNvCxnSpPr>
            <a:stCxn id="18" idx="2"/>
          </p:cNvCxnSpPr>
          <p:nvPr/>
        </p:nvCxnSpPr>
        <p:spPr>
          <a:xfrm>
            <a:off x="3717898" y="4005064"/>
            <a:ext cx="0" cy="864096"/>
          </a:xfrm>
          <a:prstGeom prst="straightConnector1">
            <a:avLst/>
          </a:prstGeom>
          <a:ln w="952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3159342" y="4903121"/>
            <a:ext cx="1117110" cy="1296144"/>
          </a:xfrm>
          <a:prstGeom prst="roundRect">
            <a:avLst/>
          </a:prstGeom>
          <a:solidFill>
            <a:srgbClr val="ECF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248859" y="5034102"/>
            <a:ext cx="938077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발표자</a:t>
            </a:r>
            <a:endParaRPr lang="en-US" altLang="ko-KR" sz="1400" b="1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/>
            <a:endParaRPr lang="en-US" altLang="ko-KR" sz="500" b="1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/>
            <a:r>
              <a:rPr lang="ko-KR" altLang="en-US" sz="1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컴포넌트</a:t>
            </a:r>
            <a:endParaRPr lang="en-US" altLang="ko-KR" sz="14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/>
            <a:r>
              <a:rPr lang="ko-KR" altLang="en-US" sz="1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레이아웃</a:t>
            </a:r>
            <a:endParaRPr lang="en-US" altLang="ko-KR" sz="14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/>
            <a:r>
              <a:rPr lang="ko-KR" altLang="en-US" sz="1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코드 구현</a:t>
            </a:r>
            <a:endParaRPr lang="ko-KR" altLang="en-US" sz="14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5067663" y="3992522"/>
            <a:ext cx="0" cy="864096"/>
          </a:xfrm>
          <a:prstGeom prst="straightConnector1">
            <a:avLst/>
          </a:prstGeom>
          <a:ln w="952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499992" y="4890579"/>
            <a:ext cx="1117110" cy="1296144"/>
          </a:xfrm>
          <a:prstGeom prst="roundRect">
            <a:avLst/>
          </a:prstGeom>
          <a:solidFill>
            <a:srgbClr val="ECF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504846" y="5021560"/>
            <a:ext cx="1125628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자료</a:t>
            </a:r>
            <a:r>
              <a:rPr lang="en-US" altLang="ko-KR" sz="14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/</a:t>
            </a:r>
            <a:r>
              <a:rPr lang="ko-KR" altLang="en-US" sz="14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테스트</a:t>
            </a:r>
            <a:endParaRPr lang="en-US" altLang="ko-KR" sz="1400" b="1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/>
            <a:endParaRPr lang="en-US" altLang="ko-KR" sz="500" b="1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/>
            <a:endParaRPr lang="en-US" altLang="ko-KR" sz="6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/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디자인 리소스</a:t>
            </a:r>
            <a:endParaRPr lang="en-US" altLang="ko-KR" sz="12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/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오류 </a:t>
            </a:r>
            <a:r>
              <a:rPr lang="ko-KR" altLang="en-US" sz="1200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테스팅</a:t>
            </a:r>
            <a:endParaRPr lang="en-US" altLang="ko-KR" sz="12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/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발표 자료</a:t>
            </a:r>
            <a:endParaRPr lang="ko-KR" altLang="en-US" sz="12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6406712" y="3992522"/>
            <a:ext cx="0" cy="864096"/>
          </a:xfrm>
          <a:prstGeom prst="straightConnector1">
            <a:avLst/>
          </a:prstGeom>
          <a:ln w="952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5848156" y="4890579"/>
            <a:ext cx="1117110" cy="1296144"/>
          </a:xfrm>
          <a:prstGeom prst="roundRect">
            <a:avLst/>
          </a:prstGeom>
          <a:solidFill>
            <a:srgbClr val="ECF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850310" y="5021560"/>
            <a:ext cx="11128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코딩</a:t>
            </a:r>
            <a:endParaRPr lang="en-US" altLang="ko-KR" sz="1400" b="1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/>
            <a:endParaRPr lang="en-US" altLang="ko-KR" sz="700" b="1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/>
            <a:r>
              <a:rPr lang="ko-KR" altLang="en-US" sz="1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주요 기능</a:t>
            </a:r>
            <a:endParaRPr lang="en-US" altLang="ko-KR" sz="14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/>
            <a:r>
              <a:rPr lang="ko-KR" altLang="en-US" sz="1400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메소드</a:t>
            </a:r>
            <a:r>
              <a:rPr lang="ko-KR" altLang="en-US" sz="1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구현</a:t>
            </a:r>
            <a:endParaRPr lang="en-US" altLang="ko-KR" sz="14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/>
            <a:r>
              <a:rPr lang="ko-KR" altLang="en-US" sz="1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디버</a:t>
            </a:r>
            <a:r>
              <a:rPr lang="ko-KR" altLang="en-US" sz="14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깅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7789312" y="4010810"/>
            <a:ext cx="0" cy="864096"/>
          </a:xfrm>
          <a:prstGeom prst="straightConnector1">
            <a:avLst/>
          </a:prstGeom>
          <a:ln w="952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7230756" y="4908867"/>
            <a:ext cx="1117110" cy="1296144"/>
          </a:xfrm>
          <a:prstGeom prst="roundRect">
            <a:avLst/>
          </a:prstGeom>
          <a:solidFill>
            <a:srgbClr val="ECF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260159" y="5039848"/>
            <a:ext cx="1058302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코딩</a:t>
            </a:r>
            <a:endParaRPr lang="en-US" altLang="ko-KR" sz="1400" b="1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/>
            <a:endParaRPr lang="en-US" altLang="ko-KR" sz="800" b="1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/>
            <a:r>
              <a:rPr lang="ko-KR" altLang="en-US" sz="1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등록페이지</a:t>
            </a:r>
            <a:endParaRPr lang="en-US" altLang="ko-KR" sz="14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/>
            <a:r>
              <a:rPr lang="ko-KR" altLang="en-US" sz="1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파일입출력</a:t>
            </a:r>
            <a:endParaRPr lang="en-US" altLang="ko-KR" sz="14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/>
            <a:r>
              <a:rPr lang="ko-KR" altLang="en-US" sz="1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코딩</a:t>
            </a:r>
            <a:endParaRPr lang="en-US" altLang="ko-KR" sz="14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/>
            <a:endParaRPr lang="en-US" altLang="ko-KR" sz="500" b="1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/>
            <a:endParaRPr lang="en-US" altLang="ko-KR" sz="14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01" y="1770639"/>
            <a:ext cx="1537937" cy="1653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728861" y="1196752"/>
            <a:ext cx="1538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멘토</a:t>
            </a:r>
            <a:r>
              <a:rPr lang="en-US" altLang="ko-KR" dirty="0" smtClean="0"/>
              <a:t>mentor</a:t>
            </a:r>
            <a:endParaRPr lang="ko-KR" altLang="en-US" b="1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89598" y="3590583"/>
            <a:ext cx="1172116" cy="60016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한국교통대</a:t>
            </a:r>
            <a:endParaRPr lang="en-US" altLang="ko-KR" sz="11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/>
            <a:r>
              <a:rPr lang="ko-KR" altLang="en-US" sz="11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소프트웨어학과</a:t>
            </a:r>
            <a:endParaRPr lang="en-US" altLang="ko-KR" sz="11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/>
            <a:r>
              <a:rPr lang="ko-KR" altLang="en-US" sz="11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이가</a:t>
            </a:r>
            <a:r>
              <a:rPr lang="ko-KR" altLang="en-US" sz="11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영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1461154" y="4206507"/>
            <a:ext cx="0" cy="650111"/>
          </a:xfrm>
          <a:prstGeom prst="straightConnector1">
            <a:avLst/>
          </a:prstGeom>
          <a:ln w="952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902598" y="4869160"/>
            <a:ext cx="1117110" cy="1296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014557" y="5000141"/>
            <a:ext cx="893193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총괄지도</a:t>
            </a:r>
            <a:endParaRPr lang="en-US" altLang="ko-KR" sz="1400" b="1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/>
            <a:endParaRPr lang="en-US" altLang="ko-KR" sz="500" b="1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/>
            <a:r>
              <a:rPr lang="ko-KR" altLang="en-US" sz="1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전체설계</a:t>
            </a:r>
            <a:endParaRPr lang="en-US" altLang="ko-KR" sz="14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/>
            <a:r>
              <a:rPr lang="ko-KR" altLang="en-US" sz="1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및</a:t>
            </a:r>
            <a:endParaRPr lang="en-US" altLang="ko-KR" sz="14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/>
            <a:r>
              <a:rPr lang="en-US" altLang="ko-KR" sz="1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UI</a:t>
            </a:r>
            <a:r>
              <a:rPr lang="ko-KR" altLang="en-US" sz="1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디자인</a:t>
            </a:r>
            <a:endParaRPr lang="ko-KR" altLang="en-US" sz="14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77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9" name="직사각형 4118"/>
          <p:cNvSpPr/>
          <p:nvPr/>
        </p:nvSpPr>
        <p:spPr>
          <a:xfrm>
            <a:off x="0" y="0"/>
            <a:ext cx="9144000" cy="762963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04" name="꺾인 연결선 4103"/>
          <p:cNvCxnSpPr>
            <a:endCxn id="4101" idx="0"/>
          </p:cNvCxnSpPr>
          <p:nvPr/>
        </p:nvCxnSpPr>
        <p:spPr>
          <a:xfrm rot="16200000" flipH="1">
            <a:off x="5048781" y="2449521"/>
            <a:ext cx="2943036" cy="990653"/>
          </a:xfrm>
          <a:prstGeom prst="bentConnector3">
            <a:avLst>
              <a:gd name="adj1" fmla="val 962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3275856" y="1473331"/>
            <a:ext cx="0" cy="43756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39552" y="1772394"/>
            <a:ext cx="5485421" cy="45254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15616" y="2618542"/>
            <a:ext cx="4456905" cy="3535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948264" y="116632"/>
            <a:ext cx="20665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시스템 구성도</a:t>
            </a:r>
            <a:endParaRPr lang="en-US" altLang="ko-KR" sz="2400" b="1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endParaRPr lang="ko-KR" altLang="en-US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618542"/>
            <a:ext cx="4456905" cy="35353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1115616" y="2364999"/>
            <a:ext cx="4456898" cy="205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63688" y="2337426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Swing &amp; AWT – User Interface Toolkits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55644" y="2682658"/>
            <a:ext cx="12362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 dirty="0" err="1" smtClean="0"/>
              <a:t>Java.awt.component</a:t>
            </a:r>
            <a:endParaRPr lang="ko-KR" altLang="en-US" sz="900" i="1" dirty="0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3282262" y="2193410"/>
            <a:ext cx="0" cy="17158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43608" y="1772395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 LANGUAGE</a:t>
            </a:r>
            <a:endParaRPr lang="ko-KR" altLang="en-US" sz="1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15616" y="2015992"/>
            <a:ext cx="4456898" cy="205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55776" y="1977386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Java.lang.Object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3568" y="2348459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JRE</a:t>
            </a:r>
            <a:endParaRPr lang="ko-KR" altLang="en-US" sz="1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9552" y="1185298"/>
            <a:ext cx="5485421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979712" y="1226818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 Application - </a:t>
            </a: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TestMate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9552" y="6369874"/>
            <a:ext cx="5485421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907704" y="6422137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Windows (Operating System)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75856" y="1545338"/>
            <a:ext cx="828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JVM</a:t>
            </a:r>
            <a:endParaRPr lang="ko-KR" altLang="en-US" sz="1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55976" y="6015350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Platforms - Eclipse</a:t>
            </a:r>
            <a:endParaRPr lang="ko-KR" altLang="en-US" sz="1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900" y="4416366"/>
            <a:ext cx="1449452" cy="1449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6" name="TextBox 4105"/>
          <p:cNvSpPr txBox="1"/>
          <p:nvPr/>
        </p:nvSpPr>
        <p:spPr>
          <a:xfrm>
            <a:off x="6588224" y="5937826"/>
            <a:ext cx="128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109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004" y="980728"/>
            <a:ext cx="1298476" cy="1298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7596336" y="2265418"/>
            <a:ext cx="12897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Computer</a:t>
            </a:r>
          </a:p>
          <a:p>
            <a:pPr algn="ct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Hard disc</a:t>
            </a:r>
          </a:p>
        </p:txBody>
      </p:sp>
      <p:cxnSp>
        <p:nvCxnSpPr>
          <p:cNvPr id="4116" name="직선 화살표 연결선 4115"/>
          <p:cNvCxnSpPr>
            <a:stCxn id="17" idx="3"/>
          </p:cNvCxnSpPr>
          <p:nvPr/>
        </p:nvCxnSpPr>
        <p:spPr>
          <a:xfrm>
            <a:off x="6024973" y="1365318"/>
            <a:ext cx="157771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8" name="TextBox 4117"/>
          <p:cNvSpPr txBox="1"/>
          <p:nvPr/>
        </p:nvSpPr>
        <p:spPr>
          <a:xfrm>
            <a:off x="6502313" y="1124323"/>
            <a:ext cx="655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txt File</a:t>
            </a:r>
            <a:endParaRPr lang="ko-KR" altLang="en-US" sz="1200" dirty="0"/>
          </a:p>
        </p:txBody>
      </p:sp>
      <p:sp>
        <p:nvSpPr>
          <p:cNvPr id="4120" name="TextBox 4119"/>
          <p:cNvSpPr txBox="1"/>
          <p:nvPr/>
        </p:nvSpPr>
        <p:spPr>
          <a:xfrm>
            <a:off x="5582058" y="210126"/>
            <a:ext cx="143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프로젝트 결과</a:t>
            </a:r>
            <a:endParaRPr lang="ko-KR" altLang="en-US" sz="1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4121" name="TextBox 4120"/>
          <p:cNvSpPr txBox="1"/>
          <p:nvPr/>
        </p:nvSpPr>
        <p:spPr>
          <a:xfrm>
            <a:off x="184918" y="188640"/>
            <a:ext cx="1290738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TestMate</a:t>
            </a:r>
            <a:endParaRPr lang="ko-KR" altLang="en-US" sz="2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4122" name="직사각형 4121"/>
          <p:cNvSpPr/>
          <p:nvPr/>
        </p:nvSpPr>
        <p:spPr>
          <a:xfrm>
            <a:off x="0" y="762963"/>
            <a:ext cx="9144000" cy="1146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5436096" y="762963"/>
            <a:ext cx="3707905" cy="11460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94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762963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494214" y="116632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화면 설계</a:t>
            </a:r>
            <a:endParaRPr lang="ko-KR" altLang="en-US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28008" y="210126"/>
            <a:ext cx="143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프로젝트 결과</a:t>
            </a:r>
            <a:endParaRPr lang="ko-KR" altLang="en-US" sz="1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4918" y="188640"/>
            <a:ext cx="1290738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TestMate</a:t>
            </a:r>
            <a:endParaRPr lang="ko-KR" altLang="en-US" sz="2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762963"/>
            <a:ext cx="9144000" cy="1146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940153" y="762963"/>
            <a:ext cx="3203848" cy="11460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75596" y="3968586"/>
            <a:ext cx="3892130" cy="2484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35635" y="4431992"/>
            <a:ext cx="3162830" cy="1349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6627" y="6129302"/>
            <a:ext cx="758610" cy="2107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543947" y="6138359"/>
            <a:ext cx="210725" cy="21072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255915" y="6138359"/>
            <a:ext cx="210725" cy="21072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831979" y="6138359"/>
            <a:ext cx="210725" cy="21072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266541" y="4755046"/>
            <a:ext cx="549214" cy="73228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072910" y="4755046"/>
            <a:ext cx="549214" cy="73228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895875" y="4755046"/>
            <a:ext cx="549214" cy="73228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399931" y="3990652"/>
            <a:ext cx="97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JPanel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84189" y="5451137"/>
            <a:ext cx="177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ImagIcon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24618" y="5841269"/>
            <a:ext cx="2596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ImagIcon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463827" y="5841269"/>
            <a:ext cx="177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ImagIcon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15611" y="3599254"/>
            <a:ext cx="1643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i="1" dirty="0" smtClean="0"/>
              <a:t>시작페이지 </a:t>
            </a:r>
            <a:r>
              <a:rPr lang="en-US" altLang="ko-KR" sz="1400" b="1" i="1" dirty="0" smtClean="0"/>
              <a:t>_ </a:t>
            </a:r>
            <a:r>
              <a:rPr lang="ko-KR" altLang="en-US" sz="1400" b="1" i="1" dirty="0" smtClean="0"/>
              <a:t>메인</a:t>
            </a:r>
            <a:endParaRPr lang="ko-KR" altLang="en-US" sz="1400" b="1" i="1" dirty="0"/>
          </a:p>
        </p:txBody>
      </p:sp>
      <p:sp>
        <p:nvSpPr>
          <p:cNvPr id="44" name="직사각형 43"/>
          <p:cNvSpPr/>
          <p:nvPr/>
        </p:nvSpPr>
        <p:spPr>
          <a:xfrm>
            <a:off x="4748125" y="3964622"/>
            <a:ext cx="3892130" cy="2484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108164" y="4428028"/>
            <a:ext cx="3162830" cy="1349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869156" y="6125338"/>
            <a:ext cx="758610" cy="2107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7916476" y="6134395"/>
            <a:ext cx="210725" cy="21072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7628444" y="6134395"/>
            <a:ext cx="210725" cy="21072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8204508" y="6134395"/>
            <a:ext cx="210725" cy="21072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799747" y="4616659"/>
            <a:ext cx="448396" cy="5978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772460" y="3986688"/>
            <a:ext cx="97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JPanel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797147" y="5837305"/>
            <a:ext cx="2596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ImagIcon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6836356" y="5837305"/>
            <a:ext cx="177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ImagIcon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4688140" y="3595290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i="1" dirty="0" smtClean="0"/>
              <a:t>생성페이지 </a:t>
            </a:r>
            <a:r>
              <a:rPr lang="en-US" altLang="ko-KR" sz="1400" b="1" i="1" dirty="0" smtClean="0"/>
              <a:t>_</a:t>
            </a:r>
            <a:r>
              <a:rPr lang="ko-KR" altLang="en-US" sz="1400" b="1" i="1" dirty="0" smtClean="0"/>
              <a:t>메</a:t>
            </a:r>
            <a:r>
              <a:rPr lang="ko-KR" altLang="en-US" sz="1400" b="1" i="1" dirty="0"/>
              <a:t>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6503479" y="4616658"/>
            <a:ext cx="448396" cy="5978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167899" y="4620623"/>
            <a:ext cx="448396" cy="5978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5170822" y="5118491"/>
            <a:ext cx="177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ImagIcon</a:t>
            </a:r>
            <a:endParaRPr lang="ko-KR" altLang="en-US" sz="1200" dirty="0"/>
          </a:p>
        </p:txBody>
      </p:sp>
      <p:sp>
        <p:nvSpPr>
          <p:cNvPr id="60" name="직사각형 59"/>
          <p:cNvSpPr/>
          <p:nvPr/>
        </p:nvSpPr>
        <p:spPr>
          <a:xfrm>
            <a:off x="5708083" y="5441656"/>
            <a:ext cx="828092" cy="1440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7544287" y="5441656"/>
            <a:ext cx="144016" cy="1440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1401709" y="4544650"/>
            <a:ext cx="1854206" cy="1440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475407" y="1141001"/>
            <a:ext cx="8057033" cy="221599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sz="600" b="1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r>
              <a:rPr lang="en-US" altLang="ko-KR" sz="1400" b="1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TestMate</a:t>
            </a:r>
            <a:r>
              <a:rPr lang="en-US" altLang="ko-KR" sz="14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ko-KR" altLang="en-US" sz="14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설계</a:t>
            </a:r>
          </a:p>
          <a:p>
            <a:endParaRPr lang="ko-KR" altLang="en-US" sz="14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#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시작페이지 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_ 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메인 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// 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어플리케이션 실행 시 최초 접속되는 페이지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메뉴로 진입</a:t>
            </a:r>
          </a:p>
          <a:p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	 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	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메뉴 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= 1. 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등록 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	2. 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암기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	3. 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테스트</a:t>
            </a:r>
          </a:p>
          <a:p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	</a:t>
            </a:r>
            <a:endParaRPr lang="ko-KR" altLang="en-US" sz="12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#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생성페이지 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_ 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메인 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// 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생성할 </a:t>
            </a:r>
            <a:r>
              <a:rPr lang="ko-KR" altLang="en-US" sz="1200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암기장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유형을 선택하고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생성 페이지로 이동</a:t>
            </a:r>
            <a:endParaRPr lang="en-US" altLang="ko-KR" sz="12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r>
              <a:rPr lang="en-US" altLang="ko-KR" sz="12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	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	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기존 파일에 추가할 경우 불러오기 선택</a:t>
            </a:r>
          </a:p>
          <a:p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	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	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메뉴 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= </a:t>
            </a:r>
            <a:r>
              <a:rPr lang="en-US" altLang="ko-KR" sz="12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1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 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외국어 단어    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2. 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개념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단어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+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정의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</a:t>
            </a:r>
            <a:r>
              <a:rPr lang="en-US" altLang="ko-KR" sz="12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  3. 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문장</a:t>
            </a:r>
            <a:endParaRPr lang="en-US" altLang="ko-KR" sz="12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endParaRPr lang="en-US" altLang="ko-KR" sz="12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#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페이지 하단 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// 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이전페이지 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sz="1200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홈화면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다음페이지로 이동하는 아이콘</a:t>
            </a:r>
            <a:endParaRPr lang="en-US" altLang="ko-KR" sz="12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endParaRPr lang="ko-KR" altLang="en-US" sz="8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09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4768949" y="3968586"/>
            <a:ext cx="3892130" cy="2484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4708964" y="3599254"/>
            <a:ext cx="200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i="1" dirty="0" smtClean="0"/>
              <a:t>암기페이지</a:t>
            </a:r>
            <a:r>
              <a:rPr lang="en-US" altLang="ko-KR" sz="1400" b="1" i="1" dirty="0" smtClean="0"/>
              <a:t> _ </a:t>
            </a:r>
            <a:r>
              <a:rPr lang="ko-KR" altLang="en-US" sz="1400" b="1" i="1" dirty="0" smtClean="0"/>
              <a:t>어휘유형</a:t>
            </a:r>
            <a:endParaRPr lang="ko-KR" altLang="en-US" sz="1400" b="1" i="1" dirty="0"/>
          </a:p>
        </p:txBody>
      </p:sp>
      <p:sp>
        <p:nvSpPr>
          <p:cNvPr id="56" name="직사각형 55"/>
          <p:cNvSpPr/>
          <p:nvPr/>
        </p:nvSpPr>
        <p:spPr>
          <a:xfrm>
            <a:off x="4899594" y="6156247"/>
            <a:ext cx="758610" cy="2107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7946914" y="6165304"/>
            <a:ext cx="210725" cy="21072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7658882" y="6165304"/>
            <a:ext cx="210725" cy="21072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8234946" y="6165304"/>
            <a:ext cx="210725" cy="21072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4827585" y="5868214"/>
            <a:ext cx="2596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ImagIcon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6866794" y="5868214"/>
            <a:ext cx="177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ImagIcon</a:t>
            </a:r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5133599" y="4455790"/>
            <a:ext cx="3162830" cy="1349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7817836" y="3968586"/>
            <a:ext cx="97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JPanel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762963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84918" y="188640"/>
            <a:ext cx="1290738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TestMate</a:t>
            </a:r>
            <a:endParaRPr lang="ko-KR" altLang="en-US" sz="2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762963"/>
            <a:ext cx="9144000" cy="1146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658204" y="4535358"/>
            <a:ext cx="2150780" cy="1275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104706" y="4455790"/>
            <a:ext cx="856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JLabel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5218124" y="4049354"/>
            <a:ext cx="440080" cy="13013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860596" y="3970327"/>
            <a:ext cx="856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JLabel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6854982" y="4739627"/>
            <a:ext cx="948079" cy="5847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651558" y="4742654"/>
            <a:ext cx="948079" cy="5847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789084" y="4867867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JPanel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 flipH="1">
            <a:off x="7057628" y="5514061"/>
            <a:ext cx="1736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JRadioButton</a:t>
            </a:r>
            <a:endParaRPr lang="ko-KR" altLang="en-US" sz="1200" dirty="0"/>
          </a:p>
        </p:txBody>
      </p:sp>
      <p:sp>
        <p:nvSpPr>
          <p:cNvPr id="26" name="타원 25"/>
          <p:cNvSpPr/>
          <p:nvPr/>
        </p:nvSpPr>
        <p:spPr>
          <a:xfrm flipH="1">
            <a:off x="5713400" y="5473621"/>
            <a:ext cx="75684" cy="69849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 flipH="1">
            <a:off x="5713400" y="5617637"/>
            <a:ext cx="75684" cy="69849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 flipH="1">
            <a:off x="6293140" y="5473621"/>
            <a:ext cx="75684" cy="69849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 flipH="1">
            <a:off x="6293140" y="5617637"/>
            <a:ext cx="75684" cy="69849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 flipH="1">
            <a:off x="7657616" y="5473621"/>
            <a:ext cx="75684" cy="69849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 flipH="1">
            <a:off x="6937536" y="5473621"/>
            <a:ext cx="75684" cy="69849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 flipH="1">
            <a:off x="6937536" y="5617637"/>
            <a:ext cx="75684" cy="69849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04366" y="3968586"/>
            <a:ext cx="3892130" cy="2484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23528" y="3599254"/>
            <a:ext cx="200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i="1" dirty="0" smtClean="0"/>
              <a:t>생성페이지</a:t>
            </a:r>
            <a:r>
              <a:rPr lang="en-US" altLang="ko-KR" sz="1400" b="1" i="1" dirty="0"/>
              <a:t> </a:t>
            </a:r>
            <a:r>
              <a:rPr lang="en-US" altLang="ko-KR" sz="1400" b="1" i="1" dirty="0" smtClean="0"/>
              <a:t>_ </a:t>
            </a:r>
            <a:r>
              <a:rPr lang="ko-KR" altLang="en-US" sz="1400" b="1" i="1" dirty="0" smtClean="0"/>
              <a:t>어휘유형</a:t>
            </a:r>
            <a:endParaRPr lang="ko-KR" altLang="en-US" sz="1400" b="1" i="1" dirty="0"/>
          </a:p>
        </p:txBody>
      </p:sp>
      <p:sp>
        <p:nvSpPr>
          <p:cNvPr id="36" name="직사각형 35"/>
          <p:cNvSpPr/>
          <p:nvPr/>
        </p:nvSpPr>
        <p:spPr>
          <a:xfrm>
            <a:off x="514158" y="6156247"/>
            <a:ext cx="758610" cy="2107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561478" y="6165304"/>
            <a:ext cx="210725" cy="21072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3273446" y="6165304"/>
            <a:ext cx="210725" cy="21072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3849510" y="6165304"/>
            <a:ext cx="210725" cy="21072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42149" y="5868214"/>
            <a:ext cx="2596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ImagIcon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2481358" y="5868214"/>
            <a:ext cx="177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ImagIcon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748163" y="4455790"/>
            <a:ext cx="3162830" cy="1349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432400" y="3968586"/>
            <a:ext cx="97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JPanel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858410" y="4509120"/>
            <a:ext cx="2934030" cy="2077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858410" y="5031798"/>
            <a:ext cx="789385" cy="2077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58410" y="4765418"/>
            <a:ext cx="2934030" cy="2077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848224" y="5033969"/>
            <a:ext cx="835792" cy="2056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908403" y="5033969"/>
            <a:ext cx="884037" cy="2177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858410" y="5301208"/>
            <a:ext cx="789385" cy="2077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48224" y="5303379"/>
            <a:ext cx="835792" cy="2056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908403" y="5303379"/>
            <a:ext cx="884037" cy="2177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 flipV="1">
            <a:off x="2012181" y="5615531"/>
            <a:ext cx="556123" cy="1177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869838" y="4834714"/>
            <a:ext cx="840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JTextField</a:t>
            </a:r>
            <a:endParaRPr lang="ko-KR" altLang="en-US" sz="1200" dirty="0" smtClean="0"/>
          </a:p>
        </p:txBody>
      </p:sp>
      <p:sp>
        <p:nvSpPr>
          <p:cNvPr id="64" name="직사각형 63"/>
          <p:cNvSpPr/>
          <p:nvPr/>
        </p:nvSpPr>
        <p:spPr>
          <a:xfrm>
            <a:off x="5893382" y="4049354"/>
            <a:ext cx="440080" cy="13013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573140" y="4049354"/>
            <a:ext cx="440080" cy="13013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7221212" y="4045182"/>
            <a:ext cx="440080" cy="13013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475407" y="1499300"/>
            <a:ext cx="8057033" cy="156966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#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생</a:t>
            </a:r>
            <a:r>
              <a:rPr lang="ko-KR" altLang="en-US" sz="12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성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페이지 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_ 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유</a:t>
            </a:r>
            <a:r>
              <a:rPr lang="ko-KR" altLang="en-US" sz="12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형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// 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어플리케이션 화면에서 </a:t>
            </a:r>
            <a:r>
              <a:rPr lang="ko-KR" altLang="en-US" sz="1200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암기장에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넣을 데이터를 직접 하나씩 </a:t>
            </a:r>
            <a:r>
              <a:rPr lang="ko-KR" altLang="en-US" sz="1200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입력받는다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</a:p>
          <a:p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	 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		</a:t>
            </a:r>
            <a:endParaRPr lang="ko-KR" altLang="en-US" sz="12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#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암기페이지 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_ 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유</a:t>
            </a:r>
            <a:r>
              <a:rPr lang="ko-KR" altLang="en-US" sz="12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형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// </a:t>
            </a:r>
            <a:endParaRPr lang="ko-KR" altLang="en-US" sz="12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	* 불러오기 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 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불러오기로 불러오는 암기장의 분류에 맞는 암기 형식 호출</a:t>
            </a:r>
          </a:p>
          <a:p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	* 암기화면 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 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암기화면 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+ (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상단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 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인덱스 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/ 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암기 카드 개수 표시</a:t>
            </a:r>
          </a:p>
          <a:p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	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* 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설정부분    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- 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표시 시간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</a:t>
            </a:r>
            <a:r>
              <a:rPr lang="ko-KR" altLang="en-US" sz="1200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초단위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 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설정 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/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수동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&amp;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자동 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/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랜덤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&amp;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순차</a:t>
            </a:r>
          </a:p>
          <a:p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		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- 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외운 것 제외 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/ 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전부 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+ 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암기 완료 표시</a:t>
            </a:r>
          </a:p>
          <a:p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		</a:t>
            </a:r>
            <a:endParaRPr lang="ko-KR" altLang="en-US" sz="8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494214" y="116632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화면 설계</a:t>
            </a:r>
            <a:endParaRPr lang="ko-KR" altLang="en-US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28008" y="210126"/>
            <a:ext cx="143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프로젝트 결과</a:t>
            </a:r>
            <a:endParaRPr lang="ko-KR" altLang="en-US" sz="1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940153" y="762963"/>
            <a:ext cx="3203848" cy="11460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174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383513" y="2600434"/>
            <a:ext cx="3892130" cy="2484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323528" y="2231102"/>
            <a:ext cx="3926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i="1" dirty="0" smtClean="0"/>
              <a:t>테스트 페이지</a:t>
            </a:r>
            <a:r>
              <a:rPr lang="en-US" altLang="ko-KR" sz="1400" b="1" i="1" dirty="0" smtClean="0"/>
              <a:t> _ </a:t>
            </a:r>
            <a:r>
              <a:rPr lang="ko-KR" altLang="en-US" sz="1400" b="1" i="1" dirty="0" smtClean="0"/>
              <a:t>어휘유형 </a:t>
            </a:r>
            <a:r>
              <a:rPr lang="en-US" altLang="ko-KR" sz="1400" b="1" i="1" dirty="0" smtClean="0"/>
              <a:t>(</a:t>
            </a:r>
            <a:r>
              <a:rPr lang="ko-KR" altLang="en-US" sz="1400" b="1" i="1" dirty="0" smtClean="0"/>
              <a:t>기본 </a:t>
            </a:r>
            <a:r>
              <a:rPr lang="en-US" altLang="ko-KR" sz="1400" b="1" i="1" dirty="0" smtClean="0"/>
              <a:t>: </a:t>
            </a:r>
            <a:r>
              <a:rPr lang="ko-KR" altLang="en-US" sz="1400" b="1" i="1" dirty="0" smtClean="0"/>
              <a:t>객관식 문제</a:t>
            </a:r>
            <a:r>
              <a:rPr lang="en-US" altLang="ko-KR" sz="1400" b="1" i="1" dirty="0" smtClean="0"/>
              <a:t>)</a:t>
            </a:r>
            <a:endParaRPr lang="ko-KR" altLang="en-US" sz="1400" b="1" i="1" dirty="0"/>
          </a:p>
        </p:txBody>
      </p:sp>
      <p:sp>
        <p:nvSpPr>
          <p:cNvPr id="56" name="직사각형 55"/>
          <p:cNvSpPr/>
          <p:nvPr/>
        </p:nvSpPr>
        <p:spPr>
          <a:xfrm>
            <a:off x="514158" y="4788095"/>
            <a:ext cx="758610" cy="2107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3561478" y="4797152"/>
            <a:ext cx="210725" cy="21072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3273446" y="4797152"/>
            <a:ext cx="210725" cy="21072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3849510" y="4797152"/>
            <a:ext cx="210725" cy="21072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442149" y="4500062"/>
            <a:ext cx="2596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ImagIcon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2481358" y="4500062"/>
            <a:ext cx="177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ImagIcon</a:t>
            </a:r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755576" y="3087638"/>
            <a:ext cx="3162830" cy="1349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3432400" y="2600434"/>
            <a:ext cx="97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JPanel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762963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84918" y="188640"/>
            <a:ext cx="1290738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TestMate</a:t>
            </a:r>
            <a:endParaRPr lang="ko-KR" altLang="en-US" sz="2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762963"/>
            <a:ext cx="9144000" cy="1146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72768" y="3167206"/>
            <a:ext cx="1366844" cy="1275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19270" y="3087638"/>
            <a:ext cx="856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JLabel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832688" y="2681202"/>
            <a:ext cx="440080" cy="13013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75160" y="2602175"/>
            <a:ext cx="856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JLabel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1266122" y="3374503"/>
            <a:ext cx="2157426" cy="3425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31640" y="3356992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JTextArea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 flipH="1">
            <a:off x="903400" y="4007410"/>
            <a:ext cx="1736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JRadioButton</a:t>
            </a:r>
            <a:endParaRPr lang="ko-KR" altLang="en-US" sz="1200" dirty="0"/>
          </a:p>
        </p:txBody>
      </p:sp>
      <p:sp>
        <p:nvSpPr>
          <p:cNvPr id="26" name="타원 25"/>
          <p:cNvSpPr/>
          <p:nvPr/>
        </p:nvSpPr>
        <p:spPr>
          <a:xfrm flipH="1">
            <a:off x="1351242" y="4105469"/>
            <a:ext cx="75684" cy="69849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 flipH="1">
            <a:off x="1327964" y="4249485"/>
            <a:ext cx="75684" cy="69849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 flipH="1">
            <a:off x="1930982" y="4105469"/>
            <a:ext cx="75684" cy="69849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 flipH="1">
            <a:off x="1907704" y="4249485"/>
            <a:ext cx="75684" cy="69849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1507946" y="2681202"/>
            <a:ext cx="440080" cy="13013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187704" y="2681202"/>
            <a:ext cx="440080" cy="13013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835776" y="2677030"/>
            <a:ext cx="440080" cy="13013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4572683" y="2735158"/>
            <a:ext cx="4392488" cy="21236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#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테스트 페이지 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_ 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유형 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// 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유형별 테스트 페이지 출력</a:t>
            </a:r>
            <a:endParaRPr lang="en-US" altLang="ko-KR" sz="12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endParaRPr lang="en-US" altLang="ko-KR" sz="12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* </a:t>
            </a:r>
            <a:r>
              <a:rPr lang="ko-KR" altLang="en-US" sz="12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불러오기 </a:t>
            </a:r>
            <a:r>
              <a:rPr lang="en-US" altLang="ko-KR" sz="12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 </a:t>
            </a:r>
            <a:endParaRPr lang="en-US" altLang="ko-KR" sz="12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불러오기로 </a:t>
            </a:r>
            <a:r>
              <a:rPr lang="ko-KR" altLang="en-US" sz="12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불러오는 암기장의 분류에 맞는 암기 형식 호출</a:t>
            </a:r>
          </a:p>
          <a:p>
            <a:endParaRPr lang="en-US" altLang="ko-KR" sz="12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*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테스트화면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 (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객관식</a:t>
            </a:r>
            <a:r>
              <a:rPr lang="en-US" altLang="ko-KR" sz="12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OR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ko-KR" altLang="en-US" sz="1200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단답식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OR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빈칸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</a:t>
            </a:r>
          </a:p>
          <a:p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+ </a:t>
            </a:r>
            <a:r>
              <a:rPr lang="en-US" altLang="ko-KR" sz="12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</a:t>
            </a:r>
            <a:r>
              <a:rPr lang="ko-KR" altLang="en-US" sz="12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상단</a:t>
            </a:r>
            <a:r>
              <a:rPr lang="en-US" altLang="ko-KR" sz="12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 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총 카드 개수 및 인덱스</a:t>
            </a:r>
            <a:endParaRPr lang="en-US" altLang="ko-KR" sz="12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endParaRPr lang="en-US" altLang="ko-KR" sz="12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* 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설정부분 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</a:t>
            </a:r>
          </a:p>
          <a:p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	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범위 설정 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+ 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채점 결과 출력</a:t>
            </a:r>
            <a:endParaRPr lang="en-US" altLang="ko-KR" sz="12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r>
              <a:rPr lang="en-US" altLang="ko-KR" sz="12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	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다른 </a:t>
            </a:r>
            <a:r>
              <a:rPr lang="ko-KR" altLang="en-US" sz="1200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암기장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불러오기 </a:t>
            </a:r>
            <a:r>
              <a:rPr lang="en-US" altLang="ko-KR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+ </a:t>
            </a:r>
            <a:r>
              <a:rPr lang="ko-KR" altLang="en-US" sz="1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정답보기 버튼</a:t>
            </a:r>
            <a:endParaRPr lang="ko-KR" altLang="en-US" sz="8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494214" y="116632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화면 설계</a:t>
            </a:r>
            <a:endParaRPr lang="ko-KR" altLang="en-US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28008" y="210126"/>
            <a:ext cx="143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프로젝트 결과</a:t>
            </a:r>
            <a:endParaRPr lang="ko-KR" altLang="en-US" sz="1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940153" y="762963"/>
            <a:ext cx="3203848" cy="11460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266121" y="3762375"/>
            <a:ext cx="1020443" cy="8043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2418811" y="3762375"/>
            <a:ext cx="1020443" cy="8043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266121" y="3884523"/>
            <a:ext cx="1020443" cy="8043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2418811" y="3884523"/>
            <a:ext cx="1020443" cy="8043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2979792" y="3172870"/>
            <a:ext cx="440080" cy="13013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2915723" y="2935977"/>
            <a:ext cx="1144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JComboBox</a:t>
            </a:r>
            <a:endParaRPr lang="ko-KR" altLang="en-US" sz="1200" dirty="0"/>
          </a:p>
        </p:txBody>
      </p:sp>
      <p:sp>
        <p:nvSpPr>
          <p:cNvPr id="78" name="직사각형 77"/>
          <p:cNvSpPr/>
          <p:nvPr/>
        </p:nvSpPr>
        <p:spPr>
          <a:xfrm>
            <a:off x="3055816" y="4045182"/>
            <a:ext cx="383438" cy="20430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150969" y="4061858"/>
            <a:ext cx="807454" cy="18762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00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816</Words>
  <Application>Microsoft Office PowerPoint</Application>
  <PresentationFormat>화면 슬라이드 쇼(4:3)</PresentationFormat>
  <Paragraphs>255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56</cp:revision>
  <dcterms:created xsi:type="dcterms:W3CDTF">2016-07-25T05:30:11Z</dcterms:created>
  <dcterms:modified xsi:type="dcterms:W3CDTF">2016-07-26T03:43:00Z</dcterms:modified>
</cp:coreProperties>
</file>