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00"/>
    <a:srgbClr val="081558"/>
    <a:srgbClr val="D9D9D9"/>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0" d="100"/>
          <a:sy n="40" d="100"/>
        </p:scale>
        <p:origin x="-5964" y="-4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54251" y="2560324"/>
            <a:ext cx="36440132" cy="13441680"/>
          </a:xfrm>
        </p:spPr>
        <p:txBody>
          <a:bodyPr anchor="b">
            <a:normAutofit/>
          </a:bodyPr>
          <a:lstStyle>
            <a:lvl1pPr algn="ctr">
              <a:defRPr sz="2016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7354251" y="16322040"/>
            <a:ext cx="36440132" cy="8001000"/>
          </a:xfrm>
        </p:spPr>
        <p:txBody>
          <a:bodyPr anchor="t">
            <a:normAutofit/>
          </a:bodyPr>
          <a:lstStyle>
            <a:lvl1pPr marL="0" indent="0" algn="ctr">
              <a:buNone/>
              <a:defRPr sz="8820">
                <a:gradFill flip="none" rotWithShape="1">
                  <a:gsLst>
                    <a:gs pos="0">
                      <a:schemeClr val="tx1"/>
                    </a:gs>
                    <a:gs pos="100000">
                      <a:schemeClr val="tx1">
                        <a:lumMod val="75000"/>
                      </a:schemeClr>
                    </a:gs>
                  </a:gsLst>
                  <a:lin ang="5400000" scaled="0"/>
                  <a:tileRect/>
                </a:gra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42262127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3935" y="19878033"/>
            <a:ext cx="41605200" cy="2380300"/>
          </a:xfrm>
        </p:spPr>
        <p:txBody>
          <a:bodyPr anchor="b">
            <a:normAutofit/>
          </a:bodyPr>
          <a:lstStyle>
            <a:lvl1pPr algn="l">
              <a:defRPr sz="100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14370" y="3914871"/>
            <a:ext cx="34548965" cy="132928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4" name="Text Placeholder 3"/>
          <p:cNvSpPr>
            <a:spLocks noGrp="1"/>
          </p:cNvSpPr>
          <p:nvPr>
            <p:ph type="body" sz="half" idx="2"/>
          </p:nvPr>
        </p:nvSpPr>
        <p:spPr>
          <a:xfrm>
            <a:off x="4793935" y="22258333"/>
            <a:ext cx="41605200" cy="2073590"/>
          </a:xfrm>
        </p:spPr>
        <p:txBody>
          <a:bodyPr>
            <a:normAutofit/>
          </a:bodyPr>
          <a:lstStyle>
            <a:lvl1pPr marL="0" indent="0">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5" name="Date Placeholder 4"/>
          <p:cNvSpPr>
            <a:spLocks noGrp="1"/>
          </p:cNvSpPr>
          <p:nvPr>
            <p:ph type="dt" sz="half" idx="10"/>
          </p:nvPr>
        </p:nvSpPr>
        <p:spPr/>
        <p:txBody>
          <a:bodyPr/>
          <a:lstStyle/>
          <a:p>
            <a:fld id="{72820FA0-3878-484C-B8CB-4F34603F34C0}"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3487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793932" y="2560326"/>
            <a:ext cx="41605196" cy="13121636"/>
          </a:xfrm>
        </p:spPr>
        <p:txBody>
          <a:bodyPr anchor="ctr">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4793926" y="18242280"/>
            <a:ext cx="41605200" cy="6080760"/>
          </a:xfrm>
        </p:spPr>
        <p:txBody>
          <a:bodyPr anchor="ctr">
            <a:normAutofit/>
          </a:bodyPr>
          <a:lstStyle>
            <a:lvl1pPr marL="0" indent="0" algn="l">
              <a:buNone/>
              <a:defRPr sz="8400">
                <a:gradFill flip="none" rotWithShape="1">
                  <a:gsLst>
                    <a:gs pos="0">
                      <a:schemeClr val="tx1"/>
                    </a:gs>
                    <a:gs pos="100000">
                      <a:schemeClr val="tx1">
                        <a:lumMod val="75000"/>
                      </a:schemeClr>
                    </a:gs>
                  </a:gsLst>
                  <a:lin ang="5400000" scaled="0"/>
                  <a:tileRect/>
                </a:gra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293999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513770" y="3304661"/>
            <a:ext cx="2560320" cy="2456059"/>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3600" dirty="0">
                <a:solidFill>
                  <a:schemeClr val="accent1"/>
                </a:solidFill>
              </a:rPr>
              <a:t>“</a:t>
            </a:r>
          </a:p>
        </p:txBody>
      </p:sp>
      <p:sp>
        <p:nvSpPr>
          <p:cNvPr id="15" name="TextBox 14"/>
          <p:cNvSpPr txBox="1"/>
          <p:nvPr/>
        </p:nvSpPr>
        <p:spPr>
          <a:xfrm>
            <a:off x="43838810" y="11521440"/>
            <a:ext cx="2560320" cy="2456059"/>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3600" dirty="0">
                <a:solidFill>
                  <a:schemeClr val="accent1"/>
                </a:solidFill>
              </a:rPr>
              <a:t>”</a:t>
            </a:r>
          </a:p>
        </p:txBody>
      </p:sp>
      <p:sp>
        <p:nvSpPr>
          <p:cNvPr id="2" name="Title 1"/>
          <p:cNvSpPr>
            <a:spLocks noGrp="1"/>
          </p:cNvSpPr>
          <p:nvPr>
            <p:ph type="title"/>
          </p:nvPr>
        </p:nvSpPr>
        <p:spPr>
          <a:xfrm>
            <a:off x="6074094" y="2560326"/>
            <a:ext cx="39044872" cy="11521436"/>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034211" y="14081760"/>
            <a:ext cx="37124648" cy="1600200"/>
          </a:xfrm>
        </p:spPr>
        <p:txBody>
          <a:bodyPr anchor="ctr"/>
          <a:lstStyle>
            <a:lvl1pPr marL="0" indent="0">
              <a:buFontTx/>
              <a:buNone/>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a:t>Edit Master text styles</a:t>
            </a:r>
          </a:p>
        </p:txBody>
      </p:sp>
      <p:sp>
        <p:nvSpPr>
          <p:cNvPr id="3" name="Text Placeholder 2"/>
          <p:cNvSpPr>
            <a:spLocks noGrp="1"/>
          </p:cNvSpPr>
          <p:nvPr>
            <p:ph type="body" idx="1"/>
          </p:nvPr>
        </p:nvSpPr>
        <p:spPr>
          <a:xfrm>
            <a:off x="4793926" y="18242280"/>
            <a:ext cx="41605200" cy="6080760"/>
          </a:xfrm>
        </p:spPr>
        <p:txBody>
          <a:bodyPr vert="horz" lIns="91440" tIns="45720" rIns="91440" bIns="45720" rtlCol="0" anchor="ctr">
            <a:normAutofit/>
          </a:bodyPr>
          <a:lstStyle>
            <a:lvl1pPr>
              <a:buNone/>
              <a:defRPr lang="en-US" sz="84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157580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793930" y="13896040"/>
            <a:ext cx="41605200" cy="6168960"/>
          </a:xfrm>
        </p:spPr>
        <p:txBody>
          <a:bodyPr anchor="b">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4793924" y="20065000"/>
            <a:ext cx="41605204" cy="3613680"/>
          </a:xfrm>
        </p:spPr>
        <p:txBody>
          <a:bodyPr vert="horz" lIns="91440" tIns="45720" rIns="91440" bIns="45720" rtlCol="0" anchor="t">
            <a:normAutofit/>
          </a:bodyPr>
          <a:lstStyle>
            <a:lvl1pPr>
              <a:defRPr lang="en-US" sz="84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386517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513770" y="3304661"/>
            <a:ext cx="2560320" cy="2456059"/>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3600" dirty="0">
                <a:solidFill>
                  <a:schemeClr val="accent1"/>
                </a:solidFill>
              </a:rPr>
              <a:t>“</a:t>
            </a:r>
          </a:p>
        </p:txBody>
      </p:sp>
      <p:sp>
        <p:nvSpPr>
          <p:cNvPr id="15" name="TextBox 14"/>
          <p:cNvSpPr txBox="1"/>
          <p:nvPr/>
        </p:nvSpPr>
        <p:spPr>
          <a:xfrm>
            <a:off x="43838810" y="11521440"/>
            <a:ext cx="2560320" cy="2456059"/>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3600" dirty="0">
                <a:solidFill>
                  <a:schemeClr val="accent1"/>
                </a:solidFill>
              </a:rPr>
              <a:t>”</a:t>
            </a:r>
          </a:p>
        </p:txBody>
      </p:sp>
      <p:sp>
        <p:nvSpPr>
          <p:cNvPr id="2" name="Title 1"/>
          <p:cNvSpPr>
            <a:spLocks noGrp="1"/>
          </p:cNvSpPr>
          <p:nvPr>
            <p:ph type="title"/>
          </p:nvPr>
        </p:nvSpPr>
        <p:spPr>
          <a:xfrm>
            <a:off x="6074094" y="2560326"/>
            <a:ext cx="39044872" cy="11521436"/>
          </a:xfrm>
        </p:spPr>
        <p:txBody>
          <a:bodyPr anchor="ctr">
            <a:normAutofit/>
          </a:bodyPr>
          <a:lstStyle>
            <a:lvl1pPr algn="l">
              <a:defRPr sz="1344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793930" y="16322040"/>
            <a:ext cx="41605200" cy="3733800"/>
          </a:xfrm>
        </p:spPr>
        <p:txBody>
          <a:bodyPr vert="horz" lIns="91440" tIns="45720" rIns="91440" bIns="45720" rtlCol="0" anchor="b">
            <a:normAutofit/>
          </a:bodyPr>
          <a:lstStyle>
            <a:lvl1pPr>
              <a:buNone/>
              <a:defRPr lang="en-US" sz="1008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793926" y="20055840"/>
            <a:ext cx="41605200" cy="4267200"/>
          </a:xfrm>
        </p:spPr>
        <p:txBody>
          <a:bodyPr anchor="t">
            <a:normAutofit/>
          </a:bodyPr>
          <a:lstStyle>
            <a:lvl1pPr marL="0" indent="0" algn="l">
              <a:buNone/>
              <a:defRPr sz="7560">
                <a:gradFill flip="none" rotWithShape="1">
                  <a:gsLst>
                    <a:gs pos="0">
                      <a:schemeClr val="tx1"/>
                    </a:gs>
                    <a:gs pos="100000">
                      <a:schemeClr val="tx1">
                        <a:lumMod val="75000"/>
                      </a:schemeClr>
                    </a:gs>
                  </a:gsLst>
                  <a:lin ang="5400000" scaled="0"/>
                  <a:tileRect/>
                </a:gra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780645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793932" y="2560326"/>
            <a:ext cx="41605196" cy="11521436"/>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793930" y="14721840"/>
            <a:ext cx="41605200" cy="3520440"/>
          </a:xfrm>
        </p:spPr>
        <p:txBody>
          <a:bodyPr vert="horz" lIns="91440" tIns="45720" rIns="91440" bIns="45720" rtlCol="0" anchor="b">
            <a:normAutofit/>
          </a:bodyPr>
          <a:lstStyle>
            <a:lvl1pPr>
              <a:buNone/>
              <a:defRPr lang="en-US" sz="1176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793926" y="18242280"/>
            <a:ext cx="41605200" cy="6080760"/>
          </a:xfrm>
        </p:spPr>
        <p:txBody>
          <a:bodyPr anchor="t">
            <a:normAutofit/>
          </a:bodyPr>
          <a:lstStyle>
            <a:lvl1pPr marL="0" indent="0" algn="l">
              <a:buNone/>
              <a:defRPr sz="7560">
                <a:gradFill flip="none" rotWithShape="1">
                  <a:gsLst>
                    <a:gs pos="0">
                      <a:schemeClr val="tx1"/>
                    </a:gs>
                    <a:gs pos="100000">
                      <a:schemeClr val="tx1">
                        <a:lumMod val="75000"/>
                      </a:schemeClr>
                    </a:gs>
                  </a:gsLst>
                  <a:lin ang="5400000" scaled="0"/>
                  <a:tileRect/>
                </a:gra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2600973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4793934" y="2560320"/>
            <a:ext cx="41605192" cy="8001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3457040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14972" y="2560318"/>
            <a:ext cx="9284159" cy="217627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93930" y="2560320"/>
            <a:ext cx="31683960" cy="2176272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22845926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196925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54255" y="13896040"/>
            <a:ext cx="36484560" cy="6168960"/>
          </a:xfrm>
        </p:spPr>
        <p:txBody>
          <a:bodyPr anchor="b"/>
          <a:lstStyle>
            <a:lvl1pPr algn="r">
              <a:defRPr sz="16800" b="0" cap="all"/>
            </a:lvl1pPr>
          </a:lstStyle>
          <a:p>
            <a:r>
              <a:rPr lang="en-US"/>
              <a:t>Click to edit Master title style</a:t>
            </a:r>
            <a:endParaRPr lang="en-US" dirty="0"/>
          </a:p>
        </p:txBody>
      </p:sp>
      <p:sp>
        <p:nvSpPr>
          <p:cNvPr id="3" name="Text Placeholder 2"/>
          <p:cNvSpPr>
            <a:spLocks noGrp="1"/>
          </p:cNvSpPr>
          <p:nvPr>
            <p:ph type="body" idx="1"/>
          </p:nvPr>
        </p:nvSpPr>
        <p:spPr>
          <a:xfrm>
            <a:off x="7354248" y="20065000"/>
            <a:ext cx="36484564" cy="3613680"/>
          </a:xfrm>
        </p:spPr>
        <p:txBody>
          <a:bodyPr anchor="t">
            <a:normAutofit/>
          </a:bodyPr>
          <a:lstStyle>
            <a:lvl1pPr marL="0" indent="0" algn="r">
              <a:buNone/>
              <a:defRPr sz="8400">
                <a:gradFill flip="none" rotWithShape="1">
                  <a:gsLst>
                    <a:gs pos="0">
                      <a:schemeClr val="tx1"/>
                    </a:gs>
                    <a:gs pos="100000">
                      <a:schemeClr val="tx1">
                        <a:lumMod val="75000"/>
                      </a:schemeClr>
                    </a:gs>
                  </a:gsLst>
                  <a:lin ang="5400000" scaled="0"/>
                  <a:tileRect/>
                </a:gra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820FA0-3878-484C-B8CB-4F34603F34C0}"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7932871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93930" y="11201398"/>
            <a:ext cx="20482560" cy="13121644"/>
          </a:xfrm>
        </p:spPr>
        <p:txBody>
          <a:bodyPr>
            <a:normAutofit/>
          </a:bodyPr>
          <a:lstStyle>
            <a:lvl1pPr>
              <a:defRPr sz="7560"/>
            </a:lvl1pPr>
            <a:lvl2pPr>
              <a:defRPr sz="6720"/>
            </a:lvl2pPr>
            <a:lvl3pPr>
              <a:defRPr sz="588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16570" y="11201400"/>
            <a:ext cx="20482560" cy="13121640"/>
          </a:xfrm>
        </p:spPr>
        <p:txBody>
          <a:bodyPr>
            <a:normAutofit/>
          </a:bodyPr>
          <a:lstStyle>
            <a:lvl1pPr>
              <a:defRPr sz="7560"/>
            </a:lvl1pPr>
            <a:lvl2pPr>
              <a:defRPr sz="6720"/>
            </a:lvl2pPr>
            <a:lvl3pPr>
              <a:defRPr sz="588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820FA0-3878-484C-B8CB-4F34603F34C0}"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169480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02978" y="11165839"/>
            <a:ext cx="19273510" cy="2420300"/>
          </a:xfrm>
        </p:spPr>
        <p:txBody>
          <a:bodyPr anchor="b">
            <a:noAutofit/>
          </a:bodyPr>
          <a:lstStyle>
            <a:lvl1pPr marL="0" indent="0">
              <a:buNone/>
              <a:defRPr sz="1176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4793930" y="13621703"/>
            <a:ext cx="20482560" cy="10701335"/>
          </a:xfrm>
        </p:spPr>
        <p:txBody>
          <a:bodyPr anchor="t">
            <a:normAutofit/>
          </a:bodyPr>
          <a:lstStyle>
            <a:lvl1pPr>
              <a:defRPr sz="7560"/>
            </a:lvl1pPr>
            <a:lvl2pPr>
              <a:defRPr sz="6720"/>
            </a:lvl2pPr>
            <a:lvl3pPr>
              <a:defRPr sz="588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061159" y="11201400"/>
            <a:ext cx="19337976" cy="2420300"/>
          </a:xfrm>
        </p:spPr>
        <p:txBody>
          <a:bodyPr anchor="b">
            <a:noAutofit/>
          </a:bodyPr>
          <a:lstStyle>
            <a:lvl1pPr marL="0" indent="0">
              <a:buNone/>
              <a:defRPr sz="1176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25916573" y="13621703"/>
            <a:ext cx="20482564" cy="10701335"/>
          </a:xfrm>
        </p:spPr>
        <p:txBody>
          <a:bodyPr anchor="t">
            <a:normAutofit/>
          </a:bodyPr>
          <a:lstStyle>
            <a:lvl1pPr>
              <a:defRPr sz="7560"/>
            </a:lvl1pPr>
            <a:lvl2pPr>
              <a:defRPr sz="6720"/>
            </a:lvl2pPr>
            <a:lvl3pPr>
              <a:defRPr sz="588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20FA0-3878-484C-B8CB-4F34603F34C0}" type="datetimeFigureOut">
              <a:rPr lang="en-GB" smtClean="0"/>
              <a:t>17/05/2018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122030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20FA0-3878-484C-B8CB-4F34603F34C0}" type="datetimeFigureOut">
              <a:rPr lang="en-GB" smtClean="0"/>
              <a:t>17/05/2018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417418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20FA0-3878-484C-B8CB-4F34603F34C0}" type="datetimeFigureOut">
              <a:rPr lang="en-GB" smtClean="0"/>
              <a:t>17/05/2018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191014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3928" y="6720840"/>
            <a:ext cx="14906308" cy="5760720"/>
          </a:xfrm>
        </p:spPr>
        <p:txBody>
          <a:bodyPr anchor="b">
            <a:normAutofit/>
          </a:bodyPr>
          <a:lstStyle>
            <a:lvl1pPr algn="l">
              <a:defRPr sz="10080" b="0"/>
            </a:lvl1pPr>
          </a:lstStyle>
          <a:p>
            <a:r>
              <a:rPr lang="en-US"/>
              <a:t>Click to edit Master title style</a:t>
            </a:r>
            <a:endParaRPr lang="en-US" dirty="0"/>
          </a:p>
        </p:txBody>
      </p:sp>
      <p:sp>
        <p:nvSpPr>
          <p:cNvPr id="3" name="Content Placeholder 2"/>
          <p:cNvSpPr>
            <a:spLocks noGrp="1"/>
          </p:cNvSpPr>
          <p:nvPr>
            <p:ph idx="1"/>
          </p:nvPr>
        </p:nvSpPr>
        <p:spPr>
          <a:xfrm>
            <a:off x="21436013" y="2560324"/>
            <a:ext cx="24963124" cy="21762720"/>
          </a:xfrm>
        </p:spPr>
        <p:txBody>
          <a:bodyPr anchor="ctr">
            <a:normAutofit/>
          </a:bodyPr>
          <a:lstStyle>
            <a:lvl1pPr>
              <a:defRPr sz="8400"/>
            </a:lvl1pPr>
            <a:lvl2pPr>
              <a:defRPr sz="7560"/>
            </a:lvl2pPr>
            <a:lvl3pPr>
              <a:defRPr sz="6720"/>
            </a:lvl3pPr>
            <a:lvl4pPr>
              <a:defRPr sz="5880"/>
            </a:lvl4pPr>
            <a:lvl5pPr>
              <a:defRPr sz="5880"/>
            </a:lvl5pPr>
            <a:lvl6pPr>
              <a:defRPr sz="5880"/>
            </a:lvl6pPr>
            <a:lvl7pPr>
              <a:defRPr sz="5880"/>
            </a:lvl7pPr>
            <a:lvl8pPr>
              <a:defRPr sz="5880"/>
            </a:lvl8pPr>
            <a:lvl9pPr>
              <a:defRPr sz="5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93928" y="12481560"/>
            <a:ext cx="14906308" cy="7680960"/>
          </a:xfrm>
        </p:spPr>
        <p:txBody>
          <a:bodyPr>
            <a:normAutofit/>
          </a:bodyPr>
          <a:lstStyle>
            <a:lvl1pPr marL="0" indent="0">
              <a:buNone/>
              <a:defRPr sz="672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5" name="Date Placeholder 4"/>
          <p:cNvSpPr>
            <a:spLocks noGrp="1"/>
          </p:cNvSpPr>
          <p:nvPr>
            <p:ph type="dt" sz="half" idx="10"/>
          </p:nvPr>
        </p:nvSpPr>
        <p:spPr/>
        <p:txBody>
          <a:bodyPr/>
          <a:lstStyle/>
          <a:p>
            <a:fld id="{72820FA0-3878-484C-B8CB-4F34603F34C0}"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355382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3928" y="6720840"/>
            <a:ext cx="22402804" cy="5760720"/>
          </a:xfrm>
        </p:spPr>
        <p:txBody>
          <a:bodyPr anchor="b">
            <a:normAutofit/>
          </a:bodyPr>
          <a:lstStyle>
            <a:lvl1pPr algn="l">
              <a:defRPr sz="117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31221681" y="-76810"/>
            <a:ext cx="13761716" cy="28995624"/>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4" name="Text Placeholder 3"/>
          <p:cNvSpPr>
            <a:spLocks noGrp="1"/>
          </p:cNvSpPr>
          <p:nvPr>
            <p:ph type="body" sz="half" idx="2"/>
          </p:nvPr>
        </p:nvSpPr>
        <p:spPr>
          <a:xfrm>
            <a:off x="4793928" y="12481560"/>
            <a:ext cx="22402804" cy="7680960"/>
          </a:xfrm>
        </p:spPr>
        <p:txBody>
          <a:bodyPr>
            <a:normAutofit/>
          </a:bodyPr>
          <a:lstStyle>
            <a:lvl1pPr marL="0" indent="0">
              <a:buNone/>
              <a:defRPr sz="756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5" name="Date Placeholder 4"/>
          <p:cNvSpPr>
            <a:spLocks noGrp="1"/>
          </p:cNvSpPr>
          <p:nvPr>
            <p:ph type="dt" sz="half" idx="10"/>
          </p:nvPr>
        </p:nvSpPr>
        <p:spPr>
          <a:xfrm>
            <a:off x="26876690" y="24709757"/>
            <a:ext cx="3840480" cy="1533525"/>
          </a:xfrm>
        </p:spPr>
        <p:txBody>
          <a:bodyPr/>
          <a:lstStyle/>
          <a:p>
            <a:fld id="{72820FA0-3878-484C-B8CB-4F34603F34C0}" type="datetimeFigureOut">
              <a:rPr lang="en-GB" smtClean="0"/>
              <a:t>17/05/2018</a:t>
            </a:fld>
            <a:endParaRPr lang="en-GB"/>
          </a:p>
        </p:txBody>
      </p:sp>
      <p:sp>
        <p:nvSpPr>
          <p:cNvPr id="6" name="Footer Placeholder 5"/>
          <p:cNvSpPr>
            <a:spLocks noGrp="1"/>
          </p:cNvSpPr>
          <p:nvPr>
            <p:ph type="ftr" sz="quarter" idx="11"/>
          </p:nvPr>
        </p:nvSpPr>
        <p:spPr>
          <a:xfrm>
            <a:off x="4793930" y="24709757"/>
            <a:ext cx="21442680" cy="1533525"/>
          </a:xfrm>
        </p:spPr>
        <p:txBody>
          <a:bodyPr/>
          <a:lstStyle/>
          <a:p>
            <a:endParaRPr lang="en-GB"/>
          </a:p>
        </p:txBody>
      </p:sp>
      <p:sp>
        <p:nvSpPr>
          <p:cNvPr id="7" name="Slide Number Placeholder 6"/>
          <p:cNvSpPr>
            <a:spLocks noGrp="1"/>
          </p:cNvSpPr>
          <p:nvPr>
            <p:ph type="sldNum" sz="quarter" idx="12"/>
          </p:nvPr>
        </p:nvSpPr>
        <p:spPr>
          <a:xfrm>
            <a:off x="45118973" y="24709757"/>
            <a:ext cx="1354781" cy="1533525"/>
          </a:xfrm>
        </p:spPr>
        <p:txBody>
          <a:bodyPr/>
          <a:lstStyle/>
          <a:p>
            <a:fld id="{45E5EFB1-DA7D-4473-A3A6-7422096B45CB}" type="slidenum">
              <a:rPr lang="en-GB" smtClean="0"/>
              <a:t>‹#›</a:t>
            </a:fld>
            <a:endParaRPr lang="en-GB"/>
          </a:p>
        </p:txBody>
      </p:sp>
    </p:spTree>
    <p:extLst>
      <p:ext uri="{BB962C8B-B14F-4D97-AF65-F5344CB8AC3E}">
        <p14:creationId xmlns:p14="http://schemas.microsoft.com/office/powerpoint/2010/main" val="369537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3934" y="2560320"/>
            <a:ext cx="41605192" cy="8001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93934" y="11201398"/>
            <a:ext cx="41605192" cy="1312164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17970" y="24709757"/>
            <a:ext cx="6720840" cy="1533525"/>
          </a:xfrm>
          <a:prstGeom prst="rect">
            <a:avLst/>
          </a:prstGeom>
        </p:spPr>
        <p:txBody>
          <a:bodyPr vert="horz" lIns="91440" tIns="45720" rIns="91440" bIns="45720" rtlCol="0" anchor="ctr"/>
          <a:lstStyle>
            <a:lvl1pPr algn="r">
              <a:defRPr sz="3780" b="1" i="0">
                <a:solidFill>
                  <a:schemeClr val="tx1">
                    <a:lumMod val="75000"/>
                  </a:schemeClr>
                </a:solidFill>
                <a:effectLst>
                  <a:outerShdw blurRad="50800" dist="38100" dir="2700000" algn="tl" rotWithShape="0">
                    <a:srgbClr val="000000">
                      <a:alpha val="43000"/>
                    </a:srgbClr>
                  </a:outerShdw>
                </a:effectLst>
                <a:latin typeface="+mn-lt"/>
              </a:defRPr>
            </a:lvl1pPr>
          </a:lstStyle>
          <a:p>
            <a:fld id="{72820FA0-3878-484C-B8CB-4F34603F34C0}" type="datetimeFigureOut">
              <a:rPr lang="en-GB" smtClean="0"/>
              <a:t>17/05/2018</a:t>
            </a:fld>
            <a:endParaRPr lang="en-GB"/>
          </a:p>
        </p:txBody>
      </p:sp>
      <p:sp>
        <p:nvSpPr>
          <p:cNvPr id="5" name="Footer Placeholder 4"/>
          <p:cNvSpPr>
            <a:spLocks noGrp="1"/>
          </p:cNvSpPr>
          <p:nvPr>
            <p:ph type="ftr" sz="quarter" idx="3"/>
          </p:nvPr>
        </p:nvSpPr>
        <p:spPr>
          <a:xfrm>
            <a:off x="4793930" y="24709757"/>
            <a:ext cx="31683960" cy="1533525"/>
          </a:xfrm>
          <a:prstGeom prst="rect">
            <a:avLst/>
          </a:prstGeom>
        </p:spPr>
        <p:txBody>
          <a:bodyPr vert="horz" lIns="91440" tIns="45720" rIns="91440" bIns="45720" rtlCol="0" anchor="ctr"/>
          <a:lstStyle>
            <a:lvl1pPr algn="l">
              <a:defRPr sz="378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44158853" y="24709757"/>
            <a:ext cx="2314901" cy="1533525"/>
          </a:xfrm>
          <a:prstGeom prst="rect">
            <a:avLst/>
          </a:prstGeom>
        </p:spPr>
        <p:txBody>
          <a:bodyPr vert="horz" lIns="91440" tIns="45720" rIns="91440" bIns="45720" rtlCol="0" anchor="ctr"/>
          <a:lstStyle>
            <a:lvl1pPr algn="r">
              <a:defRPr sz="3780" b="1" i="0">
                <a:solidFill>
                  <a:schemeClr val="tx1">
                    <a:lumMod val="75000"/>
                  </a:schemeClr>
                </a:solidFill>
                <a:effectLst>
                  <a:outerShdw blurRad="50800" dist="38100" dir="2700000" algn="tl" rotWithShape="0">
                    <a:srgbClr val="000000">
                      <a:alpha val="43000"/>
                    </a:srgbClr>
                  </a:outerShdw>
                </a:effectLst>
                <a:latin typeface="+mn-lt"/>
              </a:defRPr>
            </a:lvl1pPr>
          </a:lstStyle>
          <a:p>
            <a:fld id="{45E5EFB1-DA7D-4473-A3A6-7422096B45CB}" type="slidenum">
              <a:rPr lang="en-GB" smtClean="0"/>
              <a:t>‹#›</a:t>
            </a:fld>
            <a:endParaRPr lang="en-GB"/>
          </a:p>
        </p:txBody>
      </p:sp>
    </p:spTree>
    <p:extLst>
      <p:ext uri="{BB962C8B-B14F-4D97-AF65-F5344CB8AC3E}">
        <p14:creationId xmlns:p14="http://schemas.microsoft.com/office/powerpoint/2010/main" val="343829874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1920240" rtl="0" eaLnBrk="1" latinLnBrk="0" hangingPunct="1">
        <a:spcBef>
          <a:spcPct val="0"/>
        </a:spcBef>
        <a:buNone/>
        <a:defRPr sz="1344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00150" indent="-1200150" algn="l" defTabSz="1920240" rtl="0" eaLnBrk="1" latinLnBrk="0" hangingPunct="1">
        <a:spcBef>
          <a:spcPct val="20000"/>
        </a:spcBef>
        <a:spcAft>
          <a:spcPts val="2520"/>
        </a:spcAft>
        <a:buClr>
          <a:schemeClr val="tx1"/>
        </a:buClr>
        <a:buSzPct val="100000"/>
        <a:buFont typeface="Arial"/>
        <a:buChar char="•"/>
        <a:defRPr sz="8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3120390" indent="-1200150" algn="l" defTabSz="1920240" rtl="0" eaLnBrk="1" latinLnBrk="0" hangingPunct="1">
        <a:spcBef>
          <a:spcPct val="20000"/>
        </a:spcBef>
        <a:spcAft>
          <a:spcPts val="2520"/>
        </a:spcAft>
        <a:buClr>
          <a:schemeClr val="tx1"/>
        </a:buClr>
        <a:buSzPct val="100000"/>
        <a:buFont typeface="Arial"/>
        <a:buChar char="•"/>
        <a:defRPr sz="756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5040630" indent="-1200150" algn="l" defTabSz="1920240" rtl="0" eaLnBrk="1" latinLnBrk="0" hangingPunct="1">
        <a:spcBef>
          <a:spcPct val="20000"/>
        </a:spcBef>
        <a:spcAft>
          <a:spcPts val="2520"/>
        </a:spcAft>
        <a:buClr>
          <a:schemeClr val="tx1"/>
        </a:buClr>
        <a:buSzPct val="100000"/>
        <a:buFont typeface="Arial"/>
        <a:buChar char="•"/>
        <a:defRPr sz="672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6480810" indent="-720090" algn="l" defTabSz="1920240" rtl="0" eaLnBrk="1" latinLnBrk="0" hangingPunct="1">
        <a:spcBef>
          <a:spcPct val="20000"/>
        </a:spcBef>
        <a:spcAft>
          <a:spcPts val="2520"/>
        </a:spcAft>
        <a:buClr>
          <a:schemeClr val="tx1"/>
        </a:buClr>
        <a:buSzPct val="100000"/>
        <a:buFont typeface="Arial"/>
        <a:buChar char="•"/>
        <a:defRPr sz="588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8401050" indent="-720090" algn="l" defTabSz="1920240" rtl="0" eaLnBrk="1" latinLnBrk="0" hangingPunct="1">
        <a:spcBef>
          <a:spcPct val="20000"/>
        </a:spcBef>
        <a:spcAft>
          <a:spcPts val="2520"/>
        </a:spcAft>
        <a:buClr>
          <a:schemeClr val="tx1"/>
        </a:buClr>
        <a:buSzPct val="100000"/>
        <a:buFont typeface="Arial"/>
        <a:buChar char="•"/>
        <a:defRPr sz="588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0561320" indent="-960120" algn="l" defTabSz="1920240" rtl="0" eaLnBrk="1" latinLnBrk="0" hangingPunct="1">
        <a:spcBef>
          <a:spcPct val="20000"/>
        </a:spcBef>
        <a:spcAft>
          <a:spcPts val="2520"/>
        </a:spcAft>
        <a:buClr>
          <a:schemeClr val="tx1"/>
        </a:buClr>
        <a:buSzPct val="100000"/>
        <a:buFont typeface="Arial"/>
        <a:buChar char="•"/>
        <a:defRPr sz="504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12481560" indent="-960120" algn="l" defTabSz="1920240" rtl="0" eaLnBrk="1" latinLnBrk="0" hangingPunct="1">
        <a:spcBef>
          <a:spcPct val="20000"/>
        </a:spcBef>
        <a:spcAft>
          <a:spcPts val="2520"/>
        </a:spcAft>
        <a:buClr>
          <a:schemeClr val="tx1"/>
        </a:buClr>
        <a:buSzPct val="100000"/>
        <a:buFont typeface="Arial"/>
        <a:buChar char="•"/>
        <a:defRPr sz="504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14401800" indent="-960120" algn="l" defTabSz="1920240" rtl="0" eaLnBrk="1" latinLnBrk="0" hangingPunct="1">
        <a:spcBef>
          <a:spcPct val="20000"/>
        </a:spcBef>
        <a:spcAft>
          <a:spcPts val="2520"/>
        </a:spcAft>
        <a:buClr>
          <a:schemeClr val="tx1"/>
        </a:buClr>
        <a:buSzPct val="100000"/>
        <a:buFont typeface="Arial"/>
        <a:buChar char="•"/>
        <a:defRPr sz="504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16322040" indent="-960120" algn="l" defTabSz="1920240" rtl="0" eaLnBrk="1" latinLnBrk="0" hangingPunct="1">
        <a:spcBef>
          <a:spcPct val="20000"/>
        </a:spcBef>
        <a:spcAft>
          <a:spcPts val="2520"/>
        </a:spcAft>
        <a:buClr>
          <a:schemeClr val="tx1"/>
        </a:buClr>
        <a:buSzPct val="100000"/>
        <a:buFont typeface="Arial"/>
        <a:buChar char="•"/>
        <a:defRPr sz="504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1920240" rtl="0" eaLnBrk="1" latinLnBrk="0" hangingPunct="1">
        <a:defRPr sz="7560" kern="1200">
          <a:solidFill>
            <a:schemeClr val="tx1"/>
          </a:solidFill>
          <a:latin typeface="+mn-lt"/>
          <a:ea typeface="+mn-ea"/>
          <a:cs typeface="+mn-cs"/>
        </a:defRPr>
      </a:lvl1pPr>
      <a:lvl2pPr marL="1920240" algn="l" defTabSz="1920240" rtl="0" eaLnBrk="1" latinLnBrk="0" hangingPunct="1">
        <a:defRPr sz="7560" kern="1200">
          <a:solidFill>
            <a:schemeClr val="tx1"/>
          </a:solidFill>
          <a:latin typeface="+mn-lt"/>
          <a:ea typeface="+mn-ea"/>
          <a:cs typeface="+mn-cs"/>
        </a:defRPr>
      </a:lvl2pPr>
      <a:lvl3pPr marL="3840480" algn="l" defTabSz="1920240" rtl="0" eaLnBrk="1" latinLnBrk="0" hangingPunct="1">
        <a:defRPr sz="7560" kern="1200">
          <a:solidFill>
            <a:schemeClr val="tx1"/>
          </a:solidFill>
          <a:latin typeface="+mn-lt"/>
          <a:ea typeface="+mn-ea"/>
          <a:cs typeface="+mn-cs"/>
        </a:defRPr>
      </a:lvl3pPr>
      <a:lvl4pPr marL="5760720" algn="l" defTabSz="1920240" rtl="0" eaLnBrk="1" latinLnBrk="0" hangingPunct="1">
        <a:defRPr sz="7560" kern="1200">
          <a:solidFill>
            <a:schemeClr val="tx1"/>
          </a:solidFill>
          <a:latin typeface="+mn-lt"/>
          <a:ea typeface="+mn-ea"/>
          <a:cs typeface="+mn-cs"/>
        </a:defRPr>
      </a:lvl4pPr>
      <a:lvl5pPr marL="7680960" algn="l" defTabSz="1920240" rtl="0" eaLnBrk="1" latinLnBrk="0" hangingPunct="1">
        <a:defRPr sz="7560" kern="1200">
          <a:solidFill>
            <a:schemeClr val="tx1"/>
          </a:solidFill>
          <a:latin typeface="+mn-lt"/>
          <a:ea typeface="+mn-ea"/>
          <a:cs typeface="+mn-cs"/>
        </a:defRPr>
      </a:lvl5pPr>
      <a:lvl6pPr marL="9601200" algn="l" defTabSz="1920240" rtl="0" eaLnBrk="1" latinLnBrk="0" hangingPunct="1">
        <a:defRPr sz="7560" kern="1200">
          <a:solidFill>
            <a:schemeClr val="tx1"/>
          </a:solidFill>
          <a:latin typeface="+mn-lt"/>
          <a:ea typeface="+mn-ea"/>
          <a:cs typeface="+mn-cs"/>
        </a:defRPr>
      </a:lvl6pPr>
      <a:lvl7pPr marL="11521440" algn="l" defTabSz="1920240" rtl="0" eaLnBrk="1" latinLnBrk="0" hangingPunct="1">
        <a:defRPr sz="7560" kern="1200">
          <a:solidFill>
            <a:schemeClr val="tx1"/>
          </a:solidFill>
          <a:latin typeface="+mn-lt"/>
          <a:ea typeface="+mn-ea"/>
          <a:cs typeface="+mn-cs"/>
        </a:defRPr>
      </a:lvl7pPr>
      <a:lvl8pPr marL="13441680" algn="l" defTabSz="1920240" rtl="0" eaLnBrk="1" latinLnBrk="0" hangingPunct="1">
        <a:defRPr sz="7560" kern="1200">
          <a:solidFill>
            <a:schemeClr val="tx1"/>
          </a:solidFill>
          <a:latin typeface="+mn-lt"/>
          <a:ea typeface="+mn-ea"/>
          <a:cs typeface="+mn-cs"/>
        </a:defRPr>
      </a:lvl8pPr>
      <a:lvl9pPr marL="15361920" algn="l" defTabSz="1920240" rtl="0" eaLnBrk="1" latinLnBrk="0" hangingPunct="1">
        <a:defRPr sz="7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2.jp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27CB37-42DF-4D22-B190-87FEFEC17EFE}"/>
              </a:ext>
            </a:extLst>
          </p:cNvPr>
          <p:cNvSpPr/>
          <p:nvPr/>
        </p:nvSpPr>
        <p:spPr>
          <a:xfrm>
            <a:off x="577516" y="426720"/>
            <a:ext cx="50051368" cy="2499360"/>
          </a:xfrm>
          <a:prstGeom prst="roundRect">
            <a:avLst/>
          </a:prstGeom>
          <a:solidFill>
            <a:srgbClr val="002060"/>
          </a:solidFill>
          <a:ln>
            <a:noFill/>
          </a:ln>
          <a:effectLst>
            <a:glow rad="63500">
              <a:schemeClr val="accent1">
                <a:satMod val="175000"/>
                <a:alpha val="40000"/>
              </a:schemeClr>
            </a:glow>
            <a:outerShdw blurRad="101600" dist="19050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t>Societies and Sports teams prototype</a:t>
            </a:r>
            <a:endParaRPr lang="en-GB" sz="6600" b="1" dirty="0"/>
          </a:p>
          <a:p>
            <a:pPr algn="ctr"/>
            <a:r>
              <a:rPr lang="en-GB" sz="3200" dirty="0"/>
              <a:t>																																																																																										By Jake Lambert</a:t>
            </a:r>
          </a:p>
          <a:p>
            <a:pPr algn="ctr"/>
            <a:r>
              <a:rPr lang="en-GB" sz="3200" dirty="0"/>
              <a:t>BSc (Hons) Computing – Third year</a:t>
            </a:r>
          </a:p>
          <a:p>
            <a:pPr algn="ctr"/>
            <a:endParaRPr lang="en-GB" sz="2800" dirty="0"/>
          </a:p>
        </p:txBody>
      </p:sp>
      <p:pic>
        <p:nvPicPr>
          <p:cNvPr id="15" name="Picture 14">
            <a:extLst>
              <a:ext uri="{FF2B5EF4-FFF2-40B4-BE49-F238E27FC236}">
                <a16:creationId xmlns:a16="http://schemas.microsoft.com/office/drawing/2014/main" id="{D998CEB3-191C-49BE-9E81-D4575B82F00E}"/>
              </a:ext>
            </a:extLst>
          </p:cNvPr>
          <p:cNvPicPr>
            <a:picLocks noChangeAspect="1"/>
          </p:cNvPicPr>
          <p:nvPr/>
        </p:nvPicPr>
        <p:blipFill rotWithShape="1">
          <a:blip r:embed="rId2">
            <a:extLst>
              <a:ext uri="{28A0092B-C50C-407E-A947-70E740481C1C}">
                <a14:useLocalDpi xmlns:a14="http://schemas.microsoft.com/office/drawing/2010/main" val="0"/>
              </a:ext>
            </a:extLst>
          </a:blip>
          <a:srcRect l="15186" t="11250" r="12942" b="11873"/>
          <a:stretch/>
        </p:blipFill>
        <p:spPr>
          <a:xfrm>
            <a:off x="48528514" y="426720"/>
            <a:ext cx="2100370" cy="2997404"/>
          </a:xfrm>
          <a:prstGeom prst="rect">
            <a:avLst/>
          </a:prstGeom>
        </p:spPr>
      </p:pic>
      <p:sp>
        <p:nvSpPr>
          <p:cNvPr id="18" name="Rectangle 17">
            <a:extLst>
              <a:ext uri="{FF2B5EF4-FFF2-40B4-BE49-F238E27FC236}">
                <a16:creationId xmlns:a16="http://schemas.microsoft.com/office/drawing/2014/main" id="{730BD6A7-C0B0-449C-9989-0E37AFA2F0B5}"/>
              </a:ext>
            </a:extLst>
          </p:cNvPr>
          <p:cNvSpPr/>
          <p:nvPr/>
        </p:nvSpPr>
        <p:spPr>
          <a:xfrm>
            <a:off x="577516" y="3461886"/>
            <a:ext cx="12285044" cy="6400800"/>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dirty="0">
              <a:solidFill>
                <a:schemeClr val="bg1"/>
              </a:solidFill>
            </a:endParaRPr>
          </a:p>
        </p:txBody>
      </p:sp>
      <p:pic>
        <p:nvPicPr>
          <p:cNvPr id="13" name="Picture 12">
            <a:extLst>
              <a:ext uri="{FF2B5EF4-FFF2-40B4-BE49-F238E27FC236}">
                <a16:creationId xmlns:a16="http://schemas.microsoft.com/office/drawing/2014/main" id="{220311E1-1830-4C39-8A1A-D9433F781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37615">
            <a:off x="1049890" y="64600"/>
            <a:ext cx="6585884" cy="3324967"/>
          </a:xfrm>
          <a:prstGeom prst="rect">
            <a:avLst/>
          </a:prstGeom>
        </p:spPr>
      </p:pic>
      <p:sp>
        <p:nvSpPr>
          <p:cNvPr id="19" name="Rectangle 18">
            <a:extLst>
              <a:ext uri="{FF2B5EF4-FFF2-40B4-BE49-F238E27FC236}">
                <a16:creationId xmlns:a16="http://schemas.microsoft.com/office/drawing/2014/main" id="{A0275563-1E29-4DFA-9986-66C7743BA741}"/>
              </a:ext>
            </a:extLst>
          </p:cNvPr>
          <p:cNvSpPr/>
          <p:nvPr/>
        </p:nvSpPr>
        <p:spPr>
          <a:xfrm>
            <a:off x="577516" y="3413676"/>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Introduction &amp; Background</a:t>
            </a:r>
            <a:r>
              <a:rPr lang="en-GB" dirty="0"/>
              <a:t> </a:t>
            </a:r>
          </a:p>
        </p:txBody>
      </p:sp>
      <p:sp>
        <p:nvSpPr>
          <p:cNvPr id="28" name="Rectangle 27">
            <a:extLst>
              <a:ext uri="{FF2B5EF4-FFF2-40B4-BE49-F238E27FC236}">
                <a16:creationId xmlns:a16="http://schemas.microsoft.com/office/drawing/2014/main" id="{56EA8BE7-5E4E-4BC1-B430-5F5757CE727B}"/>
              </a:ext>
            </a:extLst>
          </p:cNvPr>
          <p:cNvSpPr/>
          <p:nvPr/>
        </p:nvSpPr>
        <p:spPr>
          <a:xfrm>
            <a:off x="9467623" y="5136185"/>
            <a:ext cx="3091422" cy="17690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a:solidFill>
                  <a:schemeClr val="bg1"/>
                </a:solidFill>
              </a:rPr>
              <a:t>Southampton Solent University</a:t>
            </a:r>
          </a:p>
          <a:p>
            <a:pPr algn="ctr"/>
            <a:endParaRPr lang="en-GB" u="sng" dirty="0">
              <a:solidFill>
                <a:schemeClr val="bg1"/>
              </a:solidFill>
            </a:endParaRPr>
          </a:p>
          <a:p>
            <a:pPr algn="ctr"/>
            <a:r>
              <a:rPr lang="en-GB" dirty="0">
                <a:solidFill>
                  <a:schemeClr val="bg1"/>
                </a:solidFill>
              </a:rPr>
              <a:t>Kirstie Guildford</a:t>
            </a:r>
          </a:p>
          <a:p>
            <a:pPr algn="ctr"/>
            <a:endParaRPr lang="en-GB" dirty="0">
              <a:solidFill>
                <a:schemeClr val="bg1"/>
              </a:solidFill>
            </a:endParaRPr>
          </a:p>
          <a:p>
            <a:r>
              <a:rPr lang="en-GB" dirty="0">
                <a:solidFill>
                  <a:schemeClr val="bg1"/>
                </a:solidFill>
              </a:rPr>
              <a:t>10% - 961/9807 students  </a:t>
            </a:r>
          </a:p>
        </p:txBody>
      </p:sp>
      <p:sp>
        <p:nvSpPr>
          <p:cNvPr id="21" name="Rectangle 20">
            <a:extLst>
              <a:ext uri="{FF2B5EF4-FFF2-40B4-BE49-F238E27FC236}">
                <a16:creationId xmlns:a16="http://schemas.microsoft.com/office/drawing/2014/main" id="{57E662DE-59A5-495D-BFE6-6037BF456957}"/>
              </a:ext>
            </a:extLst>
          </p:cNvPr>
          <p:cNvSpPr/>
          <p:nvPr/>
        </p:nvSpPr>
        <p:spPr>
          <a:xfrm rot="21327257">
            <a:off x="811757" y="4649016"/>
            <a:ext cx="5674223" cy="4921858"/>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solidFill>
                  <a:schemeClr val="bg1"/>
                </a:solidFill>
              </a:rPr>
              <a:t>Introduction</a:t>
            </a:r>
          </a:p>
          <a:p>
            <a:pPr>
              <a:lnSpc>
                <a:spcPct val="150000"/>
              </a:lnSpc>
            </a:pPr>
            <a:r>
              <a:rPr lang="en-GB" sz="2000" u="sng" dirty="0">
                <a:solidFill>
                  <a:schemeClr val="bg1"/>
                </a:solidFill>
              </a:rPr>
              <a:t> </a:t>
            </a:r>
            <a:r>
              <a:rPr lang="en-GB" dirty="0">
                <a:solidFill>
                  <a:schemeClr val="bg1"/>
                </a:solidFill>
              </a:rPr>
              <a:t>The purpose of this report is to investigate whether a web presence would help raise the profile of and potentially increase the number of students participating in student societies and sports teams at Solent University. For this project we will create and design a prototype built around these student groups with the aim of connecting students to get them involved with student groups. </a:t>
            </a:r>
            <a:endParaRPr lang="en-GB" sz="2000" dirty="0">
              <a:solidFill>
                <a:schemeClr val="bg1"/>
              </a:solidFill>
            </a:endParaRPr>
          </a:p>
          <a:p>
            <a:pPr>
              <a:lnSpc>
                <a:spcPct val="150000"/>
              </a:lnSpc>
            </a:pPr>
            <a:endParaRPr lang="en-GB" sz="2000" dirty="0">
              <a:solidFill>
                <a:schemeClr val="bg1"/>
              </a:solidFill>
            </a:endParaRPr>
          </a:p>
          <a:p>
            <a:pPr algn="ctr"/>
            <a:endParaRPr lang="en-GB" sz="2000" u="sng" dirty="0">
              <a:solidFill>
                <a:schemeClr val="bg1"/>
              </a:solidFill>
            </a:endParaRPr>
          </a:p>
        </p:txBody>
      </p:sp>
      <p:pic>
        <p:nvPicPr>
          <p:cNvPr id="26" name="Picture 25">
            <a:extLst>
              <a:ext uri="{FF2B5EF4-FFF2-40B4-BE49-F238E27FC236}">
                <a16:creationId xmlns:a16="http://schemas.microsoft.com/office/drawing/2014/main" id="{74548F01-868D-464E-A456-3349F6977729}"/>
              </a:ext>
            </a:extLst>
          </p:cNvPr>
          <p:cNvPicPr>
            <a:picLocks noChangeAspect="1"/>
          </p:cNvPicPr>
          <p:nvPr/>
        </p:nvPicPr>
        <p:blipFill rotWithShape="1">
          <a:blip r:embed="rId4"/>
          <a:srcRect l="8" r="3281" b="14366"/>
          <a:stretch/>
        </p:blipFill>
        <p:spPr>
          <a:xfrm>
            <a:off x="7362598" y="5136185"/>
            <a:ext cx="2118980" cy="1769070"/>
          </a:xfrm>
          <a:prstGeom prst="rect">
            <a:avLst/>
          </a:prstGeom>
        </p:spPr>
      </p:pic>
      <p:pic>
        <p:nvPicPr>
          <p:cNvPr id="27" name="Picture 26">
            <a:extLst>
              <a:ext uri="{FF2B5EF4-FFF2-40B4-BE49-F238E27FC236}">
                <a16:creationId xmlns:a16="http://schemas.microsoft.com/office/drawing/2014/main" id="{A721BEA0-AC0F-4329-93DC-3E7F8E078342}"/>
              </a:ext>
            </a:extLst>
          </p:cNvPr>
          <p:cNvPicPr>
            <a:picLocks noChangeAspect="1"/>
          </p:cNvPicPr>
          <p:nvPr/>
        </p:nvPicPr>
        <p:blipFill>
          <a:blip r:embed="rId5"/>
          <a:stretch>
            <a:fillRect/>
          </a:stretch>
        </p:blipFill>
        <p:spPr>
          <a:xfrm>
            <a:off x="7362598" y="7249715"/>
            <a:ext cx="2105025" cy="1924050"/>
          </a:xfrm>
          <a:prstGeom prst="rect">
            <a:avLst/>
          </a:prstGeom>
        </p:spPr>
      </p:pic>
      <p:sp>
        <p:nvSpPr>
          <p:cNvPr id="29" name="Rectangle 28">
            <a:extLst>
              <a:ext uri="{FF2B5EF4-FFF2-40B4-BE49-F238E27FC236}">
                <a16:creationId xmlns:a16="http://schemas.microsoft.com/office/drawing/2014/main" id="{490DF054-795C-4A9A-B21E-B38084CB5A41}"/>
              </a:ext>
            </a:extLst>
          </p:cNvPr>
          <p:cNvSpPr/>
          <p:nvPr/>
        </p:nvSpPr>
        <p:spPr>
          <a:xfrm>
            <a:off x="9481578" y="7249715"/>
            <a:ext cx="3091422" cy="1924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a:solidFill>
                  <a:schemeClr val="bg1"/>
                </a:solidFill>
              </a:rPr>
              <a:t>University of Southampton</a:t>
            </a:r>
          </a:p>
          <a:p>
            <a:pPr algn="ctr"/>
            <a:endParaRPr lang="en-GB" u="sng" dirty="0">
              <a:solidFill>
                <a:schemeClr val="bg1"/>
              </a:solidFill>
            </a:endParaRPr>
          </a:p>
          <a:p>
            <a:pPr algn="ctr"/>
            <a:r>
              <a:rPr lang="en-GB" dirty="0">
                <a:solidFill>
                  <a:schemeClr val="bg1"/>
                </a:solidFill>
              </a:rPr>
              <a:t>Daniel Thrower</a:t>
            </a:r>
          </a:p>
          <a:p>
            <a:pPr algn="ctr"/>
            <a:endParaRPr lang="en-GB" dirty="0">
              <a:solidFill>
                <a:schemeClr val="bg1"/>
              </a:solidFill>
            </a:endParaRPr>
          </a:p>
          <a:p>
            <a:r>
              <a:rPr lang="en-GB" dirty="0">
                <a:solidFill>
                  <a:schemeClr val="bg1"/>
                </a:solidFill>
              </a:rPr>
              <a:t>30% - 7000/23500 students  </a:t>
            </a:r>
          </a:p>
        </p:txBody>
      </p:sp>
      <p:sp>
        <p:nvSpPr>
          <p:cNvPr id="30" name="TextBox 29">
            <a:extLst>
              <a:ext uri="{FF2B5EF4-FFF2-40B4-BE49-F238E27FC236}">
                <a16:creationId xmlns:a16="http://schemas.microsoft.com/office/drawing/2014/main" id="{03F6CDBB-D836-438E-AFF4-63FCE8748C1F}"/>
              </a:ext>
            </a:extLst>
          </p:cNvPr>
          <p:cNvSpPr txBox="1"/>
          <p:nvPr/>
        </p:nvSpPr>
        <p:spPr>
          <a:xfrm>
            <a:off x="7348643" y="4446109"/>
            <a:ext cx="5210402" cy="646331"/>
          </a:xfrm>
          <a:prstGeom prst="rect">
            <a:avLst/>
          </a:prstGeom>
          <a:noFill/>
        </p:spPr>
        <p:txBody>
          <a:bodyPr wrap="square" rtlCol="0">
            <a:spAutoFit/>
          </a:bodyPr>
          <a:lstStyle/>
          <a:p>
            <a:r>
              <a:rPr lang="en-GB" b="1" dirty="0">
                <a:solidFill>
                  <a:schemeClr val="bg1"/>
                </a:solidFill>
              </a:rPr>
              <a:t>Research for amount of students in student groups</a:t>
            </a:r>
          </a:p>
        </p:txBody>
      </p:sp>
      <p:sp>
        <p:nvSpPr>
          <p:cNvPr id="31" name="Rectangle 30">
            <a:extLst>
              <a:ext uri="{FF2B5EF4-FFF2-40B4-BE49-F238E27FC236}">
                <a16:creationId xmlns:a16="http://schemas.microsoft.com/office/drawing/2014/main" id="{9AD97CF3-E027-4734-B03B-00737145EA1F}"/>
              </a:ext>
            </a:extLst>
          </p:cNvPr>
          <p:cNvSpPr/>
          <p:nvPr/>
        </p:nvSpPr>
        <p:spPr>
          <a:xfrm>
            <a:off x="584389" y="9913812"/>
            <a:ext cx="12285044" cy="9027103"/>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bg1"/>
              </a:solidFill>
            </a:endParaRPr>
          </a:p>
        </p:txBody>
      </p:sp>
      <p:sp>
        <p:nvSpPr>
          <p:cNvPr id="32" name="Rectangle 31">
            <a:extLst>
              <a:ext uri="{FF2B5EF4-FFF2-40B4-BE49-F238E27FC236}">
                <a16:creationId xmlns:a16="http://schemas.microsoft.com/office/drawing/2014/main" id="{A3934DE4-C3D5-44C8-939F-9D4A9DB6DD7E}"/>
              </a:ext>
            </a:extLst>
          </p:cNvPr>
          <p:cNvSpPr/>
          <p:nvPr/>
        </p:nvSpPr>
        <p:spPr>
          <a:xfrm>
            <a:off x="577516" y="9913812"/>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Aims &amp; Objectives </a:t>
            </a:r>
            <a:endParaRPr lang="en-GB" dirty="0"/>
          </a:p>
        </p:txBody>
      </p:sp>
      <p:sp>
        <p:nvSpPr>
          <p:cNvPr id="20" name="TextBox 19">
            <a:extLst>
              <a:ext uri="{FF2B5EF4-FFF2-40B4-BE49-F238E27FC236}">
                <a16:creationId xmlns:a16="http://schemas.microsoft.com/office/drawing/2014/main" id="{2A24B9AB-E023-45E4-BC52-2C2DD9B95614}"/>
              </a:ext>
            </a:extLst>
          </p:cNvPr>
          <p:cNvSpPr txBox="1"/>
          <p:nvPr/>
        </p:nvSpPr>
        <p:spPr>
          <a:xfrm>
            <a:off x="1170271" y="11002562"/>
            <a:ext cx="11099534" cy="8257325"/>
          </a:xfrm>
          <a:prstGeom prst="rect">
            <a:avLst/>
          </a:prstGeom>
          <a:noFill/>
        </p:spPr>
        <p:txBody>
          <a:bodyPr wrap="square" rtlCol="0">
            <a:spAutoFit/>
          </a:bodyPr>
          <a:lstStyle/>
          <a:p>
            <a:r>
              <a:rPr lang="en-GB" b="1" dirty="0">
                <a:solidFill>
                  <a:schemeClr val="bg1"/>
                </a:solidFill>
              </a:rPr>
              <a:t>The aim of this project is to investigate whether we can improve student participation in student societies through a better designed website and online community. The aim of this project is to investigate how many students are currently signed up to student groups and look at how Solent University offers knowledge on these groups to students. This project will address the following specific objectives. </a:t>
            </a:r>
          </a:p>
          <a:p>
            <a:pPr>
              <a:lnSpc>
                <a:spcPct val="150000"/>
              </a:lnSpc>
            </a:pPr>
            <a:endParaRPr lang="en-GB" dirty="0">
              <a:solidFill>
                <a:schemeClr val="bg1"/>
              </a:solidFill>
            </a:endParaRPr>
          </a:p>
          <a:p>
            <a:pPr marL="457200" lvl="0" indent="-457200">
              <a:lnSpc>
                <a:spcPct val="150000"/>
              </a:lnSpc>
              <a:buClr>
                <a:srgbClr val="002060"/>
              </a:buClr>
              <a:buFont typeface="+mj-lt"/>
              <a:buAutoNum type="arabicPeriod"/>
            </a:pPr>
            <a:r>
              <a:rPr lang="en-GB" sz="2000" dirty="0">
                <a:solidFill>
                  <a:schemeClr val="bg1"/>
                </a:solidFill>
              </a:rPr>
              <a:t>To design a prototype that will be a platform for students view information, sports team performances and socialise with other students building an online community.</a:t>
            </a:r>
          </a:p>
          <a:p>
            <a:pPr marL="457200" lvl="0" indent="-457200">
              <a:lnSpc>
                <a:spcPct val="150000"/>
              </a:lnSpc>
              <a:buClr>
                <a:srgbClr val="002060"/>
              </a:buClr>
              <a:buFont typeface="+mj-lt"/>
              <a:buAutoNum type="arabicPeriod"/>
            </a:pPr>
            <a:r>
              <a:rPr lang="en-GB" sz="2000" dirty="0">
                <a:solidFill>
                  <a:schemeClr val="bg1"/>
                </a:solidFill>
              </a:rPr>
              <a:t>Conduct research using interviews of members of staff from the student union and sports centre to gain knowledge on the student groups.</a:t>
            </a:r>
          </a:p>
          <a:p>
            <a:pPr marL="457200" lvl="0" indent="-457200">
              <a:lnSpc>
                <a:spcPct val="150000"/>
              </a:lnSpc>
              <a:buClr>
                <a:srgbClr val="002060"/>
              </a:buClr>
              <a:buFont typeface="+mj-lt"/>
              <a:buAutoNum type="arabicPeriod"/>
            </a:pPr>
            <a:r>
              <a:rPr lang="en-GB" sz="2000" dirty="0">
                <a:solidFill>
                  <a:schemeClr val="bg1"/>
                </a:solidFill>
              </a:rPr>
              <a:t>Build an online community with strong foundations.</a:t>
            </a:r>
          </a:p>
          <a:p>
            <a:pPr marL="457200" lvl="0" indent="-457200">
              <a:lnSpc>
                <a:spcPct val="150000"/>
              </a:lnSpc>
              <a:buClr>
                <a:srgbClr val="002060"/>
              </a:buClr>
              <a:buFont typeface="+mj-lt"/>
              <a:buAutoNum type="arabicPeriod"/>
            </a:pPr>
            <a:r>
              <a:rPr lang="en-GB" sz="2000" dirty="0">
                <a:solidFill>
                  <a:schemeClr val="bg1"/>
                </a:solidFill>
              </a:rPr>
              <a:t>To use a content management-system to build the website, that can implement all features and functionalities effectively.</a:t>
            </a:r>
          </a:p>
          <a:p>
            <a:pPr marL="457200" lvl="0" indent="-457200">
              <a:lnSpc>
                <a:spcPct val="150000"/>
              </a:lnSpc>
              <a:buClr>
                <a:srgbClr val="002060"/>
              </a:buClr>
              <a:buFont typeface="+mj-lt"/>
              <a:buAutoNum type="arabicPeriod"/>
            </a:pPr>
            <a:r>
              <a:rPr lang="en-GB" sz="2000" dirty="0">
                <a:solidFill>
                  <a:schemeClr val="bg1"/>
                </a:solidFill>
              </a:rPr>
              <a:t>Design a sight with the objective to Improve recruitment and retention for participants of all societies and sports teams.</a:t>
            </a:r>
          </a:p>
          <a:p>
            <a:pPr marL="457200" lvl="0" indent="-457200">
              <a:lnSpc>
                <a:spcPct val="150000"/>
              </a:lnSpc>
              <a:buClr>
                <a:srgbClr val="002060"/>
              </a:buClr>
              <a:buFont typeface="+mj-lt"/>
              <a:buAutoNum type="arabicPeriod"/>
            </a:pPr>
            <a:r>
              <a:rPr lang="en-GB" sz="2000" dirty="0">
                <a:solidFill>
                  <a:schemeClr val="bg1"/>
                </a:solidFill>
              </a:rPr>
              <a:t>Investigate a variety of features to implement and maintain, select the ones that give the most benefit for the least cost and the least technical skill.</a:t>
            </a:r>
          </a:p>
          <a:p>
            <a:pPr marL="457200" lvl="0" indent="-457200">
              <a:lnSpc>
                <a:spcPct val="150000"/>
              </a:lnSpc>
              <a:buClr>
                <a:srgbClr val="002060"/>
              </a:buClr>
              <a:buFont typeface="+mj-lt"/>
              <a:buAutoNum type="arabicPeriod"/>
            </a:pPr>
            <a:r>
              <a:rPr lang="en-GB" sz="2000" dirty="0">
                <a:solidFill>
                  <a:schemeClr val="bg1"/>
                </a:solidFill>
              </a:rPr>
              <a:t>Provide future Recommendations for a full production solution which will be implemented beyond the scope of this project</a:t>
            </a:r>
          </a:p>
          <a:p>
            <a:pPr>
              <a:lnSpc>
                <a:spcPct val="150000"/>
              </a:lnSpc>
            </a:pPr>
            <a:endParaRPr lang="en-GB" dirty="0">
              <a:solidFill>
                <a:schemeClr val="bg1"/>
              </a:solidFill>
            </a:endParaRPr>
          </a:p>
        </p:txBody>
      </p:sp>
      <p:sp>
        <p:nvSpPr>
          <p:cNvPr id="24" name="Rectangle 23">
            <a:extLst>
              <a:ext uri="{FF2B5EF4-FFF2-40B4-BE49-F238E27FC236}">
                <a16:creationId xmlns:a16="http://schemas.microsoft.com/office/drawing/2014/main" id="{68717082-E7BF-4AEA-BF19-4EDC21F81DC5}"/>
              </a:ext>
            </a:extLst>
          </p:cNvPr>
          <p:cNvSpPr/>
          <p:nvPr/>
        </p:nvSpPr>
        <p:spPr>
          <a:xfrm>
            <a:off x="592984" y="19153863"/>
            <a:ext cx="12285044" cy="9027103"/>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endParaRPr lang="en-US" dirty="0">
              <a:solidFill>
                <a:schemeClr val="bg1"/>
              </a:solidFill>
            </a:endParaRPr>
          </a:p>
          <a:p>
            <a:pPr marL="342900" lvl="0" indent="-342900">
              <a:lnSpc>
                <a:spcPct val="150000"/>
              </a:lnSpc>
              <a:buFont typeface="Wingdings" panose="05000000000000000000" pitchFamily="2" charset="2"/>
              <a:buChar char="ü"/>
            </a:pPr>
            <a:r>
              <a:rPr lang="en-US" dirty="0">
                <a:solidFill>
                  <a:schemeClr val="bg1"/>
                </a:solidFill>
              </a:rPr>
              <a:t>It allows users to customize all aspects of the website from editing the code in a plugin to customizing themes</a:t>
            </a:r>
            <a:endParaRPr lang="en-GB" dirty="0">
              <a:solidFill>
                <a:schemeClr val="bg1"/>
              </a:solidFill>
            </a:endParaRPr>
          </a:p>
          <a:p>
            <a:pPr marL="342900" lvl="0" indent="-342900">
              <a:lnSpc>
                <a:spcPct val="150000"/>
              </a:lnSpc>
              <a:buFont typeface="Wingdings" panose="05000000000000000000" pitchFamily="2" charset="2"/>
              <a:buChar char="ü"/>
            </a:pPr>
            <a:r>
              <a:rPr lang="en-US" dirty="0">
                <a:solidFill>
                  <a:schemeClr val="bg1"/>
                </a:solidFill>
              </a:rPr>
              <a:t>There are hundreds of tutorials, articles and guides on how to use all themes &amp; plugins, these can help speed up the learning curve.</a:t>
            </a:r>
            <a:endParaRPr lang="en-GB" dirty="0">
              <a:solidFill>
                <a:schemeClr val="bg1"/>
              </a:solidFill>
            </a:endParaRPr>
          </a:p>
          <a:p>
            <a:pPr marL="342900" lvl="0" indent="-342900">
              <a:lnSpc>
                <a:spcPct val="150000"/>
              </a:lnSpc>
              <a:buFont typeface="Wingdings" panose="05000000000000000000" pitchFamily="2" charset="2"/>
              <a:buChar char="ü"/>
            </a:pPr>
            <a:r>
              <a:rPr lang="en-US" dirty="0">
                <a:solidFill>
                  <a:schemeClr val="bg1"/>
                </a:solidFill>
              </a:rPr>
              <a:t>Even though the user must take security issues into their own hands, they are provided with the tools to do so</a:t>
            </a:r>
            <a:endParaRPr lang="en-GB" dirty="0">
              <a:solidFill>
                <a:schemeClr val="bg1"/>
              </a:solidFill>
            </a:endParaRPr>
          </a:p>
          <a:p>
            <a:pPr marL="342900" lvl="0" indent="-342900">
              <a:lnSpc>
                <a:spcPct val="150000"/>
              </a:lnSpc>
              <a:buFont typeface="Wingdings" panose="05000000000000000000" pitchFamily="2" charset="2"/>
              <a:buChar char="ü"/>
            </a:pPr>
            <a:r>
              <a:rPr lang="en-US" dirty="0">
                <a:solidFill>
                  <a:schemeClr val="bg1"/>
                </a:solidFill>
              </a:rPr>
              <a:t>We can use more advanced features making our site very complex in functionality.</a:t>
            </a:r>
          </a:p>
          <a:p>
            <a:pPr>
              <a:lnSpc>
                <a:spcPct val="150000"/>
              </a:lnSpc>
            </a:pPr>
            <a:r>
              <a:rPr lang="en-US" dirty="0">
                <a:solidFill>
                  <a:schemeClr val="bg1"/>
                </a:solidFill>
              </a:rPr>
              <a:t> </a:t>
            </a:r>
            <a:endParaRPr lang="en-GB" dirty="0">
              <a:solidFill>
                <a:schemeClr val="bg1"/>
              </a:solidFill>
            </a:endParaRPr>
          </a:p>
          <a:p>
            <a:pPr>
              <a:lnSpc>
                <a:spcPct val="150000"/>
              </a:lnSpc>
            </a:pPr>
            <a:r>
              <a:rPr lang="en-US" dirty="0">
                <a:solidFill>
                  <a:schemeClr val="bg1"/>
                </a:solidFill>
              </a:rPr>
              <a:t>Although there are a lot of ‘useless’ plugins, we can just ignore them and chose the more high-end plugins. We will know this by looking at the plugin ratings and reviews, if they are usually over 4/5 stars then you know they will be beneficial for you to use. With the abundance of tutorials/videos on the internet you can be sure to pick using theses plugins with ease. </a:t>
            </a:r>
          </a:p>
          <a:p>
            <a:pPr>
              <a:lnSpc>
                <a:spcPct val="150000"/>
              </a:lnSpc>
            </a:pPr>
            <a:endParaRPr lang="en-US" dirty="0">
              <a:solidFill>
                <a:schemeClr val="bg1"/>
              </a:solidFill>
            </a:endParaRPr>
          </a:p>
          <a:p>
            <a:pPr>
              <a:lnSpc>
                <a:spcPct val="150000"/>
              </a:lnSpc>
            </a:pPr>
            <a:endParaRPr lang="en-US" dirty="0">
              <a:solidFill>
                <a:schemeClr val="bg1"/>
              </a:solidFill>
            </a:endParaRPr>
          </a:p>
          <a:p>
            <a:pPr>
              <a:lnSpc>
                <a:spcPct val="150000"/>
              </a:lnSpc>
            </a:pPr>
            <a:endParaRPr lang="en-US" dirty="0">
              <a:solidFill>
                <a:schemeClr val="bg1"/>
              </a:solidFill>
            </a:endParaRPr>
          </a:p>
          <a:p>
            <a:pPr>
              <a:lnSpc>
                <a:spcPct val="150000"/>
              </a:lnSpc>
            </a:pPr>
            <a:endParaRPr lang="en-GB" dirty="0">
              <a:solidFill>
                <a:schemeClr val="bg1"/>
              </a:solidFill>
            </a:endParaRPr>
          </a:p>
          <a:p>
            <a:pPr lvl="0"/>
            <a:endParaRPr lang="en-GB" dirty="0">
              <a:solidFill>
                <a:schemeClr val="bg1"/>
              </a:solidFill>
            </a:endParaRPr>
          </a:p>
        </p:txBody>
      </p:sp>
      <p:sp>
        <p:nvSpPr>
          <p:cNvPr id="22" name="Rectangle 21">
            <a:extLst>
              <a:ext uri="{FF2B5EF4-FFF2-40B4-BE49-F238E27FC236}">
                <a16:creationId xmlns:a16="http://schemas.microsoft.com/office/drawing/2014/main" id="{33AD151F-EE80-4601-9059-EADC492FCFED}"/>
              </a:ext>
            </a:extLst>
          </p:cNvPr>
          <p:cNvSpPr/>
          <p:nvPr/>
        </p:nvSpPr>
        <p:spPr>
          <a:xfrm>
            <a:off x="577516" y="18977852"/>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Evaluation of Content Management System</a:t>
            </a:r>
            <a:endParaRPr lang="en-GB" dirty="0"/>
          </a:p>
        </p:txBody>
      </p:sp>
      <p:pic>
        <p:nvPicPr>
          <p:cNvPr id="23" name="Picture 22">
            <a:extLst>
              <a:ext uri="{FF2B5EF4-FFF2-40B4-BE49-F238E27FC236}">
                <a16:creationId xmlns:a16="http://schemas.microsoft.com/office/drawing/2014/main" id="{A894CD10-15E1-4E7B-B2AE-812A2563D907}"/>
              </a:ext>
            </a:extLst>
          </p:cNvPr>
          <p:cNvPicPr/>
          <p:nvPr/>
        </p:nvPicPr>
        <p:blipFill>
          <a:blip r:embed="rId6"/>
          <a:stretch>
            <a:fillRect/>
          </a:stretch>
        </p:blipFill>
        <p:spPr>
          <a:xfrm>
            <a:off x="5518032" y="20013408"/>
            <a:ext cx="7002035" cy="2997673"/>
          </a:xfrm>
          <a:prstGeom prst="rect">
            <a:avLst/>
          </a:prstGeom>
          <a:ln w="28575">
            <a:solidFill>
              <a:schemeClr val="accent1"/>
            </a:solidFill>
          </a:ln>
        </p:spPr>
      </p:pic>
      <p:sp>
        <p:nvSpPr>
          <p:cNvPr id="25" name="Rectangle 24">
            <a:extLst>
              <a:ext uri="{FF2B5EF4-FFF2-40B4-BE49-F238E27FC236}">
                <a16:creationId xmlns:a16="http://schemas.microsoft.com/office/drawing/2014/main" id="{51831617-A6C5-4EAB-9CFD-83B1A3476225}"/>
              </a:ext>
            </a:extLst>
          </p:cNvPr>
          <p:cNvSpPr/>
          <p:nvPr/>
        </p:nvSpPr>
        <p:spPr>
          <a:xfrm>
            <a:off x="13303718" y="3413676"/>
            <a:ext cx="24598964" cy="9289953"/>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bg1"/>
              </a:solidFill>
            </a:endParaRPr>
          </a:p>
        </p:txBody>
      </p:sp>
      <p:sp>
        <p:nvSpPr>
          <p:cNvPr id="33" name="Rectangle 32">
            <a:extLst>
              <a:ext uri="{FF2B5EF4-FFF2-40B4-BE49-F238E27FC236}">
                <a16:creationId xmlns:a16="http://schemas.microsoft.com/office/drawing/2014/main" id="{B61F7E0F-81D3-4610-9EDD-BF68D501C944}"/>
              </a:ext>
            </a:extLst>
          </p:cNvPr>
          <p:cNvSpPr/>
          <p:nvPr/>
        </p:nvSpPr>
        <p:spPr>
          <a:xfrm>
            <a:off x="13296844" y="3393123"/>
            <a:ext cx="24598963"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Agile Process Methodology</a:t>
            </a:r>
            <a:endParaRPr lang="en-GB" dirty="0"/>
          </a:p>
        </p:txBody>
      </p:sp>
      <p:sp>
        <p:nvSpPr>
          <p:cNvPr id="34" name="TextBox 33">
            <a:extLst>
              <a:ext uri="{FF2B5EF4-FFF2-40B4-BE49-F238E27FC236}">
                <a16:creationId xmlns:a16="http://schemas.microsoft.com/office/drawing/2014/main" id="{D46757A2-C7F5-49F0-B73F-29D5B55E66DE}"/>
              </a:ext>
            </a:extLst>
          </p:cNvPr>
          <p:cNvSpPr txBox="1"/>
          <p:nvPr/>
        </p:nvSpPr>
        <p:spPr>
          <a:xfrm>
            <a:off x="13865023" y="4617404"/>
            <a:ext cx="7416204" cy="3380554"/>
          </a:xfrm>
          <a:prstGeom prst="rect">
            <a:avLst/>
          </a:prstGeom>
          <a:noFill/>
        </p:spPr>
        <p:txBody>
          <a:bodyPr wrap="square" rtlCol="0">
            <a:spAutoFit/>
          </a:bodyPr>
          <a:lstStyle/>
          <a:p>
            <a:pPr>
              <a:lnSpc>
                <a:spcPct val="150000"/>
              </a:lnSpc>
            </a:pPr>
            <a:r>
              <a:rPr lang="en-GB" dirty="0">
                <a:solidFill>
                  <a:schemeClr val="bg1"/>
                </a:solidFill>
              </a:rPr>
              <a:t>With the Agile process our software will be developed in incremental, rapid cycles. This cycle results in small incremental changes with each release being built on the previous functionality. Each release will be tested with the same consistency and thoroughness to maintain software quality. At the end of a sprint retrospective we should have identified and committed to a practical number of process improvement actions that will be undertaken in the next sprint.</a:t>
            </a:r>
          </a:p>
        </p:txBody>
      </p:sp>
      <p:grpSp>
        <p:nvGrpSpPr>
          <p:cNvPr id="143" name="Group 142">
            <a:extLst>
              <a:ext uri="{FF2B5EF4-FFF2-40B4-BE49-F238E27FC236}">
                <a16:creationId xmlns:a16="http://schemas.microsoft.com/office/drawing/2014/main" id="{78620A52-5F11-45EE-B8C9-B5CD8346A1C7}"/>
              </a:ext>
            </a:extLst>
          </p:cNvPr>
          <p:cNvGrpSpPr/>
          <p:nvPr/>
        </p:nvGrpSpPr>
        <p:grpSpPr>
          <a:xfrm>
            <a:off x="28179297" y="4418206"/>
            <a:ext cx="9389938" cy="7863840"/>
            <a:chOff x="0" y="0"/>
            <a:chExt cx="7087870" cy="9269375"/>
          </a:xfrm>
        </p:grpSpPr>
        <p:sp>
          <p:nvSpPr>
            <p:cNvPr id="144" name="Flowchart: Off-page Connector 143">
              <a:extLst>
                <a:ext uri="{FF2B5EF4-FFF2-40B4-BE49-F238E27FC236}">
                  <a16:creationId xmlns:a16="http://schemas.microsoft.com/office/drawing/2014/main" id="{50A6346F-C7C7-4296-9444-F87BA10FEF98}"/>
                </a:ext>
              </a:extLst>
            </p:cNvPr>
            <p:cNvSpPr/>
            <p:nvPr/>
          </p:nvSpPr>
          <p:spPr>
            <a:xfrm>
              <a:off x="0" y="9525"/>
              <a:ext cx="2211070" cy="9239693"/>
            </a:xfrm>
            <a:prstGeom prst="flowChartOffpageConnector">
              <a:avLst/>
            </a:prstGeom>
            <a:solidFill>
              <a:sysClr val="window" lastClr="FFFFFF">
                <a:lumMod val="85000"/>
              </a:sysClr>
            </a:solidFill>
            <a:ln w="19050" cap="flat" cmpd="sng" algn="ctr">
              <a:solidFill>
                <a:srgbClr val="44546A">
                  <a:lumMod val="60000"/>
                  <a:lumOff val="4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145" name="Flowchart: Off-page Connector 144">
              <a:extLst>
                <a:ext uri="{FF2B5EF4-FFF2-40B4-BE49-F238E27FC236}">
                  <a16:creationId xmlns:a16="http://schemas.microsoft.com/office/drawing/2014/main" id="{944A55B3-2120-4432-A3AE-2424FCAC0D83}"/>
                </a:ext>
              </a:extLst>
            </p:cNvPr>
            <p:cNvSpPr/>
            <p:nvPr/>
          </p:nvSpPr>
          <p:spPr>
            <a:xfrm>
              <a:off x="2428875" y="19050"/>
              <a:ext cx="2211070" cy="9250325"/>
            </a:xfrm>
            <a:prstGeom prst="flowChartOffpageConnector">
              <a:avLst/>
            </a:prstGeom>
            <a:solidFill>
              <a:srgbClr val="44546A">
                <a:lumMod val="20000"/>
                <a:lumOff val="80000"/>
              </a:srgbClr>
            </a:solidFill>
            <a:ln w="19050" cap="flat" cmpd="sng" algn="ctr">
              <a:solidFill>
                <a:srgbClr val="44546A">
                  <a:lumMod val="60000"/>
                  <a:lumOff val="4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146" name="Flowchart: Off-page Connector 145">
              <a:extLst>
                <a:ext uri="{FF2B5EF4-FFF2-40B4-BE49-F238E27FC236}">
                  <a16:creationId xmlns:a16="http://schemas.microsoft.com/office/drawing/2014/main" id="{21761F9A-A264-4DB8-A5DD-7BB5327AB447}"/>
                </a:ext>
              </a:extLst>
            </p:cNvPr>
            <p:cNvSpPr/>
            <p:nvPr/>
          </p:nvSpPr>
          <p:spPr>
            <a:xfrm>
              <a:off x="4876800" y="28575"/>
              <a:ext cx="2211070" cy="9228780"/>
            </a:xfrm>
            <a:prstGeom prst="flowChartOffpageConnector">
              <a:avLst/>
            </a:prstGeom>
            <a:solidFill>
              <a:srgbClr val="44546A">
                <a:lumMod val="20000"/>
                <a:lumOff val="80000"/>
              </a:srgbClr>
            </a:solidFill>
            <a:ln w="19050" cap="flat" cmpd="sng" algn="ctr">
              <a:solidFill>
                <a:srgbClr val="44546A">
                  <a:lumMod val="60000"/>
                  <a:lumOff val="4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147" name="Rectangle 146">
              <a:extLst>
                <a:ext uri="{FF2B5EF4-FFF2-40B4-BE49-F238E27FC236}">
                  <a16:creationId xmlns:a16="http://schemas.microsoft.com/office/drawing/2014/main" id="{1388CB80-CB82-47AA-A5D2-6ED9FEAA8880}"/>
                </a:ext>
              </a:extLst>
            </p:cNvPr>
            <p:cNvSpPr/>
            <p:nvPr/>
          </p:nvSpPr>
          <p:spPr>
            <a:xfrm>
              <a:off x="0" y="9525"/>
              <a:ext cx="2210908" cy="393404"/>
            </a:xfrm>
            <a:prstGeom prst="rect">
              <a:avLst/>
            </a:prstGeom>
            <a:solidFill>
              <a:sysClr val="window" lastClr="FFFFFF">
                <a:lumMod val="50000"/>
              </a:sys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Times New Roman" panose="02020603050405020304" pitchFamily="18" charset="0"/>
                  <a:ea typeface="Times New Roman" panose="02020603050405020304" pitchFamily="18" charset="0"/>
                  <a:cs typeface="+mn-cs"/>
                </a:rPr>
                <a:t>SPRINT 1</a:t>
              </a:r>
              <a:endPar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48" name="Rectangle 147">
              <a:extLst>
                <a:ext uri="{FF2B5EF4-FFF2-40B4-BE49-F238E27FC236}">
                  <a16:creationId xmlns:a16="http://schemas.microsoft.com/office/drawing/2014/main" id="{AE4E8499-1430-4E14-8EEE-92C6C7928BA7}"/>
                </a:ext>
              </a:extLst>
            </p:cNvPr>
            <p:cNvSpPr/>
            <p:nvPr/>
          </p:nvSpPr>
          <p:spPr>
            <a:xfrm>
              <a:off x="238125" y="561975"/>
              <a:ext cx="1647825" cy="850605"/>
            </a:xfrm>
            <a:prstGeom prst="rect">
              <a:avLst/>
            </a:prstGeom>
            <a:noFill/>
            <a:ln w="38100" cap="flat" cmpd="sng" algn="ctr">
              <a:solidFill>
                <a:srgbClr val="00B05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Full list of all societies and sports teams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8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49" name="Rectangle 148">
              <a:extLst>
                <a:ext uri="{FF2B5EF4-FFF2-40B4-BE49-F238E27FC236}">
                  <a16:creationId xmlns:a16="http://schemas.microsoft.com/office/drawing/2014/main" id="{087F671F-16AE-4086-AB30-A5C4D2665C0A}"/>
                </a:ext>
              </a:extLst>
            </p:cNvPr>
            <p:cNvSpPr/>
            <p:nvPr/>
          </p:nvSpPr>
          <p:spPr>
            <a:xfrm>
              <a:off x="247650" y="1562100"/>
              <a:ext cx="1647825" cy="1073888"/>
            </a:xfrm>
            <a:prstGeom prst="rect">
              <a:avLst/>
            </a:prstGeom>
            <a:noFill/>
            <a:ln w="38100" cap="flat" cmpd="sng" algn="ctr">
              <a:solidFill>
                <a:srgbClr val="00B05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Setup forum to discuss relevant topics within the student groups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8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0" name="Rectangle 149">
              <a:extLst>
                <a:ext uri="{FF2B5EF4-FFF2-40B4-BE49-F238E27FC236}">
                  <a16:creationId xmlns:a16="http://schemas.microsoft.com/office/drawing/2014/main" id="{13A8961E-B16D-4876-816C-2055FCB4F8FB}"/>
                </a:ext>
              </a:extLst>
            </p:cNvPr>
            <p:cNvSpPr/>
            <p:nvPr/>
          </p:nvSpPr>
          <p:spPr>
            <a:xfrm>
              <a:off x="2714625" y="483498"/>
              <a:ext cx="1647825" cy="833833"/>
            </a:xfrm>
            <a:prstGeom prst="rect">
              <a:avLst/>
            </a:prstGeom>
            <a:noFill/>
            <a:ln w="38100" cap="flat" cmpd="sng" algn="ctr">
              <a:solidFill>
                <a:srgbClr val="00B05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Recent news involving the student groups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4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1" name="Rectangle 150">
              <a:extLst>
                <a:ext uri="{FF2B5EF4-FFF2-40B4-BE49-F238E27FC236}">
                  <a16:creationId xmlns:a16="http://schemas.microsoft.com/office/drawing/2014/main" id="{9402B81E-273D-4A87-B6E2-C90860A77974}"/>
                </a:ext>
              </a:extLst>
            </p:cNvPr>
            <p:cNvSpPr/>
            <p:nvPr/>
          </p:nvSpPr>
          <p:spPr>
            <a:xfrm>
              <a:off x="2428875" y="0"/>
              <a:ext cx="2210908" cy="393404"/>
            </a:xfrm>
            <a:prstGeom prst="rect">
              <a:avLst/>
            </a:prstGeom>
            <a:solidFill>
              <a:sysClr val="window" lastClr="FFFFFF">
                <a:lumMod val="50000"/>
              </a:sys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Times New Roman" panose="02020603050405020304" pitchFamily="18" charset="0"/>
                  <a:ea typeface="Times New Roman" panose="02020603050405020304" pitchFamily="18" charset="0"/>
                  <a:cs typeface="+mn-cs"/>
                </a:rPr>
                <a:t>SPRINT 2</a:t>
              </a:r>
              <a:endPar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2" name="Rectangle 151">
              <a:extLst>
                <a:ext uri="{FF2B5EF4-FFF2-40B4-BE49-F238E27FC236}">
                  <a16:creationId xmlns:a16="http://schemas.microsoft.com/office/drawing/2014/main" id="{AF4276FE-7E41-4D9C-9023-64C5EC81A9EB}"/>
                </a:ext>
              </a:extLst>
            </p:cNvPr>
            <p:cNvSpPr/>
            <p:nvPr/>
          </p:nvSpPr>
          <p:spPr>
            <a:xfrm>
              <a:off x="4876800" y="38100"/>
              <a:ext cx="2210908" cy="393404"/>
            </a:xfrm>
            <a:prstGeom prst="rect">
              <a:avLst/>
            </a:prstGeom>
            <a:solidFill>
              <a:sysClr val="window" lastClr="FFFFFF">
                <a:lumMod val="50000"/>
              </a:sys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Times New Roman" panose="02020603050405020304" pitchFamily="18" charset="0"/>
                  <a:ea typeface="Times New Roman" panose="02020603050405020304" pitchFamily="18" charset="0"/>
                  <a:cs typeface="+mn-cs"/>
                </a:rPr>
                <a:t>SPRINT 3</a:t>
              </a:r>
              <a:endParaRPr kumimoji="0" lang="en-GB"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3" name="Rectangle 152">
              <a:extLst>
                <a:ext uri="{FF2B5EF4-FFF2-40B4-BE49-F238E27FC236}">
                  <a16:creationId xmlns:a16="http://schemas.microsoft.com/office/drawing/2014/main" id="{BA42FFF5-B721-40BB-9F4F-E7D311A82191}"/>
                </a:ext>
              </a:extLst>
            </p:cNvPr>
            <p:cNvSpPr/>
            <p:nvPr/>
          </p:nvSpPr>
          <p:spPr>
            <a:xfrm>
              <a:off x="5191125" y="571500"/>
              <a:ext cx="1647825" cy="1222744"/>
            </a:xfrm>
            <a:prstGeom prst="rect">
              <a:avLst/>
            </a:prstGeom>
            <a:noFill/>
            <a:ln w="38100" cap="flat" cmpd="sng" algn="ctr">
              <a:solidFill>
                <a:srgbClr val="00B05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Detailed info on the student groups i.e. Amount of students &amp; weekly meets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8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4" name="Rectangle 153">
              <a:extLst>
                <a:ext uri="{FF2B5EF4-FFF2-40B4-BE49-F238E27FC236}">
                  <a16:creationId xmlns:a16="http://schemas.microsoft.com/office/drawing/2014/main" id="{DE1A9DE1-1803-4B47-9DFE-17D0117E3AEE}"/>
                </a:ext>
              </a:extLst>
            </p:cNvPr>
            <p:cNvSpPr/>
            <p:nvPr/>
          </p:nvSpPr>
          <p:spPr>
            <a:xfrm>
              <a:off x="2714625" y="1400728"/>
              <a:ext cx="1647825" cy="796926"/>
            </a:xfrm>
            <a:prstGeom prst="rect">
              <a:avLst/>
            </a:prstGeom>
            <a:noFill/>
            <a:ln w="38100" cap="flat" cmpd="sng" algn="ctr">
              <a:solidFill>
                <a:srgbClr val="00B05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Display results &amp; fixtures for sports teams. </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4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5" name="Rectangle 154">
              <a:extLst>
                <a:ext uri="{FF2B5EF4-FFF2-40B4-BE49-F238E27FC236}">
                  <a16:creationId xmlns:a16="http://schemas.microsoft.com/office/drawing/2014/main" id="{5B7E4394-900A-47CC-AC0F-1D279CEDF0B0}"/>
                </a:ext>
              </a:extLst>
            </p:cNvPr>
            <p:cNvSpPr/>
            <p:nvPr/>
          </p:nvSpPr>
          <p:spPr>
            <a:xfrm>
              <a:off x="2714625" y="2317436"/>
              <a:ext cx="1647825" cy="987977"/>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Have league tables update upon updating match results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6" name="Rectangle 155">
              <a:extLst>
                <a:ext uri="{FF2B5EF4-FFF2-40B4-BE49-F238E27FC236}">
                  <a16:creationId xmlns:a16="http://schemas.microsoft.com/office/drawing/2014/main" id="{3625C613-0BE6-419D-B1EA-3E0ABFC59B69}"/>
                </a:ext>
              </a:extLst>
            </p:cNvPr>
            <p:cNvSpPr/>
            <p:nvPr/>
          </p:nvSpPr>
          <p:spPr>
            <a:xfrm>
              <a:off x="2714625" y="3413067"/>
              <a:ext cx="1647825" cy="1057039"/>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Only allow users from each team to only update their own data</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7" name="Rectangle 156">
              <a:extLst>
                <a:ext uri="{FF2B5EF4-FFF2-40B4-BE49-F238E27FC236}">
                  <a16:creationId xmlns:a16="http://schemas.microsoft.com/office/drawing/2014/main" id="{B4277AD1-9378-4FB7-9AD6-1EADE1509FD1}"/>
                </a:ext>
              </a:extLst>
            </p:cNvPr>
            <p:cNvSpPr/>
            <p:nvPr/>
          </p:nvSpPr>
          <p:spPr>
            <a:xfrm>
              <a:off x="5200650" y="1943100"/>
              <a:ext cx="1647825" cy="967105"/>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Google map location for each venue a match is played at</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4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8" name="Rectangle 157">
              <a:extLst>
                <a:ext uri="{FF2B5EF4-FFF2-40B4-BE49-F238E27FC236}">
                  <a16:creationId xmlns:a16="http://schemas.microsoft.com/office/drawing/2014/main" id="{9620F236-7212-4ADC-8DD5-83A2019E7EB0}"/>
                </a:ext>
              </a:extLst>
            </p:cNvPr>
            <p:cNvSpPr/>
            <p:nvPr/>
          </p:nvSpPr>
          <p:spPr>
            <a:xfrm>
              <a:off x="5191125" y="3019425"/>
              <a:ext cx="1647825" cy="1063256"/>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At least have all the Solent sports team’s members on the website</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59" name="Rectangle 158">
              <a:extLst>
                <a:ext uri="{FF2B5EF4-FFF2-40B4-BE49-F238E27FC236}">
                  <a16:creationId xmlns:a16="http://schemas.microsoft.com/office/drawing/2014/main" id="{6ABDEE9B-6731-4C54-B97E-A29488AF81B8}"/>
                </a:ext>
              </a:extLst>
            </p:cNvPr>
            <p:cNvSpPr/>
            <p:nvPr/>
          </p:nvSpPr>
          <p:spPr>
            <a:xfrm>
              <a:off x="247650" y="2752724"/>
              <a:ext cx="1647825" cy="756747"/>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Register page to comment on forum</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4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0" name="Rectangle 159">
              <a:extLst>
                <a:ext uri="{FF2B5EF4-FFF2-40B4-BE49-F238E27FC236}">
                  <a16:creationId xmlns:a16="http://schemas.microsoft.com/office/drawing/2014/main" id="{2DAEAD64-7E13-481A-8729-F3D2E9BA0ABE}"/>
                </a:ext>
              </a:extLst>
            </p:cNvPr>
            <p:cNvSpPr/>
            <p:nvPr/>
          </p:nvSpPr>
          <p:spPr>
            <a:xfrm>
              <a:off x="2714625" y="4592380"/>
              <a:ext cx="1647825" cy="1020725"/>
            </a:xfrm>
            <a:prstGeom prst="rect">
              <a:avLst/>
            </a:prstGeom>
            <a:noFill/>
            <a:ln w="3810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Create event page, for training session or social event</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1" name="Rectangle 160">
              <a:extLst>
                <a:ext uri="{FF2B5EF4-FFF2-40B4-BE49-F238E27FC236}">
                  <a16:creationId xmlns:a16="http://schemas.microsoft.com/office/drawing/2014/main" id="{473B838B-FD64-4678-92C2-5B9F3D6850DE}"/>
                </a:ext>
              </a:extLst>
            </p:cNvPr>
            <p:cNvSpPr/>
            <p:nvPr/>
          </p:nvSpPr>
          <p:spPr>
            <a:xfrm>
              <a:off x="5181600" y="4181475"/>
              <a:ext cx="1647825" cy="998855"/>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Setup the news page to have publishers write the stories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5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2" name="Rectangle 161">
              <a:extLst>
                <a:ext uri="{FF2B5EF4-FFF2-40B4-BE49-F238E27FC236}">
                  <a16:creationId xmlns:a16="http://schemas.microsoft.com/office/drawing/2014/main" id="{FB460154-FAE3-4EC3-9D9E-798DF776BDA5}"/>
                </a:ext>
              </a:extLst>
            </p:cNvPr>
            <p:cNvSpPr/>
            <p:nvPr/>
          </p:nvSpPr>
          <p:spPr>
            <a:xfrm>
              <a:off x="257175" y="3608796"/>
              <a:ext cx="1647825" cy="1151482"/>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Matches as events displaying all the relevant information</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3" name="Rectangle 162">
              <a:extLst>
                <a:ext uri="{FF2B5EF4-FFF2-40B4-BE49-F238E27FC236}">
                  <a16:creationId xmlns:a16="http://schemas.microsoft.com/office/drawing/2014/main" id="{FFE4B92C-3D0B-411C-AB21-E2F3069E207B}"/>
                </a:ext>
              </a:extLst>
            </p:cNvPr>
            <p:cNvSpPr/>
            <p:nvPr/>
          </p:nvSpPr>
          <p:spPr>
            <a:xfrm>
              <a:off x="266700" y="4838700"/>
              <a:ext cx="1647825" cy="999461"/>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Login system to comment or create a topic</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4 HRS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4" name="Rectangle 163">
              <a:extLst>
                <a:ext uri="{FF2B5EF4-FFF2-40B4-BE49-F238E27FC236}">
                  <a16:creationId xmlns:a16="http://schemas.microsoft.com/office/drawing/2014/main" id="{237B2909-A9C8-4A59-ADB4-B661C923C39D}"/>
                </a:ext>
              </a:extLst>
            </p:cNvPr>
            <p:cNvSpPr/>
            <p:nvPr/>
          </p:nvSpPr>
          <p:spPr>
            <a:xfrm>
              <a:off x="5181600" y="5286375"/>
              <a:ext cx="1647825" cy="1211580"/>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Use an API to retrieve data from third-party websites, implement into website</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10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5" name="Rectangle 164">
              <a:extLst>
                <a:ext uri="{FF2B5EF4-FFF2-40B4-BE49-F238E27FC236}">
                  <a16:creationId xmlns:a16="http://schemas.microsoft.com/office/drawing/2014/main" id="{FE89BDC3-4ED0-4DE2-A007-B6CC82406198}"/>
                </a:ext>
              </a:extLst>
            </p:cNvPr>
            <p:cNvSpPr/>
            <p:nvPr/>
          </p:nvSpPr>
          <p:spPr>
            <a:xfrm>
              <a:off x="266700" y="5962650"/>
              <a:ext cx="1647825" cy="978196"/>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Chat functionality for each sports team/society</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2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6" name="Rectangle 165">
              <a:extLst>
                <a:ext uri="{FF2B5EF4-FFF2-40B4-BE49-F238E27FC236}">
                  <a16:creationId xmlns:a16="http://schemas.microsoft.com/office/drawing/2014/main" id="{AC010F41-6F7C-4EEA-B8D6-7930638374B8}"/>
                </a:ext>
              </a:extLst>
            </p:cNvPr>
            <p:cNvSpPr/>
            <p:nvPr/>
          </p:nvSpPr>
          <p:spPr>
            <a:xfrm>
              <a:off x="2714625" y="5678917"/>
              <a:ext cx="1647825" cy="1467952"/>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Have the website fully functional and navigationally-friendly on other devices</a:t>
              </a:r>
              <a:endParaRPr kumimoji="0" lang="en-GB" sz="16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sng" strike="noStrike" kern="0" cap="none" spc="0" normalizeH="0" baseline="0" noProof="0" dirty="0">
                  <a:ln>
                    <a:noFill/>
                  </a:ln>
                  <a:solidFill>
                    <a:srgbClr val="1F3864"/>
                  </a:solidFill>
                  <a:effectLst/>
                  <a:uLnTx/>
                  <a:uFillTx/>
                  <a:latin typeface="Times New Roman" panose="02020603050405020304" pitchFamily="18" charset="0"/>
                  <a:ea typeface="Times New Roman" panose="02020603050405020304" pitchFamily="18" charset="0"/>
                  <a:cs typeface="+mn-cs"/>
                </a:rPr>
                <a:t>5 DAYS</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GB"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67" name="Text Box 384">
              <a:extLst>
                <a:ext uri="{FF2B5EF4-FFF2-40B4-BE49-F238E27FC236}">
                  <a16:creationId xmlns:a16="http://schemas.microsoft.com/office/drawing/2014/main" id="{F5125651-00C7-4B15-83ED-58CD336BB86F}"/>
                </a:ext>
              </a:extLst>
            </p:cNvPr>
            <p:cNvSpPr txBox="1"/>
            <p:nvPr/>
          </p:nvSpPr>
          <p:spPr>
            <a:xfrm>
              <a:off x="342900" y="7116694"/>
              <a:ext cx="1616149" cy="80500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Estimated time: 5 DAYS</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68" name="Text Box 385">
              <a:extLst>
                <a:ext uri="{FF2B5EF4-FFF2-40B4-BE49-F238E27FC236}">
                  <a16:creationId xmlns:a16="http://schemas.microsoft.com/office/drawing/2014/main" id="{FF19E9E6-57F0-4A74-81A2-BFB12D1B8D0B}"/>
                </a:ext>
              </a:extLst>
            </p:cNvPr>
            <p:cNvSpPr txBox="1"/>
            <p:nvPr/>
          </p:nvSpPr>
          <p:spPr>
            <a:xfrm>
              <a:off x="2838972" y="7157478"/>
              <a:ext cx="1616149" cy="8125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Estimated time: 9 DAYS, 10 HRS</a:t>
              </a:r>
              <a:endParaRPr kumimoji="0" lang="en-GB"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69" name="Text Box 386">
              <a:extLst>
                <a:ext uri="{FF2B5EF4-FFF2-40B4-BE49-F238E27FC236}">
                  <a16:creationId xmlns:a16="http://schemas.microsoft.com/office/drawing/2014/main" id="{002E893F-710C-4BA1-ADAD-A5B52C3CAC2F}"/>
                </a:ext>
              </a:extLst>
            </p:cNvPr>
            <p:cNvSpPr txBox="1"/>
            <p:nvPr/>
          </p:nvSpPr>
          <p:spPr>
            <a:xfrm>
              <a:off x="5352084" y="7086108"/>
              <a:ext cx="1616149" cy="88388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Estimated time: 17 DAYS, 12 HRS</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pic>
        <p:nvPicPr>
          <p:cNvPr id="170" name="Picture 169" descr="Agile model in Software testing">
            <a:extLst>
              <a:ext uri="{FF2B5EF4-FFF2-40B4-BE49-F238E27FC236}">
                <a16:creationId xmlns:a16="http://schemas.microsoft.com/office/drawing/2014/main" id="{5ABA1CB9-90D4-4C01-8B9F-6DF7A62B3E8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1051001" y="4450529"/>
            <a:ext cx="7002604" cy="3591539"/>
          </a:xfrm>
          <a:prstGeom prst="rect">
            <a:avLst/>
          </a:prstGeom>
          <a:noFill/>
          <a:ln w="19050">
            <a:solidFill>
              <a:schemeClr val="bg1"/>
            </a:solidFill>
          </a:ln>
        </p:spPr>
      </p:pic>
      <p:sp>
        <p:nvSpPr>
          <p:cNvPr id="171" name="TextBox 170">
            <a:extLst>
              <a:ext uri="{FF2B5EF4-FFF2-40B4-BE49-F238E27FC236}">
                <a16:creationId xmlns:a16="http://schemas.microsoft.com/office/drawing/2014/main" id="{27C6C28D-202A-494F-B87C-A248ED65269A}"/>
              </a:ext>
            </a:extLst>
          </p:cNvPr>
          <p:cNvSpPr txBox="1"/>
          <p:nvPr/>
        </p:nvSpPr>
        <p:spPr>
          <a:xfrm>
            <a:off x="13865023" y="8275957"/>
            <a:ext cx="2452740" cy="494494"/>
          </a:xfrm>
          <a:prstGeom prst="rect">
            <a:avLst/>
          </a:prstGeom>
          <a:noFill/>
        </p:spPr>
        <p:txBody>
          <a:bodyPr wrap="square" rtlCol="0">
            <a:spAutoFit/>
          </a:bodyPr>
          <a:lstStyle/>
          <a:p>
            <a:pPr>
              <a:lnSpc>
                <a:spcPct val="150000"/>
              </a:lnSpc>
            </a:pPr>
            <a:r>
              <a:rPr lang="en-GB" sz="2000" b="1" u="sng" dirty="0">
                <a:solidFill>
                  <a:schemeClr val="bg1"/>
                </a:solidFill>
              </a:rPr>
              <a:t>Agile Participants </a:t>
            </a:r>
          </a:p>
        </p:txBody>
      </p:sp>
      <p:pic>
        <p:nvPicPr>
          <p:cNvPr id="10" name="Picture 9">
            <a:extLst>
              <a:ext uri="{FF2B5EF4-FFF2-40B4-BE49-F238E27FC236}">
                <a16:creationId xmlns:a16="http://schemas.microsoft.com/office/drawing/2014/main" id="{C94142DB-4970-4435-8C13-9E6B99C73EC6}"/>
              </a:ext>
            </a:extLst>
          </p:cNvPr>
          <p:cNvPicPr>
            <a:picLocks noChangeAspect="1"/>
          </p:cNvPicPr>
          <p:nvPr/>
        </p:nvPicPr>
        <p:blipFill rotWithShape="1">
          <a:blip r:embed="rId8">
            <a:extLst>
              <a:ext uri="{28A0092B-C50C-407E-A947-70E740481C1C}">
                <a14:useLocalDpi xmlns:a14="http://schemas.microsoft.com/office/drawing/2010/main" val="0"/>
              </a:ext>
            </a:extLst>
          </a:blip>
          <a:srcRect l="33042" t="20714" r="22690" b="50000"/>
          <a:stretch/>
        </p:blipFill>
        <p:spPr>
          <a:xfrm>
            <a:off x="18643720" y="9116838"/>
            <a:ext cx="2276923" cy="2677886"/>
          </a:xfrm>
          <a:prstGeom prst="rect">
            <a:avLst/>
          </a:prstGeom>
          <a:ln w="19050">
            <a:solidFill>
              <a:schemeClr val="bg1"/>
            </a:solidFill>
          </a:ln>
        </p:spPr>
      </p:pic>
      <p:pic>
        <p:nvPicPr>
          <p:cNvPr id="12" name="Picture 11">
            <a:extLst>
              <a:ext uri="{FF2B5EF4-FFF2-40B4-BE49-F238E27FC236}">
                <a16:creationId xmlns:a16="http://schemas.microsoft.com/office/drawing/2014/main" id="{3A22357B-10E1-4E53-8701-8583911F87ED}"/>
              </a:ext>
            </a:extLst>
          </p:cNvPr>
          <p:cNvPicPr>
            <a:picLocks noChangeAspect="1"/>
          </p:cNvPicPr>
          <p:nvPr/>
        </p:nvPicPr>
        <p:blipFill rotWithShape="1">
          <a:blip r:embed="rId9">
            <a:extLst>
              <a:ext uri="{28A0092B-C50C-407E-A947-70E740481C1C}">
                <a14:useLocalDpi xmlns:a14="http://schemas.microsoft.com/office/drawing/2010/main" val="0"/>
              </a:ext>
            </a:extLst>
          </a:blip>
          <a:srcRect l="27500" t="26486" r="27408" b="44470"/>
          <a:stretch/>
        </p:blipFill>
        <p:spPr>
          <a:xfrm>
            <a:off x="23289622" y="9127849"/>
            <a:ext cx="2319344" cy="2655864"/>
          </a:xfrm>
          <a:prstGeom prst="rect">
            <a:avLst/>
          </a:prstGeom>
          <a:ln w="19050">
            <a:solidFill>
              <a:schemeClr val="bg1"/>
            </a:solidFill>
          </a:ln>
        </p:spPr>
      </p:pic>
      <p:pic>
        <p:nvPicPr>
          <p:cNvPr id="6" name="Picture 5">
            <a:extLst>
              <a:ext uri="{FF2B5EF4-FFF2-40B4-BE49-F238E27FC236}">
                <a16:creationId xmlns:a16="http://schemas.microsoft.com/office/drawing/2014/main" id="{4C19FE3C-9E9B-4D23-BECA-88734F3FAD71}"/>
              </a:ext>
            </a:extLst>
          </p:cNvPr>
          <p:cNvPicPr>
            <a:picLocks noChangeAspect="1"/>
          </p:cNvPicPr>
          <p:nvPr/>
        </p:nvPicPr>
        <p:blipFill rotWithShape="1">
          <a:blip r:embed="rId10">
            <a:extLst>
              <a:ext uri="{28A0092B-C50C-407E-A947-70E740481C1C}">
                <a14:useLocalDpi xmlns:a14="http://schemas.microsoft.com/office/drawing/2010/main" val="0"/>
              </a:ext>
            </a:extLst>
          </a:blip>
          <a:srcRect l="23952" r="26247" b="42333"/>
          <a:stretch/>
        </p:blipFill>
        <p:spPr>
          <a:xfrm>
            <a:off x="13952931" y="9083742"/>
            <a:ext cx="2276923" cy="2636559"/>
          </a:xfrm>
          <a:prstGeom prst="rect">
            <a:avLst/>
          </a:prstGeom>
          <a:ln w="19050">
            <a:solidFill>
              <a:schemeClr val="bg1"/>
            </a:solidFill>
          </a:ln>
        </p:spPr>
      </p:pic>
      <p:sp>
        <p:nvSpPr>
          <p:cNvPr id="172" name="TextBox 171">
            <a:extLst>
              <a:ext uri="{FF2B5EF4-FFF2-40B4-BE49-F238E27FC236}">
                <a16:creationId xmlns:a16="http://schemas.microsoft.com/office/drawing/2014/main" id="{3A058B58-165F-41E3-A8A2-2E7E348E6A1D}"/>
              </a:ext>
            </a:extLst>
          </p:cNvPr>
          <p:cNvSpPr txBox="1"/>
          <p:nvPr/>
        </p:nvSpPr>
        <p:spPr>
          <a:xfrm>
            <a:off x="16283201" y="9813137"/>
            <a:ext cx="2307172" cy="1285288"/>
          </a:xfrm>
          <a:prstGeom prst="rect">
            <a:avLst/>
          </a:prstGeom>
          <a:noFill/>
        </p:spPr>
        <p:txBody>
          <a:bodyPr wrap="square" rtlCol="0">
            <a:spAutoFit/>
          </a:bodyPr>
          <a:lstStyle/>
          <a:p>
            <a:pPr>
              <a:lnSpc>
                <a:spcPct val="150000"/>
              </a:lnSpc>
            </a:pPr>
            <a:r>
              <a:rPr lang="en-GB" b="1" dirty="0">
                <a:solidFill>
                  <a:schemeClr val="bg1"/>
                </a:solidFill>
              </a:rPr>
              <a:t>Josh Dewitt </a:t>
            </a:r>
          </a:p>
          <a:p>
            <a:pPr>
              <a:lnSpc>
                <a:spcPct val="150000"/>
              </a:lnSpc>
            </a:pPr>
            <a:r>
              <a:rPr lang="en-GB" b="1" dirty="0">
                <a:solidFill>
                  <a:schemeClr val="bg1"/>
                </a:solidFill>
              </a:rPr>
              <a:t>Third year</a:t>
            </a:r>
          </a:p>
          <a:p>
            <a:pPr>
              <a:lnSpc>
                <a:spcPct val="150000"/>
              </a:lnSpc>
            </a:pPr>
            <a:r>
              <a:rPr lang="en-GB" b="1" dirty="0">
                <a:solidFill>
                  <a:schemeClr val="bg1"/>
                </a:solidFill>
              </a:rPr>
              <a:t>Hockey</a:t>
            </a:r>
          </a:p>
        </p:txBody>
      </p:sp>
      <p:sp>
        <p:nvSpPr>
          <p:cNvPr id="173" name="TextBox 172">
            <a:extLst>
              <a:ext uri="{FF2B5EF4-FFF2-40B4-BE49-F238E27FC236}">
                <a16:creationId xmlns:a16="http://schemas.microsoft.com/office/drawing/2014/main" id="{09BC2E49-AAC1-4B64-8C99-340D9CAA2879}"/>
              </a:ext>
            </a:extLst>
          </p:cNvPr>
          <p:cNvSpPr txBox="1"/>
          <p:nvPr/>
        </p:nvSpPr>
        <p:spPr>
          <a:xfrm>
            <a:off x="20962395" y="9787987"/>
            <a:ext cx="2307172" cy="1285288"/>
          </a:xfrm>
          <a:prstGeom prst="rect">
            <a:avLst/>
          </a:prstGeom>
          <a:noFill/>
        </p:spPr>
        <p:txBody>
          <a:bodyPr wrap="square" rtlCol="0">
            <a:spAutoFit/>
          </a:bodyPr>
          <a:lstStyle/>
          <a:p>
            <a:pPr>
              <a:lnSpc>
                <a:spcPct val="150000"/>
              </a:lnSpc>
            </a:pPr>
            <a:r>
              <a:rPr lang="en-GB" b="1" dirty="0" err="1">
                <a:solidFill>
                  <a:schemeClr val="bg1"/>
                </a:solidFill>
              </a:rPr>
              <a:t>Pheobe</a:t>
            </a:r>
            <a:r>
              <a:rPr lang="en-GB" b="1" dirty="0">
                <a:solidFill>
                  <a:schemeClr val="bg1"/>
                </a:solidFill>
              </a:rPr>
              <a:t> Pearson</a:t>
            </a:r>
          </a:p>
          <a:p>
            <a:pPr>
              <a:lnSpc>
                <a:spcPct val="150000"/>
              </a:lnSpc>
            </a:pPr>
            <a:r>
              <a:rPr lang="en-GB" b="1" dirty="0">
                <a:solidFill>
                  <a:schemeClr val="bg1"/>
                </a:solidFill>
              </a:rPr>
              <a:t>First year</a:t>
            </a:r>
          </a:p>
          <a:p>
            <a:pPr>
              <a:lnSpc>
                <a:spcPct val="150000"/>
              </a:lnSpc>
            </a:pPr>
            <a:r>
              <a:rPr lang="en-GB" b="1" dirty="0">
                <a:solidFill>
                  <a:schemeClr val="bg1"/>
                </a:solidFill>
              </a:rPr>
              <a:t>Pole Fitness</a:t>
            </a:r>
          </a:p>
        </p:txBody>
      </p:sp>
      <p:sp>
        <p:nvSpPr>
          <p:cNvPr id="174" name="TextBox 173">
            <a:extLst>
              <a:ext uri="{FF2B5EF4-FFF2-40B4-BE49-F238E27FC236}">
                <a16:creationId xmlns:a16="http://schemas.microsoft.com/office/drawing/2014/main" id="{15510B9A-2B4B-4323-8A3F-E94EC7ED428B}"/>
              </a:ext>
            </a:extLst>
          </p:cNvPr>
          <p:cNvSpPr txBox="1"/>
          <p:nvPr/>
        </p:nvSpPr>
        <p:spPr>
          <a:xfrm>
            <a:off x="25615840" y="9745493"/>
            <a:ext cx="2307172" cy="1285288"/>
          </a:xfrm>
          <a:prstGeom prst="rect">
            <a:avLst/>
          </a:prstGeom>
          <a:noFill/>
        </p:spPr>
        <p:txBody>
          <a:bodyPr wrap="square" rtlCol="0">
            <a:spAutoFit/>
          </a:bodyPr>
          <a:lstStyle/>
          <a:p>
            <a:pPr>
              <a:lnSpc>
                <a:spcPct val="150000"/>
              </a:lnSpc>
            </a:pPr>
            <a:r>
              <a:rPr lang="en-GB" b="1" dirty="0">
                <a:solidFill>
                  <a:schemeClr val="bg1"/>
                </a:solidFill>
              </a:rPr>
              <a:t>Jamal Wiseman</a:t>
            </a:r>
          </a:p>
          <a:p>
            <a:pPr>
              <a:lnSpc>
                <a:spcPct val="150000"/>
              </a:lnSpc>
            </a:pPr>
            <a:r>
              <a:rPr lang="en-GB" b="1" dirty="0">
                <a:solidFill>
                  <a:schemeClr val="bg1"/>
                </a:solidFill>
              </a:rPr>
              <a:t>Second year</a:t>
            </a:r>
          </a:p>
          <a:p>
            <a:pPr>
              <a:lnSpc>
                <a:spcPct val="150000"/>
              </a:lnSpc>
            </a:pPr>
            <a:r>
              <a:rPr lang="en-GB" b="1" dirty="0">
                <a:solidFill>
                  <a:schemeClr val="bg1"/>
                </a:solidFill>
              </a:rPr>
              <a:t>Football</a:t>
            </a:r>
          </a:p>
        </p:txBody>
      </p:sp>
      <p:sp>
        <p:nvSpPr>
          <p:cNvPr id="175" name="Rectangle 174">
            <a:extLst>
              <a:ext uri="{FF2B5EF4-FFF2-40B4-BE49-F238E27FC236}">
                <a16:creationId xmlns:a16="http://schemas.microsoft.com/office/drawing/2014/main" id="{5C3F687B-45ED-48B8-8E5C-FDFFF8D2CBC0}"/>
              </a:ext>
            </a:extLst>
          </p:cNvPr>
          <p:cNvSpPr/>
          <p:nvPr/>
        </p:nvSpPr>
        <p:spPr>
          <a:xfrm>
            <a:off x="13344969" y="12712628"/>
            <a:ext cx="24598964" cy="7401241"/>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bg1"/>
              </a:solidFill>
            </a:endParaRPr>
          </a:p>
        </p:txBody>
      </p:sp>
      <p:sp>
        <p:nvSpPr>
          <p:cNvPr id="176" name="Rectangle 175">
            <a:extLst>
              <a:ext uri="{FF2B5EF4-FFF2-40B4-BE49-F238E27FC236}">
                <a16:creationId xmlns:a16="http://schemas.microsoft.com/office/drawing/2014/main" id="{0F99EB4A-EC78-4D7A-88F8-F61A076C2E07}"/>
              </a:ext>
            </a:extLst>
          </p:cNvPr>
          <p:cNvSpPr/>
          <p:nvPr/>
        </p:nvSpPr>
        <p:spPr>
          <a:xfrm>
            <a:off x="13351842" y="12738382"/>
            <a:ext cx="24598963"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System Features</a:t>
            </a:r>
            <a:endParaRPr lang="en-GB" dirty="0"/>
          </a:p>
        </p:txBody>
      </p:sp>
      <p:pic>
        <p:nvPicPr>
          <p:cNvPr id="14" name="Picture 13">
            <a:extLst>
              <a:ext uri="{FF2B5EF4-FFF2-40B4-BE49-F238E27FC236}">
                <a16:creationId xmlns:a16="http://schemas.microsoft.com/office/drawing/2014/main" id="{C17563A5-72AA-4BD9-A7C8-D2C410CFC8BA}"/>
              </a:ext>
            </a:extLst>
          </p:cNvPr>
          <p:cNvPicPr>
            <a:picLocks noChangeAspect="1"/>
          </p:cNvPicPr>
          <p:nvPr/>
        </p:nvPicPr>
        <p:blipFill>
          <a:blip r:embed="rId11"/>
          <a:stretch>
            <a:fillRect/>
          </a:stretch>
        </p:blipFill>
        <p:spPr>
          <a:xfrm>
            <a:off x="18087565" y="13781660"/>
            <a:ext cx="14517796" cy="742571"/>
          </a:xfrm>
          <a:prstGeom prst="rect">
            <a:avLst/>
          </a:prstGeom>
          <a:effectLst>
            <a:glow rad="215900">
              <a:schemeClr val="accent1">
                <a:satMod val="175000"/>
                <a:alpha val="40000"/>
              </a:schemeClr>
            </a:glow>
          </a:effectLst>
        </p:spPr>
      </p:pic>
      <p:grpSp>
        <p:nvGrpSpPr>
          <p:cNvPr id="17" name="Group 16">
            <a:extLst>
              <a:ext uri="{FF2B5EF4-FFF2-40B4-BE49-F238E27FC236}">
                <a16:creationId xmlns:a16="http://schemas.microsoft.com/office/drawing/2014/main" id="{CE574D19-D30B-4081-9367-138C18FB3627}"/>
              </a:ext>
            </a:extLst>
          </p:cNvPr>
          <p:cNvGrpSpPr/>
          <p:nvPr/>
        </p:nvGrpSpPr>
        <p:grpSpPr>
          <a:xfrm>
            <a:off x="14401799" y="14679797"/>
            <a:ext cx="10646229" cy="2433021"/>
            <a:chOff x="14401800" y="15267148"/>
            <a:chExt cx="10646229" cy="2433021"/>
          </a:xfrm>
        </p:grpSpPr>
        <p:sp>
          <p:nvSpPr>
            <p:cNvPr id="16" name="Rectangle: Rounded Corners 15">
              <a:extLst>
                <a:ext uri="{FF2B5EF4-FFF2-40B4-BE49-F238E27FC236}">
                  <a16:creationId xmlns:a16="http://schemas.microsoft.com/office/drawing/2014/main" id="{02FC9C15-A484-4C98-A1C4-80C3E9164CE5}"/>
                </a:ext>
              </a:extLst>
            </p:cNvPr>
            <p:cNvSpPr/>
            <p:nvPr/>
          </p:nvSpPr>
          <p:spPr>
            <a:xfrm>
              <a:off x="14401800" y="15267148"/>
              <a:ext cx="10646229" cy="24330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0" name="TextBox 179">
              <a:extLst>
                <a:ext uri="{FF2B5EF4-FFF2-40B4-BE49-F238E27FC236}">
                  <a16:creationId xmlns:a16="http://schemas.microsoft.com/office/drawing/2014/main" id="{8C9CAC1C-E53B-4325-9CA8-BF323635D58C}"/>
                </a:ext>
              </a:extLst>
            </p:cNvPr>
            <p:cNvSpPr txBox="1"/>
            <p:nvPr/>
          </p:nvSpPr>
          <p:spPr>
            <a:xfrm>
              <a:off x="14654463" y="15343700"/>
              <a:ext cx="10106525" cy="2163349"/>
            </a:xfrm>
            <a:prstGeom prst="rect">
              <a:avLst/>
            </a:prstGeom>
            <a:noFill/>
          </p:spPr>
          <p:txBody>
            <a:bodyPr wrap="square" rtlCol="0">
              <a:spAutoFit/>
            </a:bodyPr>
            <a:lstStyle/>
            <a:p>
              <a:pPr algn="ctr">
                <a:lnSpc>
                  <a:spcPct val="150000"/>
                </a:lnSpc>
              </a:pPr>
              <a:r>
                <a:rPr lang="en-GB" sz="2000" b="1" dirty="0">
                  <a:solidFill>
                    <a:schemeClr val="bg1"/>
                  </a:solidFill>
                </a:rPr>
                <a:t>Societies &amp; Sports teams information and signup</a:t>
              </a:r>
            </a:p>
            <a:p>
              <a:pPr>
                <a:lnSpc>
                  <a:spcPct val="150000"/>
                </a:lnSpc>
              </a:pPr>
              <a:r>
                <a:rPr lang="en-GB" dirty="0">
                  <a:solidFill>
                    <a:schemeClr val="bg1"/>
                  </a:solidFill>
                </a:rPr>
                <a:t>One of our main focuses to our project was to implement an online signup system for student groups in Solent University. On our Home page the users can select their desired student group, where they will be presented with a page with all relevant information, then at the bottom of the page there will be a signup form. </a:t>
              </a:r>
              <a:endParaRPr lang="en-GB" sz="2000" dirty="0">
                <a:solidFill>
                  <a:schemeClr val="bg1"/>
                </a:solidFill>
              </a:endParaRPr>
            </a:p>
          </p:txBody>
        </p:sp>
      </p:grpSp>
      <p:grpSp>
        <p:nvGrpSpPr>
          <p:cNvPr id="240" name="Group 239">
            <a:extLst>
              <a:ext uri="{FF2B5EF4-FFF2-40B4-BE49-F238E27FC236}">
                <a16:creationId xmlns:a16="http://schemas.microsoft.com/office/drawing/2014/main" id="{E3E0EF5B-7099-4FD8-917D-5A14C1C1AFC2}"/>
              </a:ext>
            </a:extLst>
          </p:cNvPr>
          <p:cNvGrpSpPr/>
          <p:nvPr/>
        </p:nvGrpSpPr>
        <p:grpSpPr>
          <a:xfrm>
            <a:off x="26172866" y="14671355"/>
            <a:ext cx="10646229" cy="2447740"/>
            <a:chOff x="26172866" y="15325902"/>
            <a:chExt cx="10646229" cy="2447740"/>
          </a:xfrm>
        </p:grpSpPr>
        <p:sp>
          <p:nvSpPr>
            <p:cNvPr id="178" name="Rectangle: Rounded Corners 177">
              <a:extLst>
                <a:ext uri="{FF2B5EF4-FFF2-40B4-BE49-F238E27FC236}">
                  <a16:creationId xmlns:a16="http://schemas.microsoft.com/office/drawing/2014/main" id="{DAF39D56-5ADF-41EF-AE14-21691AD83999}"/>
                </a:ext>
              </a:extLst>
            </p:cNvPr>
            <p:cNvSpPr/>
            <p:nvPr/>
          </p:nvSpPr>
          <p:spPr>
            <a:xfrm>
              <a:off x="26172866" y="15340621"/>
              <a:ext cx="10646229" cy="24330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1" name="TextBox 180">
              <a:extLst>
                <a:ext uri="{FF2B5EF4-FFF2-40B4-BE49-F238E27FC236}">
                  <a16:creationId xmlns:a16="http://schemas.microsoft.com/office/drawing/2014/main" id="{5CA5F625-B974-46AF-91DB-8FFE43092BA8}"/>
                </a:ext>
              </a:extLst>
            </p:cNvPr>
            <p:cNvSpPr txBox="1"/>
            <p:nvPr/>
          </p:nvSpPr>
          <p:spPr>
            <a:xfrm>
              <a:off x="26514690" y="15325902"/>
              <a:ext cx="10106525" cy="1880451"/>
            </a:xfrm>
            <a:prstGeom prst="rect">
              <a:avLst/>
            </a:prstGeom>
            <a:noFill/>
          </p:spPr>
          <p:txBody>
            <a:bodyPr wrap="square" rtlCol="0">
              <a:spAutoFit/>
            </a:bodyPr>
            <a:lstStyle/>
            <a:p>
              <a:pPr algn="ctr">
                <a:lnSpc>
                  <a:spcPct val="150000"/>
                </a:lnSpc>
              </a:pPr>
              <a:r>
                <a:rPr lang="en-GB" sz="2000" b="1" dirty="0">
                  <a:solidFill>
                    <a:schemeClr val="bg1"/>
                  </a:solidFill>
                </a:rPr>
                <a:t>Sports statistics and performance</a:t>
              </a:r>
            </a:p>
            <a:p>
              <a:pPr>
                <a:lnSpc>
                  <a:spcPct val="150000"/>
                </a:lnSpc>
              </a:pPr>
              <a:r>
                <a:rPr lang="en-GB" sz="2000" dirty="0">
                  <a:solidFill>
                    <a:schemeClr val="bg1"/>
                  </a:solidFill>
                </a:rPr>
                <a:t>This section provides to the user statistics and league tables for all sports teams. This is great for people who are following a team, or simply for a current player to look at how well he has been performing. </a:t>
              </a:r>
            </a:p>
          </p:txBody>
        </p:sp>
      </p:grpSp>
      <p:grpSp>
        <p:nvGrpSpPr>
          <p:cNvPr id="242" name="Group 241">
            <a:extLst>
              <a:ext uri="{FF2B5EF4-FFF2-40B4-BE49-F238E27FC236}">
                <a16:creationId xmlns:a16="http://schemas.microsoft.com/office/drawing/2014/main" id="{00B002E4-5E8D-4A2E-A2DA-CE1FAB8C2ACB}"/>
              </a:ext>
            </a:extLst>
          </p:cNvPr>
          <p:cNvGrpSpPr/>
          <p:nvPr/>
        </p:nvGrpSpPr>
        <p:grpSpPr>
          <a:xfrm>
            <a:off x="26148961" y="17318669"/>
            <a:ext cx="10646229" cy="2433021"/>
            <a:chOff x="26101514" y="18495376"/>
            <a:chExt cx="10646229" cy="2433021"/>
          </a:xfrm>
        </p:grpSpPr>
        <p:sp>
          <p:nvSpPr>
            <p:cNvPr id="179" name="Rectangle: Rounded Corners 178">
              <a:extLst>
                <a:ext uri="{FF2B5EF4-FFF2-40B4-BE49-F238E27FC236}">
                  <a16:creationId xmlns:a16="http://schemas.microsoft.com/office/drawing/2014/main" id="{327968EF-3419-439B-B8FC-BB7DB3AC5F04}"/>
                </a:ext>
              </a:extLst>
            </p:cNvPr>
            <p:cNvSpPr/>
            <p:nvPr/>
          </p:nvSpPr>
          <p:spPr>
            <a:xfrm>
              <a:off x="26101514" y="18495376"/>
              <a:ext cx="10646229" cy="24330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2" name="TextBox 181">
              <a:extLst>
                <a:ext uri="{FF2B5EF4-FFF2-40B4-BE49-F238E27FC236}">
                  <a16:creationId xmlns:a16="http://schemas.microsoft.com/office/drawing/2014/main" id="{E41DA991-7421-43EF-9036-234282EB0158}"/>
                </a:ext>
              </a:extLst>
            </p:cNvPr>
            <p:cNvSpPr txBox="1"/>
            <p:nvPr/>
          </p:nvSpPr>
          <p:spPr>
            <a:xfrm>
              <a:off x="26442717" y="18503992"/>
              <a:ext cx="10106525" cy="1747851"/>
            </a:xfrm>
            <a:prstGeom prst="rect">
              <a:avLst/>
            </a:prstGeom>
            <a:noFill/>
          </p:spPr>
          <p:txBody>
            <a:bodyPr wrap="square" rtlCol="0">
              <a:spAutoFit/>
            </a:bodyPr>
            <a:lstStyle/>
            <a:p>
              <a:pPr algn="ctr">
                <a:lnSpc>
                  <a:spcPct val="150000"/>
                </a:lnSpc>
              </a:pPr>
              <a:r>
                <a:rPr lang="en-GB" sz="2000" b="1" dirty="0">
                  <a:solidFill>
                    <a:schemeClr val="bg1"/>
                  </a:solidFill>
                </a:rPr>
                <a:t>Forum social</a:t>
              </a:r>
            </a:p>
            <a:p>
              <a:pPr>
                <a:lnSpc>
                  <a:spcPct val="150000"/>
                </a:lnSpc>
              </a:pPr>
              <a:r>
                <a:rPr lang="en-GB" dirty="0">
                  <a:solidFill>
                    <a:schemeClr val="bg1"/>
                  </a:solidFill>
                </a:rPr>
                <a:t>We wanted to create a strong online community, by having a forum for students this can give them the feeling of influence, in other words they can have their say to changing the community for the better. This is key focus of ours to maintain this website in the future.  </a:t>
              </a:r>
              <a:endParaRPr lang="en-GB" sz="2000" dirty="0">
                <a:solidFill>
                  <a:schemeClr val="bg1"/>
                </a:solidFill>
              </a:endParaRPr>
            </a:p>
          </p:txBody>
        </p:sp>
      </p:grpSp>
      <p:grpSp>
        <p:nvGrpSpPr>
          <p:cNvPr id="241" name="Group 240">
            <a:extLst>
              <a:ext uri="{FF2B5EF4-FFF2-40B4-BE49-F238E27FC236}">
                <a16:creationId xmlns:a16="http://schemas.microsoft.com/office/drawing/2014/main" id="{B42C4F23-93BA-4A9F-B052-15E39D7804AD}"/>
              </a:ext>
            </a:extLst>
          </p:cNvPr>
          <p:cNvGrpSpPr/>
          <p:nvPr/>
        </p:nvGrpSpPr>
        <p:grpSpPr>
          <a:xfrm>
            <a:off x="14401799" y="17275675"/>
            <a:ext cx="10646229" cy="2433021"/>
            <a:chOff x="14401799" y="18451951"/>
            <a:chExt cx="10646229" cy="2433021"/>
          </a:xfrm>
        </p:grpSpPr>
        <p:sp>
          <p:nvSpPr>
            <p:cNvPr id="177" name="Rectangle: Rounded Corners 176">
              <a:extLst>
                <a:ext uri="{FF2B5EF4-FFF2-40B4-BE49-F238E27FC236}">
                  <a16:creationId xmlns:a16="http://schemas.microsoft.com/office/drawing/2014/main" id="{F25B1732-FA5F-4D0D-89EC-325C2C96F490}"/>
                </a:ext>
              </a:extLst>
            </p:cNvPr>
            <p:cNvSpPr/>
            <p:nvPr/>
          </p:nvSpPr>
          <p:spPr>
            <a:xfrm>
              <a:off x="14401799" y="18451951"/>
              <a:ext cx="10646229" cy="24330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3" name="TextBox 182">
              <a:extLst>
                <a:ext uri="{FF2B5EF4-FFF2-40B4-BE49-F238E27FC236}">
                  <a16:creationId xmlns:a16="http://schemas.microsoft.com/office/drawing/2014/main" id="{B191FE21-C926-49D1-8609-0A40D0400F73}"/>
                </a:ext>
              </a:extLst>
            </p:cNvPr>
            <p:cNvSpPr txBox="1"/>
            <p:nvPr/>
          </p:nvSpPr>
          <p:spPr>
            <a:xfrm>
              <a:off x="14728918" y="18499442"/>
              <a:ext cx="10106525" cy="1880451"/>
            </a:xfrm>
            <a:prstGeom prst="rect">
              <a:avLst/>
            </a:prstGeom>
            <a:noFill/>
          </p:spPr>
          <p:txBody>
            <a:bodyPr wrap="square" rtlCol="0">
              <a:spAutoFit/>
            </a:bodyPr>
            <a:lstStyle/>
            <a:p>
              <a:pPr algn="ctr">
                <a:lnSpc>
                  <a:spcPct val="150000"/>
                </a:lnSpc>
              </a:pPr>
              <a:r>
                <a:rPr lang="en-GB" sz="2000" b="1" dirty="0">
                  <a:solidFill>
                    <a:schemeClr val="bg1"/>
                  </a:solidFill>
                </a:rPr>
                <a:t>Student groups blogs and news </a:t>
              </a:r>
            </a:p>
            <a:p>
              <a:pPr>
                <a:lnSpc>
                  <a:spcPct val="150000"/>
                </a:lnSpc>
              </a:pPr>
              <a:r>
                <a:rPr lang="en-GB" sz="2000" dirty="0">
                  <a:solidFill>
                    <a:schemeClr val="bg1"/>
                  </a:solidFill>
                </a:rPr>
                <a:t>We wanted to have a page that just focuses all relevant information and news regarding student groups, this is to give the user interest with what is going on. We provide blogs on sports team progress, society events, and current facilities. </a:t>
              </a:r>
              <a:endParaRPr lang="en-GB" sz="2400" dirty="0">
                <a:solidFill>
                  <a:schemeClr val="bg1"/>
                </a:solidFill>
              </a:endParaRPr>
            </a:p>
          </p:txBody>
        </p:sp>
      </p:grpSp>
      <p:sp>
        <p:nvSpPr>
          <p:cNvPr id="184" name="Rectangle 183">
            <a:extLst>
              <a:ext uri="{FF2B5EF4-FFF2-40B4-BE49-F238E27FC236}">
                <a16:creationId xmlns:a16="http://schemas.microsoft.com/office/drawing/2014/main" id="{2D95AB65-2AC9-48DB-A31E-5F60DA0803B2}"/>
              </a:ext>
            </a:extLst>
          </p:cNvPr>
          <p:cNvSpPr/>
          <p:nvPr/>
        </p:nvSpPr>
        <p:spPr>
          <a:xfrm>
            <a:off x="13341816" y="20113869"/>
            <a:ext cx="24598964" cy="8131470"/>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bg1"/>
              </a:solidFill>
            </a:endParaRPr>
          </a:p>
        </p:txBody>
      </p:sp>
      <p:sp>
        <p:nvSpPr>
          <p:cNvPr id="185" name="Rectangle 184">
            <a:extLst>
              <a:ext uri="{FF2B5EF4-FFF2-40B4-BE49-F238E27FC236}">
                <a16:creationId xmlns:a16="http://schemas.microsoft.com/office/drawing/2014/main" id="{D3158805-947C-4A97-901F-759F4A8FED45}"/>
              </a:ext>
            </a:extLst>
          </p:cNvPr>
          <p:cNvSpPr/>
          <p:nvPr/>
        </p:nvSpPr>
        <p:spPr>
          <a:xfrm>
            <a:off x="13351841" y="20105127"/>
            <a:ext cx="24598963"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System Management</a:t>
            </a:r>
            <a:endParaRPr lang="en-GB" dirty="0"/>
          </a:p>
        </p:txBody>
      </p:sp>
      <p:grpSp>
        <p:nvGrpSpPr>
          <p:cNvPr id="186" name="Group 185">
            <a:extLst>
              <a:ext uri="{FF2B5EF4-FFF2-40B4-BE49-F238E27FC236}">
                <a16:creationId xmlns:a16="http://schemas.microsoft.com/office/drawing/2014/main" id="{CDA2BFB3-7C7D-4EBA-AC67-EA85A2542D3B}"/>
              </a:ext>
            </a:extLst>
          </p:cNvPr>
          <p:cNvGrpSpPr/>
          <p:nvPr/>
        </p:nvGrpSpPr>
        <p:grpSpPr>
          <a:xfrm>
            <a:off x="15960704" y="21286897"/>
            <a:ext cx="20660511" cy="7080585"/>
            <a:chOff x="-203874" y="-147860"/>
            <a:chExt cx="10632296" cy="7124596"/>
          </a:xfrm>
        </p:grpSpPr>
        <p:grpSp>
          <p:nvGrpSpPr>
            <p:cNvPr id="187" name="Group 186">
              <a:extLst>
                <a:ext uri="{FF2B5EF4-FFF2-40B4-BE49-F238E27FC236}">
                  <a16:creationId xmlns:a16="http://schemas.microsoft.com/office/drawing/2014/main" id="{02325B43-EB05-4953-A656-9C3E42F29AEF}"/>
                </a:ext>
              </a:extLst>
            </p:cNvPr>
            <p:cNvGrpSpPr/>
            <p:nvPr/>
          </p:nvGrpSpPr>
          <p:grpSpPr>
            <a:xfrm>
              <a:off x="3678345" y="709441"/>
              <a:ext cx="2273269" cy="1671153"/>
              <a:chOff x="36511" y="-94601"/>
              <a:chExt cx="2273269" cy="1671153"/>
            </a:xfrm>
          </p:grpSpPr>
          <p:sp>
            <p:nvSpPr>
              <p:cNvPr id="237" name="Oval 236">
                <a:extLst>
                  <a:ext uri="{FF2B5EF4-FFF2-40B4-BE49-F238E27FC236}">
                    <a16:creationId xmlns:a16="http://schemas.microsoft.com/office/drawing/2014/main" id="{A97377EF-587E-4C47-9F48-C540893B5973}"/>
                  </a:ext>
                </a:extLst>
              </p:cNvPr>
              <p:cNvSpPr/>
              <p:nvPr/>
            </p:nvSpPr>
            <p:spPr>
              <a:xfrm>
                <a:off x="441434" y="315310"/>
                <a:ext cx="1403131" cy="1261242"/>
              </a:xfrm>
              <a:prstGeom prst="ellipse">
                <a:avLst/>
              </a:prstGeom>
              <a:noFill/>
              <a:ln>
                <a:solidFill>
                  <a:srgbClr val="08155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solidFill>
                    <a:schemeClr val="bg1"/>
                  </a:solidFill>
                </a:endParaRPr>
              </a:p>
            </p:txBody>
          </p:sp>
          <p:sp>
            <p:nvSpPr>
              <p:cNvPr id="238" name="Text Box 87">
                <a:extLst>
                  <a:ext uri="{FF2B5EF4-FFF2-40B4-BE49-F238E27FC236}">
                    <a16:creationId xmlns:a16="http://schemas.microsoft.com/office/drawing/2014/main" id="{7AF456BF-1504-4DC4-AE61-CA21B02ADEC1}"/>
                  </a:ext>
                </a:extLst>
              </p:cNvPr>
              <p:cNvSpPr txBox="1"/>
              <p:nvPr/>
            </p:nvSpPr>
            <p:spPr>
              <a:xfrm>
                <a:off x="36511" y="-94601"/>
                <a:ext cx="2273269" cy="34684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b="1" dirty="0">
                    <a:solidFill>
                      <a:schemeClr val="bg1"/>
                    </a:solidFill>
                    <a:effectLst/>
                    <a:ea typeface="Times New Roman" panose="02020603050405020304" pitchFamily="18" charset="0"/>
                  </a:rPr>
                  <a:t>Student group’s website</a:t>
                </a:r>
                <a:endParaRPr lang="en-GB" sz="1600" dirty="0">
                  <a:solidFill>
                    <a:schemeClr val="bg1"/>
                  </a:solidFill>
                  <a:effectLst/>
                  <a:ea typeface="Times New Roman" panose="02020603050405020304" pitchFamily="18" charset="0"/>
                </a:endParaRPr>
              </a:p>
            </p:txBody>
          </p:sp>
          <p:sp>
            <p:nvSpPr>
              <p:cNvPr id="239" name="Text Box 88">
                <a:extLst>
                  <a:ext uri="{FF2B5EF4-FFF2-40B4-BE49-F238E27FC236}">
                    <a16:creationId xmlns:a16="http://schemas.microsoft.com/office/drawing/2014/main" id="{61BB452E-C226-4378-9258-E2A20A991322}"/>
                  </a:ext>
                </a:extLst>
              </p:cNvPr>
              <p:cNvSpPr txBox="1"/>
              <p:nvPr/>
            </p:nvSpPr>
            <p:spPr>
              <a:xfrm>
                <a:off x="614855" y="725212"/>
                <a:ext cx="1091022" cy="53168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2400" b="1" dirty="0">
                    <a:solidFill>
                      <a:schemeClr val="bg1"/>
                    </a:solidFill>
                    <a:effectLst/>
                    <a:ea typeface="Times New Roman" panose="02020603050405020304" pitchFamily="18" charset="0"/>
                  </a:rPr>
                  <a:t>Central Hub</a:t>
                </a:r>
                <a:endParaRPr lang="en-GB" sz="2000" b="1" dirty="0">
                  <a:solidFill>
                    <a:schemeClr val="bg1"/>
                  </a:solidFill>
                  <a:effectLst/>
                  <a:ea typeface="Times New Roman" panose="02020603050405020304" pitchFamily="18" charset="0"/>
                </a:endParaRPr>
              </a:p>
            </p:txBody>
          </p:sp>
        </p:grpSp>
        <p:grpSp>
          <p:nvGrpSpPr>
            <p:cNvPr id="188" name="Group 187">
              <a:extLst>
                <a:ext uri="{FF2B5EF4-FFF2-40B4-BE49-F238E27FC236}">
                  <a16:creationId xmlns:a16="http://schemas.microsoft.com/office/drawing/2014/main" id="{96705AFB-EF32-40FD-9974-020F649154EC}"/>
                </a:ext>
              </a:extLst>
            </p:cNvPr>
            <p:cNvGrpSpPr/>
            <p:nvPr/>
          </p:nvGrpSpPr>
          <p:grpSpPr>
            <a:xfrm>
              <a:off x="-78190" y="-117670"/>
              <a:ext cx="3507399" cy="1666088"/>
              <a:chOff x="-172783" y="-196498"/>
              <a:chExt cx="3507399" cy="1666088"/>
            </a:xfrm>
          </p:grpSpPr>
          <p:grpSp>
            <p:nvGrpSpPr>
              <p:cNvPr id="232" name="Group 231">
                <a:extLst>
                  <a:ext uri="{FF2B5EF4-FFF2-40B4-BE49-F238E27FC236}">
                    <a16:creationId xmlns:a16="http://schemas.microsoft.com/office/drawing/2014/main" id="{59597E08-5A7D-4CDA-A193-E71A9E0F0786}"/>
                  </a:ext>
                </a:extLst>
              </p:cNvPr>
              <p:cNvGrpSpPr/>
              <p:nvPr/>
            </p:nvGrpSpPr>
            <p:grpSpPr>
              <a:xfrm>
                <a:off x="-172783" y="-196498"/>
                <a:ext cx="1292313" cy="1666088"/>
                <a:chOff x="-172783" y="-306857"/>
                <a:chExt cx="1292313" cy="1666088"/>
              </a:xfrm>
            </p:grpSpPr>
            <p:pic>
              <p:nvPicPr>
                <p:cNvPr id="234" name="Picture 233">
                  <a:extLst>
                    <a:ext uri="{FF2B5EF4-FFF2-40B4-BE49-F238E27FC236}">
                      <a16:creationId xmlns:a16="http://schemas.microsoft.com/office/drawing/2014/main" id="{C80419AD-A34E-46EE-A3EF-38DC9D59287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331" y="-306857"/>
                  <a:ext cx="575484" cy="1052594"/>
                </a:xfrm>
                <a:prstGeom prst="rect">
                  <a:avLst/>
                </a:prstGeom>
              </p:spPr>
            </p:pic>
            <p:sp>
              <p:nvSpPr>
                <p:cNvPr id="235" name="Text Box 92">
                  <a:extLst>
                    <a:ext uri="{FF2B5EF4-FFF2-40B4-BE49-F238E27FC236}">
                      <a16:creationId xmlns:a16="http://schemas.microsoft.com/office/drawing/2014/main" id="{CA8CC161-4EF8-4AFA-966D-E19AA193B426}"/>
                    </a:ext>
                  </a:extLst>
                </p:cNvPr>
                <p:cNvSpPr txBox="1"/>
                <p:nvPr/>
              </p:nvSpPr>
              <p:spPr>
                <a:xfrm>
                  <a:off x="-172783" y="843931"/>
                  <a:ext cx="1292313" cy="5153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Fresher Student</a:t>
                  </a:r>
                  <a:endParaRPr lang="en-GB" dirty="0">
                    <a:solidFill>
                      <a:schemeClr val="bg1"/>
                    </a:solidFill>
                    <a:effectLst/>
                    <a:ea typeface="Times New Roman" panose="02020603050405020304" pitchFamily="18" charset="0"/>
                  </a:endParaRPr>
                </a:p>
              </p:txBody>
            </p:sp>
          </p:grpSp>
          <p:sp>
            <p:nvSpPr>
              <p:cNvPr id="233" name="Text Box 93">
                <a:extLst>
                  <a:ext uri="{FF2B5EF4-FFF2-40B4-BE49-F238E27FC236}">
                    <a16:creationId xmlns:a16="http://schemas.microsoft.com/office/drawing/2014/main" id="{652530CC-6878-4834-BE97-E6F7C3108C50}"/>
                  </a:ext>
                </a:extLst>
              </p:cNvPr>
              <p:cNvSpPr txBox="1"/>
              <p:nvPr/>
            </p:nvSpPr>
            <p:spPr>
              <a:xfrm>
                <a:off x="702364" y="-98344"/>
                <a:ext cx="2632252" cy="13861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What student groups </a:t>
                </a:r>
                <a:r>
                  <a:rPr lang="en-GB" sz="1600" dirty="0">
                    <a:solidFill>
                      <a:schemeClr val="bg1"/>
                    </a:solidFill>
                    <a:ea typeface="Times New Roman" panose="02020603050405020304" pitchFamily="18" charset="0"/>
                  </a:rPr>
                  <a:t>are available?</a:t>
                </a:r>
                <a:endParaRPr lang="en-GB" sz="1600" dirty="0">
                  <a:solidFill>
                    <a:schemeClr val="bg1"/>
                  </a:solidFill>
                  <a:effectLst/>
                  <a:ea typeface="Times New Roman" panose="02020603050405020304" pitchFamily="18" charset="0"/>
                </a:endParaRPr>
              </a:p>
              <a:p>
                <a:pPr marL="457200" indent="-228600">
                  <a:spcAft>
                    <a:spcPts val="0"/>
                  </a:spcAft>
                </a:pPr>
                <a:r>
                  <a:rPr lang="en-GB" sz="1600" dirty="0">
                    <a:solidFill>
                      <a:schemeClr val="bg1"/>
                    </a:solidFill>
                    <a:effectLst/>
                    <a:ea typeface="Times New Roman" panose="02020603050405020304" pitchFamily="18" charset="0"/>
                  </a:rPr>
                  <a:t>I want to see how many people are currently </a:t>
                </a:r>
                <a:r>
                  <a:rPr lang="en-GB" sz="1600" dirty="0">
                    <a:solidFill>
                      <a:schemeClr val="bg1"/>
                    </a:solidFill>
                    <a:ea typeface="Times New Roman" panose="02020603050405020304" pitchFamily="18" charset="0"/>
                  </a:rPr>
                  <a:t>in a student group</a:t>
                </a:r>
                <a:endParaRPr lang="en-GB" sz="1600" dirty="0">
                  <a:solidFill>
                    <a:schemeClr val="bg1"/>
                  </a:solidFill>
                  <a:effectLst/>
                  <a:ea typeface="Times New Roman" panose="02020603050405020304" pitchFamily="18" charset="0"/>
                </a:endParaRPr>
              </a:p>
              <a:p>
                <a:pPr marL="457200" indent="-228600">
                  <a:spcAft>
                    <a:spcPts val="0"/>
                  </a:spcAft>
                </a:pPr>
                <a:r>
                  <a:rPr lang="en-GB" sz="1600" dirty="0">
                    <a:solidFill>
                      <a:schemeClr val="bg1"/>
                    </a:solidFill>
                    <a:effectLst/>
                    <a:ea typeface="Times New Roman" panose="02020603050405020304" pitchFamily="18" charset="0"/>
                  </a:rPr>
                  <a:t>I want to sign up to a group</a:t>
                </a:r>
              </a:p>
            </p:txBody>
          </p:sp>
        </p:grpSp>
        <p:grpSp>
          <p:nvGrpSpPr>
            <p:cNvPr id="189" name="Group 188">
              <a:extLst>
                <a:ext uri="{FF2B5EF4-FFF2-40B4-BE49-F238E27FC236}">
                  <a16:creationId xmlns:a16="http://schemas.microsoft.com/office/drawing/2014/main" id="{9A04F788-3B73-40C8-9909-DDBB90876F0F}"/>
                </a:ext>
              </a:extLst>
            </p:cNvPr>
            <p:cNvGrpSpPr/>
            <p:nvPr/>
          </p:nvGrpSpPr>
          <p:grpSpPr>
            <a:xfrm>
              <a:off x="6583930" y="-147860"/>
              <a:ext cx="3795089" cy="1734901"/>
              <a:chOff x="561503" y="-147860"/>
              <a:chExt cx="3795089" cy="1734901"/>
            </a:xfrm>
          </p:grpSpPr>
          <p:grpSp>
            <p:nvGrpSpPr>
              <p:cNvPr id="228" name="Group 227">
                <a:extLst>
                  <a:ext uri="{FF2B5EF4-FFF2-40B4-BE49-F238E27FC236}">
                    <a16:creationId xmlns:a16="http://schemas.microsoft.com/office/drawing/2014/main" id="{5FAE8744-C222-43D6-AD04-4B06B92AFC95}"/>
                  </a:ext>
                </a:extLst>
              </p:cNvPr>
              <p:cNvGrpSpPr/>
              <p:nvPr/>
            </p:nvGrpSpPr>
            <p:grpSpPr>
              <a:xfrm>
                <a:off x="3100102" y="-147860"/>
                <a:ext cx="1256490" cy="1734901"/>
                <a:chOff x="703744" y="-494702"/>
                <a:chExt cx="1256490" cy="1734901"/>
              </a:xfrm>
            </p:grpSpPr>
            <p:pic>
              <p:nvPicPr>
                <p:cNvPr id="230" name="Picture 229">
                  <a:extLst>
                    <a:ext uri="{FF2B5EF4-FFF2-40B4-BE49-F238E27FC236}">
                      <a16:creationId xmlns:a16="http://schemas.microsoft.com/office/drawing/2014/main" id="{32702303-B3A3-45BE-A0A6-E8090C6FD58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619" y="-494702"/>
                  <a:ext cx="666346" cy="1116782"/>
                </a:xfrm>
                <a:prstGeom prst="rect">
                  <a:avLst/>
                </a:prstGeom>
              </p:spPr>
            </p:pic>
            <p:sp>
              <p:nvSpPr>
                <p:cNvPr id="231" name="Text Box 289">
                  <a:extLst>
                    <a:ext uri="{FF2B5EF4-FFF2-40B4-BE49-F238E27FC236}">
                      <a16:creationId xmlns:a16="http://schemas.microsoft.com/office/drawing/2014/main" id="{71C68386-DA6E-4330-B25A-3385CF7B6C42}"/>
                    </a:ext>
                  </a:extLst>
                </p:cNvPr>
                <p:cNvSpPr txBox="1"/>
                <p:nvPr/>
              </p:nvSpPr>
              <p:spPr>
                <a:xfrm>
                  <a:off x="703744" y="732214"/>
                  <a:ext cx="1256490" cy="507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Sports Student</a:t>
                  </a:r>
                  <a:endParaRPr lang="en-GB" dirty="0">
                    <a:solidFill>
                      <a:schemeClr val="bg1"/>
                    </a:solidFill>
                    <a:effectLst/>
                    <a:ea typeface="Times New Roman" panose="02020603050405020304" pitchFamily="18" charset="0"/>
                  </a:endParaRPr>
                </a:p>
              </p:txBody>
            </p:sp>
          </p:grpSp>
          <p:sp>
            <p:nvSpPr>
              <p:cNvPr id="229" name="Text Box 290">
                <a:extLst>
                  <a:ext uri="{FF2B5EF4-FFF2-40B4-BE49-F238E27FC236}">
                    <a16:creationId xmlns:a16="http://schemas.microsoft.com/office/drawing/2014/main" id="{76567E6F-F034-4843-8CAC-59E2CFDF4EC4}"/>
                  </a:ext>
                </a:extLst>
              </p:cNvPr>
              <p:cNvSpPr txBox="1"/>
              <p:nvPr/>
            </p:nvSpPr>
            <p:spPr>
              <a:xfrm>
                <a:off x="561503" y="19549"/>
                <a:ext cx="2837181" cy="12768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I want to see how my team are performing</a:t>
                </a:r>
              </a:p>
              <a:p>
                <a:pPr marL="457200" indent="-228600">
                  <a:spcAft>
                    <a:spcPts val="0"/>
                  </a:spcAft>
                </a:pPr>
                <a:r>
                  <a:rPr lang="en-GB" sz="1600" dirty="0">
                    <a:solidFill>
                      <a:schemeClr val="bg1"/>
                    </a:solidFill>
                    <a:ea typeface="Times New Roman" panose="02020603050405020304" pitchFamily="18" charset="0"/>
                  </a:rPr>
                  <a:t>W</a:t>
                </a:r>
                <a:r>
                  <a:rPr lang="en-GB" sz="1600" dirty="0">
                    <a:solidFill>
                      <a:schemeClr val="bg1"/>
                    </a:solidFill>
                    <a:effectLst/>
                    <a:ea typeface="Times New Roman" panose="02020603050405020304" pitchFamily="18" charset="0"/>
                  </a:rPr>
                  <a:t>hen  is our next match?</a:t>
                </a:r>
              </a:p>
              <a:p>
                <a:pPr marL="457200" indent="-228600">
                  <a:spcAft>
                    <a:spcPts val="0"/>
                  </a:spcAft>
                </a:pPr>
                <a:r>
                  <a:rPr lang="en-GB" sz="1600" dirty="0">
                    <a:solidFill>
                      <a:schemeClr val="bg1"/>
                    </a:solidFill>
                    <a:effectLst/>
                    <a:ea typeface="Times New Roman" panose="02020603050405020304" pitchFamily="18" charset="0"/>
                  </a:rPr>
                  <a:t>Who is the top goal scorers in the league</a:t>
                </a:r>
              </a:p>
              <a:p>
                <a:pPr marL="457200" indent="-228600">
                  <a:spcAft>
                    <a:spcPts val="0"/>
                  </a:spcAft>
                </a:pPr>
                <a:r>
                  <a:rPr lang="en-GB" sz="1600" dirty="0">
                    <a:solidFill>
                      <a:schemeClr val="bg1"/>
                    </a:solidFill>
                    <a:effectLst/>
                    <a:ea typeface="Times New Roman" panose="02020603050405020304" pitchFamily="18" charset="0"/>
                  </a:rPr>
                  <a:t>I want to post a discussion on a forum</a:t>
                </a:r>
              </a:p>
              <a:p>
                <a:pPr marL="457200" indent="-228600">
                  <a:spcAft>
                    <a:spcPts val="0"/>
                  </a:spcAft>
                </a:pPr>
                <a:r>
                  <a:rPr lang="en-GB" sz="1600" dirty="0">
                    <a:solidFill>
                      <a:schemeClr val="bg1"/>
                    </a:solidFill>
                    <a:effectLst/>
                    <a:ea typeface="Times New Roman" panose="02020603050405020304" pitchFamily="18" charset="0"/>
                  </a:rPr>
                  <a:t>What is the latest news regarding my sport</a:t>
                </a:r>
              </a:p>
            </p:txBody>
          </p:sp>
        </p:grpSp>
        <p:grpSp>
          <p:nvGrpSpPr>
            <p:cNvPr id="190" name="Group 189">
              <a:extLst>
                <a:ext uri="{FF2B5EF4-FFF2-40B4-BE49-F238E27FC236}">
                  <a16:creationId xmlns:a16="http://schemas.microsoft.com/office/drawing/2014/main" id="{30D02A65-9510-4227-A354-E8D99F1336DE}"/>
                </a:ext>
              </a:extLst>
            </p:cNvPr>
            <p:cNvGrpSpPr/>
            <p:nvPr/>
          </p:nvGrpSpPr>
          <p:grpSpPr>
            <a:xfrm>
              <a:off x="-203874" y="1706907"/>
              <a:ext cx="3570806" cy="1746876"/>
              <a:chOff x="-203874" y="-27300"/>
              <a:chExt cx="3570806" cy="1746876"/>
            </a:xfrm>
          </p:grpSpPr>
          <p:grpSp>
            <p:nvGrpSpPr>
              <p:cNvPr id="224" name="Group 223">
                <a:extLst>
                  <a:ext uri="{FF2B5EF4-FFF2-40B4-BE49-F238E27FC236}">
                    <a16:creationId xmlns:a16="http://schemas.microsoft.com/office/drawing/2014/main" id="{C41B3810-5C52-43C5-94BF-DC8C7846BB53}"/>
                  </a:ext>
                </a:extLst>
              </p:cNvPr>
              <p:cNvGrpSpPr/>
              <p:nvPr/>
            </p:nvGrpSpPr>
            <p:grpSpPr>
              <a:xfrm>
                <a:off x="-203874" y="-27300"/>
                <a:ext cx="1497660" cy="1499605"/>
                <a:chOff x="-203874" y="-421438"/>
                <a:chExt cx="1497660" cy="1499605"/>
              </a:xfrm>
            </p:grpSpPr>
            <p:pic>
              <p:nvPicPr>
                <p:cNvPr id="226" name="Picture 225">
                  <a:extLst>
                    <a:ext uri="{FF2B5EF4-FFF2-40B4-BE49-F238E27FC236}">
                      <a16:creationId xmlns:a16="http://schemas.microsoft.com/office/drawing/2014/main" id="{5E2E9418-0297-4469-8B32-333B2A21E46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9047" y="-421438"/>
                  <a:ext cx="566212" cy="1113317"/>
                </a:xfrm>
                <a:prstGeom prst="rect">
                  <a:avLst/>
                </a:prstGeom>
              </p:spPr>
            </p:pic>
            <p:sp>
              <p:nvSpPr>
                <p:cNvPr id="227" name="Text Box 294">
                  <a:extLst>
                    <a:ext uri="{FF2B5EF4-FFF2-40B4-BE49-F238E27FC236}">
                      <a16:creationId xmlns:a16="http://schemas.microsoft.com/office/drawing/2014/main" id="{59F6F075-1FC5-41A1-831A-8BBBE8DA77CE}"/>
                    </a:ext>
                  </a:extLst>
                </p:cNvPr>
                <p:cNvSpPr txBox="1"/>
                <p:nvPr/>
              </p:nvSpPr>
              <p:spPr>
                <a:xfrm>
                  <a:off x="-203874" y="762857"/>
                  <a:ext cx="1497660" cy="3153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Website Creator</a:t>
                  </a:r>
                  <a:endParaRPr lang="en-GB" dirty="0">
                    <a:solidFill>
                      <a:schemeClr val="bg1"/>
                    </a:solidFill>
                    <a:effectLst/>
                    <a:ea typeface="Times New Roman" panose="02020603050405020304" pitchFamily="18" charset="0"/>
                  </a:endParaRPr>
                </a:p>
              </p:txBody>
            </p:sp>
          </p:grpSp>
          <p:sp>
            <p:nvSpPr>
              <p:cNvPr id="225" name="Text Box 295">
                <a:extLst>
                  <a:ext uri="{FF2B5EF4-FFF2-40B4-BE49-F238E27FC236}">
                    <a16:creationId xmlns:a16="http://schemas.microsoft.com/office/drawing/2014/main" id="{EC02A91A-2D20-4D0A-A1F0-DF8098C82A2C}"/>
                  </a:ext>
                </a:extLst>
              </p:cNvPr>
              <p:cNvSpPr txBox="1"/>
              <p:nvPr/>
            </p:nvSpPr>
            <p:spPr>
              <a:xfrm>
                <a:off x="734090" y="-14630"/>
                <a:ext cx="2632842" cy="17342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What plugins will I need to implement features</a:t>
                </a:r>
              </a:p>
              <a:p>
                <a:pPr marL="457200" indent="-228600">
                  <a:spcAft>
                    <a:spcPts val="0"/>
                  </a:spcAft>
                </a:pPr>
                <a:r>
                  <a:rPr lang="en-GB" sz="1600" dirty="0">
                    <a:solidFill>
                      <a:schemeClr val="bg1"/>
                    </a:solidFill>
                    <a:effectLst/>
                    <a:ea typeface="Times New Roman" panose="02020603050405020304" pitchFamily="18" charset="0"/>
                  </a:rPr>
                  <a:t>How does the site need to be laid out?</a:t>
                </a:r>
              </a:p>
              <a:p>
                <a:pPr marL="457200" indent="-228600">
                  <a:spcAft>
                    <a:spcPts val="0"/>
                  </a:spcAft>
                </a:pPr>
                <a:r>
                  <a:rPr lang="en-GB" sz="1600" dirty="0">
                    <a:solidFill>
                      <a:schemeClr val="bg1"/>
                    </a:solidFill>
                    <a:effectLst/>
                    <a:ea typeface="Times New Roman" panose="02020603050405020304" pitchFamily="18" charset="0"/>
                  </a:rPr>
                  <a:t>What theme should I use?</a:t>
                </a:r>
              </a:p>
              <a:p>
                <a:pPr marL="457200" indent="-228600">
                  <a:spcAft>
                    <a:spcPts val="0"/>
                  </a:spcAft>
                </a:pPr>
                <a:r>
                  <a:rPr lang="en-GB" sz="1600" dirty="0">
                    <a:solidFill>
                      <a:schemeClr val="bg1"/>
                    </a:solidFill>
                    <a:effectLst/>
                    <a:ea typeface="Times New Roman" panose="02020603050405020304" pitchFamily="18" charset="0"/>
                  </a:rPr>
                  <a:t>What is my time frame?</a:t>
                </a:r>
              </a:p>
              <a:p>
                <a:pPr marL="457200" indent="-228600">
                  <a:spcAft>
                    <a:spcPts val="0"/>
                  </a:spcAft>
                </a:pPr>
                <a:r>
                  <a:rPr lang="en-GB" sz="1600" dirty="0">
                    <a:solidFill>
                      <a:schemeClr val="bg1"/>
                    </a:solidFill>
                    <a:effectLst/>
                    <a:ea typeface="Times New Roman" panose="02020603050405020304" pitchFamily="18" charset="0"/>
                  </a:rPr>
                  <a:t>Will the site be easy to maintain after launch?</a:t>
                </a:r>
              </a:p>
            </p:txBody>
          </p:sp>
        </p:grpSp>
        <p:grpSp>
          <p:nvGrpSpPr>
            <p:cNvPr id="191" name="Group 190">
              <a:extLst>
                <a:ext uri="{FF2B5EF4-FFF2-40B4-BE49-F238E27FC236}">
                  <a16:creationId xmlns:a16="http://schemas.microsoft.com/office/drawing/2014/main" id="{47F1EA61-14E6-4EE4-9166-997B3FEFF170}"/>
                </a:ext>
              </a:extLst>
            </p:cNvPr>
            <p:cNvGrpSpPr/>
            <p:nvPr/>
          </p:nvGrpSpPr>
          <p:grpSpPr>
            <a:xfrm>
              <a:off x="6842999" y="1941066"/>
              <a:ext cx="3276307" cy="1702135"/>
              <a:chOff x="615620" y="-76921"/>
              <a:chExt cx="3276307" cy="1702135"/>
            </a:xfrm>
          </p:grpSpPr>
          <p:grpSp>
            <p:nvGrpSpPr>
              <p:cNvPr id="220" name="Group 219">
                <a:extLst>
                  <a:ext uri="{FF2B5EF4-FFF2-40B4-BE49-F238E27FC236}">
                    <a16:creationId xmlns:a16="http://schemas.microsoft.com/office/drawing/2014/main" id="{59234C27-F8AD-4095-8A4C-6CF7067E3FF7}"/>
                  </a:ext>
                </a:extLst>
              </p:cNvPr>
              <p:cNvGrpSpPr/>
              <p:nvPr/>
            </p:nvGrpSpPr>
            <p:grpSpPr>
              <a:xfrm>
                <a:off x="2895150" y="-76921"/>
                <a:ext cx="996777" cy="1625645"/>
                <a:chOff x="498791" y="-218810"/>
                <a:chExt cx="996777" cy="1625645"/>
              </a:xfrm>
            </p:grpSpPr>
            <p:pic>
              <p:nvPicPr>
                <p:cNvPr id="222" name="Picture 221">
                  <a:extLst>
                    <a:ext uri="{FF2B5EF4-FFF2-40B4-BE49-F238E27FC236}">
                      <a16:creationId xmlns:a16="http://schemas.microsoft.com/office/drawing/2014/main" id="{E41DB773-F2BC-470B-9EEB-F00456A281E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7055" y="-218810"/>
                  <a:ext cx="540310" cy="1214551"/>
                </a:xfrm>
                <a:prstGeom prst="rect">
                  <a:avLst/>
                </a:prstGeom>
              </p:spPr>
            </p:pic>
            <p:sp>
              <p:nvSpPr>
                <p:cNvPr id="223" name="Text Box 299">
                  <a:extLst>
                    <a:ext uri="{FF2B5EF4-FFF2-40B4-BE49-F238E27FC236}">
                      <a16:creationId xmlns:a16="http://schemas.microsoft.com/office/drawing/2014/main" id="{024D843A-4407-4A69-A8D0-D559E7DDE244}"/>
                    </a:ext>
                  </a:extLst>
                </p:cNvPr>
                <p:cNvSpPr txBox="1"/>
                <p:nvPr/>
              </p:nvSpPr>
              <p:spPr>
                <a:xfrm>
                  <a:off x="498791" y="1082557"/>
                  <a:ext cx="996777" cy="32427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Maintenance </a:t>
                  </a:r>
                  <a:endParaRPr lang="en-GB" dirty="0">
                    <a:solidFill>
                      <a:schemeClr val="bg1"/>
                    </a:solidFill>
                    <a:effectLst/>
                    <a:ea typeface="Times New Roman" panose="02020603050405020304" pitchFamily="18" charset="0"/>
                  </a:endParaRPr>
                </a:p>
              </p:txBody>
            </p:sp>
          </p:grpSp>
          <p:sp>
            <p:nvSpPr>
              <p:cNvPr id="221" name="Text Box 300">
                <a:extLst>
                  <a:ext uri="{FF2B5EF4-FFF2-40B4-BE49-F238E27FC236}">
                    <a16:creationId xmlns:a16="http://schemas.microsoft.com/office/drawing/2014/main" id="{D4B61969-7329-431F-BD3D-4F00D4E9B5DD}"/>
                  </a:ext>
                </a:extLst>
              </p:cNvPr>
              <p:cNvSpPr txBox="1"/>
              <p:nvPr/>
            </p:nvSpPr>
            <p:spPr>
              <a:xfrm>
                <a:off x="615620" y="-20741"/>
                <a:ext cx="2837180" cy="16459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Do I have enough technical knowledge </a:t>
                </a:r>
              </a:p>
              <a:p>
                <a:pPr marL="457200" indent="-228600">
                  <a:spcAft>
                    <a:spcPts val="0"/>
                  </a:spcAft>
                </a:pPr>
                <a:r>
                  <a:rPr lang="en-GB" sz="1600" dirty="0">
                    <a:solidFill>
                      <a:schemeClr val="bg1"/>
                    </a:solidFill>
                    <a:effectLst/>
                    <a:ea typeface="Times New Roman" panose="02020603050405020304" pitchFamily="18" charset="0"/>
                  </a:rPr>
                  <a:t>Are plugins &amp; themes up to date? </a:t>
                </a:r>
              </a:p>
              <a:p>
                <a:pPr marL="457200" indent="-228600">
                  <a:spcAft>
                    <a:spcPts val="0"/>
                  </a:spcAft>
                </a:pPr>
                <a:r>
                  <a:rPr lang="en-GB" sz="1600" dirty="0">
                    <a:solidFill>
                      <a:schemeClr val="bg1"/>
                    </a:solidFill>
                    <a:effectLst/>
                    <a:ea typeface="Times New Roman" panose="02020603050405020304" pitchFamily="18" charset="0"/>
                  </a:rPr>
                  <a:t>Has the site been backed up?</a:t>
                </a:r>
              </a:p>
              <a:p>
                <a:pPr marL="457200" indent="-228600">
                  <a:spcAft>
                    <a:spcPts val="0"/>
                  </a:spcAft>
                </a:pPr>
                <a:r>
                  <a:rPr lang="en-GB" sz="1600" dirty="0">
                    <a:solidFill>
                      <a:schemeClr val="bg1"/>
                    </a:solidFill>
                    <a:effectLst/>
                    <a:ea typeface="Times New Roman" panose="02020603050405020304" pitchFamily="18" charset="0"/>
                  </a:rPr>
                  <a:t>Is everything running smooth?</a:t>
                </a:r>
              </a:p>
              <a:p>
                <a:pPr marL="457200" indent="-228600">
                  <a:spcAft>
                    <a:spcPts val="0"/>
                  </a:spcAft>
                </a:pPr>
                <a:r>
                  <a:rPr lang="en-GB" sz="1600" dirty="0">
                    <a:solidFill>
                      <a:schemeClr val="bg1"/>
                    </a:solidFill>
                    <a:effectLst/>
                    <a:ea typeface="Times New Roman" panose="02020603050405020304" pitchFamily="18" charset="0"/>
                  </a:rPr>
                  <a:t>Are the layouts still the same?</a:t>
                </a:r>
              </a:p>
            </p:txBody>
          </p:sp>
        </p:grpSp>
        <p:grpSp>
          <p:nvGrpSpPr>
            <p:cNvPr id="192" name="Group 191">
              <a:extLst>
                <a:ext uri="{FF2B5EF4-FFF2-40B4-BE49-F238E27FC236}">
                  <a16:creationId xmlns:a16="http://schemas.microsoft.com/office/drawing/2014/main" id="{39957BB5-98B4-475C-90EB-376A3A52A3DC}"/>
                </a:ext>
              </a:extLst>
            </p:cNvPr>
            <p:cNvGrpSpPr/>
            <p:nvPr/>
          </p:nvGrpSpPr>
          <p:grpSpPr>
            <a:xfrm>
              <a:off x="6816003" y="3762766"/>
              <a:ext cx="3612419" cy="1658120"/>
              <a:chOff x="620155" y="262821"/>
              <a:chExt cx="3612419" cy="1658120"/>
            </a:xfrm>
          </p:grpSpPr>
          <p:grpSp>
            <p:nvGrpSpPr>
              <p:cNvPr id="216" name="Group 215">
                <a:extLst>
                  <a:ext uri="{FF2B5EF4-FFF2-40B4-BE49-F238E27FC236}">
                    <a16:creationId xmlns:a16="http://schemas.microsoft.com/office/drawing/2014/main" id="{08BA0A57-F4DF-4A78-99B1-DA235FB3BC6D}"/>
                  </a:ext>
                </a:extLst>
              </p:cNvPr>
              <p:cNvGrpSpPr/>
              <p:nvPr/>
            </p:nvGrpSpPr>
            <p:grpSpPr>
              <a:xfrm>
                <a:off x="2940349" y="411374"/>
                <a:ext cx="1292225" cy="1509567"/>
                <a:chOff x="543991" y="411374"/>
                <a:chExt cx="1292225" cy="1509567"/>
              </a:xfrm>
            </p:grpSpPr>
            <p:pic>
              <p:nvPicPr>
                <p:cNvPr id="218" name="Picture 217">
                  <a:extLst>
                    <a:ext uri="{FF2B5EF4-FFF2-40B4-BE49-F238E27FC236}">
                      <a16:creationId xmlns:a16="http://schemas.microsoft.com/office/drawing/2014/main" id="{EBC0A3EC-8806-484D-9328-79B34E08B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8675" y="411374"/>
                  <a:ext cx="639574" cy="1182054"/>
                </a:xfrm>
                <a:prstGeom prst="rect">
                  <a:avLst/>
                </a:prstGeom>
              </p:spPr>
            </p:pic>
            <p:sp>
              <p:nvSpPr>
                <p:cNvPr id="219" name="Text Box 304">
                  <a:extLst>
                    <a:ext uri="{FF2B5EF4-FFF2-40B4-BE49-F238E27FC236}">
                      <a16:creationId xmlns:a16="http://schemas.microsoft.com/office/drawing/2014/main" id="{7E2E0B8D-9522-4983-BB09-17B7517D6E01}"/>
                    </a:ext>
                  </a:extLst>
                </p:cNvPr>
                <p:cNvSpPr txBox="1"/>
                <p:nvPr/>
              </p:nvSpPr>
              <p:spPr>
                <a:xfrm>
                  <a:off x="543991" y="1605893"/>
                  <a:ext cx="1292225" cy="3150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Social media</a:t>
                  </a:r>
                  <a:endParaRPr lang="en-GB" dirty="0">
                    <a:solidFill>
                      <a:schemeClr val="bg1"/>
                    </a:solidFill>
                    <a:effectLst/>
                    <a:ea typeface="Times New Roman" panose="02020603050405020304" pitchFamily="18" charset="0"/>
                  </a:endParaRPr>
                </a:p>
              </p:txBody>
            </p:sp>
          </p:grpSp>
          <p:sp>
            <p:nvSpPr>
              <p:cNvPr id="217" name="Text Box 305">
                <a:extLst>
                  <a:ext uri="{FF2B5EF4-FFF2-40B4-BE49-F238E27FC236}">
                    <a16:creationId xmlns:a16="http://schemas.microsoft.com/office/drawing/2014/main" id="{17DD6284-BA8B-47C3-B258-DC1D692E2CB2}"/>
                  </a:ext>
                </a:extLst>
              </p:cNvPr>
              <p:cNvSpPr txBox="1"/>
              <p:nvPr/>
            </p:nvSpPr>
            <p:spPr>
              <a:xfrm>
                <a:off x="620155" y="262821"/>
                <a:ext cx="2365074" cy="12589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Are we releasing frequent content? </a:t>
                </a:r>
              </a:p>
              <a:p>
                <a:pPr marL="457200" indent="-228600">
                  <a:spcAft>
                    <a:spcPts val="0"/>
                  </a:spcAft>
                </a:pPr>
                <a:r>
                  <a:rPr lang="en-GB" sz="1600" dirty="0">
                    <a:solidFill>
                      <a:schemeClr val="bg1"/>
                    </a:solidFill>
                    <a:effectLst/>
                    <a:ea typeface="Times New Roman" panose="02020603050405020304" pitchFamily="18" charset="0"/>
                  </a:rPr>
                  <a:t>Is the content relevant?</a:t>
                </a:r>
              </a:p>
              <a:p>
                <a:pPr marL="457200" indent="-228600">
                  <a:spcAft>
                    <a:spcPts val="0"/>
                  </a:spcAft>
                </a:pPr>
                <a:r>
                  <a:rPr lang="en-GB" sz="1600" dirty="0">
                    <a:solidFill>
                      <a:schemeClr val="bg1"/>
                    </a:solidFill>
                    <a:effectLst/>
                    <a:ea typeface="Times New Roman" panose="02020603050405020304" pitchFamily="18" charset="0"/>
                  </a:rPr>
                  <a:t>Do we have a strong social media presence?</a:t>
                </a:r>
              </a:p>
            </p:txBody>
          </p:sp>
        </p:grpSp>
        <p:grpSp>
          <p:nvGrpSpPr>
            <p:cNvPr id="193" name="Group 192">
              <a:extLst>
                <a:ext uri="{FF2B5EF4-FFF2-40B4-BE49-F238E27FC236}">
                  <a16:creationId xmlns:a16="http://schemas.microsoft.com/office/drawing/2014/main" id="{28E160BD-49AD-4139-8014-95879CB45ECB}"/>
                </a:ext>
              </a:extLst>
            </p:cNvPr>
            <p:cNvGrpSpPr/>
            <p:nvPr/>
          </p:nvGrpSpPr>
          <p:grpSpPr>
            <a:xfrm>
              <a:off x="5787860" y="5129706"/>
              <a:ext cx="3994449" cy="1847030"/>
              <a:chOff x="-45381" y="258161"/>
              <a:chExt cx="3994449" cy="1847030"/>
            </a:xfrm>
          </p:grpSpPr>
          <p:grpSp>
            <p:nvGrpSpPr>
              <p:cNvPr id="212" name="Group 211">
                <a:extLst>
                  <a:ext uri="{FF2B5EF4-FFF2-40B4-BE49-F238E27FC236}">
                    <a16:creationId xmlns:a16="http://schemas.microsoft.com/office/drawing/2014/main" id="{8142DE93-3D41-4815-B4AD-9BE521305461}"/>
                  </a:ext>
                </a:extLst>
              </p:cNvPr>
              <p:cNvGrpSpPr/>
              <p:nvPr/>
            </p:nvGrpSpPr>
            <p:grpSpPr>
              <a:xfrm>
                <a:off x="2564920" y="258161"/>
                <a:ext cx="1384148" cy="1544708"/>
                <a:chOff x="578554" y="258246"/>
                <a:chExt cx="1384438" cy="1545225"/>
              </a:xfrm>
            </p:grpSpPr>
            <p:pic>
              <p:nvPicPr>
                <p:cNvPr id="214" name="Picture 213">
                  <a:extLst>
                    <a:ext uri="{FF2B5EF4-FFF2-40B4-BE49-F238E27FC236}">
                      <a16:creationId xmlns:a16="http://schemas.microsoft.com/office/drawing/2014/main" id="{071574F2-EA20-4BB0-A480-FFC6970B25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8554" y="258246"/>
                  <a:ext cx="661759" cy="1181836"/>
                </a:xfrm>
                <a:prstGeom prst="rect">
                  <a:avLst/>
                </a:prstGeom>
              </p:spPr>
            </p:pic>
            <p:sp>
              <p:nvSpPr>
                <p:cNvPr id="215" name="Text Box 309">
                  <a:extLst>
                    <a:ext uri="{FF2B5EF4-FFF2-40B4-BE49-F238E27FC236}">
                      <a16:creationId xmlns:a16="http://schemas.microsoft.com/office/drawing/2014/main" id="{4E083F7F-1280-413D-A87A-F84A1DA06C11}"/>
                    </a:ext>
                  </a:extLst>
                </p:cNvPr>
                <p:cNvSpPr txBox="1"/>
                <p:nvPr/>
              </p:nvSpPr>
              <p:spPr>
                <a:xfrm>
                  <a:off x="670679" y="1488160"/>
                  <a:ext cx="1292313" cy="31531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Security</a:t>
                  </a:r>
                  <a:endParaRPr lang="en-GB" dirty="0">
                    <a:solidFill>
                      <a:schemeClr val="bg1"/>
                    </a:solidFill>
                    <a:effectLst/>
                    <a:ea typeface="Times New Roman" panose="02020603050405020304" pitchFamily="18" charset="0"/>
                  </a:endParaRPr>
                </a:p>
              </p:txBody>
            </p:sp>
          </p:grpSp>
          <p:sp>
            <p:nvSpPr>
              <p:cNvPr id="213" name="Text Box 310">
                <a:extLst>
                  <a:ext uri="{FF2B5EF4-FFF2-40B4-BE49-F238E27FC236}">
                    <a16:creationId xmlns:a16="http://schemas.microsoft.com/office/drawing/2014/main" id="{230EF856-228A-44F6-B7E9-D788472BE81D}"/>
                  </a:ext>
                </a:extLst>
              </p:cNvPr>
              <p:cNvSpPr txBox="1"/>
              <p:nvPr/>
            </p:nvSpPr>
            <p:spPr>
              <a:xfrm>
                <a:off x="-45381" y="395857"/>
                <a:ext cx="2920549" cy="17093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Is our password complex enough?</a:t>
                </a:r>
              </a:p>
              <a:p>
                <a:pPr marL="457200" indent="-228600">
                  <a:spcAft>
                    <a:spcPts val="0"/>
                  </a:spcAft>
                </a:pPr>
                <a:r>
                  <a:rPr lang="en-GB" sz="1600" dirty="0">
                    <a:solidFill>
                      <a:schemeClr val="bg1"/>
                    </a:solidFill>
                    <a:effectLst/>
                    <a:ea typeface="Times New Roman" panose="02020603050405020304" pitchFamily="18" charset="0"/>
                  </a:rPr>
                  <a:t>Have we got firewalls to prevent being hacked?</a:t>
                </a:r>
              </a:p>
              <a:p>
                <a:pPr marL="457200" indent="-228600">
                  <a:spcAft>
                    <a:spcPts val="0"/>
                  </a:spcAft>
                </a:pPr>
                <a:r>
                  <a:rPr lang="en-GB" sz="1600" dirty="0">
                    <a:solidFill>
                      <a:schemeClr val="bg1"/>
                    </a:solidFill>
                    <a:effectLst/>
                    <a:ea typeface="Times New Roman" panose="02020603050405020304" pitchFamily="18" charset="0"/>
                  </a:rPr>
                  <a:t>Have we swept our database?</a:t>
                </a:r>
              </a:p>
              <a:p>
                <a:pPr marL="457200" indent="-228600">
                  <a:spcAft>
                    <a:spcPts val="0"/>
                  </a:spcAft>
                </a:pPr>
                <a:r>
                  <a:rPr lang="en-GB" sz="1600" dirty="0">
                    <a:solidFill>
                      <a:schemeClr val="bg1"/>
                    </a:solidFill>
                    <a:effectLst/>
                    <a:ea typeface="Times New Roman" panose="02020603050405020304" pitchFamily="18" charset="0"/>
                  </a:rPr>
                  <a:t>Is our data protected?</a:t>
                </a:r>
              </a:p>
              <a:p>
                <a:pPr marL="457200" indent="-228600">
                  <a:spcAft>
                    <a:spcPts val="0"/>
                  </a:spcAft>
                </a:pPr>
                <a:r>
                  <a:rPr lang="en-GB" sz="1600" dirty="0">
                    <a:solidFill>
                      <a:schemeClr val="bg1"/>
                    </a:solidFill>
                    <a:effectLst/>
                    <a:ea typeface="Times New Roman" panose="02020603050405020304" pitchFamily="18" charset="0"/>
                  </a:rPr>
                  <a:t>Regular website backups</a:t>
                </a:r>
              </a:p>
            </p:txBody>
          </p:sp>
        </p:grpSp>
        <p:grpSp>
          <p:nvGrpSpPr>
            <p:cNvPr id="194" name="Group 193">
              <a:extLst>
                <a:ext uri="{FF2B5EF4-FFF2-40B4-BE49-F238E27FC236}">
                  <a16:creationId xmlns:a16="http://schemas.microsoft.com/office/drawing/2014/main" id="{E1C10C2D-FD9A-4A21-A322-E2BEFDBF9422}"/>
                </a:ext>
              </a:extLst>
            </p:cNvPr>
            <p:cNvGrpSpPr/>
            <p:nvPr/>
          </p:nvGrpSpPr>
          <p:grpSpPr>
            <a:xfrm>
              <a:off x="22498" y="3505823"/>
              <a:ext cx="3224847" cy="1529345"/>
              <a:chOff x="-24798" y="-57184"/>
              <a:chExt cx="3224847" cy="1529345"/>
            </a:xfrm>
          </p:grpSpPr>
          <p:grpSp>
            <p:nvGrpSpPr>
              <p:cNvPr id="208" name="Group 207">
                <a:extLst>
                  <a:ext uri="{FF2B5EF4-FFF2-40B4-BE49-F238E27FC236}">
                    <a16:creationId xmlns:a16="http://schemas.microsoft.com/office/drawing/2014/main" id="{E0634B52-8253-4DED-8D36-75D68F93E939}"/>
                  </a:ext>
                </a:extLst>
              </p:cNvPr>
              <p:cNvGrpSpPr/>
              <p:nvPr/>
            </p:nvGrpSpPr>
            <p:grpSpPr>
              <a:xfrm>
                <a:off x="-24798" y="-1858"/>
                <a:ext cx="1327800" cy="1474019"/>
                <a:chOff x="-24798" y="-127982"/>
                <a:chExt cx="1327800" cy="1474019"/>
              </a:xfrm>
            </p:grpSpPr>
            <p:pic>
              <p:nvPicPr>
                <p:cNvPr id="210" name="Picture 209">
                  <a:extLst>
                    <a:ext uri="{FF2B5EF4-FFF2-40B4-BE49-F238E27FC236}">
                      <a16:creationId xmlns:a16="http://schemas.microsoft.com/office/drawing/2014/main" id="{F4D16B87-4B57-4D88-B508-F51689E397B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4798" y="-127982"/>
                  <a:ext cx="504223" cy="1132483"/>
                </a:xfrm>
                <a:prstGeom prst="rect">
                  <a:avLst/>
                </a:prstGeom>
              </p:spPr>
            </p:pic>
            <p:sp>
              <p:nvSpPr>
                <p:cNvPr id="211" name="Text Box 314">
                  <a:extLst>
                    <a:ext uri="{FF2B5EF4-FFF2-40B4-BE49-F238E27FC236}">
                      <a16:creationId xmlns:a16="http://schemas.microsoft.com/office/drawing/2014/main" id="{FFEC3B81-AD5B-4C14-8346-7682D1C3F4D2}"/>
                    </a:ext>
                  </a:extLst>
                </p:cNvPr>
                <p:cNvSpPr txBox="1"/>
                <p:nvPr/>
              </p:nvSpPr>
              <p:spPr>
                <a:xfrm>
                  <a:off x="10777" y="1030860"/>
                  <a:ext cx="1292225" cy="3151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Writers </a:t>
                  </a:r>
                  <a:endParaRPr lang="en-GB" dirty="0">
                    <a:solidFill>
                      <a:schemeClr val="bg1"/>
                    </a:solidFill>
                    <a:effectLst/>
                    <a:ea typeface="Times New Roman" panose="02020603050405020304" pitchFamily="18" charset="0"/>
                  </a:endParaRPr>
                </a:p>
              </p:txBody>
            </p:sp>
          </p:grpSp>
          <p:sp>
            <p:nvSpPr>
              <p:cNvPr id="209" name="Text Box 315">
                <a:extLst>
                  <a:ext uri="{FF2B5EF4-FFF2-40B4-BE49-F238E27FC236}">
                    <a16:creationId xmlns:a16="http://schemas.microsoft.com/office/drawing/2014/main" id="{EA5EC2C1-319C-422A-8772-681AF9B4248D}"/>
                  </a:ext>
                </a:extLst>
              </p:cNvPr>
              <p:cNvSpPr txBox="1"/>
              <p:nvPr/>
            </p:nvSpPr>
            <p:spPr>
              <a:xfrm>
                <a:off x="567339" y="-57184"/>
                <a:ext cx="2632710" cy="137175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What do we write?</a:t>
                </a:r>
              </a:p>
              <a:p>
                <a:pPr marL="457200" indent="-228600">
                  <a:spcAft>
                    <a:spcPts val="0"/>
                  </a:spcAft>
                </a:pPr>
                <a:r>
                  <a:rPr lang="en-GB" sz="1600" dirty="0">
                    <a:solidFill>
                      <a:schemeClr val="bg1"/>
                    </a:solidFill>
                    <a:effectLst/>
                    <a:ea typeface="Times New Roman" panose="02020603050405020304" pitchFamily="18" charset="0"/>
                  </a:rPr>
                  <a:t>Are we writing a blog?</a:t>
                </a:r>
              </a:p>
              <a:p>
                <a:pPr marL="457200" indent="-228600">
                  <a:spcAft>
                    <a:spcPts val="0"/>
                  </a:spcAft>
                </a:pPr>
                <a:r>
                  <a:rPr lang="en-GB" sz="1600" dirty="0">
                    <a:solidFill>
                      <a:schemeClr val="bg1"/>
                    </a:solidFill>
                    <a:effectLst/>
                    <a:ea typeface="Times New Roman" panose="02020603050405020304" pitchFamily="18" charset="0"/>
                  </a:rPr>
                  <a:t>What’s the recent news stories?</a:t>
                </a:r>
              </a:p>
              <a:p>
                <a:pPr marL="457200" indent="-228600">
                  <a:spcAft>
                    <a:spcPts val="0"/>
                  </a:spcAft>
                </a:pPr>
                <a:r>
                  <a:rPr lang="en-GB" sz="1600" dirty="0">
                    <a:solidFill>
                      <a:schemeClr val="bg1"/>
                    </a:solidFill>
                    <a:effectLst/>
                    <a:ea typeface="Times New Roman" panose="02020603050405020304" pitchFamily="18" charset="0"/>
                  </a:rPr>
                  <a:t>Is our article interesting to the target audience?</a:t>
                </a:r>
              </a:p>
              <a:p>
                <a:pPr marL="457200" indent="-228600">
                  <a:spcAft>
                    <a:spcPts val="0"/>
                  </a:spcAft>
                </a:pPr>
                <a:r>
                  <a:rPr lang="en-GB" sz="1600" dirty="0">
                    <a:solidFill>
                      <a:schemeClr val="bg1"/>
                    </a:solidFill>
                    <a:effectLst/>
                    <a:ea typeface="Times New Roman" panose="02020603050405020304" pitchFamily="18" charset="0"/>
                  </a:rPr>
                  <a:t>Is our article relevant to student groups? </a:t>
                </a:r>
              </a:p>
            </p:txBody>
          </p:sp>
        </p:grpSp>
        <p:grpSp>
          <p:nvGrpSpPr>
            <p:cNvPr id="195" name="Group 194">
              <a:extLst>
                <a:ext uri="{FF2B5EF4-FFF2-40B4-BE49-F238E27FC236}">
                  <a16:creationId xmlns:a16="http://schemas.microsoft.com/office/drawing/2014/main" id="{078D4952-DBD4-4930-B3C0-D17D57308373}"/>
                </a:ext>
              </a:extLst>
            </p:cNvPr>
            <p:cNvGrpSpPr/>
            <p:nvPr/>
          </p:nvGrpSpPr>
          <p:grpSpPr>
            <a:xfrm>
              <a:off x="1922732" y="4950549"/>
              <a:ext cx="3614985" cy="1552340"/>
              <a:chOff x="46636" y="79004"/>
              <a:chExt cx="3614985" cy="1552340"/>
            </a:xfrm>
          </p:grpSpPr>
          <p:grpSp>
            <p:nvGrpSpPr>
              <p:cNvPr id="204" name="Group 203">
                <a:extLst>
                  <a:ext uri="{FF2B5EF4-FFF2-40B4-BE49-F238E27FC236}">
                    <a16:creationId xmlns:a16="http://schemas.microsoft.com/office/drawing/2014/main" id="{13E4E593-5A6E-4710-9A96-321F86D0237A}"/>
                  </a:ext>
                </a:extLst>
              </p:cNvPr>
              <p:cNvGrpSpPr/>
              <p:nvPr/>
            </p:nvGrpSpPr>
            <p:grpSpPr>
              <a:xfrm>
                <a:off x="46636" y="270195"/>
                <a:ext cx="1292313" cy="1361149"/>
                <a:chOff x="46636" y="-13585"/>
                <a:chExt cx="1292313" cy="1361149"/>
              </a:xfrm>
            </p:grpSpPr>
            <p:pic>
              <p:nvPicPr>
                <p:cNvPr id="206" name="Picture 205">
                  <a:extLst>
                    <a:ext uri="{FF2B5EF4-FFF2-40B4-BE49-F238E27FC236}">
                      <a16:creationId xmlns:a16="http://schemas.microsoft.com/office/drawing/2014/main" id="{301ADC0A-06B8-4823-B2CF-07ACC888C22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3419" y="-13585"/>
                  <a:ext cx="651022" cy="1054442"/>
                </a:xfrm>
                <a:prstGeom prst="rect">
                  <a:avLst/>
                </a:prstGeom>
              </p:spPr>
            </p:pic>
            <p:sp>
              <p:nvSpPr>
                <p:cNvPr id="207" name="Text Box 97">
                  <a:extLst>
                    <a:ext uri="{FF2B5EF4-FFF2-40B4-BE49-F238E27FC236}">
                      <a16:creationId xmlns:a16="http://schemas.microsoft.com/office/drawing/2014/main" id="{0E34E9E0-A676-4223-BF86-9678405FE6EC}"/>
                    </a:ext>
                  </a:extLst>
                </p:cNvPr>
                <p:cNvSpPr txBox="1"/>
                <p:nvPr/>
              </p:nvSpPr>
              <p:spPr>
                <a:xfrm>
                  <a:off x="46636" y="1032254"/>
                  <a:ext cx="1292313" cy="3153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b="1" dirty="0">
                      <a:solidFill>
                        <a:schemeClr val="bg1"/>
                      </a:solidFill>
                      <a:effectLst/>
                      <a:ea typeface="Times New Roman" panose="02020603050405020304" pitchFamily="18" charset="0"/>
                    </a:rPr>
                    <a:t>Head</a:t>
                  </a:r>
                  <a:r>
                    <a:rPr lang="en-GB" dirty="0">
                      <a:solidFill>
                        <a:schemeClr val="bg1"/>
                      </a:solidFill>
                      <a:effectLst/>
                      <a:ea typeface="Times New Roman" panose="02020603050405020304" pitchFamily="18" charset="0"/>
                    </a:rPr>
                    <a:t> </a:t>
                  </a:r>
                  <a:r>
                    <a:rPr lang="en-GB" b="1" dirty="0">
                      <a:solidFill>
                        <a:schemeClr val="bg1"/>
                      </a:solidFill>
                      <a:effectLst/>
                      <a:ea typeface="Times New Roman" panose="02020603050405020304" pitchFamily="18" charset="0"/>
                    </a:rPr>
                    <a:t>publisher</a:t>
                  </a:r>
                  <a:endParaRPr lang="en-GB" dirty="0">
                    <a:solidFill>
                      <a:schemeClr val="bg1"/>
                    </a:solidFill>
                    <a:effectLst/>
                    <a:ea typeface="Times New Roman" panose="02020603050405020304" pitchFamily="18" charset="0"/>
                  </a:endParaRPr>
                </a:p>
              </p:txBody>
            </p:sp>
          </p:grpSp>
          <p:sp>
            <p:nvSpPr>
              <p:cNvPr id="205" name="Text Box 98">
                <a:extLst>
                  <a:ext uri="{FF2B5EF4-FFF2-40B4-BE49-F238E27FC236}">
                    <a16:creationId xmlns:a16="http://schemas.microsoft.com/office/drawing/2014/main" id="{70DE5846-30E5-40F9-BBA6-A2585AED6C88}"/>
                  </a:ext>
                </a:extLst>
              </p:cNvPr>
              <p:cNvSpPr txBox="1"/>
              <p:nvPr/>
            </p:nvSpPr>
            <p:spPr>
              <a:xfrm>
                <a:off x="824441" y="79004"/>
                <a:ext cx="2837180" cy="149480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spcAft>
                    <a:spcPts val="0"/>
                  </a:spcAft>
                </a:pPr>
                <a:r>
                  <a:rPr lang="en-GB" sz="1600" dirty="0">
                    <a:solidFill>
                      <a:schemeClr val="bg1"/>
                    </a:solidFill>
                    <a:effectLst/>
                    <a:ea typeface="Times New Roman" panose="02020603050405020304" pitchFamily="18" charset="0"/>
                  </a:rPr>
                  <a:t>Have we sent our </a:t>
                </a:r>
                <a:r>
                  <a:rPr lang="en-GB" sz="2000" dirty="0">
                    <a:solidFill>
                      <a:schemeClr val="bg1"/>
                    </a:solidFill>
                    <a:effectLst/>
                    <a:ea typeface="Times New Roman" panose="02020603050405020304" pitchFamily="18" charset="0"/>
                  </a:rPr>
                  <a:t>weekly</a:t>
                </a:r>
                <a:r>
                  <a:rPr lang="en-GB" sz="1600" dirty="0">
                    <a:solidFill>
                      <a:schemeClr val="bg1"/>
                    </a:solidFill>
                    <a:effectLst/>
                    <a:ea typeface="Times New Roman" panose="02020603050405020304" pitchFamily="18" charset="0"/>
                  </a:rPr>
                  <a:t> reminder to our writers?</a:t>
                </a:r>
              </a:p>
              <a:p>
                <a:pPr marL="457200" indent="-228600">
                  <a:spcAft>
                    <a:spcPts val="0"/>
                  </a:spcAft>
                </a:pPr>
                <a:r>
                  <a:rPr lang="en-GB" sz="1600" dirty="0">
                    <a:solidFill>
                      <a:schemeClr val="bg1"/>
                    </a:solidFill>
                    <a:effectLst/>
                    <a:ea typeface="Times New Roman" panose="02020603050405020304" pitchFamily="18" charset="0"/>
                  </a:rPr>
                  <a:t>Is the content sent in to a good standard?</a:t>
                </a:r>
              </a:p>
              <a:p>
                <a:pPr marL="457200" indent="-228600">
                  <a:spcAft>
                    <a:spcPts val="0"/>
                  </a:spcAft>
                </a:pPr>
                <a:r>
                  <a:rPr lang="en-GB" sz="1600" dirty="0">
                    <a:solidFill>
                      <a:schemeClr val="bg1"/>
                    </a:solidFill>
                    <a:effectLst/>
                    <a:ea typeface="Times New Roman" panose="02020603050405020304" pitchFamily="18" charset="0"/>
                  </a:rPr>
                  <a:t>Is it relevant?</a:t>
                </a:r>
              </a:p>
              <a:p>
                <a:pPr marL="457200" indent="-228600">
                  <a:spcAft>
                    <a:spcPts val="0"/>
                  </a:spcAft>
                </a:pPr>
                <a:r>
                  <a:rPr lang="en-GB" sz="1600" dirty="0">
                    <a:solidFill>
                      <a:schemeClr val="bg1"/>
                    </a:solidFill>
                    <a:effectLst/>
                    <a:ea typeface="Times New Roman" panose="02020603050405020304" pitchFamily="18" charset="0"/>
                  </a:rPr>
                  <a:t>Will students find an interest in the blog?</a:t>
                </a:r>
              </a:p>
              <a:p>
                <a:pPr marL="457200" indent="-228600">
                  <a:spcAft>
                    <a:spcPts val="0"/>
                  </a:spcAft>
                </a:pPr>
                <a:r>
                  <a:rPr lang="en-GB" sz="1600" dirty="0">
                    <a:solidFill>
                      <a:schemeClr val="bg1"/>
                    </a:solidFill>
                    <a:effectLst/>
                    <a:ea typeface="Times New Roman" panose="02020603050405020304" pitchFamily="18" charset="0"/>
                  </a:rPr>
                  <a:t>What blogs should we post to the site?</a:t>
                </a:r>
              </a:p>
            </p:txBody>
          </p:sp>
        </p:grpSp>
        <p:sp>
          <p:nvSpPr>
            <p:cNvPr id="196" name="Arrow: Right 195">
              <a:extLst>
                <a:ext uri="{FF2B5EF4-FFF2-40B4-BE49-F238E27FC236}">
                  <a16:creationId xmlns:a16="http://schemas.microsoft.com/office/drawing/2014/main" id="{43274630-7EF0-4A9D-B5F8-33855C77AB1E}"/>
                </a:ext>
              </a:extLst>
            </p:cNvPr>
            <p:cNvSpPr/>
            <p:nvPr/>
          </p:nvSpPr>
          <p:spPr>
            <a:xfrm rot="1144532">
              <a:off x="3104173" y="899234"/>
              <a:ext cx="1006361" cy="255805"/>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solidFill>
                  <a:schemeClr val="bg1"/>
                </a:solidFill>
              </a:endParaRPr>
            </a:p>
          </p:txBody>
        </p:sp>
        <p:sp>
          <p:nvSpPr>
            <p:cNvPr id="197" name="Arrow: Right 196">
              <a:extLst>
                <a:ext uri="{FF2B5EF4-FFF2-40B4-BE49-F238E27FC236}">
                  <a16:creationId xmlns:a16="http://schemas.microsoft.com/office/drawing/2014/main" id="{EBF640ED-8F41-40EE-A41A-60B643C3FFAD}"/>
                </a:ext>
              </a:extLst>
            </p:cNvPr>
            <p:cNvSpPr/>
            <p:nvPr/>
          </p:nvSpPr>
          <p:spPr>
            <a:xfrm rot="20891605">
              <a:off x="3286549" y="2019491"/>
              <a:ext cx="780584" cy="332759"/>
            </a:xfrm>
            <a:prstGeom prst="rightArrow">
              <a:avLst/>
            </a:prstGeom>
            <a:solidFill>
              <a:srgbClr val="00206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sp>
          <p:nvSpPr>
            <p:cNvPr id="198" name="Arrow: Curved Up 197">
              <a:extLst>
                <a:ext uri="{FF2B5EF4-FFF2-40B4-BE49-F238E27FC236}">
                  <a16:creationId xmlns:a16="http://schemas.microsoft.com/office/drawing/2014/main" id="{2EA04075-60E5-475F-A0AB-D58D8F9B32FA}"/>
                </a:ext>
              </a:extLst>
            </p:cNvPr>
            <p:cNvSpPr/>
            <p:nvPr/>
          </p:nvSpPr>
          <p:spPr>
            <a:xfrm rot="2224466">
              <a:off x="685402" y="5502683"/>
              <a:ext cx="998161" cy="923113"/>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sp>
          <p:nvSpPr>
            <p:cNvPr id="199" name="Arrow: Right 198">
              <a:extLst>
                <a:ext uri="{FF2B5EF4-FFF2-40B4-BE49-F238E27FC236}">
                  <a16:creationId xmlns:a16="http://schemas.microsoft.com/office/drawing/2014/main" id="{EB1622B5-ACEC-451F-BB0A-FD5E2DECC492}"/>
                </a:ext>
              </a:extLst>
            </p:cNvPr>
            <p:cNvSpPr/>
            <p:nvPr/>
          </p:nvSpPr>
          <p:spPr>
            <a:xfrm rot="9825259">
              <a:off x="5568693" y="1031240"/>
              <a:ext cx="1126365" cy="219634"/>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sp>
          <p:nvSpPr>
            <p:cNvPr id="200" name="Arrow: Right 199">
              <a:extLst>
                <a:ext uri="{FF2B5EF4-FFF2-40B4-BE49-F238E27FC236}">
                  <a16:creationId xmlns:a16="http://schemas.microsoft.com/office/drawing/2014/main" id="{37E9F00B-EE04-471D-B1C5-1C921BB94E16}"/>
                </a:ext>
              </a:extLst>
            </p:cNvPr>
            <p:cNvSpPr/>
            <p:nvPr/>
          </p:nvSpPr>
          <p:spPr>
            <a:xfrm rot="11242672">
              <a:off x="5577842" y="2077052"/>
              <a:ext cx="1377676" cy="24598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sp>
          <p:nvSpPr>
            <p:cNvPr id="201" name="Arrow: Right 200">
              <a:extLst>
                <a:ext uri="{FF2B5EF4-FFF2-40B4-BE49-F238E27FC236}">
                  <a16:creationId xmlns:a16="http://schemas.microsoft.com/office/drawing/2014/main" id="{4C855595-8CEE-4C34-A5C7-D6F854BA3427}"/>
                </a:ext>
              </a:extLst>
            </p:cNvPr>
            <p:cNvSpPr/>
            <p:nvPr/>
          </p:nvSpPr>
          <p:spPr>
            <a:xfrm rot="12683049">
              <a:off x="5357152" y="3148069"/>
              <a:ext cx="1708480" cy="300069"/>
            </a:xfrm>
            <a:prstGeom prst="rightArrow">
              <a:avLst/>
            </a:prstGeom>
            <a:solidFill>
              <a:srgbClr val="00206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solidFill>
                  <a:schemeClr val="bg1"/>
                </a:solidFill>
              </a:endParaRPr>
            </a:p>
          </p:txBody>
        </p:sp>
        <p:sp>
          <p:nvSpPr>
            <p:cNvPr id="202" name="Arrow: Right 201">
              <a:extLst>
                <a:ext uri="{FF2B5EF4-FFF2-40B4-BE49-F238E27FC236}">
                  <a16:creationId xmlns:a16="http://schemas.microsoft.com/office/drawing/2014/main" id="{F32FA1C3-E6FA-4D96-A440-48915B328282}"/>
                </a:ext>
              </a:extLst>
            </p:cNvPr>
            <p:cNvSpPr/>
            <p:nvPr/>
          </p:nvSpPr>
          <p:spPr>
            <a:xfrm rot="14527156">
              <a:off x="4256986" y="3938781"/>
              <a:ext cx="2753912" cy="14750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sp>
          <p:nvSpPr>
            <p:cNvPr id="203" name="Arrow: Right 202">
              <a:extLst>
                <a:ext uri="{FF2B5EF4-FFF2-40B4-BE49-F238E27FC236}">
                  <a16:creationId xmlns:a16="http://schemas.microsoft.com/office/drawing/2014/main" id="{D84B6378-7FBA-4FA5-9679-0EF00C6709CC}"/>
                </a:ext>
              </a:extLst>
            </p:cNvPr>
            <p:cNvSpPr/>
            <p:nvPr/>
          </p:nvSpPr>
          <p:spPr>
            <a:xfrm rot="17416537">
              <a:off x="2912984" y="3604444"/>
              <a:ext cx="2504636" cy="147028"/>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solidFill>
                  <a:schemeClr val="bg1"/>
                </a:solidFill>
              </a:endParaRPr>
            </a:p>
          </p:txBody>
        </p:sp>
      </p:grpSp>
      <p:sp>
        <p:nvSpPr>
          <p:cNvPr id="243" name="Rectangle 242">
            <a:extLst>
              <a:ext uri="{FF2B5EF4-FFF2-40B4-BE49-F238E27FC236}">
                <a16:creationId xmlns:a16="http://schemas.microsoft.com/office/drawing/2014/main" id="{012B8F39-5359-421A-853E-9B7E6B1F005B}"/>
              </a:ext>
            </a:extLst>
          </p:cNvPr>
          <p:cNvSpPr/>
          <p:nvPr/>
        </p:nvSpPr>
        <p:spPr>
          <a:xfrm>
            <a:off x="38336965" y="3461885"/>
            <a:ext cx="12285044" cy="9289953"/>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dirty="0">
              <a:solidFill>
                <a:schemeClr val="bg1"/>
              </a:solidFill>
            </a:endParaRPr>
          </a:p>
        </p:txBody>
      </p:sp>
      <p:cxnSp>
        <p:nvCxnSpPr>
          <p:cNvPr id="258" name="Straight Connector 257">
            <a:extLst>
              <a:ext uri="{FF2B5EF4-FFF2-40B4-BE49-F238E27FC236}">
                <a16:creationId xmlns:a16="http://schemas.microsoft.com/office/drawing/2014/main" id="{1CE6A979-594F-40BF-99E1-E96EE046EA31}"/>
              </a:ext>
            </a:extLst>
          </p:cNvPr>
          <p:cNvCxnSpPr>
            <a:cxnSpLocks/>
          </p:cNvCxnSpPr>
          <p:nvPr/>
        </p:nvCxnSpPr>
        <p:spPr>
          <a:xfrm>
            <a:off x="44425885" y="5295270"/>
            <a:ext cx="0" cy="44502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7DCDC13A-B337-44D1-801D-0B6DDC3A1A2D}"/>
              </a:ext>
            </a:extLst>
          </p:cNvPr>
          <p:cNvSpPr/>
          <p:nvPr/>
        </p:nvSpPr>
        <p:spPr>
          <a:xfrm>
            <a:off x="38335606" y="3443896"/>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Website configuration </a:t>
            </a:r>
            <a:endParaRPr lang="en-GB" dirty="0"/>
          </a:p>
        </p:txBody>
      </p:sp>
      <p:sp>
        <p:nvSpPr>
          <p:cNvPr id="245" name="Rectangle 244">
            <a:extLst>
              <a:ext uri="{FF2B5EF4-FFF2-40B4-BE49-F238E27FC236}">
                <a16:creationId xmlns:a16="http://schemas.microsoft.com/office/drawing/2014/main" id="{BF458ED2-9476-4BF0-98BB-EB1FDD25690E}"/>
              </a:ext>
            </a:extLst>
          </p:cNvPr>
          <p:cNvSpPr/>
          <p:nvPr/>
        </p:nvSpPr>
        <p:spPr>
          <a:xfrm>
            <a:off x="42313798" y="4745603"/>
            <a:ext cx="4328659"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Amazon AWS</a:t>
            </a:r>
          </a:p>
        </p:txBody>
      </p:sp>
      <p:sp>
        <p:nvSpPr>
          <p:cNvPr id="250" name="Rectangle 249">
            <a:extLst>
              <a:ext uri="{FF2B5EF4-FFF2-40B4-BE49-F238E27FC236}">
                <a16:creationId xmlns:a16="http://schemas.microsoft.com/office/drawing/2014/main" id="{108B44C6-D5E2-45CC-9F82-9A142CCC2A75}"/>
              </a:ext>
            </a:extLst>
          </p:cNvPr>
          <p:cNvSpPr/>
          <p:nvPr/>
        </p:nvSpPr>
        <p:spPr>
          <a:xfrm>
            <a:off x="42313797" y="6008260"/>
            <a:ext cx="4328659"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err="1">
                <a:solidFill>
                  <a:sysClr val="windowText" lastClr="000000"/>
                </a:solidFill>
              </a:rPr>
              <a:t>Bitnami</a:t>
            </a:r>
            <a:r>
              <a:rPr lang="en-GB" sz="2800" b="1" dirty="0">
                <a:solidFill>
                  <a:sysClr val="windowText" lastClr="000000"/>
                </a:solidFill>
              </a:rPr>
              <a:t> </a:t>
            </a:r>
          </a:p>
        </p:txBody>
      </p:sp>
      <p:sp>
        <p:nvSpPr>
          <p:cNvPr id="251" name="Rectangle 250">
            <a:extLst>
              <a:ext uri="{FF2B5EF4-FFF2-40B4-BE49-F238E27FC236}">
                <a16:creationId xmlns:a16="http://schemas.microsoft.com/office/drawing/2014/main" id="{75CD0C6B-138E-458B-9F39-E6EFF1961F83}"/>
              </a:ext>
            </a:extLst>
          </p:cNvPr>
          <p:cNvSpPr/>
          <p:nvPr/>
        </p:nvSpPr>
        <p:spPr>
          <a:xfrm>
            <a:off x="42313796" y="7237922"/>
            <a:ext cx="4328659"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WordPress</a:t>
            </a:r>
          </a:p>
        </p:txBody>
      </p:sp>
      <p:cxnSp>
        <p:nvCxnSpPr>
          <p:cNvPr id="266" name="Straight Connector 265">
            <a:extLst>
              <a:ext uri="{FF2B5EF4-FFF2-40B4-BE49-F238E27FC236}">
                <a16:creationId xmlns:a16="http://schemas.microsoft.com/office/drawing/2014/main" id="{B75DB98B-8020-46D2-8087-164501AC020D}"/>
              </a:ext>
            </a:extLst>
          </p:cNvPr>
          <p:cNvCxnSpPr>
            <a:cxnSpLocks/>
          </p:cNvCxnSpPr>
          <p:nvPr/>
        </p:nvCxnSpPr>
        <p:spPr>
          <a:xfrm flipH="1">
            <a:off x="39305552" y="8986390"/>
            <a:ext cx="9503417" cy="163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Rectangle 251">
            <a:extLst>
              <a:ext uri="{FF2B5EF4-FFF2-40B4-BE49-F238E27FC236}">
                <a16:creationId xmlns:a16="http://schemas.microsoft.com/office/drawing/2014/main" id="{DC075045-9AE3-4680-878C-22A5A25C817B}"/>
              </a:ext>
            </a:extLst>
          </p:cNvPr>
          <p:cNvSpPr/>
          <p:nvPr/>
        </p:nvSpPr>
        <p:spPr>
          <a:xfrm>
            <a:off x="42828213" y="8514537"/>
            <a:ext cx="3299824"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Features</a:t>
            </a:r>
          </a:p>
        </p:txBody>
      </p:sp>
      <p:sp>
        <p:nvSpPr>
          <p:cNvPr id="253" name="Rectangle 252">
            <a:extLst>
              <a:ext uri="{FF2B5EF4-FFF2-40B4-BE49-F238E27FC236}">
                <a16:creationId xmlns:a16="http://schemas.microsoft.com/office/drawing/2014/main" id="{0366EB57-9313-46E7-81BC-1293D4979357}"/>
              </a:ext>
            </a:extLst>
          </p:cNvPr>
          <p:cNvSpPr/>
          <p:nvPr/>
        </p:nvSpPr>
        <p:spPr>
          <a:xfrm>
            <a:off x="38654745" y="8523204"/>
            <a:ext cx="3299824"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MySQL</a:t>
            </a:r>
          </a:p>
        </p:txBody>
      </p:sp>
      <p:sp>
        <p:nvSpPr>
          <p:cNvPr id="254" name="Rectangle 253">
            <a:extLst>
              <a:ext uri="{FF2B5EF4-FFF2-40B4-BE49-F238E27FC236}">
                <a16:creationId xmlns:a16="http://schemas.microsoft.com/office/drawing/2014/main" id="{FE4E6E64-9FF8-4957-9873-24A3EAE416B3}"/>
              </a:ext>
            </a:extLst>
          </p:cNvPr>
          <p:cNvSpPr/>
          <p:nvPr/>
        </p:nvSpPr>
        <p:spPr>
          <a:xfrm>
            <a:off x="47001681" y="8514227"/>
            <a:ext cx="3299824"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HTTPD Apache</a:t>
            </a:r>
          </a:p>
        </p:txBody>
      </p:sp>
      <p:cxnSp>
        <p:nvCxnSpPr>
          <p:cNvPr id="265" name="Straight Connector 264">
            <a:extLst>
              <a:ext uri="{FF2B5EF4-FFF2-40B4-BE49-F238E27FC236}">
                <a16:creationId xmlns:a16="http://schemas.microsoft.com/office/drawing/2014/main" id="{706E9AA6-8B33-4486-81AE-8D2090ADAFBB}"/>
              </a:ext>
            </a:extLst>
          </p:cNvPr>
          <p:cNvCxnSpPr>
            <a:cxnSpLocks/>
          </p:cNvCxnSpPr>
          <p:nvPr/>
        </p:nvCxnSpPr>
        <p:spPr>
          <a:xfrm>
            <a:off x="43057943" y="9799489"/>
            <a:ext cx="0" cy="7728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5" name="Rectangle 254">
            <a:extLst>
              <a:ext uri="{FF2B5EF4-FFF2-40B4-BE49-F238E27FC236}">
                <a16:creationId xmlns:a16="http://schemas.microsoft.com/office/drawing/2014/main" id="{2FA8CA2F-233F-4486-9C92-7CACB2B54533}"/>
              </a:ext>
            </a:extLst>
          </p:cNvPr>
          <p:cNvSpPr/>
          <p:nvPr/>
        </p:nvSpPr>
        <p:spPr>
          <a:xfrm>
            <a:off x="42168595" y="9964920"/>
            <a:ext cx="2094005"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Widgets</a:t>
            </a:r>
          </a:p>
        </p:txBody>
      </p:sp>
      <p:cxnSp>
        <p:nvCxnSpPr>
          <p:cNvPr id="262" name="Straight Connector 261">
            <a:extLst>
              <a:ext uri="{FF2B5EF4-FFF2-40B4-BE49-F238E27FC236}">
                <a16:creationId xmlns:a16="http://schemas.microsoft.com/office/drawing/2014/main" id="{20B55C43-9C6D-4503-896C-7B49DF5C2638}"/>
              </a:ext>
            </a:extLst>
          </p:cNvPr>
          <p:cNvCxnSpPr>
            <a:cxnSpLocks/>
          </p:cNvCxnSpPr>
          <p:nvPr/>
        </p:nvCxnSpPr>
        <p:spPr>
          <a:xfrm>
            <a:off x="45864685" y="9772028"/>
            <a:ext cx="0" cy="7728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id="{4D3332E7-F547-456A-B8AA-6F522889CAB2}"/>
              </a:ext>
            </a:extLst>
          </p:cNvPr>
          <p:cNvSpPr/>
          <p:nvPr/>
        </p:nvSpPr>
        <p:spPr>
          <a:xfrm>
            <a:off x="44574307" y="9976082"/>
            <a:ext cx="2094005" cy="959161"/>
          </a:xfrm>
          <a:prstGeom prst="rect">
            <a:avLst/>
          </a:prstGeom>
          <a:solidFill>
            <a:schemeClr val="tx1"/>
          </a:solidFill>
          <a:ln w="1905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ysClr val="windowText" lastClr="000000"/>
                </a:solidFill>
              </a:rPr>
              <a:t>Plugins</a:t>
            </a:r>
          </a:p>
        </p:txBody>
      </p:sp>
      <p:cxnSp>
        <p:nvCxnSpPr>
          <p:cNvPr id="260" name="Straight Connector 259">
            <a:extLst>
              <a:ext uri="{FF2B5EF4-FFF2-40B4-BE49-F238E27FC236}">
                <a16:creationId xmlns:a16="http://schemas.microsoft.com/office/drawing/2014/main" id="{5347778D-97F9-4E61-84B1-7C556F42D4F6}"/>
              </a:ext>
            </a:extLst>
          </p:cNvPr>
          <p:cNvCxnSpPr>
            <a:cxnSpLocks/>
          </p:cNvCxnSpPr>
          <p:nvPr/>
        </p:nvCxnSpPr>
        <p:spPr>
          <a:xfrm flipH="1">
            <a:off x="43057943" y="9768913"/>
            <a:ext cx="2806742" cy="62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4" name="Arrow: Down 273">
            <a:extLst>
              <a:ext uri="{FF2B5EF4-FFF2-40B4-BE49-F238E27FC236}">
                <a16:creationId xmlns:a16="http://schemas.microsoft.com/office/drawing/2014/main" id="{E62EE6FA-D373-4C87-BB0F-1DE0252C8B7B}"/>
              </a:ext>
            </a:extLst>
          </p:cNvPr>
          <p:cNvSpPr/>
          <p:nvPr/>
        </p:nvSpPr>
        <p:spPr>
          <a:xfrm>
            <a:off x="41954569" y="5701218"/>
            <a:ext cx="300249" cy="404598"/>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Arrow: Down 274">
            <a:extLst>
              <a:ext uri="{FF2B5EF4-FFF2-40B4-BE49-F238E27FC236}">
                <a16:creationId xmlns:a16="http://schemas.microsoft.com/office/drawing/2014/main" id="{5F243720-D48B-4D22-AD7F-BFF66E4B9E3C}"/>
              </a:ext>
            </a:extLst>
          </p:cNvPr>
          <p:cNvSpPr/>
          <p:nvPr/>
        </p:nvSpPr>
        <p:spPr>
          <a:xfrm>
            <a:off x="41955918" y="6971309"/>
            <a:ext cx="300249" cy="404598"/>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Arrow: Down 275">
            <a:extLst>
              <a:ext uri="{FF2B5EF4-FFF2-40B4-BE49-F238E27FC236}">
                <a16:creationId xmlns:a16="http://schemas.microsoft.com/office/drawing/2014/main" id="{9AAFF46A-0A9E-4109-B647-E5A8AF6A016C}"/>
              </a:ext>
            </a:extLst>
          </p:cNvPr>
          <p:cNvSpPr/>
          <p:nvPr/>
        </p:nvSpPr>
        <p:spPr>
          <a:xfrm>
            <a:off x="41954568" y="8204671"/>
            <a:ext cx="300249" cy="404598"/>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Arrow: Down 276">
            <a:extLst>
              <a:ext uri="{FF2B5EF4-FFF2-40B4-BE49-F238E27FC236}">
                <a16:creationId xmlns:a16="http://schemas.microsoft.com/office/drawing/2014/main" id="{C1DEF830-5741-4CBF-91FA-A5E95399672F}"/>
              </a:ext>
            </a:extLst>
          </p:cNvPr>
          <p:cNvSpPr/>
          <p:nvPr/>
        </p:nvSpPr>
        <p:spPr>
          <a:xfrm>
            <a:off x="41956013" y="9517880"/>
            <a:ext cx="300249" cy="404598"/>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TextBox 277">
            <a:extLst>
              <a:ext uri="{FF2B5EF4-FFF2-40B4-BE49-F238E27FC236}">
                <a16:creationId xmlns:a16="http://schemas.microsoft.com/office/drawing/2014/main" id="{75215182-C3C9-4021-B115-3073731CE1BA}"/>
              </a:ext>
            </a:extLst>
          </p:cNvPr>
          <p:cNvSpPr txBox="1"/>
          <p:nvPr/>
        </p:nvSpPr>
        <p:spPr>
          <a:xfrm>
            <a:off x="47001681" y="4903048"/>
            <a:ext cx="3299824" cy="646331"/>
          </a:xfrm>
          <a:prstGeom prst="rect">
            <a:avLst/>
          </a:prstGeom>
          <a:noFill/>
        </p:spPr>
        <p:txBody>
          <a:bodyPr wrap="square" rtlCol="0">
            <a:spAutoFit/>
          </a:bodyPr>
          <a:lstStyle/>
          <a:p>
            <a:r>
              <a:rPr lang="en-GB" dirty="0">
                <a:solidFill>
                  <a:schemeClr val="bg1"/>
                </a:solidFill>
              </a:rPr>
              <a:t>This is the server we host our website on</a:t>
            </a:r>
          </a:p>
        </p:txBody>
      </p:sp>
      <p:sp>
        <p:nvSpPr>
          <p:cNvPr id="279" name="TextBox 278">
            <a:extLst>
              <a:ext uri="{FF2B5EF4-FFF2-40B4-BE49-F238E27FC236}">
                <a16:creationId xmlns:a16="http://schemas.microsoft.com/office/drawing/2014/main" id="{E6989299-58D5-4CD1-925E-A4D8012CA70E}"/>
              </a:ext>
            </a:extLst>
          </p:cNvPr>
          <p:cNvSpPr txBox="1"/>
          <p:nvPr/>
        </p:nvSpPr>
        <p:spPr>
          <a:xfrm>
            <a:off x="47001681" y="6026175"/>
            <a:ext cx="3299824" cy="923330"/>
          </a:xfrm>
          <a:prstGeom prst="rect">
            <a:avLst/>
          </a:prstGeom>
          <a:noFill/>
        </p:spPr>
        <p:txBody>
          <a:bodyPr wrap="square" rtlCol="0">
            <a:spAutoFit/>
          </a:bodyPr>
          <a:lstStyle/>
          <a:p>
            <a:r>
              <a:rPr lang="en-GB" dirty="0">
                <a:solidFill>
                  <a:schemeClr val="bg1"/>
                </a:solidFill>
              </a:rPr>
              <a:t>This allows us to download, deploy and maintain the WordPress application</a:t>
            </a:r>
          </a:p>
        </p:txBody>
      </p:sp>
      <p:sp>
        <p:nvSpPr>
          <p:cNvPr id="280" name="TextBox 279">
            <a:extLst>
              <a:ext uri="{FF2B5EF4-FFF2-40B4-BE49-F238E27FC236}">
                <a16:creationId xmlns:a16="http://schemas.microsoft.com/office/drawing/2014/main" id="{6293B640-A691-48E0-9348-259F82392BEE}"/>
              </a:ext>
            </a:extLst>
          </p:cNvPr>
          <p:cNvSpPr txBox="1"/>
          <p:nvPr/>
        </p:nvSpPr>
        <p:spPr>
          <a:xfrm>
            <a:off x="46982320" y="7351627"/>
            <a:ext cx="3299824" cy="646331"/>
          </a:xfrm>
          <a:prstGeom prst="rect">
            <a:avLst/>
          </a:prstGeom>
          <a:noFill/>
        </p:spPr>
        <p:txBody>
          <a:bodyPr wrap="square" rtlCol="0">
            <a:spAutoFit/>
          </a:bodyPr>
          <a:lstStyle/>
          <a:p>
            <a:r>
              <a:rPr lang="en-GB" dirty="0">
                <a:solidFill>
                  <a:schemeClr val="bg1"/>
                </a:solidFill>
              </a:rPr>
              <a:t>This s our application to build our website</a:t>
            </a:r>
          </a:p>
        </p:txBody>
      </p:sp>
      <p:sp>
        <p:nvSpPr>
          <p:cNvPr id="281" name="TextBox 280">
            <a:extLst>
              <a:ext uri="{FF2B5EF4-FFF2-40B4-BE49-F238E27FC236}">
                <a16:creationId xmlns:a16="http://schemas.microsoft.com/office/drawing/2014/main" id="{4A09A374-6923-4D86-8A10-C92ADC754B37}"/>
              </a:ext>
            </a:extLst>
          </p:cNvPr>
          <p:cNvSpPr txBox="1"/>
          <p:nvPr/>
        </p:nvSpPr>
        <p:spPr>
          <a:xfrm>
            <a:off x="47001681" y="9563039"/>
            <a:ext cx="3299824" cy="646331"/>
          </a:xfrm>
          <a:prstGeom prst="rect">
            <a:avLst/>
          </a:prstGeom>
          <a:noFill/>
        </p:spPr>
        <p:txBody>
          <a:bodyPr wrap="square" rtlCol="0">
            <a:spAutoFit/>
          </a:bodyPr>
          <a:lstStyle/>
          <a:p>
            <a:r>
              <a:rPr lang="en-GB" dirty="0">
                <a:solidFill>
                  <a:schemeClr val="bg1"/>
                </a:solidFill>
              </a:rPr>
              <a:t>Our open-source HTTP server for Windows</a:t>
            </a:r>
          </a:p>
        </p:txBody>
      </p:sp>
      <p:sp>
        <p:nvSpPr>
          <p:cNvPr id="282" name="TextBox 281">
            <a:extLst>
              <a:ext uri="{FF2B5EF4-FFF2-40B4-BE49-F238E27FC236}">
                <a16:creationId xmlns:a16="http://schemas.microsoft.com/office/drawing/2014/main" id="{A7DA3C36-E408-4BF6-B065-8148EFD63959}"/>
              </a:ext>
            </a:extLst>
          </p:cNvPr>
          <p:cNvSpPr txBox="1"/>
          <p:nvPr/>
        </p:nvSpPr>
        <p:spPr>
          <a:xfrm>
            <a:off x="38625479" y="9554050"/>
            <a:ext cx="3299824" cy="646331"/>
          </a:xfrm>
          <a:prstGeom prst="rect">
            <a:avLst/>
          </a:prstGeom>
          <a:noFill/>
        </p:spPr>
        <p:txBody>
          <a:bodyPr wrap="square" rtlCol="0">
            <a:spAutoFit/>
          </a:bodyPr>
          <a:lstStyle/>
          <a:p>
            <a:r>
              <a:rPr lang="en-GB" dirty="0">
                <a:solidFill>
                  <a:schemeClr val="bg1"/>
                </a:solidFill>
              </a:rPr>
              <a:t>This is the database to store all of our data</a:t>
            </a:r>
          </a:p>
        </p:txBody>
      </p:sp>
      <p:sp>
        <p:nvSpPr>
          <p:cNvPr id="283" name="TextBox 282">
            <a:extLst>
              <a:ext uri="{FF2B5EF4-FFF2-40B4-BE49-F238E27FC236}">
                <a16:creationId xmlns:a16="http://schemas.microsoft.com/office/drawing/2014/main" id="{BBCF1469-AE0C-4FC7-B77A-2E2532A3BB71}"/>
              </a:ext>
            </a:extLst>
          </p:cNvPr>
          <p:cNvSpPr txBox="1"/>
          <p:nvPr/>
        </p:nvSpPr>
        <p:spPr>
          <a:xfrm>
            <a:off x="42104692" y="11073071"/>
            <a:ext cx="2321193" cy="1200329"/>
          </a:xfrm>
          <a:prstGeom prst="rect">
            <a:avLst/>
          </a:prstGeom>
          <a:noFill/>
        </p:spPr>
        <p:txBody>
          <a:bodyPr wrap="square" rtlCol="0">
            <a:spAutoFit/>
          </a:bodyPr>
          <a:lstStyle/>
          <a:p>
            <a:r>
              <a:rPr lang="en-GB" dirty="0">
                <a:solidFill>
                  <a:schemeClr val="bg1"/>
                </a:solidFill>
              </a:rPr>
              <a:t>Small blocks that performs a specific function I the website</a:t>
            </a:r>
          </a:p>
        </p:txBody>
      </p:sp>
      <p:sp>
        <p:nvSpPr>
          <p:cNvPr id="284" name="TextBox 283">
            <a:extLst>
              <a:ext uri="{FF2B5EF4-FFF2-40B4-BE49-F238E27FC236}">
                <a16:creationId xmlns:a16="http://schemas.microsoft.com/office/drawing/2014/main" id="{2C409BB1-B044-45C9-B374-07CB3D7E1DE9}"/>
              </a:ext>
            </a:extLst>
          </p:cNvPr>
          <p:cNvSpPr txBox="1"/>
          <p:nvPr/>
        </p:nvSpPr>
        <p:spPr>
          <a:xfrm>
            <a:off x="44478125" y="11073071"/>
            <a:ext cx="2321193" cy="646331"/>
          </a:xfrm>
          <a:prstGeom prst="rect">
            <a:avLst/>
          </a:prstGeom>
          <a:noFill/>
        </p:spPr>
        <p:txBody>
          <a:bodyPr wrap="square" rtlCol="0">
            <a:spAutoFit/>
          </a:bodyPr>
          <a:lstStyle/>
          <a:p>
            <a:r>
              <a:rPr lang="en-GB" dirty="0">
                <a:solidFill>
                  <a:schemeClr val="bg1"/>
                </a:solidFill>
              </a:rPr>
              <a:t>Tools that help to build our website</a:t>
            </a:r>
          </a:p>
        </p:txBody>
      </p:sp>
      <p:sp>
        <p:nvSpPr>
          <p:cNvPr id="285" name="Rectangle 284">
            <a:extLst>
              <a:ext uri="{FF2B5EF4-FFF2-40B4-BE49-F238E27FC236}">
                <a16:creationId xmlns:a16="http://schemas.microsoft.com/office/drawing/2014/main" id="{4B7548ED-CD80-4E24-8D00-F1536A259E8A}"/>
              </a:ext>
            </a:extLst>
          </p:cNvPr>
          <p:cNvSpPr/>
          <p:nvPr/>
        </p:nvSpPr>
        <p:spPr>
          <a:xfrm>
            <a:off x="38342855" y="12788054"/>
            <a:ext cx="12285044" cy="15457285"/>
          </a:xfrm>
          <a:prstGeom prst="rect">
            <a:avLst/>
          </a:prstGeom>
          <a:solidFill>
            <a:schemeClr val="tx1">
              <a:lumMod val="85000"/>
            </a:schemeClr>
          </a:solidFill>
          <a:ln>
            <a:noFill/>
          </a:ln>
          <a:effectLst>
            <a:glow rad="63500">
              <a:schemeClr val="accent1">
                <a:satMod val="175000"/>
                <a:alpha val="40000"/>
              </a:schemeClr>
            </a:glow>
            <a:outerShdw blurRad="101600" dist="190500" dir="5400000" algn="ctr" rotWithShape="0">
              <a:schemeClr val="bg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000" dirty="0">
              <a:solidFill>
                <a:schemeClr val="bg1"/>
              </a:solidFill>
            </a:endParaRPr>
          </a:p>
        </p:txBody>
      </p:sp>
      <p:sp>
        <p:nvSpPr>
          <p:cNvPr id="286" name="Rectangle 285">
            <a:extLst>
              <a:ext uri="{FF2B5EF4-FFF2-40B4-BE49-F238E27FC236}">
                <a16:creationId xmlns:a16="http://schemas.microsoft.com/office/drawing/2014/main" id="{9866BBD8-04AB-4100-904B-893CD4B25B51}"/>
              </a:ext>
            </a:extLst>
          </p:cNvPr>
          <p:cNvSpPr/>
          <p:nvPr/>
        </p:nvSpPr>
        <p:spPr>
          <a:xfrm>
            <a:off x="38342855" y="12788015"/>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Evaluation of project</a:t>
            </a:r>
            <a:endParaRPr lang="en-GB" dirty="0"/>
          </a:p>
        </p:txBody>
      </p:sp>
      <p:sp>
        <p:nvSpPr>
          <p:cNvPr id="287" name="Text Box 290">
            <a:extLst>
              <a:ext uri="{FF2B5EF4-FFF2-40B4-BE49-F238E27FC236}">
                <a16:creationId xmlns:a16="http://schemas.microsoft.com/office/drawing/2014/main" id="{36A7ED6E-22D9-4A0C-92D1-10BC193CA9EB}"/>
              </a:ext>
            </a:extLst>
          </p:cNvPr>
          <p:cNvSpPr txBox="1"/>
          <p:nvPr/>
        </p:nvSpPr>
        <p:spPr>
          <a:xfrm>
            <a:off x="38625479" y="13945878"/>
            <a:ext cx="11987937" cy="683047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GB" sz="2000" b="1" dirty="0">
                <a:solidFill>
                  <a:schemeClr val="bg1"/>
                </a:solidFill>
              </a:rPr>
              <a:t>Meeting objectives</a:t>
            </a:r>
          </a:p>
          <a:p>
            <a:endParaRPr lang="en-GB" sz="2000" b="1" dirty="0">
              <a:solidFill>
                <a:schemeClr val="bg1"/>
              </a:solidFill>
            </a:endParaRPr>
          </a:p>
          <a:p>
            <a:r>
              <a:rPr lang="en-GB" dirty="0">
                <a:solidFill>
                  <a:schemeClr val="bg1"/>
                </a:solidFill>
              </a:rPr>
              <a:t>At the start of this project we set ourselves some objectives to achieve the aims of this project. Throughout the development of this project we managed to achieve our objectives some successfully and some unsuccessfully.  </a:t>
            </a:r>
          </a:p>
          <a:p>
            <a:endParaRPr lang="en-GB" dirty="0">
              <a:solidFill>
                <a:schemeClr val="bg1"/>
              </a:solidFill>
            </a:endParaRPr>
          </a:p>
          <a:p>
            <a:pPr marL="342900" indent="-342900">
              <a:lnSpc>
                <a:spcPct val="150000"/>
              </a:lnSpc>
              <a:buFont typeface="+mj-lt"/>
              <a:buAutoNum type="arabicPeriod"/>
            </a:pPr>
            <a:r>
              <a:rPr lang="en-GB" dirty="0">
                <a:solidFill>
                  <a:schemeClr val="bg1"/>
                </a:solidFill>
              </a:rPr>
              <a:t>We designed a fully functional prototype and implemented our features to a great standard, </a:t>
            </a:r>
          </a:p>
          <a:p>
            <a:pPr marL="342900" indent="-342900">
              <a:lnSpc>
                <a:spcPct val="150000"/>
              </a:lnSpc>
              <a:buFont typeface="+mj-lt"/>
              <a:buAutoNum type="arabicPeriod"/>
            </a:pPr>
            <a:r>
              <a:rPr lang="en-GB" dirty="0">
                <a:solidFill>
                  <a:schemeClr val="bg1"/>
                </a:solidFill>
              </a:rPr>
              <a:t>We conducted some great research and interviews with society/sports heads, this was part of our primary research to gain knowledge on these student groups. </a:t>
            </a:r>
          </a:p>
          <a:p>
            <a:pPr marL="342900" indent="-342900">
              <a:lnSpc>
                <a:spcPct val="150000"/>
              </a:lnSpc>
              <a:buFont typeface="+mj-lt"/>
              <a:buAutoNum type="arabicPeriod"/>
            </a:pPr>
            <a:r>
              <a:rPr lang="en-GB" dirty="0">
                <a:solidFill>
                  <a:schemeClr val="bg1"/>
                </a:solidFill>
              </a:rPr>
              <a:t>We believe we have built a great website to support an online community. We have great features like the forum page where students can air their opinions, the performance page where student can compare themselves to each other, and a news page for all students to keep up to date with. </a:t>
            </a:r>
          </a:p>
          <a:p>
            <a:pPr marL="342900" indent="-342900">
              <a:lnSpc>
                <a:spcPct val="150000"/>
              </a:lnSpc>
              <a:buFont typeface="+mj-lt"/>
              <a:buAutoNum type="arabicPeriod"/>
            </a:pPr>
            <a:r>
              <a:rPr lang="en-GB" dirty="0">
                <a:solidFill>
                  <a:schemeClr val="bg1"/>
                </a:solidFill>
              </a:rPr>
              <a:t>We used a quality CMS WordPress, this gave us all the tools to implement our features and functionalities. </a:t>
            </a:r>
          </a:p>
          <a:p>
            <a:pPr marL="342900" indent="-342900">
              <a:lnSpc>
                <a:spcPct val="150000"/>
              </a:lnSpc>
              <a:buFont typeface="+mj-lt"/>
              <a:buAutoNum type="arabicPeriod"/>
            </a:pPr>
            <a:r>
              <a:rPr lang="en-GB" dirty="0">
                <a:solidFill>
                  <a:schemeClr val="bg1"/>
                </a:solidFill>
              </a:rPr>
              <a:t>As we built a prototype there is no way to gage how to improve recruitment and retention to student groups, so this will have to be a done if this project was taken on as a full website.</a:t>
            </a:r>
          </a:p>
          <a:p>
            <a:pPr marL="342900" indent="-342900">
              <a:lnSpc>
                <a:spcPct val="150000"/>
              </a:lnSpc>
              <a:buFont typeface="+mj-lt"/>
              <a:buAutoNum type="arabicPeriod"/>
            </a:pPr>
            <a:r>
              <a:rPr lang="en-GB" dirty="0">
                <a:solidFill>
                  <a:schemeClr val="bg1"/>
                </a:solidFill>
              </a:rPr>
              <a:t>Plugins are ideal tools for putting together your ideas for website features. </a:t>
            </a:r>
          </a:p>
          <a:p>
            <a:pPr marL="342900" indent="-342900">
              <a:lnSpc>
                <a:spcPct val="150000"/>
              </a:lnSpc>
              <a:buFont typeface="+mj-lt"/>
              <a:buAutoNum type="arabicPeriod"/>
            </a:pPr>
            <a:r>
              <a:rPr lang="en-GB" dirty="0">
                <a:solidFill>
                  <a:schemeClr val="bg1"/>
                </a:solidFill>
              </a:rPr>
              <a:t>We have provided some great recommendations for further work below. </a:t>
            </a:r>
          </a:p>
          <a:p>
            <a:pPr marL="342900" indent="-342900">
              <a:buFont typeface="+mj-lt"/>
              <a:buAutoNum type="arabicPeriod"/>
            </a:pPr>
            <a:endParaRPr lang="en-GB" dirty="0">
              <a:solidFill>
                <a:schemeClr val="bg1"/>
              </a:solidFill>
            </a:endParaRPr>
          </a:p>
        </p:txBody>
      </p:sp>
      <p:sp>
        <p:nvSpPr>
          <p:cNvPr id="289" name="Rectangle 288">
            <a:extLst>
              <a:ext uri="{FF2B5EF4-FFF2-40B4-BE49-F238E27FC236}">
                <a16:creationId xmlns:a16="http://schemas.microsoft.com/office/drawing/2014/main" id="{9811625B-E825-4185-BDDD-7ECB050705FB}"/>
              </a:ext>
            </a:extLst>
          </p:cNvPr>
          <p:cNvSpPr/>
          <p:nvPr/>
        </p:nvSpPr>
        <p:spPr>
          <a:xfrm>
            <a:off x="38352435" y="20812572"/>
            <a:ext cx="12285044" cy="948650"/>
          </a:xfrm>
          <a:prstGeom prst="rect">
            <a:avLst/>
          </a:prstGeom>
          <a:gradFill flip="none" rotWithShape="1">
            <a:gsLst>
              <a:gs pos="0">
                <a:srgbClr val="002060"/>
              </a:gs>
              <a:gs pos="61000">
                <a:schemeClr val="bg1">
                  <a:lumMod val="95000"/>
                  <a:lumOff val="5000"/>
                </a:schemeClr>
              </a:gs>
              <a:gs pos="100000">
                <a:schemeClr val="bg1">
                  <a:lumMod val="95000"/>
                  <a:lumOff val="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Evaluation of project</a:t>
            </a:r>
            <a:endParaRPr lang="en-GB" dirty="0"/>
          </a:p>
        </p:txBody>
      </p:sp>
      <p:sp>
        <p:nvSpPr>
          <p:cNvPr id="290" name="Rectangle 289">
            <a:extLst>
              <a:ext uri="{FF2B5EF4-FFF2-40B4-BE49-F238E27FC236}">
                <a16:creationId xmlns:a16="http://schemas.microsoft.com/office/drawing/2014/main" id="{B49DE73A-A344-41FC-A273-66B077D7DBE8}"/>
              </a:ext>
            </a:extLst>
          </p:cNvPr>
          <p:cNvSpPr/>
          <p:nvPr/>
        </p:nvSpPr>
        <p:spPr>
          <a:xfrm>
            <a:off x="38555762" y="22014952"/>
            <a:ext cx="3826543" cy="60269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93" name="Rectangle 292">
            <a:extLst>
              <a:ext uri="{FF2B5EF4-FFF2-40B4-BE49-F238E27FC236}">
                <a16:creationId xmlns:a16="http://schemas.microsoft.com/office/drawing/2014/main" id="{91CE0AC3-1D35-45F7-A3FC-60F437C401FB}"/>
              </a:ext>
            </a:extLst>
          </p:cNvPr>
          <p:cNvSpPr/>
          <p:nvPr/>
        </p:nvSpPr>
        <p:spPr>
          <a:xfrm>
            <a:off x="42621758" y="21993599"/>
            <a:ext cx="3826543" cy="60269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4" name="Rectangle 293">
            <a:extLst>
              <a:ext uri="{FF2B5EF4-FFF2-40B4-BE49-F238E27FC236}">
                <a16:creationId xmlns:a16="http://schemas.microsoft.com/office/drawing/2014/main" id="{0C35EF61-6F40-4931-9BE1-BD010CD4ECB4}"/>
              </a:ext>
            </a:extLst>
          </p:cNvPr>
          <p:cNvSpPr/>
          <p:nvPr/>
        </p:nvSpPr>
        <p:spPr>
          <a:xfrm>
            <a:off x="46625846" y="22008029"/>
            <a:ext cx="3826543" cy="60269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5" name="TextBox 294">
            <a:extLst>
              <a:ext uri="{FF2B5EF4-FFF2-40B4-BE49-F238E27FC236}">
                <a16:creationId xmlns:a16="http://schemas.microsoft.com/office/drawing/2014/main" id="{B4EBEB04-C0C6-4E1C-BEBA-2D1731955D3F}"/>
              </a:ext>
            </a:extLst>
          </p:cNvPr>
          <p:cNvSpPr txBox="1"/>
          <p:nvPr/>
        </p:nvSpPr>
        <p:spPr>
          <a:xfrm>
            <a:off x="38555762" y="22064177"/>
            <a:ext cx="3826543" cy="5718168"/>
          </a:xfrm>
          <a:prstGeom prst="rect">
            <a:avLst/>
          </a:prstGeom>
          <a:noFill/>
        </p:spPr>
        <p:txBody>
          <a:bodyPr wrap="square" rtlCol="0">
            <a:spAutoFit/>
          </a:bodyPr>
          <a:lstStyle/>
          <a:p>
            <a:r>
              <a:rPr lang="en-GB" b="1" dirty="0">
                <a:solidFill>
                  <a:schemeClr val="bg1"/>
                </a:solidFill>
              </a:rPr>
              <a:t>Updating sports results with a mobile application using REST API </a:t>
            </a:r>
          </a:p>
          <a:p>
            <a:endParaRPr lang="en-GB" dirty="0">
              <a:solidFill>
                <a:schemeClr val="bg1"/>
              </a:solidFill>
            </a:endParaRPr>
          </a:p>
          <a:p>
            <a:pPr>
              <a:lnSpc>
                <a:spcPct val="150000"/>
              </a:lnSpc>
            </a:pPr>
            <a:r>
              <a:rPr lang="en-GB" dirty="0">
                <a:solidFill>
                  <a:schemeClr val="bg1"/>
                </a:solidFill>
              </a:rPr>
              <a:t>Instead of updating results on the website, we can use a mobile application to update results. We can achieve this using the REST API. The recent update to the </a:t>
            </a:r>
            <a:r>
              <a:rPr lang="en-GB" dirty="0" err="1">
                <a:solidFill>
                  <a:schemeClr val="bg1"/>
                </a:solidFill>
              </a:rPr>
              <a:t>SportsPress</a:t>
            </a:r>
            <a:r>
              <a:rPr lang="en-GB" dirty="0">
                <a:solidFill>
                  <a:schemeClr val="bg1"/>
                </a:solidFill>
              </a:rPr>
              <a:t> plugin means it’s now compatible with REST API. You will need to install the WP REST API plugin, which gives you instant access to retrieve your data</a:t>
            </a:r>
          </a:p>
        </p:txBody>
      </p:sp>
      <p:sp>
        <p:nvSpPr>
          <p:cNvPr id="296" name="TextBox 295">
            <a:extLst>
              <a:ext uri="{FF2B5EF4-FFF2-40B4-BE49-F238E27FC236}">
                <a16:creationId xmlns:a16="http://schemas.microsoft.com/office/drawing/2014/main" id="{514B47FA-BF3E-4CDF-AD76-7DB42E91E011}"/>
              </a:ext>
            </a:extLst>
          </p:cNvPr>
          <p:cNvSpPr txBox="1"/>
          <p:nvPr/>
        </p:nvSpPr>
        <p:spPr>
          <a:xfrm>
            <a:off x="42650102" y="22044569"/>
            <a:ext cx="3826543" cy="5717976"/>
          </a:xfrm>
          <a:prstGeom prst="rect">
            <a:avLst/>
          </a:prstGeom>
          <a:noFill/>
        </p:spPr>
        <p:txBody>
          <a:bodyPr wrap="square" rtlCol="0">
            <a:spAutoFit/>
          </a:bodyPr>
          <a:lstStyle/>
          <a:p>
            <a:r>
              <a:rPr lang="en-GB" b="1" dirty="0">
                <a:solidFill>
                  <a:schemeClr val="bg1"/>
                </a:solidFill>
              </a:rPr>
              <a:t>OpenID login system</a:t>
            </a:r>
          </a:p>
          <a:p>
            <a:endParaRPr lang="en-GB" b="1" dirty="0">
              <a:solidFill>
                <a:schemeClr val="bg1"/>
              </a:solidFill>
            </a:endParaRPr>
          </a:p>
          <a:p>
            <a:endParaRPr lang="en-GB" b="1" dirty="0">
              <a:solidFill>
                <a:schemeClr val="bg1"/>
              </a:solidFill>
            </a:endParaRPr>
          </a:p>
          <a:p>
            <a:endParaRPr lang="en-GB" b="1" dirty="0">
              <a:solidFill>
                <a:schemeClr val="bg1"/>
              </a:solidFill>
            </a:endParaRPr>
          </a:p>
          <a:p>
            <a:pPr>
              <a:lnSpc>
                <a:spcPct val="150000"/>
              </a:lnSpc>
            </a:pPr>
            <a:r>
              <a:rPr lang="en-US" dirty="0" err="1">
                <a:solidFill>
                  <a:schemeClr val="bg1"/>
                </a:solidFill>
              </a:rPr>
              <a:t>Solent</a:t>
            </a:r>
            <a:r>
              <a:rPr lang="en-US" dirty="0">
                <a:solidFill>
                  <a:schemeClr val="bg1"/>
                </a:solidFill>
              </a:rPr>
              <a:t> University could implement OpenID Connect to allow users logged into the university site to also access this website. OpenID provides an identity layer on top of the OAuth 2.0 protocol, it enables clients to verify the identity of the end user based on the authentication performed by an authorization server</a:t>
            </a:r>
            <a:endParaRPr lang="en-GB" b="1" dirty="0">
              <a:solidFill>
                <a:schemeClr val="bg1"/>
              </a:solidFill>
            </a:endParaRPr>
          </a:p>
        </p:txBody>
      </p:sp>
      <p:sp>
        <p:nvSpPr>
          <p:cNvPr id="297" name="TextBox 296">
            <a:extLst>
              <a:ext uri="{FF2B5EF4-FFF2-40B4-BE49-F238E27FC236}">
                <a16:creationId xmlns:a16="http://schemas.microsoft.com/office/drawing/2014/main" id="{08C5E5BA-0351-4FA2-8F8D-8869B6E335B7}"/>
              </a:ext>
            </a:extLst>
          </p:cNvPr>
          <p:cNvSpPr txBox="1"/>
          <p:nvPr/>
        </p:nvSpPr>
        <p:spPr>
          <a:xfrm>
            <a:off x="46628582" y="22030321"/>
            <a:ext cx="3826543" cy="5302670"/>
          </a:xfrm>
          <a:prstGeom prst="rect">
            <a:avLst/>
          </a:prstGeom>
          <a:noFill/>
        </p:spPr>
        <p:txBody>
          <a:bodyPr wrap="square" rtlCol="0">
            <a:spAutoFit/>
          </a:bodyPr>
          <a:lstStyle/>
          <a:p>
            <a:r>
              <a:rPr lang="en-GB" b="1" dirty="0">
                <a:solidFill>
                  <a:schemeClr val="bg1"/>
                </a:solidFill>
              </a:rPr>
              <a:t>Student custom page</a:t>
            </a:r>
          </a:p>
          <a:p>
            <a:endParaRPr lang="en-GB" b="1" dirty="0">
              <a:solidFill>
                <a:schemeClr val="bg1"/>
              </a:solidFill>
            </a:endParaRPr>
          </a:p>
          <a:p>
            <a:endParaRPr lang="en-GB" b="1" dirty="0">
              <a:solidFill>
                <a:schemeClr val="bg1"/>
              </a:solidFill>
            </a:endParaRPr>
          </a:p>
          <a:p>
            <a:endParaRPr lang="en-GB" b="1" dirty="0">
              <a:solidFill>
                <a:schemeClr val="bg1"/>
              </a:solidFill>
            </a:endParaRPr>
          </a:p>
          <a:p>
            <a:pPr>
              <a:lnSpc>
                <a:spcPct val="150000"/>
              </a:lnSpc>
            </a:pPr>
            <a:r>
              <a:rPr lang="en-GB" dirty="0">
                <a:solidFill>
                  <a:schemeClr val="bg1"/>
                </a:solidFill>
              </a:rPr>
              <a:t>This page will be tailored to the student whom is logged in, it will display what student group they are in and all the details of it. Also it will have a chat function where only student from that group will be able to access, they can use this to arrange social events or extra training session. </a:t>
            </a:r>
          </a:p>
        </p:txBody>
      </p:sp>
      <p:pic>
        <p:nvPicPr>
          <p:cNvPr id="299" name="Picture 298">
            <a:extLst>
              <a:ext uri="{FF2B5EF4-FFF2-40B4-BE49-F238E27FC236}">
                <a16:creationId xmlns:a16="http://schemas.microsoft.com/office/drawing/2014/main" id="{5A51680B-8750-40D8-A5A4-F71B993629E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56000" y="20275878"/>
            <a:ext cx="3773755" cy="2437491"/>
          </a:xfrm>
          <a:prstGeom prst="rect">
            <a:avLst/>
          </a:prstGeom>
        </p:spPr>
      </p:pic>
    </p:spTree>
    <p:extLst>
      <p:ext uri="{BB962C8B-B14F-4D97-AF65-F5344CB8AC3E}">
        <p14:creationId xmlns:p14="http://schemas.microsoft.com/office/powerpoint/2010/main" val="2554358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1801</TotalTime>
  <Words>1731</Words>
  <Application>Microsoft Office PowerPoint</Application>
  <PresentationFormat>Custom</PresentationFormat>
  <Paragraphs>207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vt:lpstr>
      <vt:lpstr>Mesh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jake lambert</dc:creator>
  <cp:lastModifiedBy>jake lambert</cp:lastModifiedBy>
  <cp:revision>49</cp:revision>
  <dcterms:created xsi:type="dcterms:W3CDTF">2018-05-16T10:43:37Z</dcterms:created>
  <dcterms:modified xsi:type="dcterms:W3CDTF">2018-05-18T11:24:02Z</dcterms:modified>
</cp:coreProperties>
</file>