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hakra Petch Medium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Fira Cod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D8CF58-475C-4D1D-B8DC-D4755737C745}">
  <a:tblStyle styleId="{45D8CF58-475C-4D1D-B8DC-D4755737C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hakraPetchMedium-regular.fntdata"/><Relationship Id="rId25" Type="http://schemas.openxmlformats.org/officeDocument/2006/relationships/slide" Target="slides/slide20.xml"/><Relationship Id="rId28" Type="http://schemas.openxmlformats.org/officeDocument/2006/relationships/font" Target="fonts/ChakraPetchMedium-italic.fntdata"/><Relationship Id="rId27" Type="http://schemas.openxmlformats.org/officeDocument/2006/relationships/font" Target="fonts/ChakraPetch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hakraPetch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FiraCod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017fa49d3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017fa49d3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01706aef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01706aef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017fa49d3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017fa49d3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017fa49d3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017fa49d3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17030f7ab2_0_22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17030f7ab2_0_22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01706aef7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01706aef7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01706aef79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01706aef79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01706aef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01706aef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01706aef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01706aef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01706aef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01706aef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7030f7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17030f7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01706aef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01706aef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61526d799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61526d799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7030f7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17030f7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017fa49d3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017fa49d3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01706aef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01706aef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017fa49d3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017fa49d3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017fa49d3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017fa49d3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01706aef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01706aef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" name="Google Shape;222;p1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1" name="Google Shape;231;p1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1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1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1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8" name="Google Shape;418;p2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2" name="Google Shape;442;p2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p2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2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2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2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2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5" name="Google Shape;525;p2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3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Quantinuum Challenge: InsertPresentationName</a:t>
            </a:r>
            <a:endParaRPr sz="31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InsertTeamName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2" name="Google Shape;662;p33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3"/>
          <p:cNvSpPr txBox="1"/>
          <p:nvPr>
            <p:ph idx="1" type="subTitle"/>
          </p:nvPr>
        </p:nvSpPr>
        <p:spPr>
          <a:xfrm>
            <a:off x="715150" y="4436950"/>
            <a:ext cx="38847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Grace J. Grace T. Jake M. Misheel O. Theo L.</a:t>
            </a: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</a:t>
            </a:r>
            <a:endParaRPr/>
          </a:p>
        </p:txBody>
      </p:sp>
      <p:sp>
        <p:nvSpPr>
          <p:cNvPr id="881" name="Google Shape;881;p42"/>
          <p:cNvSpPr txBox="1"/>
          <p:nvPr/>
        </p:nvSpPr>
        <p:spPr>
          <a:xfrm>
            <a:off x="1070100" y="97485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For Objective function J(u), find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82" name="Google Shape;8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163" y="1369475"/>
            <a:ext cx="2698067" cy="6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42"/>
          <p:cNvSpPr txBox="1"/>
          <p:nvPr/>
        </p:nvSpPr>
        <p:spPr>
          <a:xfrm>
            <a:off x="1070100" y="2106175"/>
            <a:ext cx="55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Iterate by moving with gradient,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84" name="Google Shape;8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463" y="2474625"/>
            <a:ext cx="3453474" cy="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42"/>
          <p:cNvSpPr txBox="1"/>
          <p:nvPr/>
        </p:nvSpPr>
        <p:spPr>
          <a:xfrm>
            <a:off x="1070100" y="3155250"/>
            <a:ext cx="48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Estimate gradient by,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86" name="Google Shape;88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4850" y="3555450"/>
            <a:ext cx="4606703" cy="7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42"/>
          <p:cNvSpPr txBox="1"/>
          <p:nvPr/>
        </p:nvSpPr>
        <p:spPr>
          <a:xfrm>
            <a:off x="2104300" y="4531475"/>
            <a:ext cx="7194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“Simultaneous Perturbation Stochastic Approximation.” Wikipedia, Wikimedia Foundation, 3 Jan. 2023, https://en.wikipedia.org/wiki/Simultaneous_perturbation_stochastic_approximation.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Simultaneous Perturbation Stochastic Approximation (SPSA)</a:t>
            </a:r>
            <a:endParaRPr sz="2100"/>
          </a:p>
        </p:txBody>
      </p:sp>
      <p:sp>
        <p:nvSpPr>
          <p:cNvPr id="893" name="Google Shape;893;p43"/>
          <p:cNvSpPr txBox="1"/>
          <p:nvPr/>
        </p:nvSpPr>
        <p:spPr>
          <a:xfrm>
            <a:off x="1471500" y="1017725"/>
            <a:ext cx="6201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Instead of testing each variable direction, tests a </a:t>
            </a: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random direction twice.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Estimates gradient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Provable that gradient error approaches 0 over iterations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Pro: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Complexity stays the same for more layers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Usually does better than previous approaches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Easy to implement a simple version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Cons: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The pre-existing implementation was confusing and unpredictable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SPSA Math</a:t>
            </a:r>
            <a:endParaRPr/>
          </a:p>
        </p:txBody>
      </p:sp>
      <p:sp>
        <p:nvSpPr>
          <p:cNvPr id="899" name="Google Shape;899;p44"/>
          <p:cNvSpPr txBox="1"/>
          <p:nvPr/>
        </p:nvSpPr>
        <p:spPr>
          <a:xfrm>
            <a:off x="2225100" y="1242400"/>
            <a:ext cx="46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We estimate the gradient by,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00" name="Google Shape;9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88" y="1642600"/>
            <a:ext cx="6571425" cy="12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4"/>
          <p:cNvSpPr txBox="1"/>
          <p:nvPr/>
        </p:nvSpPr>
        <p:spPr>
          <a:xfrm>
            <a:off x="1806450" y="2870775"/>
            <a:ext cx="553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with the 𝚫ₙ drawn from a Rademacher distribution: uniform discrete from {-1, +1}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5"/>
          <p:cNvSpPr txBox="1"/>
          <p:nvPr>
            <p:ph type="title"/>
          </p:nvPr>
        </p:nvSpPr>
        <p:spPr>
          <a:xfrm>
            <a:off x="720000" y="6313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907" name="Google Shape;907;p45"/>
          <p:cNvSpPr txBox="1"/>
          <p:nvPr/>
        </p:nvSpPr>
        <p:spPr>
          <a:xfrm>
            <a:off x="968538" y="4390575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Highest Expected Energy: 5.46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8" name="Google Shape;908;p45"/>
          <p:cNvSpPr txBox="1"/>
          <p:nvPr/>
        </p:nvSpPr>
        <p:spPr>
          <a:xfrm>
            <a:off x="5138301" y="4390575"/>
            <a:ext cx="35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Highest Expected Energy: 12.77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9" name="Google Shape;909;p45"/>
          <p:cNvSpPr txBox="1"/>
          <p:nvPr/>
        </p:nvSpPr>
        <p:spPr>
          <a:xfrm>
            <a:off x="968550" y="1347288"/>
            <a:ext cx="3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Original graph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0" name="Google Shape;910;p45"/>
          <p:cNvSpPr txBox="1"/>
          <p:nvPr/>
        </p:nvSpPr>
        <p:spPr>
          <a:xfrm>
            <a:off x="4646075" y="1347275"/>
            <a:ext cx="3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 weighted graph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11" name="Google Shape;9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9888"/>
            <a:ext cx="4493673" cy="229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473" y="1899875"/>
            <a:ext cx="4193129" cy="216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6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Applications</a:t>
            </a:r>
            <a:endParaRPr/>
          </a:p>
        </p:txBody>
      </p:sp>
      <p:sp>
        <p:nvSpPr>
          <p:cNvPr id="918" name="Google Shape;918;p46"/>
          <p:cNvSpPr txBox="1"/>
          <p:nvPr>
            <p:ph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19" name="Google Shape;919;p46"/>
          <p:cNvGrpSpPr/>
          <p:nvPr/>
        </p:nvGrpSpPr>
        <p:grpSpPr>
          <a:xfrm>
            <a:off x="6080510" y="3981311"/>
            <a:ext cx="564698" cy="627192"/>
            <a:chOff x="2877151" y="3108530"/>
            <a:chExt cx="665290" cy="738916"/>
          </a:xfrm>
        </p:grpSpPr>
        <p:sp>
          <p:nvSpPr>
            <p:cNvPr id="920" name="Google Shape;920;p46"/>
            <p:cNvSpPr/>
            <p:nvPr/>
          </p:nvSpPr>
          <p:spPr>
            <a:xfrm>
              <a:off x="2877151" y="3108530"/>
              <a:ext cx="665290" cy="736489"/>
            </a:xfrm>
            <a:custGeom>
              <a:rect b="b" l="l" r="r" t="t"/>
              <a:pathLst>
                <a:path extrusionOk="0" h="20016" w="18081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2986396" y="3108530"/>
              <a:ext cx="73664" cy="36869"/>
            </a:xfrm>
            <a:custGeom>
              <a:rect b="b" l="l" r="r" t="t"/>
              <a:pathLst>
                <a:path extrusionOk="0" h="1002" w="2002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3209778" y="3108530"/>
              <a:ext cx="73664" cy="36869"/>
            </a:xfrm>
            <a:custGeom>
              <a:rect b="b" l="l" r="r" t="t"/>
              <a:pathLst>
                <a:path extrusionOk="0" h="1002" w="2002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3283405" y="3145361"/>
              <a:ext cx="111746" cy="295832"/>
            </a:xfrm>
            <a:custGeom>
              <a:rect b="b" l="l" r="r" t="t"/>
              <a:pathLst>
                <a:path extrusionOk="0" h="8040" w="3037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3395114" y="3182193"/>
              <a:ext cx="110495" cy="259000"/>
            </a:xfrm>
            <a:custGeom>
              <a:rect b="b" l="l" r="r" t="t"/>
              <a:pathLst>
                <a:path extrusionOk="0" h="7039" w="3003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505573" y="3219025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3024442" y="3477987"/>
              <a:ext cx="481168" cy="369459"/>
            </a:xfrm>
            <a:custGeom>
              <a:rect b="b" l="l" r="r" t="t"/>
              <a:pathLst>
                <a:path extrusionOk="0" h="10041" w="13077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987610" y="3367529"/>
              <a:ext cx="74915" cy="184122"/>
            </a:xfrm>
            <a:custGeom>
              <a:rect b="b" l="l" r="r" t="t"/>
              <a:pathLst>
                <a:path extrusionOk="0" h="5004" w="2036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987610" y="3255820"/>
              <a:ext cx="36869" cy="111746"/>
            </a:xfrm>
            <a:custGeom>
              <a:rect b="b" l="l" r="r" t="t"/>
              <a:pathLst>
                <a:path extrusionOk="0" h="3037" w="1002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950815" y="3145361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3136151" y="3367529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099320" y="3255820"/>
              <a:ext cx="36869" cy="111746"/>
            </a:xfrm>
            <a:custGeom>
              <a:rect b="b" l="l" r="r" t="t"/>
              <a:pathLst>
                <a:path extrusionOk="0" h="3037" w="1002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3062488" y="3145361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3172946" y="3145361"/>
              <a:ext cx="36869" cy="222205"/>
            </a:xfrm>
            <a:custGeom>
              <a:rect b="b" l="l" r="r" t="t"/>
              <a:pathLst>
                <a:path extrusionOk="0" h="6039" w="1002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877151" y="3404324"/>
              <a:ext cx="110495" cy="110532"/>
            </a:xfrm>
            <a:custGeom>
              <a:rect b="b" l="l" r="r" t="t"/>
              <a:pathLst>
                <a:path extrusionOk="0" h="3004" w="3003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2912769" y="351481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950815" y="355161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986396" y="3626492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Independent Set</a:t>
            </a:r>
            <a:endParaRPr/>
          </a:p>
        </p:txBody>
      </p:sp>
      <p:pic>
        <p:nvPicPr>
          <p:cNvPr id="943" name="Google Shape;9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29" y="1614504"/>
            <a:ext cx="7396150" cy="250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949" name="Google Shape;949;p48"/>
          <p:cNvGrpSpPr/>
          <p:nvPr/>
        </p:nvGrpSpPr>
        <p:grpSpPr>
          <a:xfrm>
            <a:off x="839377" y="1181636"/>
            <a:ext cx="7465247" cy="3515115"/>
            <a:chOff x="3593224" y="1834600"/>
            <a:chExt cx="5184200" cy="2552178"/>
          </a:xfrm>
        </p:grpSpPr>
        <p:pic>
          <p:nvPicPr>
            <p:cNvPr id="950" name="Google Shape;950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3224" y="1913053"/>
              <a:ext cx="5184200" cy="247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1" name="Google Shape;951;p48"/>
            <p:cNvSpPr/>
            <p:nvPr/>
          </p:nvSpPr>
          <p:spPr>
            <a:xfrm>
              <a:off x="6008575" y="1913525"/>
              <a:ext cx="714600" cy="12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967200" y="3335750"/>
              <a:ext cx="599400" cy="806400"/>
            </a:xfrm>
            <a:prstGeom prst="rect">
              <a:avLst/>
            </a:pr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 txBox="1"/>
            <p:nvPr/>
          </p:nvSpPr>
          <p:spPr>
            <a:xfrm>
              <a:off x="5599550" y="1834600"/>
              <a:ext cx="1737300" cy="23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Fira Code"/>
                  <a:ea typeface="Fira Code"/>
                  <a:cs typeface="Fira Code"/>
                  <a:sym typeface="Fira Code"/>
                </a:rPr>
                <a:t>Max Independent Set Results</a:t>
              </a:r>
              <a:endParaRPr b="1" sz="9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954" name="Google Shape;9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150" y="1569413"/>
            <a:ext cx="2623750" cy="189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5" name="Google Shape;955;p48"/>
          <p:cNvCxnSpPr/>
          <p:nvPr/>
        </p:nvCxnSpPr>
        <p:spPr>
          <a:xfrm flipH="1">
            <a:off x="2707300" y="2245275"/>
            <a:ext cx="2417100" cy="1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961" name="Google Shape;961;p49"/>
          <p:cNvSpPr txBox="1"/>
          <p:nvPr>
            <p:ph idx="1" type="body"/>
          </p:nvPr>
        </p:nvSpPr>
        <p:spPr>
          <a:xfrm>
            <a:off x="720000" y="1152475"/>
            <a:ext cx="5286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Max Independent Set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Corresponds to maximum clique problem on complement graph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Corresponds to minimum vertex cover problem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62" name="Google Shape;9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600" y="1713450"/>
            <a:ext cx="2857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Cut for Weighted Graphs</a:t>
            </a:r>
            <a:endParaRPr/>
          </a:p>
        </p:txBody>
      </p:sp>
      <p:sp>
        <p:nvSpPr>
          <p:cNvPr id="968" name="Google Shape;968;p50"/>
          <p:cNvSpPr txBox="1"/>
          <p:nvPr>
            <p:ph idx="1" type="body"/>
          </p:nvPr>
        </p:nvSpPr>
        <p:spPr>
          <a:xfrm>
            <a:off x="5623050" y="1152475"/>
            <a:ext cx="28869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Graph with edges that have weight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Cut across an edge is now worth the edge’s weight, not a default 1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69" name="Google Shape;9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5" y="1342802"/>
            <a:ext cx="4522700" cy="31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625" y="3338125"/>
            <a:ext cx="2990475" cy="10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1025" y="3533325"/>
            <a:ext cx="144102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77" name="Google Shape;9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25" y="1555919"/>
            <a:ext cx="5251748" cy="270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375" y="1866950"/>
            <a:ext cx="2961901" cy="20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1"/>
          <p:cNvSpPr/>
          <p:nvPr/>
        </p:nvSpPr>
        <p:spPr>
          <a:xfrm>
            <a:off x="6502230" y="2035742"/>
            <a:ext cx="1556146" cy="1513192"/>
          </a:xfrm>
          <a:custGeom>
            <a:rect b="b" l="l" r="r" t="t"/>
            <a:pathLst>
              <a:path extrusionOk="0" h="39460" w="43866">
                <a:moveTo>
                  <a:pt x="43730" y="12010"/>
                </a:moveTo>
                <a:cubicBezTo>
                  <a:pt x="43730" y="9226"/>
                  <a:pt x="44273" y="5962"/>
                  <a:pt x="42602" y="3735"/>
                </a:cubicBezTo>
                <a:cubicBezTo>
                  <a:pt x="40374" y="765"/>
                  <a:pt x="33921" y="-1493"/>
                  <a:pt x="31694" y="1478"/>
                </a:cubicBezTo>
                <a:cubicBezTo>
                  <a:pt x="29344" y="4614"/>
                  <a:pt x="32553" y="9273"/>
                  <a:pt x="33199" y="13138"/>
                </a:cubicBezTo>
                <a:cubicBezTo>
                  <a:pt x="34031" y="18117"/>
                  <a:pt x="33952" y="25550"/>
                  <a:pt x="29437" y="27807"/>
                </a:cubicBezTo>
                <a:cubicBezTo>
                  <a:pt x="24330" y="30359"/>
                  <a:pt x="17618" y="27729"/>
                  <a:pt x="12512" y="25174"/>
                </a:cubicBezTo>
                <a:cubicBezTo>
                  <a:pt x="8126" y="22980"/>
                  <a:pt x="793" y="28218"/>
                  <a:pt x="100" y="33073"/>
                </a:cubicBezTo>
                <a:cubicBezTo>
                  <a:pt x="-1507" y="44326"/>
                  <a:pt x="22583" y="37210"/>
                  <a:pt x="33951" y="3721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—InsertSomeoneFamous</a:t>
            </a:r>
            <a:endParaRPr/>
          </a:p>
        </p:txBody>
      </p:sp>
      <p:sp>
        <p:nvSpPr>
          <p:cNvPr id="692" name="Google Shape;692;p3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“AAAAAAAAAA”</a:t>
            </a:r>
            <a:endParaRPr/>
          </a:p>
        </p:txBody>
      </p:sp>
      <p:grpSp>
        <p:nvGrpSpPr>
          <p:cNvPr id="693" name="Google Shape;693;p34"/>
          <p:cNvGrpSpPr/>
          <p:nvPr/>
        </p:nvGrpSpPr>
        <p:grpSpPr>
          <a:xfrm>
            <a:off x="1048885" y="3553925"/>
            <a:ext cx="344859" cy="565728"/>
            <a:chOff x="4113132" y="2072643"/>
            <a:chExt cx="406290" cy="666503"/>
          </a:xfrm>
        </p:grpSpPr>
        <p:sp>
          <p:nvSpPr>
            <p:cNvPr id="694" name="Google Shape;694;p34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985" name="Google Shape;985;p52"/>
          <p:cNvSpPr txBox="1"/>
          <p:nvPr>
            <p:ph idx="1" type="body"/>
          </p:nvPr>
        </p:nvSpPr>
        <p:spPr>
          <a:xfrm>
            <a:off x="720000" y="1152475"/>
            <a:ext cx="3398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Max Cut for Weighted Graphs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Grouping friends together, grouping those who don’t know each other well together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Meal planning from foods in fridge (maximize nutrition)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986" name="Google Shape;986;p52"/>
          <p:cNvGraphicFramePr/>
          <p:nvPr/>
        </p:nvGraphicFramePr>
        <p:xfrm>
          <a:off x="4563200" y="172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{45D8CF58-475C-4D1D-B8DC-D4755737C745}</a:tableStyleId>
              </a:tblPr>
              <a:tblGrid>
                <a:gridCol w="979950"/>
                <a:gridCol w="979950"/>
                <a:gridCol w="979950"/>
                <a:gridCol w="979950"/>
              </a:tblGrid>
              <a:tr h="5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Seal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Monk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Liane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5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Seal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5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Monk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0.9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5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Liane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0.9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722" name="Google Shape;722;p35"/>
          <p:cNvSpPr txBox="1"/>
          <p:nvPr>
            <p:ph idx="1" type="subTitle"/>
          </p:nvPr>
        </p:nvSpPr>
        <p:spPr>
          <a:xfrm>
            <a:off x="1470525" y="3304200"/>
            <a:ext cx="62028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1"/>
                </a:highlight>
              </a:rPr>
              <a:t>Improving</a:t>
            </a:r>
            <a:r>
              <a:rPr lang="en"/>
              <a:t> Quantum Approximate Optimization Algorithm</a:t>
            </a:r>
            <a:endParaRPr/>
          </a:p>
        </p:txBody>
      </p:sp>
      <p:sp>
        <p:nvSpPr>
          <p:cNvPr id="723" name="Google Shape;723;p35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24" name="Google Shape;724;p35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25" name="Google Shape;725;p35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26" name="Google Shape;726;p35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5" name="Google Shape;745;p35"/>
            <p:cNvSpPr txBox="1"/>
            <p:nvPr/>
          </p:nvSpPr>
          <p:spPr>
            <a:xfrm>
              <a:off x="5901175" y="725600"/>
              <a:ext cx="333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746" name="Google Shape;746;p35"/>
          <p:cNvGrpSpPr/>
          <p:nvPr/>
        </p:nvGrpSpPr>
        <p:grpSpPr>
          <a:xfrm>
            <a:off x="6367193" y="889790"/>
            <a:ext cx="232845" cy="355180"/>
            <a:chOff x="4113132" y="2072643"/>
            <a:chExt cx="406290" cy="666503"/>
          </a:xfrm>
        </p:grpSpPr>
        <p:sp>
          <p:nvSpPr>
            <p:cNvPr id="747" name="Google Shape;747;p3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775" name="Google Shape;775;p36"/>
          <p:cNvSpPr txBox="1"/>
          <p:nvPr>
            <p:ph idx="1" type="body"/>
          </p:nvPr>
        </p:nvSpPr>
        <p:spPr>
          <a:xfrm>
            <a:off x="426450" y="1244550"/>
            <a:ext cx="8424000" cy="29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Understanding physical problem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→ generally successful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Proof of concept by FDSA or gradient descent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→ successful, got higher result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Used gradient descent and SPSA Optimization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→ generally successful, </a:t>
            </a:r>
            <a:r>
              <a:rPr lang="en">
                <a:solidFill>
                  <a:schemeClr val="dk1"/>
                </a:solidFill>
              </a:rPr>
              <a:t>still improving </a:t>
            </a:r>
            <a:r>
              <a:rPr lang="en">
                <a:solidFill>
                  <a:schemeClr val="dk1"/>
                </a:solidFill>
              </a:rPr>
              <a:t>understanding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Wrote our own SPSA implementation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→ successful, got substantially higher results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6" name="Google Shape;776;p36"/>
          <p:cNvGrpSpPr/>
          <p:nvPr/>
        </p:nvGrpSpPr>
        <p:grpSpPr>
          <a:xfrm>
            <a:off x="8002698" y="4278356"/>
            <a:ext cx="1016242" cy="639649"/>
            <a:chOff x="6724425" y="3889875"/>
            <a:chExt cx="1575325" cy="991550"/>
          </a:xfrm>
        </p:grpSpPr>
        <p:sp>
          <p:nvSpPr>
            <p:cNvPr id="777" name="Google Shape;777;p36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7"/>
          <p:cNvSpPr txBox="1"/>
          <p:nvPr>
            <p:ph idx="1" type="body"/>
          </p:nvPr>
        </p:nvSpPr>
        <p:spPr>
          <a:xfrm>
            <a:off x="720000" y="1206175"/>
            <a:ext cx="8068200" cy="21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everal layers of alternating cost and mixer Hamiltonians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Layers are determined by the parameters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γ₁, γ</a:t>
            </a:r>
            <a:r>
              <a:rPr lang="en">
                <a:solidFill>
                  <a:schemeClr val="dk1"/>
                </a:solidFill>
              </a:rPr>
              <a:t>₂</a:t>
            </a:r>
            <a:r>
              <a:rPr lang="en">
                <a:solidFill>
                  <a:schemeClr val="dk1"/>
                </a:solidFill>
              </a:rPr>
              <a:t>, … γ</a:t>
            </a:r>
            <a:r>
              <a:rPr lang="en">
                <a:solidFill>
                  <a:schemeClr val="dk1"/>
                </a:solidFill>
              </a:rPr>
              <a:t>ₚ</a:t>
            </a:r>
            <a:r>
              <a:rPr lang="en">
                <a:solidFill>
                  <a:schemeClr val="dk1"/>
                </a:solidFill>
              </a:rPr>
              <a:t>, β₁, β₂, … βₚ, where 2p is the # of layers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Certain combinations of parameters give good expected energy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Maximize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4" name="Google Shape;844;p37"/>
          <p:cNvSpPr txBox="1"/>
          <p:nvPr/>
        </p:nvSpPr>
        <p:spPr>
          <a:xfrm>
            <a:off x="1036200" y="619375"/>
            <a:ext cx="707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Quantum Approximate Optimization Algorithm (QAOA)</a:t>
            </a:r>
            <a:endParaRPr sz="100"/>
          </a:p>
        </p:txBody>
      </p:sp>
      <p:sp>
        <p:nvSpPr>
          <p:cNvPr id="845" name="Google Shape;845;p37"/>
          <p:cNvSpPr txBox="1"/>
          <p:nvPr/>
        </p:nvSpPr>
        <p:spPr>
          <a:xfrm>
            <a:off x="2399275" y="4429875"/>
            <a:ext cx="6664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Farhi, Edward, et al. “A Quantum Approximate Optimization Algorithm.” ArXiv.org, 14 Nov. 2014, https://arxiv.org/abs/1411.4028. 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Quantinuum Code</a:t>
            </a:r>
            <a:endParaRPr/>
          </a:p>
        </p:txBody>
      </p:sp>
      <p:sp>
        <p:nvSpPr>
          <p:cNvPr id="851" name="Google Shape;851;p38"/>
          <p:cNvSpPr txBox="1"/>
          <p:nvPr/>
        </p:nvSpPr>
        <p:spPr>
          <a:xfrm>
            <a:off x="300900" y="1290150"/>
            <a:ext cx="868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Code"/>
              <a:buChar char="●"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Random number guess for angles from uniform distribution between 0 and 1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Code"/>
              <a:buChar char="●"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Keeps choice of angles if it beats all previous choices 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52" name="Google Shape;8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00" y="2039100"/>
            <a:ext cx="4160552" cy="261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"/>
          <p:cNvSpPr txBox="1"/>
          <p:nvPr>
            <p:ph type="title"/>
          </p:nvPr>
        </p:nvSpPr>
        <p:spPr>
          <a:xfrm>
            <a:off x="720000" y="6313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858" name="Google Shape;8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890700"/>
            <a:ext cx="3926077" cy="22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9"/>
          <p:cNvSpPr txBox="1"/>
          <p:nvPr/>
        </p:nvSpPr>
        <p:spPr>
          <a:xfrm>
            <a:off x="968538" y="4390575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Highest Expected Energy: 4.94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60" name="Google Shape;8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475" y="1890700"/>
            <a:ext cx="4108651" cy="20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39"/>
          <p:cNvSpPr txBox="1"/>
          <p:nvPr/>
        </p:nvSpPr>
        <p:spPr>
          <a:xfrm>
            <a:off x="5138288" y="4390575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Highest Expected Energy: 9.4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968550" y="1347288"/>
            <a:ext cx="3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Original graph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4646075" y="1347275"/>
            <a:ext cx="3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 weighted 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graph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6562300" y="3960650"/>
            <a:ext cx="31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(Kind of wrong)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38" y="994610"/>
            <a:ext cx="4845924" cy="31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875" name="Google Shape;875;p41"/>
          <p:cNvSpPr txBox="1"/>
          <p:nvPr/>
        </p:nvSpPr>
        <p:spPr>
          <a:xfrm>
            <a:off x="679650" y="1432800"/>
            <a:ext cx="7784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Estimate the gradient of the objective function by partial derivative in each variable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Make jumps proportional to the estimated gradient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Pro: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Gets better results than random guesses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Cons: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Code"/>
              <a:buChar char="●"/>
            </a:pPr>
            <a:r>
              <a:rPr lang="en" sz="1700">
                <a:latin typeface="Fira Code"/>
                <a:ea typeface="Fira Code"/>
                <a:cs typeface="Fira Code"/>
                <a:sym typeface="Fira Code"/>
              </a:rPr>
              <a:t>Complexity increases with number of variables</a:t>
            </a:r>
            <a:endParaRPr sz="17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