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Google Shape;6;p15" descr=""/>
          <p:cNvPicPr/>
          <p:nvPr/>
        </p:nvPicPr>
        <p:blipFill>
          <a:blip r:embed="rId2"/>
          <a:stretch/>
        </p:blipFill>
        <p:spPr>
          <a:xfrm>
            <a:off x="0" y="0"/>
            <a:ext cx="12191400" cy="1440720"/>
          </a:xfrm>
          <a:prstGeom prst="rect">
            <a:avLst/>
          </a:prstGeom>
          <a:ln>
            <a:noFill/>
          </a:ln>
        </p:spPr>
      </p:pic>
      <p:pic>
        <p:nvPicPr>
          <p:cNvPr id="1" name="Google Shape;13;p16" descr=""/>
          <p:cNvPicPr/>
          <p:nvPr/>
        </p:nvPicPr>
        <p:blipFill>
          <a:blip r:embed="rId3"/>
          <a:stretch/>
        </p:blipFill>
        <p:spPr>
          <a:xfrm>
            <a:off x="0" y="4375080"/>
            <a:ext cx="12191400" cy="2482200"/>
          </a:xfrm>
          <a:prstGeom prst="rect">
            <a:avLst/>
          </a:prstGeom>
          <a:ln>
            <a:noFill/>
          </a:ln>
        </p:spPr>
      </p:pic>
      <p:sp>
        <p:nvSpPr>
          <p:cNvPr id="2" name="PlaceHolder 1"/>
          <p:cNvSpPr>
            <a:spLocks noGrp="1"/>
          </p:cNvSpPr>
          <p:nvPr>
            <p:ph type="title"/>
          </p:nvPr>
        </p:nvSpPr>
        <p:spPr>
          <a:xfrm>
            <a:off x="2895480" y="837720"/>
            <a:ext cx="860976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Google Shape;6;p15" descr=""/>
          <p:cNvPicPr/>
          <p:nvPr/>
        </p:nvPicPr>
        <p:blipFill>
          <a:blip r:embed="rId2"/>
          <a:stretch/>
        </p:blipFill>
        <p:spPr>
          <a:xfrm>
            <a:off x="0" y="0"/>
            <a:ext cx="12191400" cy="144072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371600" y="1803240"/>
            <a:ext cx="9448200" cy="182448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6000" spc="-1" strike="noStrike">
                <a:solidFill>
                  <a:srgbClr val="ffffff"/>
                </a:solidFill>
                <a:latin typeface="Century Gothic"/>
                <a:ea typeface="Century Gothic"/>
              </a:rPr>
              <a:t>Green Pace</a:t>
            </a:r>
            <a:endParaRPr b="0" lang="en-US" sz="6000" spc="-1" strike="noStrike">
              <a:latin typeface="Arial"/>
            </a:endParaRPr>
          </a:p>
        </p:txBody>
      </p:sp>
      <p:sp>
        <p:nvSpPr>
          <p:cNvPr id="80" name="CustomShape 2"/>
          <p:cNvSpPr/>
          <p:nvPr/>
        </p:nvSpPr>
        <p:spPr>
          <a:xfrm>
            <a:off x="1371600" y="3632040"/>
            <a:ext cx="9448200" cy="1560960"/>
          </a:xfrm>
          <a:prstGeom prst="rect">
            <a:avLst/>
          </a:prstGeom>
          <a:noFill/>
          <a:ln>
            <a:noFill/>
          </a:ln>
        </p:spPr>
        <p:style>
          <a:lnRef idx="0"/>
          <a:fillRef idx="0"/>
          <a:effectRef idx="0"/>
          <a:fontRef idx="minor"/>
        </p:style>
        <p:txBody>
          <a:bodyPr lIns="90000" rIns="90000" tIns="45000" bIns="45000">
            <a:normAutofit/>
          </a:bodyPr>
          <a:p>
            <a:pPr>
              <a:lnSpc>
                <a:spcPct val="70000"/>
              </a:lnSpc>
            </a:pPr>
            <a:r>
              <a:rPr b="0" lang="en-US" sz="1850" spc="-1" strike="noStrike">
                <a:solidFill>
                  <a:srgbClr val="ffffff"/>
                </a:solidFill>
                <a:latin typeface="Century Gothic"/>
                <a:ea typeface="Century Gothic"/>
              </a:rPr>
              <a:t>Security Policy Presentation</a:t>
            </a:r>
            <a:endParaRPr b="0" lang="en-US" sz="1850" spc="-1" strike="noStrike">
              <a:latin typeface="Arial"/>
            </a:endParaRPr>
          </a:p>
          <a:p>
            <a:pPr>
              <a:lnSpc>
                <a:spcPct val="70000"/>
              </a:lnSpc>
              <a:spcBef>
                <a:spcPts val="1001"/>
              </a:spcBef>
            </a:pPr>
            <a:r>
              <a:rPr b="0" lang="en-US" sz="1850" spc="-1" strike="noStrike">
                <a:solidFill>
                  <a:srgbClr val="ffffff"/>
                </a:solidFill>
                <a:latin typeface="Century Gothic"/>
                <a:ea typeface="Century Gothic"/>
              </a:rPr>
              <a:t>Developer: </a:t>
            </a:r>
            <a:r>
              <a:rPr b="0" i="1" lang="en-US" sz="1850" spc="-1" strike="noStrike">
                <a:solidFill>
                  <a:srgbClr val="ffffff"/>
                </a:solidFill>
                <a:latin typeface="Century Gothic"/>
                <a:ea typeface="Century Gothic"/>
              </a:rPr>
              <a:t>Jacob Mousseau</a:t>
            </a:r>
            <a:endParaRPr b="0" lang="en-US" sz="1850" spc="-1" strike="noStrike">
              <a:latin typeface="Arial"/>
            </a:endParaRPr>
          </a:p>
          <a:p>
            <a:pPr>
              <a:lnSpc>
                <a:spcPct val="70000"/>
              </a:lnSpc>
              <a:spcBef>
                <a:spcPts val="1001"/>
              </a:spcBef>
            </a:pPr>
            <a:endParaRPr b="0" lang="en-US" sz="1850" spc="-1" strike="noStrike">
              <a:latin typeface="Arial"/>
            </a:endParaRPr>
          </a:p>
          <a:p>
            <a:pPr>
              <a:lnSpc>
                <a:spcPct val="70000"/>
              </a:lnSpc>
              <a:spcBef>
                <a:spcPts val="1001"/>
              </a:spcBef>
            </a:pPr>
            <a:endParaRPr b="0" lang="en-US" sz="1850" spc="-1" strike="noStrike">
              <a:latin typeface="Arial"/>
            </a:endParaRPr>
          </a:p>
        </p:txBody>
      </p:sp>
      <p:pic>
        <p:nvPicPr>
          <p:cNvPr id="81" name="Google Shape;146;p1" descr=""/>
          <p:cNvPicPr/>
          <p:nvPr/>
        </p:nvPicPr>
        <p:blipFill>
          <a:blip r:embed="rId1"/>
          <a:stretch/>
        </p:blipFill>
        <p:spPr>
          <a:xfrm>
            <a:off x="7440840" y="659880"/>
            <a:ext cx="2920680" cy="37861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TOOLS</a:t>
            </a:r>
            <a:endParaRPr b="0" lang="en-US" sz="4000" spc="-1" strike="noStrike">
              <a:latin typeface="Arial"/>
            </a:endParaRPr>
          </a:p>
        </p:txBody>
      </p:sp>
      <p:sp>
        <p:nvSpPr>
          <p:cNvPr id="113"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rmAutofit/>
          </a:bodyPr>
          <a:p>
            <a:pPr lvl="1" marL="685800" indent="-227880">
              <a:lnSpc>
                <a:spcPct val="90000"/>
              </a:lnSpc>
              <a:buClr>
                <a:srgbClr val="ffffff"/>
              </a:buClr>
              <a:buFont typeface="Arial"/>
              <a:buChar char="•"/>
            </a:pPr>
            <a:r>
              <a:rPr b="0" lang="en-US" sz="2000" spc="-1" strike="noStrike">
                <a:solidFill>
                  <a:srgbClr val="ffffff"/>
                </a:solidFill>
                <a:latin typeface="Century Gothic"/>
                <a:ea typeface="Century Gothic"/>
              </a:rPr>
              <a:t>The DevSecOps Pipeline is the security integration of the software development life cycle, the pipeline is a set of practices that we are supposed to incorporate in to build, test, and deploy secured software in a more efficient manner and environment. </a:t>
            </a:r>
            <a:endParaRPr b="0" lang="en-US" sz="2000" spc="-1" strike="noStrike">
              <a:latin typeface="Arial"/>
            </a:endParaRPr>
          </a:p>
          <a:p>
            <a:pPr lvl="1" marL="685800" indent="-227880">
              <a:lnSpc>
                <a:spcPct val="90000"/>
              </a:lnSpc>
              <a:spcBef>
                <a:spcPts val="499"/>
              </a:spcBef>
              <a:buClr>
                <a:srgbClr val="ffffff"/>
              </a:buClr>
              <a:buFont typeface="Arial"/>
              <a:buChar char="•"/>
            </a:pPr>
            <a:r>
              <a:rPr b="0" lang="en-US" sz="2000" spc="-1" strike="noStrike">
                <a:solidFill>
                  <a:srgbClr val="ffffff"/>
                </a:solidFill>
                <a:latin typeface="Century Gothic"/>
                <a:ea typeface="Century Gothic"/>
              </a:rPr>
              <a:t>The Pipeline makes it easier to identify vulnerabilities</a:t>
            </a:r>
            <a:endParaRPr b="0" lang="en-US" sz="2000" spc="-1" strike="noStrike">
              <a:latin typeface="Arial"/>
            </a:endParaRPr>
          </a:p>
          <a:p>
            <a:pPr lvl="1" marL="685800" indent="-227880">
              <a:lnSpc>
                <a:spcPct val="90000"/>
              </a:lnSpc>
              <a:spcBef>
                <a:spcPts val="499"/>
              </a:spcBef>
              <a:buClr>
                <a:srgbClr val="ffffff"/>
              </a:buClr>
              <a:buFont typeface="Arial"/>
              <a:buChar char="•"/>
            </a:pPr>
            <a:r>
              <a:rPr b="0" lang="en-US" sz="2000" spc="-1" strike="noStrike">
                <a:solidFill>
                  <a:srgbClr val="ffffff"/>
                </a:solidFill>
                <a:latin typeface="Century Gothic"/>
                <a:ea typeface="Century Gothic"/>
              </a:rPr>
              <a:t>Improves the speed of security teams and secures the development</a:t>
            </a:r>
            <a:endParaRPr b="0" lang="en-US" sz="2000" spc="-1" strike="noStrike">
              <a:latin typeface="Arial"/>
            </a:endParaRPr>
          </a:p>
          <a:p>
            <a:pPr lvl="1" marL="685800" indent="-227880">
              <a:lnSpc>
                <a:spcPct val="90000"/>
              </a:lnSpc>
              <a:spcBef>
                <a:spcPts val="499"/>
              </a:spcBef>
              <a:buClr>
                <a:srgbClr val="ffffff"/>
              </a:buClr>
              <a:buFont typeface="Arial"/>
              <a:buChar char="•"/>
            </a:pPr>
            <a:r>
              <a:rPr b="0" lang="en-US" sz="2000" spc="-1" strike="noStrike">
                <a:solidFill>
                  <a:srgbClr val="ffffff"/>
                </a:solidFill>
                <a:latin typeface="Century Gothic"/>
                <a:ea typeface="Century Gothic"/>
              </a:rPr>
              <a:t>Increases security incident recovery speed.</a:t>
            </a:r>
            <a:endParaRPr b="0" lang="en-US" sz="2000" spc="-1" strike="noStrike">
              <a:latin typeface="Arial"/>
            </a:endParaRPr>
          </a:p>
          <a:p>
            <a:pPr lvl="1" marL="685800" indent="-227880">
              <a:lnSpc>
                <a:spcPct val="90000"/>
              </a:lnSpc>
              <a:spcBef>
                <a:spcPts val="499"/>
              </a:spcBef>
              <a:buClr>
                <a:srgbClr val="ffffff"/>
              </a:buClr>
              <a:buFont typeface="Arial"/>
              <a:buChar char="•"/>
            </a:pPr>
            <a:r>
              <a:rPr b="0" lang="en-US" sz="2000" spc="-1" strike="noStrike">
                <a:solidFill>
                  <a:srgbClr val="ffffff"/>
                </a:solidFill>
                <a:latin typeface="Century Gothic"/>
                <a:ea typeface="Century Gothic"/>
              </a:rPr>
              <a:t>There are two types of tools, SAST and DAST, an example of a SAST tool would be klocwork, which can detect vulnerabilities and compliance issues.</a:t>
            </a:r>
            <a:endParaRPr b="0" lang="en-US" sz="2000" spc="-1" strike="noStrike">
              <a:latin typeface="Arial"/>
            </a:endParaRPr>
          </a:p>
        </p:txBody>
      </p:sp>
      <p:pic>
        <p:nvPicPr>
          <p:cNvPr id="114" name="Google Shape;211;p10" descr=""/>
          <p:cNvPicPr/>
          <p:nvPr/>
        </p:nvPicPr>
        <p:blipFill>
          <a:blip r:embed="rId1"/>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RISKS AND BENEFITS</a:t>
            </a:r>
            <a:endParaRPr b="0" lang="en-US" sz="4000" spc="-1" strike="noStrike">
              <a:latin typeface="Arial"/>
            </a:endParaRPr>
          </a:p>
        </p:txBody>
      </p:sp>
      <p:sp>
        <p:nvSpPr>
          <p:cNvPr id="116"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buClr>
                <a:srgbClr val="ffffff"/>
              </a:buClr>
              <a:buFont typeface="Arial"/>
              <a:buChar char="•"/>
            </a:pPr>
            <a:endParaRPr b="0" lang="en-US" sz="1800" spc="-1" strike="noStrike">
              <a:latin typeface="Arial"/>
            </a:endParaRPr>
          </a:p>
          <a:p>
            <a:pPr marL="228600" indent="-227880">
              <a:lnSpc>
                <a:spcPct val="90000"/>
              </a:lnSpc>
              <a:buClr>
                <a:srgbClr val="ffffff"/>
              </a:buClr>
              <a:buFont typeface="Arial"/>
              <a:buChar char="•"/>
            </a:pPr>
            <a:r>
              <a:rPr b="0" lang="en-US" sz="2000" spc="-1" strike="noStrike">
                <a:solidFill>
                  <a:srgbClr val="ffffff"/>
                </a:solidFill>
                <a:latin typeface="Century Gothic"/>
                <a:ea typeface="Century Gothic"/>
              </a:rPr>
              <a:t>Risks that are always apparent are potential memory issues or leaks that can lead to easy attacks on the code, SQL injections are another risk to be addressed, making sure everything that uses SQL is properly contained and written would nullify this risk and would benefit the written code. The long and short of it is that the code that’s written needs to be checked for security issues and whether everything gets encrypted, if it does not this is something that needs to happen now with the knowledge given, if these types of things are not addressed and then they get exploited by an insider or outsider, you only have yourselves to blame. </a:t>
            </a:r>
            <a:endParaRPr b="0" lang="en-US" sz="2000" spc="-1" strike="noStrike">
              <a:latin typeface="Arial"/>
            </a:endParaRPr>
          </a:p>
        </p:txBody>
      </p:sp>
      <p:pic>
        <p:nvPicPr>
          <p:cNvPr id="117" name="Google Shape;218;p11" descr=""/>
          <p:cNvPicPr/>
          <p:nvPr/>
        </p:nvPicPr>
        <p:blipFill>
          <a:blip r:embed="rId1"/>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RECOMMENDATIONS</a:t>
            </a:r>
            <a:endParaRPr b="0" lang="en-US" sz="4000" spc="-1" strike="noStrike">
              <a:latin typeface="Arial"/>
            </a:endParaRPr>
          </a:p>
        </p:txBody>
      </p:sp>
      <p:sp>
        <p:nvSpPr>
          <p:cNvPr id="119"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rmAutofit/>
          </a:bodyPr>
          <a:p>
            <a:pPr lvl="2" marL="1143000" indent="-227880">
              <a:lnSpc>
                <a:spcPct val="90000"/>
              </a:lnSpc>
              <a:buClr>
                <a:srgbClr val="ffffff"/>
              </a:buClr>
              <a:buFont typeface="Arial"/>
              <a:buChar char="•"/>
            </a:pPr>
            <a:r>
              <a:rPr b="0" lang="en-US" sz="1800" spc="-1" strike="noStrike">
                <a:solidFill>
                  <a:srgbClr val="ffffff"/>
                </a:solidFill>
                <a:latin typeface="Century Gothic"/>
                <a:ea typeface="Century Gothic"/>
              </a:rPr>
              <a:t>A lot of what we talked about optimizes stuff to avoid potential attacks, which is not an end all be all, these are just guidelines that will help any team secure themselves from base level threats, and using this information and knowledge of defense in depth they can use it in tandem with more layers to create a higher sense of protection.</a:t>
            </a:r>
            <a:endParaRPr b="0" lang="en-US" sz="1800" spc="-1" strike="noStrike">
              <a:latin typeface="Arial"/>
            </a:endParaRPr>
          </a:p>
        </p:txBody>
      </p:sp>
      <p:pic>
        <p:nvPicPr>
          <p:cNvPr id="120" name="Google Shape;225;p12" descr=""/>
          <p:cNvPicPr/>
          <p:nvPr/>
        </p:nvPicPr>
        <p:blipFill>
          <a:blip r:embed="rId1"/>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CONCLUSIONS</a:t>
            </a:r>
            <a:endParaRPr b="0" lang="en-US" sz="4000" spc="-1" strike="noStrike">
              <a:latin typeface="Arial"/>
            </a:endParaRPr>
          </a:p>
        </p:txBody>
      </p:sp>
      <p:sp>
        <p:nvSpPr>
          <p:cNvPr id="122"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buClr>
                <a:srgbClr val="ffffff"/>
              </a:buClr>
              <a:buFont typeface="Arial"/>
              <a:buChar char="•"/>
            </a:pPr>
            <a:r>
              <a:rPr b="0" lang="en-US" sz="2200" spc="-1" strike="noStrike">
                <a:solidFill>
                  <a:srgbClr val="ffffff"/>
                </a:solidFill>
                <a:latin typeface="Century Gothic"/>
                <a:ea typeface="Century Gothic"/>
              </a:rPr>
              <a:t>Encrypt everything that you can in order to further protect your code.</a:t>
            </a:r>
            <a:endParaRPr b="0" lang="en-US" sz="2200" spc="-1" strike="noStrike">
              <a:latin typeface="Arial"/>
            </a:endParaRPr>
          </a:p>
          <a:p>
            <a:pPr marL="228600" indent="-227880">
              <a:lnSpc>
                <a:spcPct val="90000"/>
              </a:lnSpc>
              <a:buClr>
                <a:srgbClr val="ffffff"/>
              </a:buClr>
              <a:buFont typeface="Arial"/>
              <a:buChar char="•"/>
            </a:pPr>
            <a:r>
              <a:rPr b="0" lang="en-US" sz="2200" spc="-1" strike="noStrike">
                <a:solidFill>
                  <a:srgbClr val="ffffff"/>
                </a:solidFill>
                <a:latin typeface="Century Gothic"/>
                <a:ea typeface="Century Gothic"/>
              </a:rPr>
              <a:t>Make sure SQL fields are properly protected as well so they don’t get abused.</a:t>
            </a:r>
            <a:endParaRPr b="0" lang="en-US" sz="2200" spc="-1" strike="noStrike">
              <a:latin typeface="Arial"/>
            </a:endParaRPr>
          </a:p>
          <a:p>
            <a:pPr marL="228600" indent="-227880">
              <a:lnSpc>
                <a:spcPct val="90000"/>
              </a:lnSpc>
              <a:buClr>
                <a:srgbClr val="ffffff"/>
              </a:buClr>
              <a:buFont typeface="Arial"/>
              <a:buChar char="•"/>
            </a:pPr>
            <a:r>
              <a:rPr b="0" lang="en-US" sz="2200" spc="-1" strike="noStrike">
                <a:solidFill>
                  <a:srgbClr val="ffffff"/>
                </a:solidFill>
                <a:latin typeface="Century Gothic"/>
                <a:ea typeface="Century Gothic"/>
              </a:rPr>
              <a:t>Apply defense in depth to ensure extra security.</a:t>
            </a:r>
            <a:endParaRPr b="0" lang="en-US" sz="2200" spc="-1" strike="noStrike">
              <a:latin typeface="Arial"/>
            </a:endParaRPr>
          </a:p>
          <a:p>
            <a:pPr marL="228600" indent="-88200">
              <a:lnSpc>
                <a:spcPct val="90000"/>
              </a:lnSpc>
              <a:spcBef>
                <a:spcPts val="1001"/>
              </a:spcBef>
            </a:pPr>
            <a:endParaRPr b="0" lang="en-US" sz="2200" spc="-1" strike="noStrike">
              <a:latin typeface="Arial"/>
            </a:endParaRPr>
          </a:p>
        </p:txBody>
      </p:sp>
      <p:pic>
        <p:nvPicPr>
          <p:cNvPr id="123" name="Google Shape;232;p13" descr=""/>
          <p:cNvPicPr/>
          <p:nvPr/>
        </p:nvPicPr>
        <p:blipFill>
          <a:blip r:embed="rId1"/>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REFERENCES</a:t>
            </a:r>
            <a:endParaRPr b="0" lang="en-US" sz="4000" spc="-1" strike="noStrike">
              <a:latin typeface="Arial"/>
            </a:endParaRPr>
          </a:p>
        </p:txBody>
      </p:sp>
      <p:sp>
        <p:nvSpPr>
          <p:cNvPr id="125"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rmAutofit/>
          </a:bodyPr>
          <a:p>
            <a:pPr>
              <a:lnSpc>
                <a:spcPct val="90000"/>
              </a:lnSpc>
            </a:pPr>
            <a:r>
              <a:rPr b="0" lang="en-US" sz="2200" spc="-1" strike="noStrike">
                <a:solidFill>
                  <a:srgbClr val="ffffff"/>
                </a:solidFill>
                <a:latin typeface="Century Gothic"/>
                <a:ea typeface="Century Gothic"/>
              </a:rPr>
              <a:t>Foster, S. (n.d.). DevSecOps Pipeline Overview: DevSecOps Simplified. Perforce Software. https://www.perforce.com/blog/kw/devsecops-pipeline-overview. </a:t>
            </a:r>
            <a:endParaRPr b="0" lang="en-US" sz="2200" spc="-1" strike="noStrike">
              <a:latin typeface="Arial"/>
            </a:endParaRPr>
          </a:p>
        </p:txBody>
      </p:sp>
      <p:pic>
        <p:nvPicPr>
          <p:cNvPr id="126" name="Google Shape;239;p14" descr=""/>
          <p:cNvPicPr/>
          <p:nvPr/>
        </p:nvPicPr>
        <p:blipFill>
          <a:blip r:embed="rId1"/>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OVERVIEW: DEFENSE IN DEPTH</a:t>
            </a:r>
            <a:endParaRPr b="0" lang="en-US" sz="4000" spc="-1" strike="noStrike">
              <a:latin typeface="Arial"/>
            </a:endParaRPr>
          </a:p>
        </p:txBody>
      </p:sp>
      <p:sp>
        <p:nvSpPr>
          <p:cNvPr id="83"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rmAutofit/>
          </a:bodyPr>
          <a:p>
            <a:pPr marL="685800">
              <a:lnSpc>
                <a:spcPct val="90000"/>
              </a:lnSpc>
            </a:pPr>
            <a:r>
              <a:rPr b="0" lang="en-US" sz="2200" spc="-1" strike="noStrike">
                <a:solidFill>
                  <a:srgbClr val="ffffff"/>
                </a:solidFill>
                <a:latin typeface="Century Gothic"/>
                <a:ea typeface="Century Gothic"/>
              </a:rPr>
              <a:t>Our Security Policy is meant to help focus code and protection efforts in order to make attacks less successful. </a:t>
            </a:r>
            <a:endParaRPr b="0" lang="en-US" sz="2200" spc="-1" strike="noStrike">
              <a:latin typeface="Arial"/>
            </a:endParaRPr>
          </a:p>
          <a:p>
            <a:pPr marL="685800">
              <a:lnSpc>
                <a:spcPct val="90000"/>
              </a:lnSpc>
              <a:spcBef>
                <a:spcPts val="1001"/>
              </a:spcBef>
            </a:pPr>
            <a:endParaRPr b="0" lang="en-US" sz="2200" spc="-1" strike="noStrike">
              <a:latin typeface="Arial"/>
            </a:endParaRPr>
          </a:p>
        </p:txBody>
      </p:sp>
      <p:pic>
        <p:nvPicPr>
          <p:cNvPr id="84" name="Google Shape;153;p3" descr=""/>
          <p:cNvPicPr/>
          <p:nvPr/>
        </p:nvPicPr>
        <p:blipFill>
          <a:blip r:embed="rId1"/>
          <a:stretch/>
        </p:blipFill>
        <p:spPr>
          <a:xfrm>
            <a:off x="3160800" y="2839320"/>
            <a:ext cx="6452640" cy="3796560"/>
          </a:xfrm>
          <a:prstGeom prst="rect">
            <a:avLst/>
          </a:prstGeom>
          <a:ln>
            <a:noFill/>
          </a:ln>
        </p:spPr>
      </p:pic>
      <p:pic>
        <p:nvPicPr>
          <p:cNvPr id="85" name="Google Shape;154;p3" descr=""/>
          <p:cNvPicPr/>
          <p:nvPr/>
        </p:nvPicPr>
        <p:blipFill>
          <a:blip r:embed="rId2"/>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THREATS MATRIX</a:t>
            </a:r>
            <a:endParaRPr b="0" lang="en-US" sz="4000" spc="-1" strike="noStrike">
              <a:latin typeface="Arial"/>
            </a:endParaRPr>
          </a:p>
        </p:txBody>
      </p:sp>
      <p:sp>
        <p:nvSpPr>
          <p:cNvPr id="87" name="CustomShape 2"/>
          <p:cNvSpPr/>
          <p:nvPr/>
        </p:nvSpPr>
        <p:spPr>
          <a:xfrm>
            <a:off x="91440" y="1645920"/>
            <a:ext cx="2896920" cy="4572000"/>
          </a:xfrm>
          <a:prstGeom prst="rect">
            <a:avLst/>
          </a:prstGeom>
          <a:noFill/>
          <a:ln>
            <a:noFill/>
          </a:ln>
        </p:spPr>
        <p:style>
          <a:lnRef idx="0"/>
          <a:fillRef idx="0"/>
          <a:effectRef idx="0"/>
          <a:fontRef idx="minor"/>
        </p:style>
        <p:txBody>
          <a:bodyPr lIns="90000" rIns="90000" tIns="45000" bIns="45000">
            <a:normAutofit/>
          </a:bodyPr>
          <a:p>
            <a:pPr marL="228600">
              <a:lnSpc>
                <a:spcPct val="107000"/>
              </a:lnSpc>
            </a:pPr>
            <a:r>
              <a:rPr b="0" lang="en-US" sz="2000" spc="-1" strike="noStrike">
                <a:solidFill>
                  <a:srgbClr val="ffffff"/>
                </a:solidFill>
                <a:latin typeface="Century Gothic"/>
                <a:ea typeface="Century Gothic"/>
              </a:rPr>
              <a:t>Improper management of memory can lead to many potential leaks and issues, Injections are an easy form of attack, improper inputs can be exploited but this is less likely with experienced teams.</a:t>
            </a:r>
            <a:endParaRPr b="0" lang="en-US" sz="2000" spc="-1" strike="noStrike">
              <a:latin typeface="Arial"/>
            </a:endParaRPr>
          </a:p>
          <a:p>
            <a:pPr marL="228600" indent="-88200">
              <a:lnSpc>
                <a:spcPct val="90000"/>
              </a:lnSpc>
              <a:spcBef>
                <a:spcPts val="1001"/>
              </a:spcBef>
            </a:pPr>
            <a:endParaRPr b="0" lang="en-US" sz="2000" spc="-1" strike="noStrike">
              <a:latin typeface="Arial"/>
            </a:endParaRPr>
          </a:p>
        </p:txBody>
      </p:sp>
      <p:graphicFrame>
        <p:nvGraphicFramePr>
          <p:cNvPr id="88" name="Table 3"/>
          <p:cNvGraphicFramePr/>
          <p:nvPr/>
        </p:nvGraphicFramePr>
        <p:xfrm>
          <a:off x="2926080" y="1670400"/>
          <a:ext cx="8595000" cy="5187600"/>
        </p:xfrm>
        <a:graphic>
          <a:graphicData uri="http://schemas.openxmlformats.org/drawingml/2006/table">
            <a:tbl>
              <a:tblPr/>
              <a:tblGrid>
                <a:gridCol w="4420800"/>
                <a:gridCol w="4174560"/>
              </a:tblGrid>
              <a:tr h="2651400">
                <a:tc>
                  <a:txBody>
                    <a:bodyPr lIns="91080" rIns="91080">
                      <a:noAutofit/>
                    </a:bodyPr>
                    <a:p>
                      <a:pPr algn="ctr">
                        <a:lnSpc>
                          <a:spcPct val="100000"/>
                        </a:lnSpc>
                      </a:pPr>
                      <a:r>
                        <a:rPr b="0" lang="en-US" sz="3600" spc="-1" strike="noStrike">
                          <a:solidFill>
                            <a:srgbClr val="ffd966"/>
                          </a:solidFill>
                          <a:latin typeface="Arial"/>
                          <a:ea typeface="Arial"/>
                        </a:rPr>
                        <a:t>Likely</a:t>
                      </a:r>
                      <a:endParaRPr b="0" lang="en-US" sz="3600" spc="-1" strike="noStrike">
                        <a:latin typeface="Arial"/>
                      </a:endParaRPr>
                    </a:p>
                    <a:p>
                      <a:pPr algn="ctr">
                        <a:lnSpc>
                          <a:spcPct val="100000"/>
                        </a:lnSpc>
                      </a:pPr>
                      <a:r>
                        <a:rPr b="0" lang="en-US" sz="3600" spc="-1" strike="noStrike">
                          <a:solidFill>
                            <a:srgbClr val="ffd966"/>
                          </a:solidFill>
                          <a:latin typeface="Arial"/>
                          <a:ea typeface="Arial"/>
                        </a:rPr>
                        <a:t>Sql injections</a:t>
                      </a:r>
                      <a:endParaRPr b="0" lang="en-US" sz="3600" spc="-1" strike="noStrike">
                        <a:latin typeface="Arial"/>
                      </a:endParaRPr>
                    </a:p>
                    <a:p>
                      <a:pPr algn="ctr">
                        <a:lnSpc>
                          <a:spcPct val="100000"/>
                        </a:lnSpc>
                      </a:pPr>
                      <a:r>
                        <a:rPr b="0" lang="en-US" sz="3600" spc="-1" strike="noStrike">
                          <a:solidFill>
                            <a:srgbClr val="ffd966"/>
                          </a:solidFill>
                          <a:latin typeface="Arial"/>
                          <a:ea typeface="Arial"/>
                        </a:rPr>
                        <a:t>Memory issues</a:t>
                      </a:r>
                      <a:endParaRPr b="0" lang="en-US" sz="3600" spc="-1" strike="noStrike">
                        <a:latin typeface="Arial"/>
                      </a:endParaRPr>
                    </a:p>
                    <a:p>
                      <a:pPr algn="ctr">
                        <a:lnSpc>
                          <a:spcPct val="100000"/>
                        </a:lnSpc>
                      </a:pPr>
                      <a:endParaRPr b="0" lang="en-US" sz="3600" spc="-1" strike="noStrike">
                        <a:latin typeface="Arial"/>
                      </a:endParaRPr>
                    </a:p>
                  </a:txBody>
                  <a:tcPr marL="91080" marR="91080">
                    <a:lnL w="28080">
                      <a:solidFill>
                        <a:srgbClr val="9e9e9e"/>
                      </a:solidFill>
                    </a:lnL>
                    <a:lnR w="28080">
                      <a:solidFill>
                        <a:srgbClr val="9e9e9e"/>
                      </a:solidFill>
                    </a:lnR>
                    <a:lnT w="28080">
                      <a:solidFill>
                        <a:srgbClr val="9e9e9e"/>
                      </a:solidFill>
                    </a:lnT>
                    <a:lnB w="28080">
                      <a:solidFill>
                        <a:srgbClr val="9e9e9e"/>
                      </a:solidFill>
                    </a:lnB>
                    <a:solidFill>
                      <a:srgbClr val="fff2cc"/>
                    </a:solidFill>
                  </a:tcPr>
                </a:tc>
                <a:tc>
                  <a:txBody>
                    <a:bodyPr lIns="91080" rIns="91080">
                      <a:noAutofit/>
                    </a:bodyPr>
                    <a:p>
                      <a:pPr algn="ctr">
                        <a:lnSpc>
                          <a:spcPct val="100000"/>
                        </a:lnSpc>
                      </a:pPr>
                      <a:r>
                        <a:rPr b="0" lang="en-US" sz="3600" spc="-1" strike="noStrike">
                          <a:solidFill>
                            <a:srgbClr val="ffd966"/>
                          </a:solidFill>
                          <a:latin typeface="Arial"/>
                          <a:ea typeface="Arial"/>
                        </a:rPr>
                        <a:t>Priority</a:t>
                      </a:r>
                      <a:endParaRPr b="0" lang="en-US" sz="3600" spc="-1" strike="noStrike">
                        <a:latin typeface="Arial"/>
                      </a:endParaRPr>
                    </a:p>
                    <a:p>
                      <a:pPr algn="ctr">
                        <a:lnSpc>
                          <a:spcPct val="100000"/>
                        </a:lnSpc>
                      </a:pPr>
                      <a:r>
                        <a:rPr b="0" lang="en-US" sz="3600" spc="-1" strike="noStrike">
                          <a:solidFill>
                            <a:srgbClr val="ffd966"/>
                          </a:solidFill>
                          <a:latin typeface="Arial"/>
                          <a:ea typeface="Arial"/>
                        </a:rPr>
                        <a:t>Memory issues can cause leaks.</a:t>
                      </a:r>
                      <a:br/>
                      <a:r>
                        <a:rPr b="0" lang="en-US" sz="3600" spc="-1" strike="noStrike">
                          <a:solidFill>
                            <a:srgbClr val="ffd966"/>
                          </a:solidFill>
                          <a:latin typeface="Arial"/>
                          <a:ea typeface="Arial"/>
                        </a:rPr>
                        <a:t>Sql injections are easy attacks</a:t>
                      </a:r>
                      <a:endParaRPr b="0" lang="en-US" sz="3600" spc="-1" strike="noStrike">
                        <a:latin typeface="Arial"/>
                      </a:endParaRPr>
                    </a:p>
                  </a:txBody>
                  <a:tcPr marL="91080" marR="91080">
                    <a:lnL w="28080">
                      <a:solidFill>
                        <a:srgbClr val="9e9e9e"/>
                      </a:solidFill>
                    </a:lnL>
                    <a:lnR w="28080">
                      <a:solidFill>
                        <a:srgbClr val="9e9e9e"/>
                      </a:solidFill>
                    </a:lnR>
                    <a:lnT w="28080">
                      <a:solidFill>
                        <a:srgbClr val="9e9e9e"/>
                      </a:solidFill>
                    </a:lnT>
                    <a:lnB w="28080">
                      <a:solidFill>
                        <a:srgbClr val="9e9e9e"/>
                      </a:solidFill>
                    </a:lnB>
                    <a:solidFill>
                      <a:srgbClr val="fff2cc"/>
                    </a:solidFill>
                  </a:tcPr>
                </a:tc>
              </a:tr>
              <a:tr h="2536200">
                <a:tc>
                  <a:txBody>
                    <a:bodyPr lIns="91080" rIns="91080">
                      <a:noAutofit/>
                    </a:bodyPr>
                    <a:p>
                      <a:pPr algn="ctr">
                        <a:lnSpc>
                          <a:spcPct val="100000"/>
                        </a:lnSpc>
                      </a:pPr>
                      <a:r>
                        <a:rPr b="0" lang="en-US" sz="3600" spc="-1" strike="noStrike">
                          <a:solidFill>
                            <a:srgbClr val="ffd966"/>
                          </a:solidFill>
                          <a:latin typeface="Arial"/>
                          <a:ea typeface="Arial"/>
                        </a:rPr>
                        <a:t>Low priority</a:t>
                      </a:r>
                      <a:endParaRPr b="0" lang="en-US" sz="3600" spc="-1" strike="noStrike">
                        <a:latin typeface="Arial"/>
                      </a:endParaRPr>
                    </a:p>
                    <a:p>
                      <a:pPr algn="ctr">
                        <a:lnSpc>
                          <a:spcPct val="100000"/>
                        </a:lnSpc>
                      </a:pPr>
                      <a:r>
                        <a:rPr b="0" lang="en-US" sz="3600" spc="-1" strike="noStrike">
                          <a:solidFill>
                            <a:srgbClr val="ffd966"/>
                          </a:solidFill>
                          <a:latin typeface="Arial"/>
                          <a:ea typeface="Arial"/>
                        </a:rPr>
                        <a:t>Input validation if inputs are proper</a:t>
                      </a:r>
                      <a:endParaRPr b="0" lang="en-US" sz="3600" spc="-1" strike="noStrike">
                        <a:latin typeface="Arial"/>
                      </a:endParaRPr>
                    </a:p>
                  </a:txBody>
                  <a:tcPr marL="91080" marR="91080">
                    <a:lnL w="28080">
                      <a:solidFill>
                        <a:srgbClr val="9e9e9e"/>
                      </a:solidFill>
                    </a:lnL>
                    <a:lnR w="28080">
                      <a:solidFill>
                        <a:srgbClr val="9e9e9e"/>
                      </a:solidFill>
                    </a:lnR>
                    <a:lnT w="28080">
                      <a:solidFill>
                        <a:srgbClr val="9e9e9e"/>
                      </a:solidFill>
                    </a:lnT>
                    <a:lnB w="28080">
                      <a:solidFill>
                        <a:srgbClr val="9e9e9e"/>
                      </a:solidFill>
                    </a:lnB>
                    <a:solidFill>
                      <a:srgbClr val="fff2cc"/>
                    </a:solidFill>
                  </a:tcPr>
                </a:tc>
                <a:tc>
                  <a:txBody>
                    <a:bodyPr lIns="91080" rIns="91080">
                      <a:noAutofit/>
                    </a:bodyPr>
                    <a:p>
                      <a:pPr algn="ctr">
                        <a:lnSpc>
                          <a:spcPct val="100000"/>
                        </a:lnSpc>
                      </a:pPr>
                      <a:r>
                        <a:rPr b="0" lang="en-US" sz="3600" spc="-1" strike="noStrike">
                          <a:solidFill>
                            <a:srgbClr val="ffd966"/>
                          </a:solidFill>
                          <a:latin typeface="Arial"/>
                          <a:ea typeface="Arial"/>
                        </a:rPr>
                        <a:t>Unlikely</a:t>
                      </a:r>
                      <a:endParaRPr b="0" lang="en-US" sz="3600" spc="-1" strike="noStrike">
                        <a:latin typeface="Arial"/>
                      </a:endParaRPr>
                    </a:p>
                    <a:p>
                      <a:pPr algn="ctr">
                        <a:lnSpc>
                          <a:spcPct val="100000"/>
                        </a:lnSpc>
                      </a:pPr>
                      <a:r>
                        <a:rPr b="0" lang="en-US" sz="3600" spc="-1" strike="noStrike">
                          <a:solidFill>
                            <a:srgbClr val="ffd966"/>
                          </a:solidFill>
                          <a:latin typeface="Arial"/>
                          <a:ea typeface="Arial"/>
                        </a:rPr>
                        <a:t>Improper inputs is unlikely for experienced teams</a:t>
                      </a:r>
                      <a:endParaRPr b="0" lang="en-US" sz="3600" spc="-1" strike="noStrike">
                        <a:latin typeface="Arial"/>
                      </a:endParaRPr>
                    </a:p>
                  </a:txBody>
                  <a:tcPr marL="91080" marR="91080">
                    <a:lnL w="28080">
                      <a:solidFill>
                        <a:srgbClr val="9e9e9e"/>
                      </a:solidFill>
                    </a:lnL>
                    <a:lnR w="28080">
                      <a:solidFill>
                        <a:srgbClr val="9e9e9e"/>
                      </a:solidFill>
                    </a:lnR>
                    <a:lnT w="28080">
                      <a:solidFill>
                        <a:srgbClr val="9e9e9e"/>
                      </a:solidFill>
                    </a:lnT>
                    <a:lnB w="28080">
                      <a:solidFill>
                        <a:srgbClr val="9e9e9e"/>
                      </a:solidFill>
                    </a:lnB>
                    <a:solidFill>
                      <a:srgbClr val="fff2cc"/>
                    </a:solidFill>
                  </a:tcPr>
                </a:tc>
              </a:tr>
            </a:tbl>
          </a:graphicData>
        </a:graphic>
      </p:graphicFrame>
      <p:pic>
        <p:nvPicPr>
          <p:cNvPr id="89" name="Google Shape;162;p4" descr=""/>
          <p:cNvPicPr/>
          <p:nvPr/>
        </p:nvPicPr>
        <p:blipFill>
          <a:blip r:embed="rId1"/>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10 PRINCIPLES</a:t>
            </a:r>
            <a:endParaRPr b="0" lang="en-US" sz="4000" spc="-1" strike="noStrike">
              <a:latin typeface="Arial"/>
            </a:endParaRPr>
          </a:p>
        </p:txBody>
      </p:sp>
      <p:sp>
        <p:nvSpPr>
          <p:cNvPr id="91" name="CustomShape 2"/>
          <p:cNvSpPr/>
          <p:nvPr/>
        </p:nvSpPr>
        <p:spPr>
          <a:xfrm>
            <a:off x="1005840" y="2194560"/>
            <a:ext cx="9783720" cy="40233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buClr>
                <a:srgbClr val="ffffff"/>
              </a:buClr>
              <a:buFont typeface="Arial"/>
              <a:buChar char="•"/>
            </a:pPr>
            <a:r>
              <a:rPr b="0" lang="en-US" sz="2200" spc="-1" strike="noStrike">
                <a:solidFill>
                  <a:srgbClr val="ffffff"/>
                </a:solidFill>
                <a:latin typeface="Century Gothic"/>
                <a:ea typeface="Century Gothic"/>
              </a:rPr>
              <a:t>[List the 10 principles. List the coding standards that apply to each principle. This should demonstrate the alignment between principles and standards.]</a:t>
            </a:r>
            <a:endParaRPr b="0" lang="en-US" sz="2200" spc="-1" strike="noStrike">
              <a:latin typeface="Arial"/>
            </a:endParaRPr>
          </a:p>
        </p:txBody>
      </p:sp>
      <p:pic>
        <p:nvPicPr>
          <p:cNvPr id="92" name="Google Shape;169;p5" descr=""/>
          <p:cNvPicPr/>
          <p:nvPr/>
        </p:nvPicPr>
        <p:blipFill>
          <a:blip r:embed="rId1"/>
          <a:stretch/>
        </p:blipFill>
        <p:spPr>
          <a:xfrm>
            <a:off x="11084040" y="5440680"/>
            <a:ext cx="885960" cy="1148400"/>
          </a:xfrm>
          <a:prstGeom prst="rect">
            <a:avLst/>
          </a:prstGeom>
          <a:ln>
            <a:noFill/>
          </a:ln>
        </p:spPr>
      </p:pic>
      <p:graphicFrame>
        <p:nvGraphicFramePr>
          <p:cNvPr id="93" name="Table 3"/>
          <p:cNvGraphicFramePr/>
          <p:nvPr/>
        </p:nvGraphicFramePr>
        <p:xfrm>
          <a:off x="5959440" y="1645920"/>
          <a:ext cx="5013000" cy="5028840"/>
        </p:xfrm>
        <a:graphic>
          <a:graphicData uri="http://schemas.openxmlformats.org/drawingml/2006/table">
            <a:tbl>
              <a:tblPr/>
              <a:tblGrid>
                <a:gridCol w="2506680"/>
                <a:gridCol w="2506680"/>
              </a:tblGrid>
              <a:tr h="918000">
                <a:tc>
                  <a:txBody>
                    <a:bodyPr lIns="90000" rIns="90000">
                      <a:noAutofit/>
                    </a:bodyPr>
                    <a:p>
                      <a:pPr>
                        <a:lnSpc>
                          <a:spcPct val="100000"/>
                        </a:lnSpc>
                      </a:pPr>
                      <a:r>
                        <a:rPr b="0" lang="en-US" sz="1800" spc="-1" strike="noStrike">
                          <a:solidFill>
                            <a:srgbClr val="000000"/>
                          </a:solidFill>
                          <a:latin typeface="Arial"/>
                          <a:ea typeface="Microsoft YaHei"/>
                        </a:rPr>
                        <a:t>Adhere to the Principle of Least Privilege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c>
                  <a:txBody>
                    <a:bodyPr lIns="90000" rIns="90000">
                      <a:noAutofit/>
                    </a:bodyPr>
                    <a:p>
                      <a:pPr>
                        <a:lnSpc>
                          <a:spcPct val="100000"/>
                        </a:lnSpc>
                      </a:pPr>
                      <a:r>
                        <a:rPr b="0" lang="en-US" sz="1800" spc="-1" strike="noStrike">
                          <a:latin typeface="Arial"/>
                        </a:rPr>
                        <a:t>Use the least privileges necessary for actions.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190520">
                <a:tc>
                  <a:txBody>
                    <a:bodyPr lIns="90000" rIns="90000">
                      <a:noAutofit/>
                    </a:bodyPr>
                    <a:p>
                      <a:pPr>
                        <a:lnSpc>
                          <a:spcPct val="100000"/>
                        </a:lnSpc>
                      </a:pPr>
                      <a:r>
                        <a:rPr b="0" lang="en-US" sz="1800" spc="-1" strike="noStrike">
                          <a:solidFill>
                            <a:srgbClr val="000000"/>
                          </a:solidFill>
                          <a:latin typeface="Arial"/>
                          <a:ea typeface="Microsoft YaHei"/>
                        </a:rPr>
                        <a:t>Sanitize Data Sent to Other Systems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oAutofit/>
                    </a:bodyPr>
                    <a:p>
                      <a:pPr>
                        <a:lnSpc>
                          <a:spcPct val="100000"/>
                        </a:lnSpc>
                      </a:pPr>
                      <a:r>
                        <a:rPr b="0" lang="en-US" sz="1800" spc="-1" strike="noStrike">
                          <a:latin typeface="Arial"/>
                        </a:rPr>
                        <a:t>Data must be sanitized to avoid attackers through SQL or other injections.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73080">
                <a:tc>
                  <a:txBody>
                    <a:bodyPr lIns="90000" rIns="90000">
                      <a:noAutofit/>
                    </a:bodyPr>
                    <a:p>
                      <a:pPr>
                        <a:lnSpc>
                          <a:spcPct val="100000"/>
                        </a:lnSpc>
                      </a:pPr>
                      <a:r>
                        <a:rPr b="0" lang="en-US" sz="1800" spc="-1" strike="noStrike">
                          <a:solidFill>
                            <a:srgbClr val="000000"/>
                          </a:solidFill>
                          <a:latin typeface="Arial"/>
                          <a:ea typeface="Microsoft YaHei"/>
                        </a:rPr>
                        <a:t>Practice Defense in Depth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c>
                  <a:txBody>
                    <a:bodyPr lIns="90000" rIns="90000">
                      <a:noAutofit/>
                    </a:bodyPr>
                    <a:p>
                      <a:pPr>
                        <a:lnSpc>
                          <a:spcPct val="100000"/>
                        </a:lnSpc>
                      </a:pPr>
                      <a:r>
                        <a:rPr b="0" lang="en-US" sz="1800" spc="-1" strike="noStrike">
                          <a:latin typeface="Arial"/>
                        </a:rPr>
                        <a:t>Risk management by using multiple, varied, layered strategies.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973080">
                <a:tc>
                  <a:txBody>
                    <a:bodyPr lIns="90000" rIns="90000">
                      <a:noAutofit/>
                    </a:bodyPr>
                    <a:p>
                      <a:pPr>
                        <a:lnSpc>
                          <a:spcPct val="100000"/>
                        </a:lnSpc>
                      </a:pPr>
                      <a:r>
                        <a:rPr b="0" lang="en-US" sz="1800" spc="-1" strike="noStrike">
                          <a:solidFill>
                            <a:srgbClr val="000000"/>
                          </a:solidFill>
                          <a:latin typeface="Arial"/>
                          <a:ea typeface="Microsoft YaHei"/>
                        </a:rPr>
                        <a:t>Use Effective Quality Assurance Techniques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oAutofit/>
                    </a:bodyPr>
                    <a:p>
                      <a:pPr>
                        <a:lnSpc>
                          <a:spcPct val="100000"/>
                        </a:lnSpc>
                      </a:pPr>
                      <a:r>
                        <a:rPr b="0" lang="en-US" sz="1800" spc="-1" strike="noStrike">
                          <a:latin typeface="Arial"/>
                        </a:rPr>
                        <a:t>Identify and eliminate vulnerabilities by using various techniques.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974520">
                <a:tc>
                  <a:txBody>
                    <a:bodyPr lIns="90000" rIns="90000">
                      <a:noAutofit/>
                    </a:bodyPr>
                    <a:p>
                      <a:pPr>
                        <a:lnSpc>
                          <a:spcPct val="100000"/>
                        </a:lnSpc>
                      </a:pPr>
                      <a:r>
                        <a:rPr b="0" lang="en-US" sz="1800" spc="-1" strike="noStrike">
                          <a:solidFill>
                            <a:srgbClr val="000000"/>
                          </a:solidFill>
                          <a:latin typeface="Arial"/>
                          <a:ea typeface="Microsoft YaHei"/>
                        </a:rPr>
                        <a:t>Adopt a Secure Coding Standard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c>
                  <a:txBody>
                    <a:bodyPr lIns="90000" rIns="90000">
                      <a:noAutofit/>
                    </a:bodyPr>
                    <a:p>
                      <a:pPr>
                        <a:lnSpc>
                          <a:spcPct val="100000"/>
                        </a:lnSpc>
                      </a:pPr>
                      <a:r>
                        <a:rPr b="0" lang="en-US" sz="1800" spc="-1" strike="noStrike">
                          <a:latin typeface="Arial"/>
                        </a:rPr>
                        <a:t>Apply secure standards to the target language/platform.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94" name="Table 4"/>
          <p:cNvGraphicFramePr/>
          <p:nvPr/>
        </p:nvGraphicFramePr>
        <p:xfrm>
          <a:off x="822960" y="1645920"/>
          <a:ext cx="5113080" cy="5028840"/>
        </p:xfrm>
        <a:graphic>
          <a:graphicData uri="http://schemas.openxmlformats.org/drawingml/2006/table">
            <a:tbl>
              <a:tblPr/>
              <a:tblGrid>
                <a:gridCol w="2556360"/>
                <a:gridCol w="2557080"/>
              </a:tblGrid>
              <a:tr h="1433160">
                <a:tc>
                  <a:txBody>
                    <a:bodyPr lIns="90000" rIns="90000">
                      <a:noAutofit/>
                    </a:bodyPr>
                    <a:p>
                      <a:pPr>
                        <a:lnSpc>
                          <a:spcPct val="100000"/>
                        </a:lnSpc>
                      </a:pPr>
                      <a:r>
                        <a:rPr b="0" lang="en-US" sz="1800" spc="-1" strike="noStrike">
                          <a:latin typeface="Arial"/>
                          <a:ea typeface="Microsoft YaHei"/>
                        </a:rPr>
                        <a:t>Validate</a:t>
                      </a:r>
                      <a:r>
                        <a:rPr b="1" lang="en-US" sz="1800" spc="-1" strike="noStrike">
                          <a:solidFill>
                            <a:srgbClr val="000000"/>
                          </a:solidFill>
                          <a:latin typeface="Arial"/>
                          <a:ea typeface="Microsoft YaHei"/>
                        </a:rPr>
                        <a:t> </a:t>
                      </a:r>
                      <a:r>
                        <a:rPr b="0" lang="en-US" sz="1800" spc="-1" strike="noStrike">
                          <a:solidFill>
                            <a:srgbClr val="000000"/>
                          </a:solidFill>
                          <a:latin typeface="Arial"/>
                          <a:ea typeface="Microsoft YaHei"/>
                        </a:rPr>
                        <a:t>Input Data</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c>
                  <a:txBody>
                    <a:bodyPr lIns="90000" rIns="90000">
                      <a:noAutofit/>
                    </a:bodyPr>
                    <a:p>
                      <a:pPr>
                        <a:lnSpc>
                          <a:spcPct val="100000"/>
                        </a:lnSpc>
                      </a:pPr>
                      <a:r>
                        <a:rPr b="0" lang="en-US" sz="1800" spc="-1" strike="noStrike">
                          <a:latin typeface="Arial"/>
                        </a:rPr>
                        <a:t>Input needs to be validated to prevent improperly formed data from entering a system.</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899280">
                <a:tc>
                  <a:txBody>
                    <a:bodyPr lIns="90000" rIns="90000">
                      <a:noAutofit/>
                    </a:bodyPr>
                    <a:p>
                      <a:pPr>
                        <a:lnSpc>
                          <a:spcPct val="100000"/>
                        </a:lnSpc>
                      </a:pPr>
                      <a:r>
                        <a:rPr b="0" lang="en-US" sz="1800" spc="-1" strike="noStrike">
                          <a:solidFill>
                            <a:srgbClr val="000000"/>
                          </a:solidFill>
                          <a:latin typeface="Arial"/>
                          <a:ea typeface="Microsoft YaHei"/>
                        </a:rPr>
                        <a:t>Heed Compiler Warnings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oAutofit/>
                    </a:bodyPr>
                    <a:p>
                      <a:pPr>
                        <a:lnSpc>
                          <a:spcPct val="100000"/>
                        </a:lnSpc>
                      </a:pPr>
                      <a:r>
                        <a:rPr b="0" lang="en-US" sz="1800" spc="-1" strike="noStrike">
                          <a:latin typeface="Arial"/>
                        </a:rPr>
                        <a:t>Compile code with highest warning levels possible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166040">
                <a:tc>
                  <a:txBody>
                    <a:bodyPr lIns="90000" rIns="90000">
                      <a:noAutofit/>
                    </a:bodyPr>
                    <a:p>
                      <a:pPr>
                        <a:lnSpc>
                          <a:spcPct val="100000"/>
                        </a:lnSpc>
                      </a:pPr>
                      <a:r>
                        <a:rPr b="0" lang="en-US" sz="1800" spc="-1" strike="noStrike">
                          <a:solidFill>
                            <a:srgbClr val="000000"/>
                          </a:solidFill>
                          <a:latin typeface="Arial"/>
                          <a:ea typeface="Microsoft YaHei"/>
                        </a:rPr>
                        <a:t>Architect and Design for Security Policies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c>
                  <a:txBody>
                    <a:bodyPr lIns="90000" rIns="90000">
                      <a:noAutofit/>
                    </a:bodyPr>
                    <a:p>
                      <a:pPr>
                        <a:lnSpc>
                          <a:spcPct val="100000"/>
                        </a:lnSpc>
                      </a:pPr>
                      <a:r>
                        <a:rPr b="0" lang="en-US" sz="1800" spc="-1" strike="noStrike">
                          <a:latin typeface="Arial"/>
                        </a:rPr>
                        <a:t>Use architecture to implement and enforce security as much as possible.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2160">
                <a:tc>
                  <a:txBody>
                    <a:bodyPr lIns="90000" rIns="90000">
                      <a:noAutofit/>
                    </a:bodyPr>
                    <a:p>
                      <a:pPr>
                        <a:lnSpc>
                          <a:spcPct val="100000"/>
                        </a:lnSpc>
                      </a:pPr>
                      <a:r>
                        <a:rPr b="0" lang="en-US" sz="1800" spc="-1" strike="noStrike">
                          <a:solidFill>
                            <a:srgbClr val="000000"/>
                          </a:solidFill>
                          <a:latin typeface="Arial"/>
                          <a:ea typeface="Microsoft YaHei"/>
                        </a:rPr>
                        <a:t>Keep It Simple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a:noAutofit/>
                    </a:bodyPr>
                    <a:p>
                      <a:pPr>
                        <a:lnSpc>
                          <a:spcPct val="100000"/>
                        </a:lnSpc>
                      </a:pPr>
                      <a:r>
                        <a:rPr b="0" lang="en-US" sz="1800" spc="-1" strike="noStrike">
                          <a:latin typeface="Arial"/>
                        </a:rPr>
                        <a:t>Keep the design simple and effective.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898560">
                <a:tc>
                  <a:txBody>
                    <a:bodyPr lIns="90000" rIns="90000">
                      <a:noAutofit/>
                    </a:bodyPr>
                    <a:p>
                      <a:pPr>
                        <a:lnSpc>
                          <a:spcPct val="100000"/>
                        </a:lnSpc>
                      </a:pPr>
                      <a:r>
                        <a:rPr b="0" lang="en-US" sz="1800" spc="-1" strike="noStrike">
                          <a:solidFill>
                            <a:srgbClr val="000000"/>
                          </a:solidFill>
                          <a:latin typeface="Arial"/>
                          <a:ea typeface="Microsoft YaHei"/>
                        </a:rPr>
                        <a:t>Default Deny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c>
                  <a:txBody>
                    <a:bodyPr lIns="90000" rIns="90000">
                      <a:noAutofit/>
                    </a:bodyPr>
                    <a:p>
                      <a:pPr>
                        <a:lnSpc>
                          <a:spcPct val="100000"/>
                        </a:lnSpc>
                      </a:pPr>
                      <a:r>
                        <a:rPr b="0" lang="en-US" sz="1800" spc="-1" strike="noStrike">
                          <a:latin typeface="Arial"/>
                        </a:rPr>
                        <a:t>Base on permission instead of exclusion, no access by default!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CODING STANDARDS</a:t>
            </a:r>
            <a:endParaRPr b="0" lang="en-US" sz="4000" spc="-1" strike="noStrike">
              <a:latin typeface="Arial"/>
            </a:endParaRPr>
          </a:p>
        </p:txBody>
      </p:sp>
      <p:sp>
        <p:nvSpPr>
          <p:cNvPr id="96" name="CustomShape 2"/>
          <p:cNvSpPr/>
          <p:nvPr/>
        </p:nvSpPr>
        <p:spPr>
          <a:xfrm>
            <a:off x="748800" y="2560320"/>
            <a:ext cx="10819800" cy="420624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buClr>
                <a:srgbClr val="ffffff"/>
              </a:buClr>
              <a:buFont typeface="Arial"/>
              <a:buChar char="•"/>
            </a:pPr>
            <a:r>
              <a:rPr b="0" lang="en-US" sz="2000" spc="-1" strike="noStrike">
                <a:solidFill>
                  <a:srgbClr val="ffffff"/>
                </a:solidFill>
                <a:latin typeface="Century Gothic"/>
                <a:ea typeface="Century Gothic"/>
              </a:rPr>
              <a:t> </a:t>
            </a:r>
            <a:endParaRPr b="0" lang="en-US" sz="2000" spc="-1" strike="noStrike">
              <a:latin typeface="Arial"/>
            </a:endParaRPr>
          </a:p>
          <a:p>
            <a:pPr marL="228600" indent="-227880">
              <a:lnSpc>
                <a:spcPct val="90000"/>
              </a:lnSpc>
              <a:buClr>
                <a:srgbClr val="ffffff"/>
              </a:buClr>
              <a:buFont typeface="Arial"/>
              <a:buChar char="•"/>
            </a:pPr>
            <a:r>
              <a:rPr b="0" lang="en-US" sz="2000" spc="-1" strike="noStrike">
                <a:solidFill>
                  <a:srgbClr val="ffffff"/>
                </a:solidFill>
                <a:latin typeface="Century Gothic"/>
                <a:ea typeface="Century Gothic"/>
              </a:rPr>
              <a:t> </a:t>
            </a:r>
            <a:endParaRPr b="0" lang="en-US" sz="2000" spc="-1" strike="noStrike">
              <a:latin typeface="Arial"/>
            </a:endParaRPr>
          </a:p>
          <a:p>
            <a:pPr marL="228600" indent="-227880">
              <a:lnSpc>
                <a:spcPct val="90000"/>
              </a:lnSpc>
              <a:buClr>
                <a:srgbClr val="ffffff"/>
              </a:buClr>
              <a:buFont typeface="Arial"/>
              <a:buChar char="•"/>
            </a:pPr>
            <a:r>
              <a:rPr b="0" lang="en-US" sz="2000" spc="-1" strike="noStrike">
                <a:solidFill>
                  <a:srgbClr val="ffffff"/>
                </a:solidFill>
                <a:latin typeface="Century Gothic"/>
                <a:ea typeface="Century Gothic"/>
              </a:rPr>
              <a:t>Above is a table listing the standards, in order of potential risk level:</a:t>
            </a:r>
            <a:endParaRPr b="0" lang="en-US" sz="2000" spc="-1" strike="noStrike">
              <a:latin typeface="Arial"/>
            </a:endParaRPr>
          </a:p>
          <a:p>
            <a:pPr marL="228600" indent="-227880">
              <a:lnSpc>
                <a:spcPct val="90000"/>
              </a:lnSpc>
              <a:buClr>
                <a:srgbClr val="ffffff"/>
              </a:buClr>
              <a:buFont typeface="Arial"/>
              <a:buChar char="•"/>
            </a:pPr>
            <a:r>
              <a:rPr b="0" lang="en-US" sz="2000" spc="-1" strike="noStrike">
                <a:solidFill>
                  <a:srgbClr val="ffffff"/>
                </a:solidFill>
                <a:latin typeface="Century Gothic"/>
                <a:ea typeface="Century Gothic"/>
              </a:rPr>
              <a:t>Issues regarding memory are at the higher end of the list, as they can lead into other issues as well, while issues on the lower end of the list are either usually related to testing, or they are smaller issues that can be easily fixed with experience or general knowledge.</a:t>
            </a:r>
            <a:endParaRPr b="0" lang="en-US" sz="2000" spc="-1" strike="noStrike">
              <a:latin typeface="Arial"/>
            </a:endParaRPr>
          </a:p>
          <a:p>
            <a:pPr marL="228600" indent="-227880">
              <a:lnSpc>
                <a:spcPct val="90000"/>
              </a:lnSpc>
              <a:buClr>
                <a:srgbClr val="ffffff"/>
              </a:buClr>
              <a:buFont typeface="Arial"/>
              <a:buChar char="•"/>
            </a:pPr>
            <a:endParaRPr b="0" lang="en-US" sz="2000" spc="-1" strike="noStrike">
              <a:latin typeface="Arial"/>
            </a:endParaRPr>
          </a:p>
          <a:p>
            <a:pPr>
              <a:lnSpc>
                <a:spcPct val="90000"/>
              </a:lnSpc>
            </a:pPr>
            <a:endParaRPr b="0" lang="en-US" sz="2000" spc="-1" strike="noStrike">
              <a:latin typeface="Arial"/>
            </a:endParaRPr>
          </a:p>
          <a:p>
            <a:pPr marL="228600" indent="-227880">
              <a:lnSpc>
                <a:spcPct val="90000"/>
              </a:lnSpc>
              <a:buClr>
                <a:srgbClr val="ffffff"/>
              </a:buClr>
              <a:buFont typeface="Arial"/>
              <a:buChar char="•"/>
            </a:pPr>
            <a:endParaRPr b="0" lang="en-US" sz="2000" spc="-1" strike="noStrike">
              <a:latin typeface="Arial"/>
            </a:endParaRPr>
          </a:p>
        </p:txBody>
      </p:sp>
      <p:pic>
        <p:nvPicPr>
          <p:cNvPr id="97" name="Google Shape;176;p6" descr=""/>
          <p:cNvPicPr/>
          <p:nvPr/>
        </p:nvPicPr>
        <p:blipFill>
          <a:blip r:embed="rId1"/>
          <a:stretch/>
        </p:blipFill>
        <p:spPr>
          <a:xfrm>
            <a:off x="11084040" y="5440680"/>
            <a:ext cx="885960" cy="1148400"/>
          </a:xfrm>
          <a:prstGeom prst="rect">
            <a:avLst/>
          </a:prstGeom>
          <a:ln>
            <a:noFill/>
          </a:ln>
        </p:spPr>
      </p:pic>
      <p:graphicFrame>
        <p:nvGraphicFramePr>
          <p:cNvPr id="98" name="Table 3"/>
          <p:cNvGraphicFramePr/>
          <p:nvPr/>
        </p:nvGraphicFramePr>
        <p:xfrm>
          <a:off x="748800" y="1703520"/>
          <a:ext cx="10989000" cy="1439280"/>
        </p:xfrm>
        <a:graphic>
          <a:graphicData uri="http://schemas.openxmlformats.org/drawingml/2006/table">
            <a:tbl>
              <a:tblPr/>
              <a:tblGrid>
                <a:gridCol w="2197080"/>
                <a:gridCol w="2197080"/>
                <a:gridCol w="2197080"/>
                <a:gridCol w="2197080"/>
                <a:gridCol w="2201040"/>
              </a:tblGrid>
              <a:tr h="719640">
                <a:tc>
                  <a:txBody>
                    <a:bodyPr lIns="90000" rIns="90000" tIns="46800" bIns="46800">
                      <a:noAutofit/>
                    </a:bodyPr>
                    <a:p>
                      <a:r>
                        <a:rPr b="0" lang="en-US" sz="1800" spc="-1" strike="noStrike">
                          <a:latin typeface="Arial"/>
                        </a:rPr>
                        <a:t>Exceptions(7)</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1d41a"/>
                    </a:solidFill>
                  </a:tcPr>
                </a:tc>
                <a:tc>
                  <a:txBody>
                    <a:bodyPr lIns="90000" rIns="90000" tIns="46800" bIns="46800">
                      <a:noAutofit/>
                    </a:bodyPr>
                    <a:p>
                      <a:r>
                        <a:rPr b="0" lang="en-US" sz="1800" spc="-1" strike="noStrike">
                          <a:latin typeface="Arial"/>
                        </a:rPr>
                        <a:t>Assertions(6)</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1d41a"/>
                    </a:solidFill>
                  </a:tcPr>
                </a:tc>
                <a:tc>
                  <a:txBody>
                    <a:bodyPr lIns="90000" rIns="90000" tIns="46800" bIns="46800">
                      <a:noAutofit/>
                    </a:bodyPr>
                    <a:p>
                      <a:r>
                        <a:rPr b="0" lang="en-US" sz="1800" spc="-1" strike="noStrike">
                          <a:latin typeface="Arial"/>
                        </a:rPr>
                        <a:t>Data Value(2)</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c>
                  <a:txBody>
                    <a:bodyPr lIns="90000" rIns="90000" tIns="46800" bIns="46800">
                      <a:noAutofit/>
                    </a:bodyPr>
                    <a:p>
                      <a:r>
                        <a:rPr b="0" lang="en-US" sz="1800" spc="-1" strike="noStrike">
                          <a:latin typeface="Arial"/>
                        </a:rPr>
                        <a:t>Data Type(1)</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00"/>
                    </a:solidFill>
                  </a:tcPr>
                </a:tc>
                <a:tc>
                  <a:txBody>
                    <a:bodyPr lIns="90000" rIns="90000" tIns="46800" bIns="46800">
                      <a:noAutofit/>
                    </a:bodyPr>
                    <a:p>
                      <a:r>
                        <a:rPr b="0" lang="en-US" sz="1800" spc="-1" strike="noStrike">
                          <a:latin typeface="Arial"/>
                        </a:rPr>
                        <a:t>Guarantee Exception Safety(8)</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r>
              <a:tr h="720000">
                <a:tc>
                  <a:txBody>
                    <a:bodyPr lIns="90000" rIns="90000" tIns="46800" bIns="46800">
                      <a:noAutofit/>
                    </a:bodyPr>
                    <a:p>
                      <a:r>
                        <a:rPr b="0" lang="en-US" sz="1800" spc="-1" strike="noStrike">
                          <a:latin typeface="Arial"/>
                        </a:rPr>
                        <a:t>String Correctness(3)</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bf00"/>
                    </a:solidFill>
                  </a:tcPr>
                </a:tc>
                <a:tc>
                  <a:txBody>
                    <a:bodyPr lIns="90000" rIns="90000" tIns="46800" bIns="46800">
                      <a:noAutofit/>
                    </a:bodyPr>
                    <a:p>
                      <a:r>
                        <a:rPr b="0" lang="en-US" sz="1800" spc="-1" strike="noStrike">
                          <a:latin typeface="Arial"/>
                        </a:rPr>
                        <a:t>SQL Injection(4)</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8000"/>
                    </a:solidFill>
                  </a:tcPr>
                </a:tc>
                <a:tc>
                  <a:txBody>
                    <a:bodyPr lIns="90000" rIns="90000" tIns="46800" bIns="46800">
                      <a:noAutofit/>
                    </a:bodyPr>
                    <a:p>
                      <a:r>
                        <a:rPr b="0" lang="en-US" sz="1800" spc="-1" strike="noStrike">
                          <a:latin typeface="Arial"/>
                        </a:rPr>
                        <a:t>Memory Protection(5)</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8000"/>
                    </a:solidFill>
                  </a:tcPr>
                </a:tc>
                <a:tc>
                  <a:txBody>
                    <a:bodyPr lIns="90000" rIns="90000" tIns="46800" bIns="46800">
                      <a:noAutofit/>
                    </a:bodyPr>
                    <a:p>
                      <a:r>
                        <a:rPr b="0" lang="en-US" sz="1800" spc="-1" strike="noStrike">
                          <a:latin typeface="Arial"/>
                        </a:rPr>
                        <a:t>Un-intialized(10) Memory</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c>
                  <a:txBody>
                    <a:bodyPr lIns="90000" rIns="90000" tIns="46800" bIns="46800">
                      <a:noAutofit/>
                    </a:bodyPr>
                    <a:p>
                      <a:r>
                        <a:rPr b="0" lang="en-US" sz="1800" spc="-1" strike="noStrike">
                          <a:latin typeface="Arial"/>
                        </a:rPr>
                        <a:t>Freed Memory (9)</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0000"/>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ENCRYPTION POLICIES</a:t>
            </a:r>
            <a:endParaRPr b="0" lang="en-US" sz="4000" spc="-1" strike="noStrike">
              <a:latin typeface="Arial"/>
            </a:endParaRPr>
          </a:p>
        </p:txBody>
      </p:sp>
      <p:sp>
        <p:nvSpPr>
          <p:cNvPr id="100"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buClr>
                <a:srgbClr val="ffffff"/>
              </a:buClr>
              <a:buFont typeface="Arial"/>
              <a:buChar char="•"/>
            </a:pPr>
            <a:r>
              <a:rPr b="0" lang="en-US" sz="2000" spc="-1" strike="noStrike">
                <a:solidFill>
                  <a:srgbClr val="ffffff"/>
                </a:solidFill>
                <a:latin typeface="Century Gothic"/>
                <a:ea typeface="Century Gothic"/>
              </a:rPr>
              <a:t>[Explain the policies for encryption in flight, at rest, and in use.]</a:t>
            </a:r>
            <a:endParaRPr b="0" lang="en-US" sz="2000" spc="-1" strike="noStrike">
              <a:latin typeface="Arial"/>
            </a:endParaRPr>
          </a:p>
          <a:p>
            <a:pPr>
              <a:lnSpc>
                <a:spcPct val="90000"/>
              </a:lnSpc>
              <a:spcBef>
                <a:spcPts val="1001"/>
              </a:spcBef>
            </a:pPr>
            <a:endParaRPr b="0" lang="en-US" sz="2000" spc="-1" strike="noStrike">
              <a:latin typeface="Arial"/>
            </a:endParaRPr>
          </a:p>
          <a:p>
            <a:pPr marL="228600" indent="-88200">
              <a:lnSpc>
                <a:spcPct val="90000"/>
              </a:lnSpc>
              <a:spcBef>
                <a:spcPts val="1001"/>
              </a:spcBef>
            </a:pPr>
            <a:endParaRPr b="0" lang="en-US" sz="2000" spc="-1" strike="noStrike">
              <a:latin typeface="Arial"/>
            </a:endParaRPr>
          </a:p>
        </p:txBody>
      </p:sp>
      <p:pic>
        <p:nvPicPr>
          <p:cNvPr id="101" name="Google Shape;183;p7" descr=""/>
          <p:cNvPicPr/>
          <p:nvPr/>
        </p:nvPicPr>
        <p:blipFill>
          <a:blip r:embed="rId1"/>
          <a:stretch/>
        </p:blipFill>
        <p:spPr>
          <a:xfrm>
            <a:off x="11084040" y="5440680"/>
            <a:ext cx="885960" cy="1148400"/>
          </a:xfrm>
          <a:prstGeom prst="rect">
            <a:avLst/>
          </a:prstGeom>
          <a:ln>
            <a:noFill/>
          </a:ln>
        </p:spPr>
      </p:pic>
      <p:graphicFrame>
        <p:nvGraphicFramePr>
          <p:cNvPr id="102" name="Table 3"/>
          <p:cNvGraphicFramePr/>
          <p:nvPr/>
        </p:nvGraphicFramePr>
        <p:xfrm>
          <a:off x="778320" y="2171880"/>
          <a:ext cx="11017080" cy="3131640"/>
        </p:xfrm>
        <a:graphic>
          <a:graphicData uri="http://schemas.openxmlformats.org/drawingml/2006/table">
            <a:tbl>
              <a:tblPr/>
              <a:tblGrid>
                <a:gridCol w="3671640"/>
                <a:gridCol w="3671640"/>
                <a:gridCol w="3674160"/>
              </a:tblGrid>
              <a:tr h="685800">
                <a:tc>
                  <a:txBody>
                    <a:bodyPr lIns="90000" rIns="90000" tIns="46800" bIns="46800">
                      <a:noAutofit/>
                    </a:bodyPr>
                    <a:p>
                      <a:r>
                        <a:rPr b="0" lang="en-US" sz="1800" spc="-1" strike="noStrike">
                          <a:latin typeface="Arial"/>
                        </a:rPr>
                        <a:t>Encryption At Rest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r>
                        <a:rPr b="0" lang="en-US" sz="1800" spc="-1" strike="noStrike">
                          <a:latin typeface="Arial"/>
                        </a:rPr>
                        <a:t>Encryption At Flight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r>
                        <a:rPr b="0" lang="en-US" sz="1800" spc="-1" strike="noStrike">
                          <a:latin typeface="Arial"/>
                        </a:rPr>
                        <a:t>Encryption At Use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r>
              <a:tr h="2118600">
                <a:tc>
                  <a:txBody>
                    <a:bodyPr lIns="90000" rIns="90000" tIns="46800" bIns="46800">
                      <a:noAutofit/>
                    </a:bodyPr>
                    <a:p>
                      <a:r>
                        <a:rPr b="0" lang="en-US" sz="1800" spc="-1" strike="noStrike">
                          <a:latin typeface="Arial"/>
                        </a:rPr>
                        <a:t>Prevent Attackers from accessing data by ensuring the data is encrypted while on the disk, even if they obtain the drive it’s on, they won’t have the keys to decrypt it and will have to attack it further to try to break through it.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r>
                        <a:rPr b="0" lang="en-US" sz="1800" spc="-1" strike="noStrike">
                          <a:latin typeface="Arial"/>
                        </a:rPr>
                        <a:t>Data being transmitted is at risk of attacks as well, so having this transmitted data be encrypted and then decrypted once it reaches it’s destination is a key factor to avoid people sniping the data info while it is in transit.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r>
                        <a:rPr b="0" lang="en-US" sz="1800" spc="-1" strike="noStrike">
                          <a:latin typeface="Arial"/>
                        </a:rPr>
                        <a:t>At all times, data is at risk of attack, so the data should always be protected in some way in order to reduce vulnerabilities, and a good way to do this is to always encrypt what is being used.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TRIPLE-A POLICIES</a:t>
            </a:r>
            <a:endParaRPr b="0" lang="en-US" sz="4000" spc="-1" strike="noStrike">
              <a:latin typeface="Arial"/>
            </a:endParaRPr>
          </a:p>
        </p:txBody>
      </p:sp>
      <p:sp>
        <p:nvSpPr>
          <p:cNvPr id="104"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buClr>
                <a:srgbClr val="ffffff"/>
              </a:buClr>
              <a:buFont typeface="Arial"/>
              <a:buChar char="•"/>
            </a:pPr>
            <a:r>
              <a:rPr b="0" lang="en-US" sz="2400" spc="-1" strike="noStrike">
                <a:solidFill>
                  <a:srgbClr val="ffffff"/>
                </a:solidFill>
                <a:latin typeface="Century Gothic"/>
                <a:ea typeface="Century Gothic"/>
              </a:rPr>
              <a:t>Anything that covers inputs and how inputs are pulled into the system is related to authentication, such as a username or password field that you would type your login into.</a:t>
            </a:r>
            <a:endParaRPr b="0" lang="en-US" sz="2400" spc="-1" strike="noStrike">
              <a:latin typeface="Arial"/>
            </a:endParaRPr>
          </a:p>
          <a:p>
            <a:pPr marL="228600" indent="-227880">
              <a:lnSpc>
                <a:spcPct val="90000"/>
              </a:lnSpc>
              <a:buClr>
                <a:srgbClr val="ffffff"/>
              </a:buClr>
              <a:buFont typeface="Arial"/>
              <a:buChar char="•"/>
            </a:pPr>
            <a:r>
              <a:rPr b="0" lang="en-US" sz="2400" spc="-1" strike="noStrike">
                <a:solidFill>
                  <a:srgbClr val="ffffff"/>
                </a:solidFill>
                <a:latin typeface="Century Gothic"/>
                <a:ea typeface="Century Gothic"/>
              </a:rPr>
              <a:t>Authorization is what a user is allowed to do once they have been through authentication, you put in your info, you have this level of access, this is what you are then allowed to do.</a:t>
            </a:r>
            <a:endParaRPr b="0" lang="en-US" sz="2400" spc="-1" strike="noStrike">
              <a:latin typeface="Arial"/>
            </a:endParaRPr>
          </a:p>
          <a:p>
            <a:pPr marL="228600" indent="-227880">
              <a:lnSpc>
                <a:spcPct val="90000"/>
              </a:lnSpc>
              <a:buClr>
                <a:srgbClr val="ffffff"/>
              </a:buClr>
              <a:buFont typeface="Arial"/>
              <a:buChar char="•"/>
            </a:pPr>
            <a:r>
              <a:rPr b="0" lang="en-US" sz="2400" spc="-1" strike="noStrike">
                <a:solidFill>
                  <a:srgbClr val="ffffff"/>
                </a:solidFill>
                <a:latin typeface="Century Gothic"/>
                <a:ea typeface="Century Gothic"/>
              </a:rPr>
              <a:t>Accounting would be tracking inputs and authorization levels to make sure everything is functioning as intended and would not be tampered with. It helps discover suspicious activities like SQL injections.</a:t>
            </a:r>
            <a:endParaRPr b="0" lang="en-US" sz="2400" spc="-1" strike="noStrike">
              <a:latin typeface="Arial"/>
            </a:endParaRPr>
          </a:p>
        </p:txBody>
      </p:sp>
      <p:pic>
        <p:nvPicPr>
          <p:cNvPr id="105" name="Google Shape;190;p8" descr=""/>
          <p:cNvPicPr/>
          <p:nvPr/>
        </p:nvPicPr>
        <p:blipFill>
          <a:blip r:embed="rId1"/>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Autofit/>
          </a:bodyPr>
          <a:p>
            <a:pPr algn="r">
              <a:lnSpc>
                <a:spcPct val="90000"/>
              </a:lnSpc>
            </a:pPr>
            <a:r>
              <a:rPr b="0" lang="en-US" sz="4000" spc="-1" strike="noStrike">
                <a:solidFill>
                  <a:srgbClr val="ffffff"/>
                </a:solidFill>
                <a:latin typeface="Century Gothic"/>
                <a:ea typeface="Century Gothic"/>
              </a:rPr>
              <a:t>Unit Testing</a:t>
            </a:r>
            <a:endParaRPr b="0" lang="en-US" sz="4000" spc="-1" strike="noStrike">
              <a:latin typeface="Arial"/>
            </a:endParaRPr>
          </a:p>
        </p:txBody>
      </p:sp>
      <p:sp>
        <p:nvSpPr>
          <p:cNvPr id="107" name="CustomShape 2"/>
          <p:cNvSpPr/>
          <p:nvPr/>
        </p:nvSpPr>
        <p:spPr>
          <a:xfrm>
            <a:off x="685800" y="2194560"/>
            <a:ext cx="10819800" cy="402336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200" spc="-1" strike="noStrike">
                <a:solidFill>
                  <a:srgbClr val="ffffff"/>
                </a:solidFill>
                <a:latin typeface="Century Gothic"/>
                <a:ea typeface="Century Gothic"/>
              </a:rPr>
              <a:t>[Identify the coding vulnerability you chose to test. Include four to six mixed tests for positive and negative results. Include a slide for each test. Use the question for the test as the title. Show the results.]</a:t>
            </a:r>
            <a:endParaRPr b="0" lang="en-US" sz="2200" spc="-1" strike="noStrike">
              <a:latin typeface="Arial"/>
            </a:endParaRPr>
          </a:p>
        </p:txBody>
      </p:sp>
      <p:pic>
        <p:nvPicPr>
          <p:cNvPr id="108" name="Google Shape;197;g9504e29505_0_0" descr=""/>
          <p:cNvPicPr/>
          <p:nvPr/>
        </p:nvPicPr>
        <p:blipFill>
          <a:blip r:embed="rId1"/>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895480" y="764280"/>
            <a:ext cx="8609760" cy="1292400"/>
          </a:xfrm>
          <a:prstGeom prst="rect">
            <a:avLst/>
          </a:prstGeom>
          <a:noFill/>
          <a:ln>
            <a:noFill/>
          </a:ln>
        </p:spPr>
        <p:style>
          <a:lnRef idx="0"/>
          <a:fillRef idx="0"/>
          <a:effectRef idx="0"/>
          <a:fontRef idx="minor"/>
        </p:style>
        <p:txBody>
          <a:bodyPr lIns="90000" rIns="90000" tIns="45000" bIns="45000" anchor="ctr">
            <a:normAutofit/>
          </a:bodyPr>
          <a:p>
            <a:pPr algn="r">
              <a:lnSpc>
                <a:spcPct val="90000"/>
              </a:lnSpc>
            </a:pPr>
            <a:r>
              <a:rPr b="0" lang="en-US" sz="4000" spc="-1" strike="noStrike">
                <a:solidFill>
                  <a:srgbClr val="ffffff"/>
                </a:solidFill>
                <a:latin typeface="Century Gothic"/>
                <a:ea typeface="Century Gothic"/>
              </a:rPr>
              <a:t>AUTOMATION SUMMARY</a:t>
            </a:r>
            <a:endParaRPr b="0" lang="en-US" sz="4000" spc="-1" strike="noStrike">
              <a:latin typeface="Arial"/>
            </a:endParaRPr>
          </a:p>
        </p:txBody>
      </p:sp>
      <p:pic>
        <p:nvPicPr>
          <p:cNvPr id="110" name="Google Shape;203;p9" descr=""/>
          <p:cNvPicPr/>
          <p:nvPr/>
        </p:nvPicPr>
        <p:blipFill>
          <a:blip r:embed="rId1"/>
          <a:stretch/>
        </p:blipFill>
        <p:spPr>
          <a:xfrm>
            <a:off x="2127240" y="2199600"/>
            <a:ext cx="7936920" cy="4012560"/>
          </a:xfrm>
          <a:prstGeom prst="rect">
            <a:avLst/>
          </a:prstGeom>
          <a:ln>
            <a:noFill/>
          </a:ln>
        </p:spPr>
      </p:pic>
      <p:pic>
        <p:nvPicPr>
          <p:cNvPr id="111" name="Google Shape;204;p9" descr=""/>
          <p:cNvPicPr/>
          <p:nvPr/>
        </p:nvPicPr>
        <p:blipFill>
          <a:blip r:embed="rId2"/>
          <a:stretch/>
        </p:blipFill>
        <p:spPr>
          <a:xfrm>
            <a:off x="11084040" y="5440680"/>
            <a:ext cx="885960" cy="1148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1459</TotalTime>
  <Application>LibreOffice/6.2.2.2$Windows_X86_64 LibreOffice_project/2b840030fec2aae0fd2658d8d4f9548af4e3518d</Application>
  <Words>352</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dc:description/>
  <dc:language>en-US</dc:language>
  <cp:lastModifiedBy/>
  <dcterms:modified xsi:type="dcterms:W3CDTF">2021-06-26T18:43:44Z</dcterms:modified>
  <cp:revision>4</cp:revision>
  <dc:subject/>
  <dc:title>Green Pace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ArticulateGUID">
    <vt:lpwstr>DA78308B-55B0-44AB-B406-C6A80F5E53EB</vt:lpwstr>
  </property>
  <property fmtid="{D5CDD505-2E9C-101B-9397-08002B2CF9AE}" pid="4" name="ArticulatePath">
    <vt:lpwstr>CS 405 P2 Presentation Template</vt:lpwstr>
  </property>
  <property fmtid="{D5CDD505-2E9C-101B-9397-08002B2CF9AE}" pid="5" name="ContentTypeId">
    <vt:lpwstr>0x01010019267F6D1A260A4394C18F5AF72445EA</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14</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14</vt:i4>
  </property>
</Properties>
</file>