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Raleway"/>
      <p:regular r:id="rId11"/>
      <p:bold r:id="rId12"/>
      <p:italic r:id="rId13"/>
      <p:boldItalic r:id="rId14"/>
    </p:embeddedFont>
    <p:embeddedFont>
      <p:font typeface="Roboto"/>
      <p:regular r:id="rId15"/>
      <p:bold r:id="rId16"/>
      <p:italic r:id="rId17"/>
      <p:boldItalic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C3B742-BEC8-4C36-A1FD-48279D1B695A}">
  <a:tblStyle styleId="{B2C3B742-BEC8-4C36-A1FD-48279D1B69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font" Target="fonts/Raleway-regular.fntdata"/><Relationship Id="rId22" Type="http://schemas.openxmlformats.org/officeDocument/2006/relationships/font" Target="fonts/SourceSansPro-boldItalic.fntdata"/><Relationship Id="rId10" Type="http://schemas.openxmlformats.org/officeDocument/2006/relationships/slide" Target="slides/slide4.xml"/><Relationship Id="rId21" Type="http://schemas.openxmlformats.org/officeDocument/2006/relationships/font" Target="fonts/SourceSansPro-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Raleway-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SourceSansPro-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9a1812bc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9a1812bc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ECMA(European Computer Manufacturers Association)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자바스크립트의 공식 표준은 ECMAScript(줄여서 ES)입니다. 2009년 발표된 ES5 버전이 있었는데 2015년에 발표된 ES6 버전에서 큰 변화가 있었습니다. 그래서 ES6 이후 버전을 통틀어 가리킬 때는 ‘새로운 자바스크립트’라는 뜻에서 ‘ESNext’라고 합니다. 그리고 2015년에 ECMAScript 공식 버전 표기법이 바뀌었습니다. ES6부터는 발표 연도를 붙여 ‘ECMAScript 2015(줄여서 ES2015)’처럼 부르기로 했습니다. 또한, 1년 주기로 새로운 버전을 발표하기로 해서 2020년 말 현재 ECMAScript 2020까지 나왔습니다. 따라서 ESNext라고 하면 ECMAScript 2015 ~ ECMAScript 2020까지를 의미합니다.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9a1812bc8_0_6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9a1812bc8_0_6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9a1812bc8_0_6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9a1812bc8_0_6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ypescriptlang.org" TargetMode="External"/><Relationship Id="rId4" Type="http://schemas.openxmlformats.org/officeDocument/2006/relationships/hyperlink" Target="https://www.typescriptlang.org" TargetMode="External"/><Relationship Id="rId5" Type="http://schemas.openxmlformats.org/officeDocument/2006/relationships/hyperlink" Target="https://www.typescriptlang.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JavaScript</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ES5, ES6, ESNext</a:t>
            </a:r>
            <a:endParaRPr/>
          </a:p>
          <a:p>
            <a:pPr indent="0" lvl="0" marL="0" rtl="0" algn="l">
              <a:spcBef>
                <a:spcPts val="0"/>
              </a:spcBef>
              <a:spcAft>
                <a:spcPts val="0"/>
              </a:spcAft>
              <a:buNone/>
            </a:pPr>
            <a:r>
              <a:rPr lang="en"/>
              <a:t>TypeScript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Versions</a:t>
            </a:r>
            <a:endParaRPr/>
          </a:p>
        </p:txBody>
      </p:sp>
      <p:graphicFrame>
        <p:nvGraphicFramePr>
          <p:cNvPr id="65" name="Google Shape;65;p14"/>
          <p:cNvGraphicFramePr/>
          <p:nvPr/>
        </p:nvGraphicFramePr>
        <p:xfrm>
          <a:off x="311700" y="1257825"/>
          <a:ext cx="3000000" cy="3000000"/>
        </p:xfrm>
        <a:graphic>
          <a:graphicData uri="http://schemas.openxmlformats.org/drawingml/2006/table">
            <a:tbl>
              <a:tblPr>
                <a:noFill/>
                <a:tableStyleId>{B2C3B742-BEC8-4C36-A1FD-48279D1B695A}</a:tableStyleId>
              </a:tblPr>
              <a:tblGrid>
                <a:gridCol w="824250"/>
                <a:gridCol w="1836325"/>
                <a:gridCol w="1702675"/>
                <a:gridCol w="4157375"/>
              </a:tblGrid>
              <a:tr h="396200">
                <a:tc>
                  <a:txBody>
                    <a:bodyPr/>
                    <a:lstStyle/>
                    <a:p>
                      <a:pPr indent="0" lvl="0" marL="0" rtl="0" algn="l">
                        <a:spcBef>
                          <a:spcPts val="0"/>
                        </a:spcBef>
                        <a:spcAft>
                          <a:spcPts val="0"/>
                        </a:spcAft>
                        <a:buNone/>
                      </a:pPr>
                      <a:r>
                        <a:rPr b="1" lang="en"/>
                        <a:t>Ver</a:t>
                      </a:r>
                      <a:endParaRPr b="1"/>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E0E0E0"/>
                    </a:solidFill>
                  </a:tcPr>
                </a:tc>
                <a:tc>
                  <a:txBody>
                    <a:bodyPr/>
                    <a:lstStyle/>
                    <a:p>
                      <a:pPr indent="0" lvl="0" marL="0" rtl="0" algn="l">
                        <a:spcBef>
                          <a:spcPts val="0"/>
                        </a:spcBef>
                        <a:spcAft>
                          <a:spcPts val="0"/>
                        </a:spcAft>
                        <a:buNone/>
                      </a:pPr>
                      <a:r>
                        <a:rPr b="1" lang="en"/>
                        <a:t>Official Name</a:t>
                      </a:r>
                      <a:endParaRPr b="1"/>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E0E0E0"/>
                    </a:solidFill>
                  </a:tcPr>
                </a:tc>
                <a:tc>
                  <a:txBody>
                    <a:bodyPr/>
                    <a:lstStyle/>
                    <a:p>
                      <a:pPr indent="0" lvl="0" marL="0" rtl="0" algn="l">
                        <a:spcBef>
                          <a:spcPts val="0"/>
                        </a:spcBef>
                        <a:spcAft>
                          <a:spcPts val="0"/>
                        </a:spcAft>
                        <a:buNone/>
                      </a:pPr>
                      <a:r>
                        <a:rPr b="1" lang="en"/>
                        <a:t>Description</a:t>
                      </a:r>
                      <a:endParaRPr b="1"/>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E0E0E0"/>
                    </a:solidFill>
                  </a:tcPr>
                </a:tc>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E0E0E0"/>
                    </a:solidFill>
                  </a:tcPr>
                </a:tc>
              </a:tr>
              <a:tr h="609575">
                <a:tc>
                  <a:txBody>
                    <a:bodyPr/>
                    <a:lstStyle/>
                    <a:p>
                      <a:pPr indent="0" lvl="0" marL="0" rtl="0" algn="l">
                        <a:spcBef>
                          <a:spcPts val="0"/>
                        </a:spcBef>
                        <a:spcAft>
                          <a:spcPts val="0"/>
                        </a:spcAft>
                        <a:buNone/>
                      </a:pPr>
                      <a:r>
                        <a:rPr lang="en"/>
                        <a:t>ES1</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ECMAScript 1 (1997)</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Original JavaScript</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ES2</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ECMAScript 2 (1998)</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Original JavaScript</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ES3</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ECMAScript 3 (1999)</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Original JavaScript</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ES4</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ECMAScript 4</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ES5</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ECMAScript 5 (2009)</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1st main revision</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strict mode, Array iteration methods, JSON support, …</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ES6</a:t>
                      </a:r>
                      <a:endParaRPr/>
                    </a:p>
                    <a:p>
                      <a:pPr indent="0" lvl="0" marL="0" rtl="0" algn="l">
                        <a:spcBef>
                          <a:spcPts val="0"/>
                        </a:spcBef>
                        <a:spcAft>
                          <a:spcPts val="0"/>
                        </a:spcAft>
                        <a:buNone/>
                      </a:pPr>
                      <a:r>
                        <a:rPr lang="en"/>
                        <a:t>ESNext</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ECMAScript 2015</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Yearly release</a:t>
                      </a:r>
                      <a:endParaRPr>
                        <a:solidFill>
                          <a:schemeClr val="dk2"/>
                        </a:solidFill>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2nd revision</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let/const. arrow function, class, string templates, …</a:t>
                      </a:r>
                      <a:endParaRPr/>
                    </a:p>
                  </a:txBody>
                  <a:tcPr marT="91425" marB="91425" marR="91425" marL="91425">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TypeScript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TypeScript is a </a:t>
            </a:r>
            <a:r>
              <a:rPr b="1" i="1" lang="en" u="sng">
                <a:solidFill>
                  <a:schemeClr val="hlink"/>
                </a:solidFill>
                <a:hlinkClick r:id="rId4"/>
              </a:rPr>
              <a:t>strongly typed</a:t>
            </a:r>
            <a:r>
              <a:rPr lang="en" u="sng">
                <a:solidFill>
                  <a:schemeClr val="hlink"/>
                </a:solidFill>
                <a:hlinkClick r:id="rId5"/>
              </a:rPr>
              <a:t> programming language that builds on JavaScript, giving you better tooling at any scale.</a:t>
            </a:r>
            <a:endParaRPr/>
          </a:p>
          <a:p>
            <a:pPr indent="-342900" lvl="0" marL="457200" rtl="0" algn="l">
              <a:spcBef>
                <a:spcPts val="0"/>
              </a:spcBef>
              <a:spcAft>
                <a:spcPts val="0"/>
              </a:spcAft>
              <a:buSzPts val="1800"/>
              <a:buChar char="●"/>
            </a:pPr>
            <a:r>
              <a:rPr lang="en"/>
              <a:t>TypeScript는 타입에 대한 구문이 추가된 JavaScript.</a:t>
            </a:r>
            <a:endParaRPr/>
          </a:p>
          <a:p>
            <a:pPr indent="-342900" lvl="0" marL="457200" rtl="0" algn="l">
              <a:spcBef>
                <a:spcPts val="0"/>
              </a:spcBef>
              <a:spcAft>
                <a:spcPts val="0"/>
              </a:spcAft>
              <a:buSzPts val="1800"/>
              <a:buChar char="●"/>
            </a:pPr>
            <a:r>
              <a:rPr lang="en"/>
              <a:t>Microsoft</a:t>
            </a:r>
            <a:r>
              <a:rPr lang="en"/>
              <a:t>가 개발하고 유지하고 있는 오픈소스 프로그래밍 언어.</a:t>
            </a:r>
            <a:endParaRPr/>
          </a:p>
          <a:p>
            <a:pPr indent="-342900" lvl="0" marL="457200" rtl="0" algn="l">
              <a:spcBef>
                <a:spcPts val="0"/>
              </a:spcBef>
              <a:spcAft>
                <a:spcPts val="0"/>
              </a:spcAft>
              <a:buSzPts val="1800"/>
              <a:buChar char="●"/>
            </a:pPr>
            <a:r>
              <a:rPr lang="en"/>
              <a:t>2012년 말 처음 발표.</a:t>
            </a:r>
            <a:endParaRPr/>
          </a:p>
          <a:p>
            <a:pPr indent="-342900" lvl="0" marL="457200" rtl="0" algn="l">
              <a:spcBef>
                <a:spcPts val="0"/>
              </a:spcBef>
              <a:spcAft>
                <a:spcPts val="0"/>
              </a:spcAft>
              <a:buSzPts val="1800"/>
              <a:buChar char="●"/>
            </a:pPr>
            <a:r>
              <a:rPr lang="en"/>
              <a:t>구글의 Angular.js 팀이 앵귤러(Angular) 버전 2를 만들면서 타입스크립트를 채택.</a:t>
            </a:r>
            <a:endParaRPr/>
          </a:p>
          <a:p>
            <a:pPr indent="-342900" lvl="0" marL="457200" rtl="0" algn="l">
              <a:spcBef>
                <a:spcPts val="0"/>
              </a:spcBef>
              <a:spcAft>
                <a:spcPts val="0"/>
              </a:spcAft>
              <a:buSzPts val="1800"/>
              <a:buChar char="●"/>
            </a:pPr>
            <a:r>
              <a:rPr lang="en"/>
              <a:t>리액트(React.js), 뷰(Vue.js)</a:t>
            </a:r>
            <a:r>
              <a:rPr lang="en"/>
              <a:t>도</a:t>
            </a:r>
            <a:r>
              <a:rPr lang="en"/>
              <a:t> 타입스크립트를 사용해 개발.</a:t>
            </a:r>
            <a:endParaRPr/>
          </a:p>
          <a:p>
            <a:pPr indent="-342900" lvl="0" marL="457200" rtl="0" algn="l">
              <a:spcBef>
                <a:spcPts val="0"/>
              </a:spcBef>
              <a:spcAft>
                <a:spcPts val="0"/>
              </a:spcAft>
              <a:buSzPts val="1800"/>
              <a:buChar char="●"/>
            </a:pPr>
            <a:r>
              <a:rPr lang="en"/>
              <a:t>ESNext 자바스크립트 소스코드는 바벨(Babel)이라는 트랜스파일러(transpiler)를 거치면 ES5 자바스크립트 코드로 변환.</a:t>
            </a:r>
            <a:endParaRPr/>
          </a:p>
          <a:p>
            <a:pPr indent="-342900" lvl="0" marL="457200" rtl="0" algn="l">
              <a:spcBef>
                <a:spcPts val="0"/>
              </a:spcBef>
              <a:spcAft>
                <a:spcPts val="0"/>
              </a:spcAft>
              <a:buSzPts val="1800"/>
              <a:buChar char="●"/>
            </a:pPr>
            <a:r>
              <a:rPr lang="en"/>
              <a:t>타입스크립트 소스코드는 tsc(TypeScript compiler)라는 트랜스파일러를 통해 ES5 자바스크립트 코드로 변</a:t>
            </a:r>
            <a:r>
              <a:rPr lang="en"/>
              <a:t>환.</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a:t>
            </a:r>
            <a:endParaRPr/>
          </a:p>
          <a:p>
            <a:pPr indent="0" lvl="0" marL="0" rtl="0" algn="l">
              <a:spcBef>
                <a:spcPts val="1200"/>
              </a:spcBef>
              <a:spcAft>
                <a:spcPts val="0"/>
              </a:spcAft>
              <a:buNone/>
            </a:pPr>
            <a:r>
              <a:rPr lang="en"/>
              <a:t>	&gt; npx create-react-app project-name</a:t>
            </a:r>
            <a:endParaRPr/>
          </a:p>
          <a:p>
            <a:pPr indent="-342900" lvl="0" marL="457200" rtl="0" algn="l">
              <a:spcBef>
                <a:spcPts val="1200"/>
              </a:spcBef>
              <a:spcAft>
                <a:spcPts val="0"/>
              </a:spcAft>
              <a:buSzPts val="1800"/>
              <a:buChar char="●"/>
            </a:pPr>
            <a:r>
              <a:rPr lang="en"/>
              <a:t>TypeScript</a:t>
            </a:r>
            <a:endParaRPr/>
          </a:p>
          <a:p>
            <a:pPr indent="0" lvl="0" marL="0" rtl="0" algn="l">
              <a:spcBef>
                <a:spcPts val="1200"/>
              </a:spcBef>
              <a:spcAft>
                <a:spcPts val="1200"/>
              </a:spcAft>
              <a:buNone/>
            </a:pPr>
            <a:r>
              <a:rPr lang="en"/>
              <a:t>	&gt; npx create-react-app project-name </a:t>
            </a:r>
            <a:r>
              <a:rPr lang="en"/>
              <a:t>--template typescript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