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7"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Blackie" initials="WB" lastIdx="1" clrIdx="0">
    <p:extLst>
      <p:ext uri="{19B8F6BF-5375-455C-9EA6-DF929625EA0E}">
        <p15:presenceInfo xmlns:p15="http://schemas.microsoft.com/office/powerpoint/2012/main" userId="1ccb86425c60cf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C9527-D3F2-4AF2-BE8A-B0293D5BFA9B}" v="98" dt="2018-11-10T14:26:38.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0T14:24:59.536" idx="1">
    <p:pos x="10" y="10"/>
    <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F671CF-EC2B-4F1A-BF21-92446474E9AA}" type="doc">
      <dgm:prSet loTypeId="urn:microsoft.com/office/officeart/2009/3/layout/HorizontalOrganizationChart" loCatId="hierarchy" qsTypeId="urn:microsoft.com/office/officeart/2005/8/quickstyle/simple2" qsCatId="simple" csTypeId="urn:microsoft.com/office/officeart/2005/8/colors/colorful2" csCatId="colorful" phldr="1"/>
      <dgm:spPr/>
      <dgm:t>
        <a:bodyPr/>
        <a:lstStyle/>
        <a:p>
          <a:endParaRPr lang="en-US"/>
        </a:p>
      </dgm:t>
    </dgm:pt>
    <dgm:pt modelId="{A84C90BD-4915-405B-948A-98B75E9A1730}">
      <dgm:prSet/>
      <dgm:spPr/>
      <dgm:t>
        <a:bodyPr/>
        <a:lstStyle/>
        <a:p>
          <a:r>
            <a:rPr lang="en-GB"/>
            <a:t>Scrum Master: CJ (prior experience scrum/ agile dev)</a:t>
          </a:r>
          <a:endParaRPr lang="en-US"/>
        </a:p>
      </dgm:t>
    </dgm:pt>
    <dgm:pt modelId="{E4F7EA13-0EF6-4141-B917-B484E6DB1C64}" type="parTrans" cxnId="{C593FA62-F4A7-496E-875D-49BD4B39AB5B}">
      <dgm:prSet/>
      <dgm:spPr/>
      <dgm:t>
        <a:bodyPr/>
        <a:lstStyle/>
        <a:p>
          <a:endParaRPr lang="en-US"/>
        </a:p>
      </dgm:t>
    </dgm:pt>
    <dgm:pt modelId="{25D76286-4DDA-4EE6-AA45-D66189065AC3}" type="sibTrans" cxnId="{C593FA62-F4A7-496E-875D-49BD4B39AB5B}">
      <dgm:prSet/>
      <dgm:spPr/>
      <dgm:t>
        <a:bodyPr/>
        <a:lstStyle/>
        <a:p>
          <a:endParaRPr lang="en-US"/>
        </a:p>
      </dgm:t>
    </dgm:pt>
    <dgm:pt modelId="{949C4080-6287-4755-A85B-6BE3ECF1B7EE}">
      <dgm:prSet/>
      <dgm:spPr/>
      <dgm:t>
        <a:bodyPr/>
        <a:lstStyle/>
        <a:p>
          <a:r>
            <a:rPr lang="en-GB"/>
            <a:t>Product Owner: Tom V.C.</a:t>
          </a:r>
          <a:endParaRPr lang="en-US"/>
        </a:p>
      </dgm:t>
    </dgm:pt>
    <dgm:pt modelId="{378AA337-D842-43C7-87D1-74F02A7CF5E5}" type="parTrans" cxnId="{855F86D4-0CD4-4BD5-87D2-CA84B530FE5E}">
      <dgm:prSet/>
      <dgm:spPr/>
      <dgm:t>
        <a:bodyPr/>
        <a:lstStyle/>
        <a:p>
          <a:endParaRPr lang="en-US"/>
        </a:p>
      </dgm:t>
    </dgm:pt>
    <dgm:pt modelId="{AF2CA576-8987-4EDD-B3C9-D9BF6580A20C}" type="sibTrans" cxnId="{855F86D4-0CD4-4BD5-87D2-CA84B530FE5E}">
      <dgm:prSet/>
      <dgm:spPr/>
      <dgm:t>
        <a:bodyPr/>
        <a:lstStyle/>
        <a:p>
          <a:endParaRPr lang="en-US"/>
        </a:p>
      </dgm:t>
    </dgm:pt>
    <dgm:pt modelId="{104D57FC-E70A-4326-A9C9-2D15E456F3D4}">
      <dgm:prSet/>
      <dgm:spPr/>
      <dgm:t>
        <a:bodyPr/>
        <a:lstStyle/>
        <a:p>
          <a:r>
            <a:rPr lang="en-GB"/>
            <a:t>Development Team:</a:t>
          </a:r>
          <a:endParaRPr lang="en-US"/>
        </a:p>
      </dgm:t>
    </dgm:pt>
    <dgm:pt modelId="{A96BB03D-EE08-4012-B20A-089C8D227466}" type="parTrans" cxnId="{795708FA-CFC7-43BB-ACE9-BCBB03C1218A}">
      <dgm:prSet/>
      <dgm:spPr/>
      <dgm:t>
        <a:bodyPr/>
        <a:lstStyle/>
        <a:p>
          <a:endParaRPr lang="en-US"/>
        </a:p>
      </dgm:t>
    </dgm:pt>
    <dgm:pt modelId="{ACEA919F-1315-4619-8EF2-2B561AF5B960}" type="sibTrans" cxnId="{795708FA-CFC7-43BB-ACE9-BCBB03C1218A}">
      <dgm:prSet/>
      <dgm:spPr/>
      <dgm:t>
        <a:bodyPr/>
        <a:lstStyle/>
        <a:p>
          <a:endParaRPr lang="en-US"/>
        </a:p>
      </dgm:t>
    </dgm:pt>
    <dgm:pt modelId="{91792E33-FE09-40BB-B1A1-6C39CFF7195A}">
      <dgm:prSet/>
      <dgm:spPr/>
      <dgm:t>
        <a:bodyPr/>
        <a:lstStyle/>
        <a:p>
          <a:r>
            <a:rPr lang="en-US" dirty="0"/>
            <a:t>Group 15</a:t>
          </a:r>
        </a:p>
      </dgm:t>
    </dgm:pt>
    <dgm:pt modelId="{5BE7FA6A-C75C-4D18-BF33-A2124EC8BC81}" type="parTrans" cxnId="{B3161745-9DDE-4384-B5C5-DD254BB3880C}">
      <dgm:prSet/>
      <dgm:spPr/>
      <dgm:t>
        <a:bodyPr/>
        <a:lstStyle/>
        <a:p>
          <a:endParaRPr lang="en-US"/>
        </a:p>
      </dgm:t>
    </dgm:pt>
    <dgm:pt modelId="{D2D8FFEB-D85E-4A3A-AC8F-D24D1E36B777}" type="sibTrans" cxnId="{B3161745-9DDE-4384-B5C5-DD254BB3880C}">
      <dgm:prSet/>
      <dgm:spPr/>
      <dgm:t>
        <a:bodyPr/>
        <a:lstStyle/>
        <a:p>
          <a:endParaRPr lang="en-US"/>
        </a:p>
      </dgm:t>
    </dgm:pt>
    <dgm:pt modelId="{CB955596-1FD1-4064-B858-9D14F4D0370C}" type="pres">
      <dgm:prSet presAssocID="{C2F671CF-EC2B-4F1A-BF21-92446474E9AA}" presName="hierChild1" presStyleCnt="0">
        <dgm:presLayoutVars>
          <dgm:orgChart val="1"/>
          <dgm:chPref val="1"/>
          <dgm:dir/>
          <dgm:animOne val="branch"/>
          <dgm:animLvl val="lvl"/>
          <dgm:resizeHandles/>
        </dgm:presLayoutVars>
      </dgm:prSet>
      <dgm:spPr/>
    </dgm:pt>
    <dgm:pt modelId="{7BE7F944-0223-4812-AD48-A7FA89DEFF23}" type="pres">
      <dgm:prSet presAssocID="{A84C90BD-4915-405B-948A-98B75E9A1730}" presName="hierRoot1" presStyleCnt="0">
        <dgm:presLayoutVars>
          <dgm:hierBranch val="init"/>
        </dgm:presLayoutVars>
      </dgm:prSet>
      <dgm:spPr/>
    </dgm:pt>
    <dgm:pt modelId="{016CFFEE-AC11-4312-A73D-9E06B18F2308}" type="pres">
      <dgm:prSet presAssocID="{A84C90BD-4915-405B-948A-98B75E9A1730}" presName="rootComposite1" presStyleCnt="0"/>
      <dgm:spPr/>
    </dgm:pt>
    <dgm:pt modelId="{24C553CF-9A5E-4A0A-AB7B-7B63973D4EC0}" type="pres">
      <dgm:prSet presAssocID="{A84C90BD-4915-405B-948A-98B75E9A1730}" presName="rootText1" presStyleLbl="node0" presStyleIdx="0" presStyleCnt="3">
        <dgm:presLayoutVars>
          <dgm:chPref val="3"/>
        </dgm:presLayoutVars>
      </dgm:prSet>
      <dgm:spPr/>
    </dgm:pt>
    <dgm:pt modelId="{C9E3F301-06FE-4D52-A6C8-178B39228DDC}" type="pres">
      <dgm:prSet presAssocID="{A84C90BD-4915-405B-948A-98B75E9A1730}" presName="rootConnector1" presStyleLbl="node1" presStyleIdx="0" presStyleCnt="0"/>
      <dgm:spPr/>
    </dgm:pt>
    <dgm:pt modelId="{34A33855-7AF4-461F-B9CA-179C34D6ED5B}" type="pres">
      <dgm:prSet presAssocID="{A84C90BD-4915-405B-948A-98B75E9A1730}" presName="hierChild2" presStyleCnt="0"/>
      <dgm:spPr/>
    </dgm:pt>
    <dgm:pt modelId="{279A015D-F534-4639-8FF3-16E1F3706F8C}" type="pres">
      <dgm:prSet presAssocID="{A84C90BD-4915-405B-948A-98B75E9A1730}" presName="hierChild3" presStyleCnt="0"/>
      <dgm:spPr/>
    </dgm:pt>
    <dgm:pt modelId="{2B5EDCD3-A759-4F47-80F6-598F53713917}" type="pres">
      <dgm:prSet presAssocID="{949C4080-6287-4755-A85B-6BE3ECF1B7EE}" presName="hierRoot1" presStyleCnt="0">
        <dgm:presLayoutVars>
          <dgm:hierBranch val="init"/>
        </dgm:presLayoutVars>
      </dgm:prSet>
      <dgm:spPr/>
    </dgm:pt>
    <dgm:pt modelId="{FA5E5E7C-A060-48FB-B808-6DCAF7F40F5A}" type="pres">
      <dgm:prSet presAssocID="{949C4080-6287-4755-A85B-6BE3ECF1B7EE}" presName="rootComposite1" presStyleCnt="0"/>
      <dgm:spPr/>
    </dgm:pt>
    <dgm:pt modelId="{280528BE-1B25-48C9-9D33-B07288A407D7}" type="pres">
      <dgm:prSet presAssocID="{949C4080-6287-4755-A85B-6BE3ECF1B7EE}" presName="rootText1" presStyleLbl="node0" presStyleIdx="1" presStyleCnt="3">
        <dgm:presLayoutVars>
          <dgm:chPref val="3"/>
        </dgm:presLayoutVars>
      </dgm:prSet>
      <dgm:spPr/>
    </dgm:pt>
    <dgm:pt modelId="{F3EF4338-ED1E-4D13-B011-0013ED673DE6}" type="pres">
      <dgm:prSet presAssocID="{949C4080-6287-4755-A85B-6BE3ECF1B7EE}" presName="rootConnector1" presStyleLbl="node1" presStyleIdx="0" presStyleCnt="0"/>
      <dgm:spPr/>
    </dgm:pt>
    <dgm:pt modelId="{BC5934D9-9F06-4E91-BC86-11C0EB99C4F5}" type="pres">
      <dgm:prSet presAssocID="{949C4080-6287-4755-A85B-6BE3ECF1B7EE}" presName="hierChild2" presStyleCnt="0"/>
      <dgm:spPr/>
    </dgm:pt>
    <dgm:pt modelId="{CCDB1FE4-B774-4EC5-B974-504346D33564}" type="pres">
      <dgm:prSet presAssocID="{949C4080-6287-4755-A85B-6BE3ECF1B7EE}" presName="hierChild3" presStyleCnt="0"/>
      <dgm:spPr/>
    </dgm:pt>
    <dgm:pt modelId="{D82C3657-13FA-4036-944D-D4F0A338AF11}" type="pres">
      <dgm:prSet presAssocID="{104D57FC-E70A-4326-A9C9-2D15E456F3D4}" presName="hierRoot1" presStyleCnt="0">
        <dgm:presLayoutVars>
          <dgm:hierBranch val="init"/>
        </dgm:presLayoutVars>
      </dgm:prSet>
      <dgm:spPr/>
    </dgm:pt>
    <dgm:pt modelId="{44224615-1141-4BB5-B72A-51A6D482EE4E}" type="pres">
      <dgm:prSet presAssocID="{104D57FC-E70A-4326-A9C9-2D15E456F3D4}" presName="rootComposite1" presStyleCnt="0"/>
      <dgm:spPr/>
    </dgm:pt>
    <dgm:pt modelId="{DA7FAB46-0FFC-48D9-A9BC-8A02310A3C42}" type="pres">
      <dgm:prSet presAssocID="{104D57FC-E70A-4326-A9C9-2D15E456F3D4}" presName="rootText1" presStyleLbl="node0" presStyleIdx="2" presStyleCnt="3">
        <dgm:presLayoutVars>
          <dgm:chPref val="3"/>
        </dgm:presLayoutVars>
      </dgm:prSet>
      <dgm:spPr/>
    </dgm:pt>
    <dgm:pt modelId="{D225C374-A021-40FF-82BB-AC316DC3A00F}" type="pres">
      <dgm:prSet presAssocID="{104D57FC-E70A-4326-A9C9-2D15E456F3D4}" presName="rootConnector1" presStyleLbl="node1" presStyleIdx="0" presStyleCnt="0"/>
      <dgm:spPr/>
    </dgm:pt>
    <dgm:pt modelId="{8D2CA312-40F4-448E-A7F2-E168E2257864}" type="pres">
      <dgm:prSet presAssocID="{104D57FC-E70A-4326-A9C9-2D15E456F3D4}" presName="hierChild2" presStyleCnt="0"/>
      <dgm:spPr/>
    </dgm:pt>
    <dgm:pt modelId="{1BEEF090-F8CA-4D35-BCAD-0C800C9E769E}" type="pres">
      <dgm:prSet presAssocID="{5BE7FA6A-C75C-4D18-BF33-A2124EC8BC81}" presName="Name64" presStyleLbl="parChTrans1D2" presStyleIdx="0" presStyleCnt="1"/>
      <dgm:spPr/>
    </dgm:pt>
    <dgm:pt modelId="{D0BB0A9F-5618-4BCA-8A2D-5299638B833F}" type="pres">
      <dgm:prSet presAssocID="{91792E33-FE09-40BB-B1A1-6C39CFF7195A}" presName="hierRoot2" presStyleCnt="0">
        <dgm:presLayoutVars>
          <dgm:hierBranch val="init"/>
        </dgm:presLayoutVars>
      </dgm:prSet>
      <dgm:spPr/>
    </dgm:pt>
    <dgm:pt modelId="{9528BBF5-EAA8-4475-8A2F-9AF73BB644E6}" type="pres">
      <dgm:prSet presAssocID="{91792E33-FE09-40BB-B1A1-6C39CFF7195A}" presName="rootComposite" presStyleCnt="0"/>
      <dgm:spPr/>
    </dgm:pt>
    <dgm:pt modelId="{98D8B78A-C380-45F0-889A-61A78CBF693C}" type="pres">
      <dgm:prSet presAssocID="{91792E33-FE09-40BB-B1A1-6C39CFF7195A}" presName="rootText" presStyleLbl="node2" presStyleIdx="0" presStyleCnt="1">
        <dgm:presLayoutVars>
          <dgm:chPref val="3"/>
        </dgm:presLayoutVars>
      </dgm:prSet>
      <dgm:spPr/>
    </dgm:pt>
    <dgm:pt modelId="{84A807F8-B454-4C94-B10A-8924E6A80547}" type="pres">
      <dgm:prSet presAssocID="{91792E33-FE09-40BB-B1A1-6C39CFF7195A}" presName="rootConnector" presStyleLbl="node2" presStyleIdx="0" presStyleCnt="1"/>
      <dgm:spPr/>
    </dgm:pt>
    <dgm:pt modelId="{5F441F56-65B7-46E8-B20B-B2618D8A39B4}" type="pres">
      <dgm:prSet presAssocID="{91792E33-FE09-40BB-B1A1-6C39CFF7195A}" presName="hierChild4" presStyleCnt="0"/>
      <dgm:spPr/>
    </dgm:pt>
    <dgm:pt modelId="{EDB04BB4-9B34-4D55-A30D-EC5FF2BA847C}" type="pres">
      <dgm:prSet presAssocID="{91792E33-FE09-40BB-B1A1-6C39CFF7195A}" presName="hierChild5" presStyleCnt="0"/>
      <dgm:spPr/>
    </dgm:pt>
    <dgm:pt modelId="{28F9B5CD-B0DA-4A06-9594-89FDF02C4AA4}" type="pres">
      <dgm:prSet presAssocID="{104D57FC-E70A-4326-A9C9-2D15E456F3D4}" presName="hierChild3" presStyleCnt="0"/>
      <dgm:spPr/>
    </dgm:pt>
  </dgm:ptLst>
  <dgm:cxnLst>
    <dgm:cxn modelId="{5AC38C00-9902-4091-93FC-2C36947D7A18}" type="presOf" srcId="{949C4080-6287-4755-A85B-6BE3ECF1B7EE}" destId="{F3EF4338-ED1E-4D13-B011-0013ED673DE6}" srcOrd="1" destOrd="0" presId="urn:microsoft.com/office/officeart/2009/3/layout/HorizontalOrganizationChart"/>
    <dgm:cxn modelId="{8D10235D-9F19-4666-9AC4-BC3EAB8BD0AB}" type="presOf" srcId="{A84C90BD-4915-405B-948A-98B75E9A1730}" destId="{C9E3F301-06FE-4D52-A6C8-178B39228DDC}" srcOrd="1" destOrd="0" presId="urn:microsoft.com/office/officeart/2009/3/layout/HorizontalOrganizationChart"/>
    <dgm:cxn modelId="{C593FA62-F4A7-496E-875D-49BD4B39AB5B}" srcId="{C2F671CF-EC2B-4F1A-BF21-92446474E9AA}" destId="{A84C90BD-4915-405B-948A-98B75E9A1730}" srcOrd="0" destOrd="0" parTransId="{E4F7EA13-0EF6-4141-B917-B484E6DB1C64}" sibTransId="{25D76286-4DDA-4EE6-AA45-D66189065AC3}"/>
    <dgm:cxn modelId="{B3161745-9DDE-4384-B5C5-DD254BB3880C}" srcId="{104D57FC-E70A-4326-A9C9-2D15E456F3D4}" destId="{91792E33-FE09-40BB-B1A1-6C39CFF7195A}" srcOrd="0" destOrd="0" parTransId="{5BE7FA6A-C75C-4D18-BF33-A2124EC8BC81}" sibTransId="{D2D8FFEB-D85E-4A3A-AC8F-D24D1E36B777}"/>
    <dgm:cxn modelId="{59521B67-DA26-4465-B29A-0C0392C0B4E1}" type="presOf" srcId="{C2F671CF-EC2B-4F1A-BF21-92446474E9AA}" destId="{CB955596-1FD1-4064-B858-9D14F4D0370C}" srcOrd="0" destOrd="0" presId="urn:microsoft.com/office/officeart/2009/3/layout/HorizontalOrganizationChart"/>
    <dgm:cxn modelId="{D1B74B4A-A2E2-4BEB-84F9-6D750F1AF5C8}" type="presOf" srcId="{91792E33-FE09-40BB-B1A1-6C39CFF7195A}" destId="{98D8B78A-C380-45F0-889A-61A78CBF693C}" srcOrd="0" destOrd="0" presId="urn:microsoft.com/office/officeart/2009/3/layout/HorizontalOrganizationChart"/>
    <dgm:cxn modelId="{6550B781-8529-42C4-9BB9-81C17C622E94}" type="presOf" srcId="{104D57FC-E70A-4326-A9C9-2D15E456F3D4}" destId="{DA7FAB46-0FFC-48D9-A9BC-8A02310A3C42}" srcOrd="0" destOrd="0" presId="urn:microsoft.com/office/officeart/2009/3/layout/HorizontalOrganizationChart"/>
    <dgm:cxn modelId="{F143E38A-B2C3-4476-BD16-AA12CB22E713}" type="presOf" srcId="{A84C90BD-4915-405B-948A-98B75E9A1730}" destId="{24C553CF-9A5E-4A0A-AB7B-7B63973D4EC0}" srcOrd="0" destOrd="0" presId="urn:microsoft.com/office/officeart/2009/3/layout/HorizontalOrganizationChart"/>
    <dgm:cxn modelId="{69BFE290-3986-4943-ACD4-6FBE235FECF9}" type="presOf" srcId="{949C4080-6287-4755-A85B-6BE3ECF1B7EE}" destId="{280528BE-1B25-48C9-9D33-B07288A407D7}" srcOrd="0" destOrd="0" presId="urn:microsoft.com/office/officeart/2009/3/layout/HorizontalOrganizationChart"/>
    <dgm:cxn modelId="{855F86D4-0CD4-4BD5-87D2-CA84B530FE5E}" srcId="{C2F671CF-EC2B-4F1A-BF21-92446474E9AA}" destId="{949C4080-6287-4755-A85B-6BE3ECF1B7EE}" srcOrd="1" destOrd="0" parTransId="{378AA337-D842-43C7-87D1-74F02A7CF5E5}" sibTransId="{AF2CA576-8987-4EDD-B3C9-D9BF6580A20C}"/>
    <dgm:cxn modelId="{791835DA-C297-44FC-A7EB-33CB6F12DE3A}" type="presOf" srcId="{91792E33-FE09-40BB-B1A1-6C39CFF7195A}" destId="{84A807F8-B454-4C94-B10A-8924E6A80547}" srcOrd="1" destOrd="0" presId="urn:microsoft.com/office/officeart/2009/3/layout/HorizontalOrganizationChart"/>
    <dgm:cxn modelId="{12F6BBE2-43E5-45D7-86B7-B34FA138FEAE}" type="presOf" srcId="{5BE7FA6A-C75C-4D18-BF33-A2124EC8BC81}" destId="{1BEEF090-F8CA-4D35-BCAD-0C800C9E769E}" srcOrd="0" destOrd="0" presId="urn:microsoft.com/office/officeart/2009/3/layout/HorizontalOrganizationChart"/>
    <dgm:cxn modelId="{4EAF33EF-51BC-4B1C-84AA-4F8960A1BF5E}" type="presOf" srcId="{104D57FC-E70A-4326-A9C9-2D15E456F3D4}" destId="{D225C374-A021-40FF-82BB-AC316DC3A00F}" srcOrd="1" destOrd="0" presId="urn:microsoft.com/office/officeart/2009/3/layout/HorizontalOrganizationChart"/>
    <dgm:cxn modelId="{795708FA-CFC7-43BB-ACE9-BCBB03C1218A}" srcId="{C2F671CF-EC2B-4F1A-BF21-92446474E9AA}" destId="{104D57FC-E70A-4326-A9C9-2D15E456F3D4}" srcOrd="2" destOrd="0" parTransId="{A96BB03D-EE08-4012-B20A-089C8D227466}" sibTransId="{ACEA919F-1315-4619-8EF2-2B561AF5B960}"/>
    <dgm:cxn modelId="{770E1063-D349-41BF-8CBD-ECEFE1C5263E}" type="presParOf" srcId="{CB955596-1FD1-4064-B858-9D14F4D0370C}" destId="{7BE7F944-0223-4812-AD48-A7FA89DEFF23}" srcOrd="0" destOrd="0" presId="urn:microsoft.com/office/officeart/2009/3/layout/HorizontalOrganizationChart"/>
    <dgm:cxn modelId="{4FC23F3C-EEDC-49C9-B109-88F846A6B9FE}" type="presParOf" srcId="{7BE7F944-0223-4812-AD48-A7FA89DEFF23}" destId="{016CFFEE-AC11-4312-A73D-9E06B18F2308}" srcOrd="0" destOrd="0" presId="urn:microsoft.com/office/officeart/2009/3/layout/HorizontalOrganizationChart"/>
    <dgm:cxn modelId="{19FD0696-5624-4DA7-AC6A-3501724FA4AC}" type="presParOf" srcId="{016CFFEE-AC11-4312-A73D-9E06B18F2308}" destId="{24C553CF-9A5E-4A0A-AB7B-7B63973D4EC0}" srcOrd="0" destOrd="0" presId="urn:microsoft.com/office/officeart/2009/3/layout/HorizontalOrganizationChart"/>
    <dgm:cxn modelId="{C160528D-0F6F-49B5-A187-48E75FB4B736}" type="presParOf" srcId="{016CFFEE-AC11-4312-A73D-9E06B18F2308}" destId="{C9E3F301-06FE-4D52-A6C8-178B39228DDC}" srcOrd="1" destOrd="0" presId="urn:microsoft.com/office/officeart/2009/3/layout/HorizontalOrganizationChart"/>
    <dgm:cxn modelId="{11D335D9-662B-4E57-A9E6-5ACCD8A79647}" type="presParOf" srcId="{7BE7F944-0223-4812-AD48-A7FA89DEFF23}" destId="{34A33855-7AF4-461F-B9CA-179C34D6ED5B}" srcOrd="1" destOrd="0" presId="urn:microsoft.com/office/officeart/2009/3/layout/HorizontalOrganizationChart"/>
    <dgm:cxn modelId="{C012015A-255C-4AA5-B6CE-AE384B95B1D8}" type="presParOf" srcId="{7BE7F944-0223-4812-AD48-A7FA89DEFF23}" destId="{279A015D-F534-4639-8FF3-16E1F3706F8C}" srcOrd="2" destOrd="0" presId="urn:microsoft.com/office/officeart/2009/3/layout/HorizontalOrganizationChart"/>
    <dgm:cxn modelId="{BC8D9A6D-17A1-45A9-99FE-A871DF5271C3}" type="presParOf" srcId="{CB955596-1FD1-4064-B858-9D14F4D0370C}" destId="{2B5EDCD3-A759-4F47-80F6-598F53713917}" srcOrd="1" destOrd="0" presId="urn:microsoft.com/office/officeart/2009/3/layout/HorizontalOrganizationChart"/>
    <dgm:cxn modelId="{FA1E7C44-4E4C-4406-A424-81540004168C}" type="presParOf" srcId="{2B5EDCD3-A759-4F47-80F6-598F53713917}" destId="{FA5E5E7C-A060-48FB-B808-6DCAF7F40F5A}" srcOrd="0" destOrd="0" presId="urn:microsoft.com/office/officeart/2009/3/layout/HorizontalOrganizationChart"/>
    <dgm:cxn modelId="{83C56A51-0BD9-4EE6-B1AE-A75541BB2079}" type="presParOf" srcId="{FA5E5E7C-A060-48FB-B808-6DCAF7F40F5A}" destId="{280528BE-1B25-48C9-9D33-B07288A407D7}" srcOrd="0" destOrd="0" presId="urn:microsoft.com/office/officeart/2009/3/layout/HorizontalOrganizationChart"/>
    <dgm:cxn modelId="{CA96784F-E9FE-43AD-999C-3B04D3350713}" type="presParOf" srcId="{FA5E5E7C-A060-48FB-B808-6DCAF7F40F5A}" destId="{F3EF4338-ED1E-4D13-B011-0013ED673DE6}" srcOrd="1" destOrd="0" presId="urn:microsoft.com/office/officeart/2009/3/layout/HorizontalOrganizationChart"/>
    <dgm:cxn modelId="{5C7A06CC-07AB-4E76-B8FD-CF82A73A47E6}" type="presParOf" srcId="{2B5EDCD3-A759-4F47-80F6-598F53713917}" destId="{BC5934D9-9F06-4E91-BC86-11C0EB99C4F5}" srcOrd="1" destOrd="0" presId="urn:microsoft.com/office/officeart/2009/3/layout/HorizontalOrganizationChart"/>
    <dgm:cxn modelId="{AFEDE8EB-559C-4D81-A0B7-9AF363EA3DE1}" type="presParOf" srcId="{2B5EDCD3-A759-4F47-80F6-598F53713917}" destId="{CCDB1FE4-B774-4EC5-B974-504346D33564}" srcOrd="2" destOrd="0" presId="urn:microsoft.com/office/officeart/2009/3/layout/HorizontalOrganizationChart"/>
    <dgm:cxn modelId="{66751F97-716D-4550-95F8-F8FCA80E54A1}" type="presParOf" srcId="{CB955596-1FD1-4064-B858-9D14F4D0370C}" destId="{D82C3657-13FA-4036-944D-D4F0A338AF11}" srcOrd="2" destOrd="0" presId="urn:microsoft.com/office/officeart/2009/3/layout/HorizontalOrganizationChart"/>
    <dgm:cxn modelId="{8186C802-1C8E-4FA1-A17C-F91BC7B00BC3}" type="presParOf" srcId="{D82C3657-13FA-4036-944D-D4F0A338AF11}" destId="{44224615-1141-4BB5-B72A-51A6D482EE4E}" srcOrd="0" destOrd="0" presId="urn:microsoft.com/office/officeart/2009/3/layout/HorizontalOrganizationChart"/>
    <dgm:cxn modelId="{5560A15E-98AA-4CBB-B67D-851B2030F619}" type="presParOf" srcId="{44224615-1141-4BB5-B72A-51A6D482EE4E}" destId="{DA7FAB46-0FFC-48D9-A9BC-8A02310A3C42}" srcOrd="0" destOrd="0" presId="urn:microsoft.com/office/officeart/2009/3/layout/HorizontalOrganizationChart"/>
    <dgm:cxn modelId="{8E491675-EB90-4BB2-BB8A-2F8E005F6ECF}" type="presParOf" srcId="{44224615-1141-4BB5-B72A-51A6D482EE4E}" destId="{D225C374-A021-40FF-82BB-AC316DC3A00F}" srcOrd="1" destOrd="0" presId="urn:microsoft.com/office/officeart/2009/3/layout/HorizontalOrganizationChart"/>
    <dgm:cxn modelId="{1B12866C-D0E9-4C79-A569-8631B5D28B59}" type="presParOf" srcId="{D82C3657-13FA-4036-944D-D4F0A338AF11}" destId="{8D2CA312-40F4-448E-A7F2-E168E2257864}" srcOrd="1" destOrd="0" presId="urn:microsoft.com/office/officeart/2009/3/layout/HorizontalOrganizationChart"/>
    <dgm:cxn modelId="{54A0F424-0C6D-48B5-8E63-DFBA0E24B237}" type="presParOf" srcId="{8D2CA312-40F4-448E-A7F2-E168E2257864}" destId="{1BEEF090-F8CA-4D35-BCAD-0C800C9E769E}" srcOrd="0" destOrd="0" presId="urn:microsoft.com/office/officeart/2009/3/layout/HorizontalOrganizationChart"/>
    <dgm:cxn modelId="{21F5C1EC-2A55-4FB6-92E4-7012B0A978B3}" type="presParOf" srcId="{8D2CA312-40F4-448E-A7F2-E168E2257864}" destId="{D0BB0A9F-5618-4BCA-8A2D-5299638B833F}" srcOrd="1" destOrd="0" presId="urn:microsoft.com/office/officeart/2009/3/layout/HorizontalOrganizationChart"/>
    <dgm:cxn modelId="{103CF68C-DE0B-4CB1-939C-1FBA2CE66415}" type="presParOf" srcId="{D0BB0A9F-5618-4BCA-8A2D-5299638B833F}" destId="{9528BBF5-EAA8-4475-8A2F-9AF73BB644E6}" srcOrd="0" destOrd="0" presId="urn:microsoft.com/office/officeart/2009/3/layout/HorizontalOrganizationChart"/>
    <dgm:cxn modelId="{16B7E8EB-5F04-4400-9703-9146B8D8AE5A}" type="presParOf" srcId="{9528BBF5-EAA8-4475-8A2F-9AF73BB644E6}" destId="{98D8B78A-C380-45F0-889A-61A78CBF693C}" srcOrd="0" destOrd="0" presId="urn:microsoft.com/office/officeart/2009/3/layout/HorizontalOrganizationChart"/>
    <dgm:cxn modelId="{C827417B-C1D0-443A-8A45-D7764934F31C}" type="presParOf" srcId="{9528BBF5-EAA8-4475-8A2F-9AF73BB644E6}" destId="{84A807F8-B454-4C94-B10A-8924E6A80547}" srcOrd="1" destOrd="0" presId="urn:microsoft.com/office/officeart/2009/3/layout/HorizontalOrganizationChart"/>
    <dgm:cxn modelId="{DA8AF390-2243-44F8-A3AF-3A6204EB60C4}" type="presParOf" srcId="{D0BB0A9F-5618-4BCA-8A2D-5299638B833F}" destId="{5F441F56-65B7-46E8-B20B-B2618D8A39B4}" srcOrd="1" destOrd="0" presId="urn:microsoft.com/office/officeart/2009/3/layout/HorizontalOrganizationChart"/>
    <dgm:cxn modelId="{6F82A2A3-5412-4617-941B-7CC69B198062}" type="presParOf" srcId="{D0BB0A9F-5618-4BCA-8A2D-5299638B833F}" destId="{EDB04BB4-9B34-4D55-A30D-EC5FF2BA847C}" srcOrd="2" destOrd="0" presId="urn:microsoft.com/office/officeart/2009/3/layout/HorizontalOrganizationChart"/>
    <dgm:cxn modelId="{EEE6E1DB-CE91-4F10-8162-109435989CD9}" type="presParOf" srcId="{D82C3657-13FA-4036-944D-D4F0A338AF11}" destId="{28F9B5CD-B0DA-4A06-9594-89FDF02C4AA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EF090-F8CA-4D35-BCAD-0C800C9E769E}">
      <dsp:nvSpPr>
        <dsp:cNvPr id="0" name=""/>
        <dsp:cNvSpPr/>
      </dsp:nvSpPr>
      <dsp:spPr>
        <a:xfrm>
          <a:off x="2905408" y="3825607"/>
          <a:ext cx="580457" cy="91440"/>
        </a:xfrm>
        <a:custGeom>
          <a:avLst/>
          <a:gdLst/>
          <a:ahLst/>
          <a:cxnLst/>
          <a:rect l="0" t="0" r="0" b="0"/>
          <a:pathLst>
            <a:path>
              <a:moveTo>
                <a:pt x="0" y="45720"/>
              </a:moveTo>
              <a:lnTo>
                <a:pt x="580457" y="45720"/>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553CF-9A5E-4A0A-AB7B-7B63973D4EC0}">
      <dsp:nvSpPr>
        <dsp:cNvPr id="0" name=""/>
        <dsp:cNvSpPr/>
      </dsp:nvSpPr>
      <dsp:spPr>
        <a:xfrm>
          <a:off x="3120" y="932760"/>
          <a:ext cx="2902287" cy="885197"/>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Scrum Master: CJ (prior experience scrum/ agile dev)</a:t>
          </a:r>
          <a:endParaRPr lang="en-US" sz="2100" kern="1200"/>
        </a:p>
      </dsp:txBody>
      <dsp:txXfrm>
        <a:off x="3120" y="932760"/>
        <a:ext cx="2902287" cy="885197"/>
      </dsp:txXfrm>
    </dsp:sp>
    <dsp:sp modelId="{280528BE-1B25-48C9-9D33-B07288A407D7}">
      <dsp:nvSpPr>
        <dsp:cNvPr id="0" name=""/>
        <dsp:cNvSpPr/>
      </dsp:nvSpPr>
      <dsp:spPr>
        <a:xfrm>
          <a:off x="3120" y="2180744"/>
          <a:ext cx="2902287" cy="885197"/>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Product Owner: Tom V.C.</a:t>
          </a:r>
          <a:endParaRPr lang="en-US" sz="2100" kern="1200"/>
        </a:p>
      </dsp:txBody>
      <dsp:txXfrm>
        <a:off x="3120" y="2180744"/>
        <a:ext cx="2902287" cy="885197"/>
      </dsp:txXfrm>
    </dsp:sp>
    <dsp:sp modelId="{DA7FAB46-0FFC-48D9-A9BC-8A02310A3C42}">
      <dsp:nvSpPr>
        <dsp:cNvPr id="0" name=""/>
        <dsp:cNvSpPr/>
      </dsp:nvSpPr>
      <dsp:spPr>
        <a:xfrm>
          <a:off x="3120" y="3428728"/>
          <a:ext cx="2902287" cy="885197"/>
        </a:xfrm>
        <a:prstGeom prst="rect">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Development Team:</a:t>
          </a:r>
          <a:endParaRPr lang="en-US" sz="2100" kern="1200"/>
        </a:p>
      </dsp:txBody>
      <dsp:txXfrm>
        <a:off x="3120" y="3428728"/>
        <a:ext cx="2902287" cy="885197"/>
      </dsp:txXfrm>
    </dsp:sp>
    <dsp:sp modelId="{98D8B78A-C380-45F0-889A-61A78CBF693C}">
      <dsp:nvSpPr>
        <dsp:cNvPr id="0" name=""/>
        <dsp:cNvSpPr/>
      </dsp:nvSpPr>
      <dsp:spPr>
        <a:xfrm>
          <a:off x="3485866" y="3428728"/>
          <a:ext cx="2902287" cy="885197"/>
        </a:xfrm>
        <a:prstGeom prst="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Group 15</a:t>
          </a:r>
        </a:p>
      </dsp:txBody>
      <dsp:txXfrm>
        <a:off x="3485866" y="3428728"/>
        <a:ext cx="2902287" cy="8851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11/10/2018</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11/10/2018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11/10/2018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11/10/2018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11/10/2018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11/10/2018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11/10/2018</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DB69-78C1-4E8C-8091-385A96AA7D3A}"/>
              </a:ext>
            </a:extLst>
          </p:cNvPr>
          <p:cNvSpPr>
            <a:spLocks noGrp="1"/>
          </p:cNvSpPr>
          <p:nvPr>
            <p:ph type="ctrTitle"/>
          </p:nvPr>
        </p:nvSpPr>
        <p:spPr/>
        <p:txBody>
          <a:bodyPr/>
          <a:lstStyle/>
          <a:p>
            <a:r>
              <a:rPr lang="en-GB" dirty="0"/>
              <a:t>Sprint one: Review</a:t>
            </a:r>
          </a:p>
        </p:txBody>
      </p:sp>
      <p:sp>
        <p:nvSpPr>
          <p:cNvPr id="3" name="Subtitle 2">
            <a:extLst>
              <a:ext uri="{FF2B5EF4-FFF2-40B4-BE49-F238E27FC236}">
                <a16:creationId xmlns:a16="http://schemas.microsoft.com/office/drawing/2014/main" id="{FD4487FB-036A-41C1-84E3-10F34CA6F57A}"/>
              </a:ext>
            </a:extLst>
          </p:cNvPr>
          <p:cNvSpPr>
            <a:spLocks noGrp="1"/>
          </p:cNvSpPr>
          <p:nvPr>
            <p:ph type="subTitle" idx="1"/>
          </p:nvPr>
        </p:nvSpPr>
        <p:spPr/>
        <p:txBody>
          <a:bodyPr/>
          <a:lstStyle/>
          <a:p>
            <a:r>
              <a:rPr lang="en-GB" dirty="0"/>
              <a:t>Group 15: William B, Jonas R, CJ. H, Jake C. and tom V.C.</a:t>
            </a:r>
          </a:p>
        </p:txBody>
      </p:sp>
    </p:spTree>
    <p:extLst>
      <p:ext uri="{BB962C8B-B14F-4D97-AF65-F5344CB8AC3E}">
        <p14:creationId xmlns:p14="http://schemas.microsoft.com/office/powerpoint/2010/main" val="85142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A5CE-037D-406B-B623-2DC907140C25}"/>
              </a:ext>
            </a:extLst>
          </p:cNvPr>
          <p:cNvSpPr>
            <a:spLocks noGrp="1"/>
          </p:cNvSpPr>
          <p:nvPr>
            <p:ph type="title"/>
          </p:nvPr>
        </p:nvSpPr>
        <p:spPr/>
        <p:txBody>
          <a:bodyPr/>
          <a:lstStyle/>
          <a:p>
            <a:r>
              <a:rPr lang="en-GB" dirty="0"/>
              <a:t>Project Management </a:t>
            </a:r>
          </a:p>
        </p:txBody>
      </p:sp>
      <p:sp>
        <p:nvSpPr>
          <p:cNvPr id="3" name="Content Placeholder 2">
            <a:extLst>
              <a:ext uri="{FF2B5EF4-FFF2-40B4-BE49-F238E27FC236}">
                <a16:creationId xmlns:a16="http://schemas.microsoft.com/office/drawing/2014/main" id="{DFD9A5EB-CDAE-4AEA-83E3-0F4C072BEC71}"/>
              </a:ext>
            </a:extLst>
          </p:cNvPr>
          <p:cNvSpPr>
            <a:spLocks noGrp="1"/>
          </p:cNvSpPr>
          <p:nvPr>
            <p:ph idx="1"/>
          </p:nvPr>
        </p:nvSpPr>
        <p:spPr/>
        <p:txBody>
          <a:bodyPr/>
          <a:lstStyle/>
          <a:p>
            <a:r>
              <a:rPr lang="en-GB" dirty="0"/>
              <a:t>Communications: Facebook group chat and weekly Scrum meet.</a:t>
            </a:r>
          </a:p>
          <a:p>
            <a:r>
              <a:rPr lang="en-GB" dirty="0"/>
              <a:t>Peer review before merging changes</a:t>
            </a:r>
          </a:p>
          <a:p>
            <a:r>
              <a:rPr lang="en-GB" dirty="0"/>
              <a:t>Clear layout of tasks using UML as the basis.</a:t>
            </a:r>
          </a:p>
          <a:p>
            <a:r>
              <a:rPr lang="en-GB" dirty="0"/>
              <a:t>Roles are based on skills of team members.</a:t>
            </a:r>
          </a:p>
          <a:p>
            <a:r>
              <a:rPr lang="en-GB" dirty="0"/>
              <a:t>Minutes of meeting taken to track development cycle.</a:t>
            </a:r>
          </a:p>
          <a:p>
            <a:r>
              <a:rPr lang="en-GB" dirty="0"/>
              <a:t>Strict code of practice for version control to maintain project integrity. </a:t>
            </a:r>
          </a:p>
          <a:p>
            <a:r>
              <a:rPr lang="en-GB" dirty="0"/>
              <a:t>Product owner role utilised throughout for feedback, product owner involved in testing for optimal feedback. </a:t>
            </a:r>
          </a:p>
          <a:p>
            <a:endParaRPr lang="en-GB" dirty="0"/>
          </a:p>
        </p:txBody>
      </p:sp>
    </p:spTree>
    <p:extLst>
      <p:ext uri="{BB962C8B-B14F-4D97-AF65-F5344CB8AC3E}">
        <p14:creationId xmlns:p14="http://schemas.microsoft.com/office/powerpoint/2010/main" val="354620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DA6C-2705-47B9-AAFD-D8401304E900}"/>
              </a:ext>
            </a:extLst>
          </p:cNvPr>
          <p:cNvSpPr>
            <a:spLocks noGrp="1"/>
          </p:cNvSpPr>
          <p:nvPr>
            <p:ph type="title"/>
          </p:nvPr>
        </p:nvSpPr>
        <p:spPr/>
        <p:txBody>
          <a:bodyPr/>
          <a:lstStyle/>
          <a:p>
            <a:r>
              <a:rPr lang="en-GB" dirty="0"/>
              <a:t>Developmental obstacles</a:t>
            </a:r>
          </a:p>
        </p:txBody>
      </p:sp>
      <p:sp>
        <p:nvSpPr>
          <p:cNvPr id="3" name="Content Placeholder 2">
            <a:extLst>
              <a:ext uri="{FF2B5EF4-FFF2-40B4-BE49-F238E27FC236}">
                <a16:creationId xmlns:a16="http://schemas.microsoft.com/office/drawing/2014/main" id="{47791B31-C9F1-4FD5-9AF4-84BE7E254AD0}"/>
              </a:ext>
            </a:extLst>
          </p:cNvPr>
          <p:cNvSpPr>
            <a:spLocks noGrp="1"/>
          </p:cNvSpPr>
          <p:nvPr>
            <p:ph idx="1"/>
          </p:nvPr>
        </p:nvSpPr>
        <p:spPr/>
        <p:txBody>
          <a:bodyPr/>
          <a:lstStyle/>
          <a:p>
            <a:r>
              <a:rPr lang="en-GB" dirty="0"/>
              <a:t>Git issues: some members were not fully adept at git VCS, to address this they were shown the proper procedure after scrum meetings where the issue was found. This confirms our decision to hold weekly scrum meetings to allow us to identify and resolve any issues prior to sprint completion. This prevents minor issues becoming larger issues later in development and allow us to stick to our sprint schedule.</a:t>
            </a:r>
          </a:p>
          <a:p>
            <a:pPr lvl="1"/>
            <a:r>
              <a:rPr lang="en-GB" dirty="0"/>
              <a:t>As of sprint one only small issues were encountered; due to effective planning and role allocation.</a:t>
            </a:r>
          </a:p>
          <a:p>
            <a:endParaRPr lang="en-GB" dirty="0"/>
          </a:p>
        </p:txBody>
      </p:sp>
    </p:spTree>
    <p:extLst>
      <p:ext uri="{BB962C8B-B14F-4D97-AF65-F5344CB8AC3E}">
        <p14:creationId xmlns:p14="http://schemas.microsoft.com/office/powerpoint/2010/main" val="105476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DC380190-C8A1-4AB1-AA6B-BCFE4C616AAD}"/>
              </a:ext>
            </a:extLst>
          </p:cNvPr>
          <p:cNvSpPr>
            <a:spLocks noGrp="1"/>
          </p:cNvSpPr>
          <p:nvPr>
            <p:ph type="title"/>
          </p:nvPr>
        </p:nvSpPr>
        <p:spPr>
          <a:xfrm>
            <a:off x="1154955" y="973667"/>
            <a:ext cx="2942210" cy="4833745"/>
          </a:xfrm>
        </p:spPr>
        <p:txBody>
          <a:bodyPr>
            <a:normAutofit/>
          </a:bodyPr>
          <a:lstStyle/>
          <a:p>
            <a:r>
              <a:rPr lang="en-GB">
                <a:solidFill>
                  <a:srgbClr val="EBEBEB"/>
                </a:solidFill>
              </a:rPr>
              <a:t>Roles:</a:t>
            </a:r>
          </a:p>
        </p:txBody>
      </p:sp>
      <p:sp>
        <p:nvSpPr>
          <p:cNvPr id="24" name="Rectangle 23">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26781DF-997B-49C9-AFAD-D7B909A32C8A}"/>
              </a:ext>
            </a:extLst>
          </p:cNvPr>
          <p:cNvGraphicFramePr>
            <a:graphicFrameLocks noGrp="1"/>
          </p:cNvGraphicFramePr>
          <p:nvPr>
            <p:ph idx="1"/>
            <p:extLst>
              <p:ext uri="{D42A27DB-BD31-4B8C-83A1-F6EECF244321}">
                <p14:modId xmlns:p14="http://schemas.microsoft.com/office/powerpoint/2010/main" val="161038669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904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50733EA-C7BD-44BA-A15A-18742D50A1D0}"/>
              </a:ext>
            </a:extLst>
          </p:cNvPr>
          <p:cNvSpPr>
            <a:spLocks noGrp="1"/>
          </p:cNvSpPr>
          <p:nvPr>
            <p:ph type="title"/>
          </p:nvPr>
        </p:nvSpPr>
        <p:spPr>
          <a:xfrm>
            <a:off x="1154955" y="973668"/>
            <a:ext cx="3133726" cy="1020232"/>
          </a:xfrm>
        </p:spPr>
        <p:txBody>
          <a:bodyPr>
            <a:normAutofit/>
          </a:bodyPr>
          <a:lstStyle/>
          <a:p>
            <a:pPr>
              <a:lnSpc>
                <a:spcPct val="90000"/>
              </a:lnSpc>
            </a:pPr>
            <a:r>
              <a:rPr lang="en-GB" sz="2800"/>
              <a:t>Scrum Meetings: minutes</a:t>
            </a:r>
          </a:p>
        </p:txBody>
      </p:sp>
      <p:sp>
        <p:nvSpPr>
          <p:cNvPr id="9" name="Content Placeholder 8">
            <a:extLst>
              <a:ext uri="{FF2B5EF4-FFF2-40B4-BE49-F238E27FC236}">
                <a16:creationId xmlns:a16="http://schemas.microsoft.com/office/drawing/2014/main" id="{9CAD789D-C912-472C-BB6A-CCCC8EF73D5D}"/>
              </a:ext>
            </a:extLst>
          </p:cNvPr>
          <p:cNvSpPr>
            <a:spLocks noGrp="1"/>
          </p:cNvSpPr>
          <p:nvPr>
            <p:ph idx="1"/>
          </p:nvPr>
        </p:nvSpPr>
        <p:spPr>
          <a:xfrm>
            <a:off x="1154955" y="2120900"/>
            <a:ext cx="3133726" cy="3898900"/>
          </a:xfrm>
        </p:spPr>
        <p:txBody>
          <a:bodyPr>
            <a:normAutofit/>
          </a:bodyPr>
          <a:lstStyle/>
          <a:p>
            <a:r>
              <a:rPr lang="en-US" dirty="0">
                <a:solidFill>
                  <a:schemeClr val="bg1"/>
                </a:solidFill>
              </a:rPr>
              <a:t>Begin to identify project creation needs and task requirements</a:t>
            </a:r>
          </a:p>
          <a:p>
            <a:r>
              <a:rPr lang="en-US" dirty="0">
                <a:solidFill>
                  <a:schemeClr val="bg1"/>
                </a:solidFill>
              </a:rPr>
              <a:t>Maintain projects development cycle</a:t>
            </a:r>
          </a:p>
        </p:txBody>
      </p:sp>
      <p:pic>
        <p:nvPicPr>
          <p:cNvPr id="7" name="Content Placeholder 3">
            <a:extLst>
              <a:ext uri="{FF2B5EF4-FFF2-40B4-BE49-F238E27FC236}">
                <a16:creationId xmlns:a16="http://schemas.microsoft.com/office/drawing/2014/main" id="{E6E03B74-6B0F-46E4-A934-9485146972BA}"/>
              </a:ext>
            </a:extLst>
          </p:cNvPr>
          <p:cNvPicPr>
            <a:picLocks noChangeAspect="1"/>
          </p:cNvPicPr>
          <p:nvPr/>
        </p:nvPicPr>
        <p:blipFill>
          <a:blip r:embed="rId3"/>
          <a:stretch>
            <a:fillRect/>
          </a:stretch>
        </p:blipFill>
        <p:spPr>
          <a:xfrm>
            <a:off x="6112970" y="803751"/>
            <a:ext cx="4554806" cy="5250498"/>
          </a:xfrm>
          <a:prstGeom prst="rect">
            <a:avLst/>
          </a:prstGeom>
        </p:spPr>
      </p:pic>
      <p:sp>
        <p:nvSpPr>
          <p:cNvPr id="24" name="Rectangle 2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0170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0" name="Rectangle 9">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38E9857-B920-4B0B-A119-F14A889A7871}"/>
              </a:ext>
            </a:extLst>
          </p:cNvPr>
          <p:cNvSpPr>
            <a:spLocks noGrp="1"/>
          </p:cNvSpPr>
          <p:nvPr>
            <p:ph type="title"/>
          </p:nvPr>
        </p:nvSpPr>
        <p:spPr>
          <a:xfrm>
            <a:off x="1154955" y="973668"/>
            <a:ext cx="3133726" cy="1020232"/>
          </a:xfrm>
        </p:spPr>
        <p:txBody>
          <a:bodyPr>
            <a:normAutofit/>
          </a:bodyPr>
          <a:lstStyle/>
          <a:p>
            <a:pPr>
              <a:lnSpc>
                <a:spcPct val="90000"/>
              </a:lnSpc>
            </a:pPr>
            <a:r>
              <a:rPr lang="en-GB" sz="3300"/>
              <a:t>Tasks: Identification</a:t>
            </a:r>
          </a:p>
        </p:txBody>
      </p:sp>
      <p:sp>
        <p:nvSpPr>
          <p:cNvPr id="3" name="Content Placeholder 2">
            <a:extLst>
              <a:ext uri="{FF2B5EF4-FFF2-40B4-BE49-F238E27FC236}">
                <a16:creationId xmlns:a16="http://schemas.microsoft.com/office/drawing/2014/main" id="{B0B94027-43F4-42C0-83AC-89E6C41DDCC8}"/>
              </a:ext>
            </a:extLst>
          </p:cNvPr>
          <p:cNvSpPr>
            <a:spLocks noGrp="1"/>
          </p:cNvSpPr>
          <p:nvPr>
            <p:ph idx="1"/>
          </p:nvPr>
        </p:nvSpPr>
        <p:spPr>
          <a:xfrm>
            <a:off x="1154955" y="2120900"/>
            <a:ext cx="3133726" cy="3898900"/>
          </a:xfrm>
        </p:spPr>
        <p:txBody>
          <a:bodyPr>
            <a:normAutofit/>
          </a:bodyPr>
          <a:lstStyle/>
          <a:p>
            <a:r>
              <a:rPr lang="en-GB">
                <a:solidFill>
                  <a:schemeClr val="bg1"/>
                </a:solidFill>
              </a:rPr>
              <a:t>As a team we created UML high and low level use case for all actors:</a:t>
            </a:r>
          </a:p>
          <a:p>
            <a:endParaRPr lang="en-GB">
              <a:solidFill>
                <a:schemeClr val="bg1"/>
              </a:solidFill>
            </a:endParaRPr>
          </a:p>
        </p:txBody>
      </p:sp>
      <p:pic>
        <p:nvPicPr>
          <p:cNvPr id="4" name="Picture 3">
            <a:extLst>
              <a:ext uri="{FF2B5EF4-FFF2-40B4-BE49-F238E27FC236}">
                <a16:creationId xmlns:a16="http://schemas.microsoft.com/office/drawing/2014/main" id="{28747AE9-6978-4EEC-BED6-B88C188C8F07}"/>
              </a:ext>
            </a:extLst>
          </p:cNvPr>
          <p:cNvPicPr>
            <a:picLocks noChangeAspect="1"/>
          </p:cNvPicPr>
          <p:nvPr/>
        </p:nvPicPr>
        <p:blipFill>
          <a:blip r:embed="rId3"/>
          <a:stretch>
            <a:fillRect/>
          </a:stretch>
        </p:blipFill>
        <p:spPr>
          <a:xfrm>
            <a:off x="5465305" y="803751"/>
            <a:ext cx="5850137" cy="5250498"/>
          </a:xfrm>
          <a:prstGeom prst="rect">
            <a:avLst/>
          </a:prstGeom>
        </p:spPr>
      </p:pic>
      <p:sp>
        <p:nvSpPr>
          <p:cNvPr id="21" name="Rectangle 20">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59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0" name="Rectangle 9">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40C3154-DFE3-49BD-B4CF-F4AB7EC92145}"/>
              </a:ext>
            </a:extLst>
          </p:cNvPr>
          <p:cNvSpPr>
            <a:spLocks noGrp="1"/>
          </p:cNvSpPr>
          <p:nvPr>
            <p:ph type="title"/>
          </p:nvPr>
        </p:nvSpPr>
        <p:spPr>
          <a:xfrm>
            <a:off x="1154955" y="973668"/>
            <a:ext cx="3133726" cy="1020232"/>
          </a:xfrm>
        </p:spPr>
        <p:txBody>
          <a:bodyPr>
            <a:normAutofit/>
          </a:bodyPr>
          <a:lstStyle/>
          <a:p>
            <a:pPr>
              <a:lnSpc>
                <a:spcPct val="90000"/>
              </a:lnSpc>
            </a:pPr>
            <a:r>
              <a:rPr lang="en-GB" sz="3300"/>
              <a:t>Task assignment</a:t>
            </a:r>
          </a:p>
        </p:txBody>
      </p:sp>
      <p:sp>
        <p:nvSpPr>
          <p:cNvPr id="3" name="Content Placeholder 2">
            <a:extLst>
              <a:ext uri="{FF2B5EF4-FFF2-40B4-BE49-F238E27FC236}">
                <a16:creationId xmlns:a16="http://schemas.microsoft.com/office/drawing/2014/main" id="{84E1433C-BCB2-41C5-BAE9-7C39E50AB497}"/>
              </a:ext>
            </a:extLst>
          </p:cNvPr>
          <p:cNvSpPr>
            <a:spLocks noGrp="1"/>
          </p:cNvSpPr>
          <p:nvPr>
            <p:ph idx="1"/>
          </p:nvPr>
        </p:nvSpPr>
        <p:spPr>
          <a:xfrm>
            <a:off x="1154955" y="2120900"/>
            <a:ext cx="3133726" cy="3898900"/>
          </a:xfrm>
        </p:spPr>
        <p:txBody>
          <a:bodyPr>
            <a:normAutofit/>
          </a:bodyPr>
          <a:lstStyle/>
          <a:p>
            <a:r>
              <a:rPr lang="en-GB">
                <a:solidFill>
                  <a:schemeClr val="bg1"/>
                </a:solidFill>
              </a:rPr>
              <a:t>Using the low level user cases we identified the needs of the first sprint and the base requirements to produce a working product: Example single use case for customer: </a:t>
            </a:r>
          </a:p>
        </p:txBody>
      </p:sp>
      <p:pic>
        <p:nvPicPr>
          <p:cNvPr id="4" name="Picture 3">
            <a:extLst>
              <a:ext uri="{FF2B5EF4-FFF2-40B4-BE49-F238E27FC236}">
                <a16:creationId xmlns:a16="http://schemas.microsoft.com/office/drawing/2014/main" id="{A5C43AC0-53FD-4A0E-A9CB-FE385A64AAD2}"/>
              </a:ext>
            </a:extLst>
          </p:cNvPr>
          <p:cNvPicPr>
            <a:picLocks noChangeAspect="1"/>
          </p:cNvPicPr>
          <p:nvPr/>
        </p:nvPicPr>
        <p:blipFill>
          <a:blip r:embed="rId3"/>
          <a:stretch>
            <a:fillRect/>
          </a:stretch>
        </p:blipFill>
        <p:spPr>
          <a:xfrm>
            <a:off x="5194607" y="1791169"/>
            <a:ext cx="6391533" cy="3275661"/>
          </a:xfrm>
          <a:prstGeom prst="rect">
            <a:avLst/>
          </a:prstGeom>
        </p:spPr>
      </p:pic>
      <p:sp>
        <p:nvSpPr>
          <p:cNvPr id="21" name="Rectangle 20">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4263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11">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13" name="Rectangle 12">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FF2511C-C533-4937-8225-082961027F1C}"/>
              </a:ext>
            </a:extLst>
          </p:cNvPr>
          <p:cNvSpPr>
            <a:spLocks noGrp="1"/>
          </p:cNvSpPr>
          <p:nvPr>
            <p:ph type="title"/>
          </p:nvPr>
        </p:nvSpPr>
        <p:spPr>
          <a:xfrm>
            <a:off x="1154955" y="973668"/>
            <a:ext cx="3133726" cy="1020232"/>
          </a:xfrm>
        </p:spPr>
        <p:txBody>
          <a:bodyPr>
            <a:normAutofit/>
          </a:bodyPr>
          <a:lstStyle/>
          <a:p>
            <a:r>
              <a:rPr lang="en-GB" sz="3300"/>
              <a:t>Task schedule</a:t>
            </a:r>
          </a:p>
        </p:txBody>
      </p:sp>
      <p:sp>
        <p:nvSpPr>
          <p:cNvPr id="35" name="Content Placeholder 8">
            <a:extLst>
              <a:ext uri="{FF2B5EF4-FFF2-40B4-BE49-F238E27FC236}">
                <a16:creationId xmlns:a16="http://schemas.microsoft.com/office/drawing/2014/main" id="{83CC8EED-BF63-422A-B609-F416BFB82DC1}"/>
              </a:ext>
            </a:extLst>
          </p:cNvPr>
          <p:cNvSpPr>
            <a:spLocks noGrp="1"/>
          </p:cNvSpPr>
          <p:nvPr>
            <p:ph idx="1"/>
          </p:nvPr>
        </p:nvSpPr>
        <p:spPr>
          <a:xfrm>
            <a:off x="1154955" y="2120900"/>
            <a:ext cx="3133726" cy="3898900"/>
          </a:xfrm>
        </p:spPr>
        <p:txBody>
          <a:bodyPr>
            <a:normAutofit/>
          </a:bodyPr>
          <a:lstStyle/>
          <a:p>
            <a:r>
              <a:rPr lang="en-US" dirty="0">
                <a:solidFill>
                  <a:schemeClr val="bg1"/>
                </a:solidFill>
              </a:rPr>
              <a:t>Using the use cases to identify the minimum requirements of creating the first deliverable, we needed to implement a functional database as well as validation of login which were distributed according to experience.</a:t>
            </a:r>
          </a:p>
        </p:txBody>
      </p:sp>
      <p:pic>
        <p:nvPicPr>
          <p:cNvPr id="36" name="Content Placeholder 3">
            <a:extLst>
              <a:ext uri="{FF2B5EF4-FFF2-40B4-BE49-F238E27FC236}">
                <a16:creationId xmlns:a16="http://schemas.microsoft.com/office/drawing/2014/main" id="{12B12E10-0132-4104-9F6A-2F755B653270}"/>
              </a:ext>
            </a:extLst>
          </p:cNvPr>
          <p:cNvPicPr>
            <a:picLocks noChangeAspect="1"/>
          </p:cNvPicPr>
          <p:nvPr/>
        </p:nvPicPr>
        <p:blipFill>
          <a:blip r:embed="rId3"/>
          <a:stretch>
            <a:fillRect/>
          </a:stretch>
        </p:blipFill>
        <p:spPr>
          <a:xfrm>
            <a:off x="5093019" y="1865999"/>
            <a:ext cx="6777236" cy="2819399"/>
          </a:xfrm>
          <a:prstGeom prst="rect">
            <a:avLst/>
          </a:prstGeom>
        </p:spPr>
      </p:pic>
      <p:sp>
        <p:nvSpPr>
          <p:cNvPr id="37" name="Rectangle 23">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804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8C72-890E-4E82-BDA0-BF95C977F5A9}"/>
              </a:ext>
            </a:extLst>
          </p:cNvPr>
          <p:cNvSpPr>
            <a:spLocks noGrp="1"/>
          </p:cNvSpPr>
          <p:nvPr>
            <p:ph type="title"/>
          </p:nvPr>
        </p:nvSpPr>
        <p:spPr/>
        <p:txBody>
          <a:bodyPr/>
          <a:lstStyle/>
          <a:p>
            <a:r>
              <a:rPr lang="en-GB" dirty="0"/>
              <a:t>Task overview: Database</a:t>
            </a:r>
          </a:p>
        </p:txBody>
      </p:sp>
      <p:sp>
        <p:nvSpPr>
          <p:cNvPr id="3" name="Content Placeholder 2">
            <a:extLst>
              <a:ext uri="{FF2B5EF4-FFF2-40B4-BE49-F238E27FC236}">
                <a16:creationId xmlns:a16="http://schemas.microsoft.com/office/drawing/2014/main" id="{3C6F6EBB-6935-4823-AC61-37C28AC5AA2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7658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E29F-D73C-4DC7-B045-876900F326CA}"/>
              </a:ext>
            </a:extLst>
          </p:cNvPr>
          <p:cNvSpPr>
            <a:spLocks noGrp="1"/>
          </p:cNvSpPr>
          <p:nvPr>
            <p:ph type="title"/>
          </p:nvPr>
        </p:nvSpPr>
        <p:spPr/>
        <p:txBody>
          <a:bodyPr/>
          <a:lstStyle/>
          <a:p>
            <a:r>
              <a:rPr lang="en-GB" dirty="0"/>
              <a:t>Task overview: Login</a:t>
            </a:r>
          </a:p>
        </p:txBody>
      </p:sp>
      <p:sp>
        <p:nvSpPr>
          <p:cNvPr id="3" name="Content Placeholder 2">
            <a:extLst>
              <a:ext uri="{FF2B5EF4-FFF2-40B4-BE49-F238E27FC236}">
                <a16:creationId xmlns:a16="http://schemas.microsoft.com/office/drawing/2014/main" id="{86174ABF-20DE-48E9-9635-D97F5EA34E0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3777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961A-7CE6-4CC1-BFCC-A3FC307C4C4F}"/>
              </a:ext>
            </a:extLst>
          </p:cNvPr>
          <p:cNvSpPr>
            <a:spLocks noGrp="1"/>
          </p:cNvSpPr>
          <p:nvPr>
            <p:ph type="title"/>
          </p:nvPr>
        </p:nvSpPr>
        <p:spPr/>
        <p:txBody>
          <a:bodyPr/>
          <a:lstStyle/>
          <a:p>
            <a:r>
              <a:rPr lang="en-GB" dirty="0"/>
              <a:t>Task overview: Testing/ Validation</a:t>
            </a:r>
          </a:p>
        </p:txBody>
      </p:sp>
      <p:graphicFrame>
        <p:nvGraphicFramePr>
          <p:cNvPr id="4" name="Content Placeholder 3">
            <a:extLst>
              <a:ext uri="{FF2B5EF4-FFF2-40B4-BE49-F238E27FC236}">
                <a16:creationId xmlns:a16="http://schemas.microsoft.com/office/drawing/2014/main" id="{F3107E42-409E-4771-9B12-CA898A6F37DC}"/>
              </a:ext>
            </a:extLst>
          </p:cNvPr>
          <p:cNvGraphicFramePr>
            <a:graphicFrameLocks noGrp="1"/>
          </p:cNvGraphicFramePr>
          <p:nvPr>
            <p:ph idx="1"/>
            <p:extLst>
              <p:ext uri="{D42A27DB-BD31-4B8C-83A1-F6EECF244321}">
                <p14:modId xmlns:p14="http://schemas.microsoft.com/office/powerpoint/2010/main" val="4196377707"/>
              </p:ext>
            </p:extLst>
          </p:nvPr>
        </p:nvGraphicFramePr>
        <p:xfrm>
          <a:off x="1155697" y="2724944"/>
          <a:ext cx="10077161" cy="3751357"/>
        </p:xfrm>
        <a:graphic>
          <a:graphicData uri="http://schemas.openxmlformats.org/drawingml/2006/table">
            <a:tbl>
              <a:tblPr firstRow="1" firstCol="1" bandRow="1">
                <a:tableStyleId>{5C22544A-7EE6-4342-B048-85BDC9FD1C3A}</a:tableStyleId>
              </a:tblPr>
              <a:tblGrid>
                <a:gridCol w="713811">
                  <a:extLst>
                    <a:ext uri="{9D8B030D-6E8A-4147-A177-3AD203B41FA5}">
                      <a16:colId xmlns:a16="http://schemas.microsoft.com/office/drawing/2014/main" val="2405986206"/>
                    </a:ext>
                  </a:extLst>
                </a:gridCol>
                <a:gridCol w="3174579">
                  <a:extLst>
                    <a:ext uri="{9D8B030D-6E8A-4147-A177-3AD203B41FA5}">
                      <a16:colId xmlns:a16="http://schemas.microsoft.com/office/drawing/2014/main" val="2838489733"/>
                    </a:ext>
                  </a:extLst>
                </a:gridCol>
                <a:gridCol w="2157327">
                  <a:extLst>
                    <a:ext uri="{9D8B030D-6E8A-4147-A177-3AD203B41FA5}">
                      <a16:colId xmlns:a16="http://schemas.microsoft.com/office/drawing/2014/main" val="1121953716"/>
                    </a:ext>
                  </a:extLst>
                </a:gridCol>
                <a:gridCol w="2015722">
                  <a:extLst>
                    <a:ext uri="{9D8B030D-6E8A-4147-A177-3AD203B41FA5}">
                      <a16:colId xmlns:a16="http://schemas.microsoft.com/office/drawing/2014/main" val="4120740928"/>
                    </a:ext>
                  </a:extLst>
                </a:gridCol>
                <a:gridCol w="2015722">
                  <a:extLst>
                    <a:ext uri="{9D8B030D-6E8A-4147-A177-3AD203B41FA5}">
                      <a16:colId xmlns:a16="http://schemas.microsoft.com/office/drawing/2014/main" val="3487923081"/>
                    </a:ext>
                  </a:extLst>
                </a:gridCol>
              </a:tblGrid>
              <a:tr h="157074">
                <a:tc>
                  <a:txBody>
                    <a:bodyPr/>
                    <a:lstStyle/>
                    <a:p>
                      <a:pPr>
                        <a:lnSpc>
                          <a:spcPct val="107000"/>
                        </a:lnSpc>
                        <a:spcAft>
                          <a:spcPts val="0"/>
                        </a:spcAft>
                      </a:pPr>
                      <a:r>
                        <a:rPr lang="en-US" sz="1000" u="sng">
                          <a:effectLst/>
                        </a:rPr>
                        <a:t>ID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u="sng">
                          <a:effectLst/>
                        </a:rPr>
                        <a:t>Input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u="sng">
                          <a:effectLst/>
                        </a:rPr>
                        <a:t>Expected Result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u="sng">
                          <a:effectLst/>
                        </a:rPr>
                        <a:t>Actual Result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u="sng">
                          <a:effectLst/>
                        </a:rPr>
                        <a:t>Notes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extLst>
                  <a:ext uri="{0D108BD9-81ED-4DB2-BD59-A6C34878D82A}">
                    <a16:rowId xmlns:a16="http://schemas.microsoft.com/office/drawing/2014/main" val="22505008"/>
                  </a:ext>
                </a:extLst>
              </a:tr>
              <a:tr h="322888">
                <a:tc>
                  <a:txBody>
                    <a:bodyPr/>
                    <a:lstStyle/>
                    <a:p>
                      <a:pPr>
                        <a:lnSpc>
                          <a:spcPct val="107000"/>
                        </a:lnSpc>
                        <a:spcAft>
                          <a:spcPts val="0"/>
                        </a:spcAft>
                      </a:pPr>
                      <a:r>
                        <a:rPr lang="en-US" sz="1000">
                          <a:effectLst/>
                        </a:rPr>
                        <a:t>Admin1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dirty="0">
                          <a:effectLst/>
                        </a:rPr>
                        <a:t>User: Admin, Pass: password</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invalidLogin.jsp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invalidLogin.jsp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Form correctly checks for inputs.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extLst>
                  <a:ext uri="{0D108BD9-81ED-4DB2-BD59-A6C34878D82A}">
                    <a16:rowId xmlns:a16="http://schemas.microsoft.com/office/drawing/2014/main" val="2328345379"/>
                  </a:ext>
                </a:extLst>
              </a:tr>
              <a:tr h="654279">
                <a:tc>
                  <a:txBody>
                    <a:bodyPr/>
                    <a:lstStyle/>
                    <a:p>
                      <a:pPr>
                        <a:lnSpc>
                          <a:spcPct val="107000"/>
                        </a:lnSpc>
                        <a:spcAft>
                          <a:spcPts val="0"/>
                        </a:spcAft>
                      </a:pPr>
                      <a:r>
                        <a:rPr lang="en-US" sz="1000">
                          <a:effectLst/>
                        </a:rPr>
                        <a:t>Admin2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User: gqrekovsky16@yopmail.com, Pass: a123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userLogged.jsp with “Welcome Mathias Sibman” header.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userLogged.jsp with “Welcome Mathias Sibman” header.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Admin user 1 works correctly.</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extLst>
                  <a:ext uri="{0D108BD9-81ED-4DB2-BD59-A6C34878D82A}">
                    <a16:rowId xmlns:a16="http://schemas.microsoft.com/office/drawing/2014/main" val="244537201"/>
                  </a:ext>
                </a:extLst>
              </a:tr>
              <a:tr h="488583">
                <a:tc>
                  <a:txBody>
                    <a:bodyPr/>
                    <a:lstStyle/>
                    <a:p>
                      <a:pPr>
                        <a:lnSpc>
                          <a:spcPct val="107000"/>
                        </a:lnSpc>
                        <a:spcAft>
                          <a:spcPts val="0"/>
                        </a:spcAft>
                      </a:pPr>
                      <a:r>
                        <a:rPr lang="en-US" sz="1000">
                          <a:effectLst/>
                        </a:rPr>
                        <a:t>Admin3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User: gqrekovsky16@yopmail.com, Pass: A123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invalidLogin.jsp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invalidLogin.jsp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Form correctly checks for case sensitive passwords.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extLst>
                  <a:ext uri="{0D108BD9-81ED-4DB2-BD59-A6C34878D82A}">
                    <a16:rowId xmlns:a16="http://schemas.microsoft.com/office/drawing/2014/main" val="211078767"/>
                  </a:ext>
                </a:extLst>
              </a:tr>
              <a:tr h="654279">
                <a:tc>
                  <a:txBody>
                    <a:bodyPr/>
                    <a:lstStyle/>
                    <a:p>
                      <a:pPr>
                        <a:lnSpc>
                          <a:spcPct val="107000"/>
                        </a:lnSpc>
                        <a:spcAft>
                          <a:spcPts val="0"/>
                        </a:spcAft>
                      </a:pPr>
                      <a:r>
                        <a:rPr lang="en-US" sz="1000">
                          <a:effectLst/>
                        </a:rPr>
                        <a:t>Admin4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User: ingerk13@yopmail.com, Pass: a234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userLogged.jsp with “Welcome Benjamin Hubert” header.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userLogged.jsp with “Welcome Benjamin Hubert” header.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Admin user 2 works correctly.</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extLst>
                  <a:ext uri="{0D108BD9-81ED-4DB2-BD59-A6C34878D82A}">
                    <a16:rowId xmlns:a16="http://schemas.microsoft.com/office/drawing/2014/main" val="3808604731"/>
                  </a:ext>
                </a:extLst>
              </a:tr>
              <a:tr h="654279">
                <a:tc>
                  <a:txBody>
                    <a:bodyPr/>
                    <a:lstStyle/>
                    <a:p>
                      <a:pPr>
                        <a:lnSpc>
                          <a:spcPct val="107000"/>
                        </a:lnSpc>
                        <a:spcAft>
                          <a:spcPts val="0"/>
                        </a:spcAft>
                      </a:pPr>
                      <a:r>
                        <a:rPr lang="en-US" sz="1000">
                          <a:effectLst/>
                        </a:rPr>
                        <a:t>Admin5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User: bjebbe9@yopmail.com, Pass: a2345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userLogged.jsp with “Welcome Ebbe Streme” header.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userLogged.jsp with “Welcome Ebbe Streme” header.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Admin user 3 works correctly.</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extLst>
                  <a:ext uri="{0D108BD9-81ED-4DB2-BD59-A6C34878D82A}">
                    <a16:rowId xmlns:a16="http://schemas.microsoft.com/office/drawing/2014/main" val="377236368"/>
                  </a:ext>
                </a:extLst>
              </a:tr>
              <a:tr h="819975">
                <a:tc>
                  <a:txBody>
                    <a:bodyPr/>
                    <a:lstStyle/>
                    <a:p>
                      <a:pPr>
                        <a:lnSpc>
                          <a:spcPct val="107000"/>
                        </a:lnSpc>
                        <a:spcAft>
                          <a:spcPts val="0"/>
                        </a:spcAft>
                      </a:pPr>
                      <a:r>
                        <a:rPr lang="en-US" sz="1000">
                          <a:effectLst/>
                        </a:rPr>
                        <a:t>Admin6</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User: bjebbe9@yopmail.com, Pass: a123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invalidLogin.jsp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a:effectLst/>
                        </a:rPr>
                        <a:t>Redirect to invalidLogin.jsp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tc>
                  <a:txBody>
                    <a:bodyPr/>
                    <a:lstStyle/>
                    <a:p>
                      <a:pPr>
                        <a:lnSpc>
                          <a:spcPct val="107000"/>
                        </a:lnSpc>
                        <a:spcAft>
                          <a:spcPts val="0"/>
                        </a:spcAft>
                      </a:pPr>
                      <a:r>
                        <a:rPr lang="en-US" sz="1000" dirty="0">
                          <a:effectLst/>
                        </a:rPr>
                        <a:t>Form is correctly matching passwords to usernames, cannot mix and match admin user/pass.</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7840" marR="67840" marT="0" marB="0"/>
                </a:tc>
                <a:extLst>
                  <a:ext uri="{0D108BD9-81ED-4DB2-BD59-A6C34878D82A}">
                    <a16:rowId xmlns:a16="http://schemas.microsoft.com/office/drawing/2014/main" val="3753789331"/>
                  </a:ext>
                </a:extLst>
              </a:tr>
            </a:tbl>
          </a:graphicData>
        </a:graphic>
      </p:graphicFrame>
    </p:spTree>
    <p:extLst>
      <p:ext uri="{BB962C8B-B14F-4D97-AF65-F5344CB8AC3E}">
        <p14:creationId xmlns:p14="http://schemas.microsoft.com/office/powerpoint/2010/main" val="1188694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454545"/>
      </a:dk1>
      <a:lt1>
        <a:sysClr val="window" lastClr="FAFAFA"/>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otalTime>34</TotalTime>
  <Words>573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 Boardroom</vt:lpstr>
      <vt:lpstr>Sprint one: Review</vt:lpstr>
      <vt:lpstr>Roles:</vt:lpstr>
      <vt:lpstr>Scrum Meetings: minutes</vt:lpstr>
      <vt:lpstr>Tasks: Identification</vt:lpstr>
      <vt:lpstr>Task assignment</vt:lpstr>
      <vt:lpstr>Task schedule</vt:lpstr>
      <vt:lpstr>Task overview: Database</vt:lpstr>
      <vt:lpstr>Task overview: Login</vt:lpstr>
      <vt:lpstr>Task overview: Testing/ Validation</vt:lpstr>
      <vt:lpstr>Project Management </vt:lpstr>
      <vt:lpstr>Developmental obstacles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one: Review</dc:title>
  <dc:creator>William Blackie</dc:creator>
  <cp:lastModifiedBy>Tom Vanlaer-McCanna</cp:lastModifiedBy>
  <cp:revision>2</cp:revision>
  <dcterms:created xsi:type="dcterms:W3CDTF">2018-11-10T14:18:51Z</dcterms:created>
  <dcterms:modified xsi:type="dcterms:W3CDTF">2018-11-10T15:44:32Z</dcterms:modified>
</cp:coreProperties>
</file>