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83" r:id="rId3"/>
    <p:sldId id="316" r:id="rId4"/>
    <p:sldId id="317" r:id="rId5"/>
    <p:sldId id="319" r:id="rId6"/>
    <p:sldId id="318" r:id="rId7"/>
    <p:sldId id="324" r:id="rId8"/>
    <p:sldId id="320" r:id="rId9"/>
    <p:sldId id="321" r:id="rId10"/>
    <p:sldId id="323" r:id="rId11"/>
    <p:sldId id="326" r:id="rId12"/>
    <p:sldId id="325" r:id="rId13"/>
    <p:sldId id="322" r:id="rId14"/>
    <p:sldId id="327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掌握" id="{B8C3C3ED-3D9B-FE41-9E26-4D7B512F372B}">
          <p14:sldIdLst>
            <p14:sldId id="283"/>
          </p14:sldIdLst>
        </p14:section>
        <p14:section name="简介" id="{24838EDE-D604-6B4F-BBC1-39AD061AFFB8}">
          <p14:sldIdLst>
            <p14:sldId id="316"/>
            <p14:sldId id="317"/>
          </p14:sldIdLst>
        </p14:section>
        <p14:section name="CALayer属性" id="{773AB102-71C3-2345-821D-78190D1FC412}">
          <p14:sldIdLst>
            <p14:sldId id="319"/>
            <p14:sldId id="318"/>
            <p14:sldId id="324"/>
          </p14:sldIdLst>
        </p14:section>
        <p14:section name="CALayer的疑惑" id="{AA652DE4-F1F7-D548-82CA-56CA313BB3C7}">
          <p14:sldIdLst>
            <p14:sldId id="320"/>
            <p14:sldId id="321"/>
          </p14:sldIdLst>
        </p14:section>
        <p14:section name="position和anchorPoint" id="{373333F9-9D92-354E-9661-BD7053A8362C}">
          <p14:sldIdLst>
            <p14:sldId id="323"/>
            <p14:sldId id="326"/>
            <p14:sldId id="325"/>
          </p14:sldIdLst>
        </p14:section>
        <p14:section name="CALayer的隐式动画" id="{83781B5B-40AC-B846-80B9-92C7599D67A4}">
          <p14:sldIdLst>
            <p14:sldId id="322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1" autoAdjust="0"/>
    <p:restoredTop sz="96987" autoAdjust="0"/>
  </p:normalViewPr>
  <p:slideViewPr>
    <p:cSldViewPr snapToGrid="0" snapToObjects="1">
      <p:cViewPr varScale="1">
        <p:scale>
          <a:sx n="103" d="100"/>
          <a:sy n="103" d="100"/>
        </p:scale>
        <p:origin x="-2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14-4-21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有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个非常重要的属性</a:t>
            </a:r>
            <a:r>
              <a:rPr kumimoji="1" lang="zh-CN" altLang="zh-CN" sz="1600" dirty="0" smtClean="0"/>
              <a:t>：</a:t>
            </a:r>
            <a:r>
              <a:rPr kumimoji="1" lang="en-US" altLang="zh-CN" sz="1600" dirty="0" smtClean="0"/>
              <a:t>position</a:t>
            </a:r>
            <a:r>
              <a:rPr kumimoji="1" lang="zh-CN" altLang="en-US" sz="1600" dirty="0" smtClean="0"/>
              <a:t>和</a:t>
            </a:r>
            <a:r>
              <a:rPr kumimoji="1" lang="en-US" altLang="zh-CN" sz="1600" dirty="0" smtClean="0"/>
              <a:t>anchorPoint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用来设置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在父层中的位置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以父层的左上角为原点</a:t>
            </a:r>
            <a:r>
              <a:rPr lang="en-US" altLang="zh-CN" sz="1600" dirty="0" smtClean="0"/>
              <a:t>(0, 0)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称为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定位点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、“锚点”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/>
              <a:t>决</a:t>
            </a:r>
            <a:r>
              <a:rPr lang="zh-CN" altLang="en-US" sz="1600" dirty="0" smtClean="0"/>
              <a:t>定着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身上的哪个点会在</a:t>
            </a:r>
            <a:r>
              <a:rPr lang="en-US" altLang="zh-CN" sz="1600" dirty="0"/>
              <a:t>position</a:t>
            </a:r>
            <a:r>
              <a:rPr lang="zh-CN" altLang="en-US" sz="1600" dirty="0"/>
              <a:t>属性所指的</a:t>
            </a:r>
            <a:r>
              <a:rPr lang="zh-CN" altLang="en-US" sz="1600" dirty="0" smtClean="0"/>
              <a:t>位置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以自己的</a:t>
            </a:r>
            <a:r>
              <a:rPr lang="zh-CN" altLang="en-US" sz="1600" dirty="0"/>
              <a:t>左上角为原点</a:t>
            </a:r>
            <a:r>
              <a:rPr lang="en-US" altLang="zh-CN" sz="1600" dirty="0"/>
              <a:t>(0, 0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r>
              <a:rPr lang="zh-TW" altLang="en-US" sz="1600" dirty="0"/>
              <a:t>它的</a:t>
            </a:r>
            <a:r>
              <a:rPr lang="en-US" altLang="zh-TW" sz="1600" dirty="0"/>
              <a:t>x</a:t>
            </a:r>
            <a:r>
              <a:rPr lang="zh-TW" altLang="en-US" sz="1600" dirty="0"/>
              <a:t>、</a:t>
            </a:r>
            <a:r>
              <a:rPr lang="en-US" altLang="zh-TW" sz="1600" dirty="0"/>
              <a:t>y</a:t>
            </a:r>
            <a:r>
              <a:rPr lang="zh-TW" altLang="en-US" sz="1600" dirty="0"/>
              <a:t>取值范围都是</a:t>
            </a:r>
            <a:r>
              <a:rPr lang="en-US" altLang="zh-TW" sz="1600" dirty="0"/>
              <a:t>0~1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默认值为</a:t>
            </a:r>
            <a:r>
              <a:rPr lang="zh-CN" altLang="zh-TW" sz="1600" dirty="0"/>
              <a:t>（</a:t>
            </a:r>
            <a:r>
              <a:rPr lang="en-US" altLang="zh-TW" sz="1600" dirty="0" smtClean="0"/>
              <a:t>0.5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0.5</a:t>
            </a:r>
            <a:r>
              <a:rPr lang="zh-CN" altLang="zh-TW" sz="1600" dirty="0"/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41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anchorPoint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4085" y="2208207"/>
            <a:ext cx="1890915" cy="192634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088" y="1838875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269974" y="2208207"/>
            <a:ext cx="25682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99556" y="17965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269974" y="2205385"/>
            <a:ext cx="0" cy="24795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43845" y="4150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1013" y="410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（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，</a:t>
            </a:r>
            <a:r>
              <a:rPr kumimoji="1" lang="zh-CN" altLang="zh-CN" dirty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447822" y="2383567"/>
            <a:ext cx="4238978" cy="158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235302" y="2174314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11302 0.1270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20677 0.2766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47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694 0.13843 " pathEditMode="relative" ptsTypes="AA">
                                      <p:cBhvr>
                                        <p:cTn id="1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3" grpId="0"/>
      <p:bldP spid="14" grpId="0"/>
      <p:bldP spid="16" grpId="0" animBg="1"/>
      <p:bldP spid="16" grpId="2" animBg="1"/>
      <p:bldP spid="16" grpId="3" animBg="1"/>
      <p:bldP spid="16" grpId="4" animBg="1"/>
      <p:bldP spid="16" grpId="5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position和anchorPoint</a:t>
            </a:r>
          </a:p>
        </p:txBody>
      </p:sp>
      <p:sp>
        <p:nvSpPr>
          <p:cNvPr id="4" name="矩形 3"/>
          <p:cNvSpPr/>
          <p:nvPr/>
        </p:nvSpPr>
        <p:spPr>
          <a:xfrm>
            <a:off x="486062" y="2275078"/>
            <a:ext cx="2915356" cy="378177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63863" y="3873318"/>
            <a:ext cx="959555" cy="90311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86355"/>
            <a:ext cx="8229600" cy="41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添加一个红色图层到绿色图层上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502378" y="2130778"/>
            <a:ext cx="5300684" cy="264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红色图层显示到什么位置，由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position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属性决定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假设红色图层的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position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红色图层的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anchorPoint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是（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0.5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486062" y="3371782"/>
            <a:ext cx="117404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1660106" y="2275078"/>
            <a:ext cx="0" cy="10967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75206" y="194611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-130244" y="3187116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100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-43293" y="1883006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16299" y="3331416"/>
            <a:ext cx="72000" cy="7200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266 -0.06948 " pathEditMode="relative" ptsTypes="AA">
                                      <p:cBhvr>
                                        <p:cTn id="10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15 -0.14058 " pathEditMode="relative" ptsTypes="AA">
                                      <p:cBhvr>
                                        <p:cTn id="1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51 -0.20347 " pathEditMode="relative" ptsTypes="AA">
                                      <p:cBhvr>
                                        <p:cTn id="1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36 -0.07106 " pathEditMode="relative" ptsTypes="AA">
                                      <p:cBhvr>
                                        <p:cTn id="1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66 -0.14074 " pathEditMode="relative" ptsTypes="AA">
                                      <p:cBhvr>
                                        <p:cTn id="1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8" grpId="0" build="p"/>
      <p:bldP spid="27" grpId="0"/>
      <p:bldP spid="28" grpId="0"/>
      <p:bldP spid="30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每一个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TW" altLang="en-US" sz="1600" dirty="0" smtClean="0"/>
              <a:t>内部都默认关联着一个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我们可用称这个</a:t>
            </a:r>
            <a:r>
              <a:rPr lang="en-US" altLang="zh-TW" sz="1600" dirty="0"/>
              <a:t>Layer</a:t>
            </a:r>
            <a:r>
              <a:rPr lang="zh-TW" altLang="en-US" sz="1600" dirty="0"/>
              <a:t>为</a:t>
            </a:r>
            <a:r>
              <a:rPr lang="en-US" altLang="zh-TW" sz="1600" dirty="0"/>
              <a:t>Root Layer</a:t>
            </a:r>
            <a:r>
              <a:rPr lang="zh-TW" altLang="en-US" sz="1600" dirty="0"/>
              <a:t>（根层</a:t>
            </a:r>
            <a:r>
              <a:rPr lang="zh-TW" altLang="en-US" sz="1600" dirty="0" smtClean="0"/>
              <a:t>）</a:t>
            </a:r>
            <a:endParaRPr lang="en-US" altLang="zh-TW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所有的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/>
              <a:t>，也就是手动创</a:t>
            </a:r>
            <a:r>
              <a:rPr lang="zh-CN" altLang="en-US" sz="1600" dirty="0" smtClean="0"/>
              <a:t>建的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</a:t>
            </a:r>
            <a:r>
              <a:rPr lang="zh-CN" altLang="en-US" sz="1600" dirty="0" smtClean="0"/>
              <a:t>都存在着隐式动画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什么是隐式动画？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当对</a:t>
            </a:r>
            <a:r>
              <a:rPr lang="zh-CN" altLang="en-US" sz="1600" dirty="0">
                <a:solidFill>
                  <a:srgbClr val="0000FF"/>
                </a:solidFill>
              </a:rPr>
              <a:t>非</a:t>
            </a:r>
            <a:r>
              <a:rPr lang="en-US" altLang="zh-CN" sz="1600" dirty="0">
                <a:solidFill>
                  <a:srgbClr val="0000FF"/>
                </a:solidFill>
              </a:rPr>
              <a:t>Root Layer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部分</a:t>
            </a:r>
            <a:r>
              <a:rPr lang="zh-CN" altLang="en-US" sz="1600" dirty="0" smtClean="0"/>
              <a:t>属性进行修改时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默认会自动产生一些动画效果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而这些</a:t>
            </a:r>
            <a:r>
              <a:rPr lang="zh-CN" altLang="en-US" sz="1600" dirty="0"/>
              <a:t>属性称为</a:t>
            </a:r>
            <a:r>
              <a:rPr lang="en-US" altLang="zh-CN" sz="1600" dirty="0"/>
              <a:t>Animatable Properties(</a:t>
            </a:r>
            <a:r>
              <a:rPr lang="zh-CN" altLang="en-US" sz="1600" dirty="0"/>
              <a:t>可动画属性</a:t>
            </a:r>
            <a:r>
              <a:rPr lang="en-US" altLang="zh-CN" sz="1600" dirty="0" smtClean="0"/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列举几个常见的</a:t>
            </a:r>
            <a:r>
              <a:rPr lang="en-US" altLang="zh-TW" sz="1600" dirty="0"/>
              <a:t>Animatable Properties</a:t>
            </a:r>
            <a:r>
              <a:rPr lang="zh-TW" altLang="en-US" sz="1600" dirty="0"/>
              <a:t>：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bounds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的宽度和</a:t>
            </a:r>
            <a:r>
              <a:rPr lang="zh-TW" altLang="en-US" sz="1600" dirty="0"/>
              <a:t>高度</a:t>
            </a:r>
            <a:r>
              <a:rPr lang="zh-TW" altLang="en-US" sz="1600" dirty="0" smtClean="0"/>
              <a:t>。修改这个属性会产生缩放动画</a:t>
            </a:r>
            <a:endParaRPr lang="zh-TW" altLang="en-US" sz="1600" dirty="0"/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backgroundColor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背景色。修改这个属性会产生背景色的渐变动画</a:t>
            </a:r>
          </a:p>
          <a:p>
            <a:pPr>
              <a:buFont typeface="Wingdings" charset="2"/>
              <a:buChar char="Ø"/>
            </a:pPr>
            <a:r>
              <a:rPr lang="en-US" altLang="zh-TW" sz="1600" dirty="0"/>
              <a:t>position</a:t>
            </a:r>
            <a:r>
              <a:rPr lang="zh-TW" altLang="en-US" sz="1600" dirty="0"/>
              <a:t>：</a:t>
            </a:r>
            <a:r>
              <a:rPr lang="zh-TW" altLang="en-US" sz="1600" dirty="0" smtClean="0"/>
              <a:t>用于设置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 smtClean="0"/>
              <a:t>的</a:t>
            </a:r>
            <a:r>
              <a:rPr lang="zh-TW" altLang="en-US" sz="1600" dirty="0"/>
              <a:t>位置。修改这个属性会产生平移动画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01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隐式动画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600" dirty="0"/>
              <a:t>可以通过动画事务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/>
              <a:t>)</a:t>
            </a:r>
            <a:r>
              <a:rPr lang="zh-CN" altLang="en-US" sz="1600" dirty="0"/>
              <a:t>关闭默认</a:t>
            </a:r>
            <a:r>
              <a:rPr lang="zh-CN" altLang="en-US" sz="1600" dirty="0" smtClean="0"/>
              <a:t>的隐式动画效果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begin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setDisableActions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3F6E74"/>
                </a:solidFill>
                <a:latin typeface="Menlo-Regular"/>
              </a:rPr>
              <a:t>myview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layer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position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CGPointMake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commit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26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43124"/>
            <a:ext cx="8229600" cy="4778008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的基本属性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CALayer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UIView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的关系</a:t>
            </a:r>
            <a:endParaRPr kumimoji="1" lang="en-US" altLang="zh-CN" sz="1600" dirty="0" smtClean="0">
              <a:latin typeface="Menlo Regular"/>
              <a:cs typeface="Menlo Regular"/>
            </a:endParaRPr>
          </a:p>
          <a:p>
            <a:endParaRPr kumimoji="1" lang="en-US" altLang="zh-CN" sz="1600" dirty="0">
              <a:latin typeface="Menlo Regular"/>
              <a:cs typeface="Menlo Regular"/>
            </a:endParaRPr>
          </a:p>
          <a:p>
            <a:r>
              <a:rPr kumimoji="1" lang="en-US" altLang="zh-CN" sz="1600" dirty="0" smtClean="0">
                <a:latin typeface="Menlo Regular"/>
                <a:cs typeface="Menlo Regular"/>
              </a:rPr>
              <a:t>position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和</a:t>
            </a:r>
            <a:r>
              <a:rPr kumimoji="1" lang="en-US" altLang="zh-CN" sz="1600" dirty="0" smtClean="0">
                <a:latin typeface="Menlo Regular"/>
                <a:cs typeface="Menlo Regular"/>
              </a:rPr>
              <a:t>anchorPoint</a:t>
            </a:r>
            <a:r>
              <a:rPr kumimoji="1" lang="zh-CN" altLang="en-US" sz="1600" dirty="0" smtClean="0">
                <a:latin typeface="Menlo Regular"/>
                <a:cs typeface="Menlo Regular"/>
              </a:rPr>
              <a:t>的作用</a:t>
            </a:r>
            <a:endParaRPr kumimoji="1" lang="en-US" altLang="zh-CN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</a:t>
            </a:r>
            <a:r>
              <a:rPr lang="en-US" altLang="zh-CN" sz="1600" dirty="0" smtClean="0"/>
              <a:t>iOS</a:t>
            </a:r>
            <a:r>
              <a:rPr lang="zh-CN" altLang="en-US" sz="1600" dirty="0" smtClean="0"/>
              <a:t>中</a:t>
            </a:r>
            <a:r>
              <a:rPr lang="zh-CN" altLang="en-US" sz="1600" dirty="0"/>
              <a:t>，你能看得见摸得着的东西基本上都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比如一个按钮、一个文本标签、一个文本输入框、一个图标等等，这些都</a:t>
            </a:r>
            <a:r>
              <a:rPr lang="zh-CN" altLang="en-US" sz="1600" dirty="0" smtClean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endParaRPr lang="zh-CN" altLang="en-US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其实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之所以能显示在屏幕上</a:t>
            </a:r>
            <a:r>
              <a:rPr lang="zh-CN" altLang="en-US" sz="1600" dirty="0"/>
              <a:t>，完全是因为它</a:t>
            </a:r>
            <a:r>
              <a:rPr lang="zh-CN" altLang="en-US" sz="1600" dirty="0" smtClean="0"/>
              <a:t>内部的一个</a:t>
            </a:r>
            <a:r>
              <a:rPr lang="zh-CN" altLang="en-US" sz="1600" dirty="0" smtClean="0">
                <a:solidFill>
                  <a:srgbClr val="0000FF"/>
                </a:solidFill>
              </a:rPr>
              <a:t>图层</a:t>
            </a:r>
            <a:endParaRPr lang="zh-CN" altLang="en-US" sz="1600" dirty="0">
              <a:solidFill>
                <a:srgbClr val="0000FF"/>
              </a:solidFill>
            </a:endParaRP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在创建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对象时，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内部会自动创建一个图层</a:t>
            </a:r>
            <a:r>
              <a:rPr lang="en-US" altLang="zh-CN" sz="1600" dirty="0"/>
              <a:t>(</a:t>
            </a:r>
            <a:r>
              <a:rPr lang="zh-CN" altLang="en-US" sz="1600" dirty="0"/>
              <a:t>即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对象</a:t>
            </a:r>
            <a:r>
              <a:rPr lang="en-US" altLang="zh-CN" sz="1600" dirty="0"/>
              <a:t>)</a:t>
            </a:r>
            <a:r>
              <a:rPr lang="zh-CN" altLang="en-US" sz="1600" dirty="0"/>
              <a:t>，通过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的</a:t>
            </a:r>
            <a:r>
              <a:rPr lang="en-US" altLang="zh-CN" sz="1600" dirty="0"/>
              <a:t>layer</a:t>
            </a:r>
            <a:r>
              <a:rPr lang="zh-CN" altLang="en-US" sz="1600" dirty="0" smtClean="0"/>
              <a:t>属性可以访问这个层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layer; 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 smtClean="0"/>
              <a:t>当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需要显示到屏幕上时，会调用</a:t>
            </a:r>
            <a:r>
              <a:rPr lang="en-US" altLang="zh-CN" sz="1600" dirty="0"/>
              <a:t>drawRect:</a:t>
            </a:r>
            <a:r>
              <a:rPr lang="zh-CN" altLang="en-US" sz="1600" dirty="0"/>
              <a:t>方法进行绘图，并且会将所有内容绘制在</a:t>
            </a:r>
            <a:r>
              <a:rPr lang="zh-CN" altLang="en-US" sz="1600" dirty="0" smtClean="0"/>
              <a:t>自己的图层上</a:t>
            </a:r>
            <a:r>
              <a:rPr lang="zh-CN" altLang="en-US" sz="1600" dirty="0"/>
              <a:t>，绘图完毕后，</a:t>
            </a:r>
            <a:r>
              <a:rPr lang="zh-CN" altLang="en-US" sz="1600" dirty="0" smtClean="0"/>
              <a:t>系统会将图层拷贝到屏幕上</a:t>
            </a:r>
            <a:r>
              <a:rPr lang="zh-CN" altLang="en-US" sz="1600" dirty="0"/>
              <a:t>，于是就完成了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的显示</a:t>
            </a:r>
            <a:endParaRPr lang="en-US" altLang="zh-CN" sz="1600" dirty="0" smtClean="0"/>
          </a:p>
          <a:p>
            <a:endParaRPr lang="zh-CN" altLang="en-US" sz="1600" dirty="0"/>
          </a:p>
          <a:p>
            <a:r>
              <a:rPr lang="zh-CN" altLang="en-US" sz="1600" dirty="0" smtClean="0"/>
              <a:t> </a:t>
            </a:r>
            <a:r>
              <a:rPr lang="zh-CN" altLang="en-US" sz="1600" dirty="0"/>
              <a:t>换句话说，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本身不具备显示的功能，是它内部的层才有显示功能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的基本使用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765" y="1545814"/>
            <a:ext cx="8576235" cy="458006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通过操作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象，可以很方便地调整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 smtClean="0"/>
              <a:t>的一些外观属性，</a:t>
            </a:r>
            <a:r>
              <a:rPr lang="zh-CN" altLang="en-US" sz="1600" dirty="0"/>
              <a:t>比如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阴影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圆角大小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/>
              <a:t>边框宽度和颜色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…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还可以给图层添加动画，来实现一些比较炫酷的效果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4146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rmAutofit/>
          </a:bodyPr>
          <a:lstStyle/>
          <a:p>
            <a:r>
              <a:rPr kumimoji="1" lang="zh-TW" altLang="en-US" sz="1600" dirty="0"/>
              <a:t>宽度和</a:t>
            </a:r>
            <a:r>
              <a:rPr kumimoji="1" lang="zh-TW" altLang="en-US" sz="1600" dirty="0" smtClean="0"/>
              <a:t>高度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CGRect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bounds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位置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默认指中点，具体由</a:t>
            </a:r>
            <a:r>
              <a:rPr kumimoji="1" lang="en-US" altLang="zh-TW" sz="1600" dirty="0"/>
              <a:t>anchorPoint</a:t>
            </a:r>
            <a:r>
              <a:rPr kumimoji="1" lang="zh-TW" altLang="en-US" sz="1600" dirty="0"/>
              <a:t>决定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position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TW" sz="1600" dirty="0"/>
          </a:p>
          <a:p>
            <a:r>
              <a:rPr kumimoji="1" lang="zh-TW" altLang="en-US" sz="1600" dirty="0" smtClean="0"/>
              <a:t>锚点</a:t>
            </a:r>
            <a:r>
              <a:rPr kumimoji="1" lang="en-US" altLang="zh-TW" sz="1600" dirty="0"/>
              <a:t>(x,y</a:t>
            </a:r>
            <a:r>
              <a:rPr kumimoji="1" lang="zh-TW" altLang="en-US" sz="1600" dirty="0"/>
              <a:t>的范围都是</a:t>
            </a:r>
            <a:r>
              <a:rPr kumimoji="1" lang="en-US" altLang="zh-TW" sz="1600" dirty="0"/>
              <a:t>0-1)</a:t>
            </a:r>
            <a:r>
              <a:rPr kumimoji="1" lang="zh-TW" altLang="en-US" sz="1600" dirty="0"/>
              <a:t>，决定了</a:t>
            </a:r>
            <a:r>
              <a:rPr kumimoji="1" lang="en-US" altLang="zh-TW" sz="1600" dirty="0"/>
              <a:t>position</a:t>
            </a:r>
            <a:r>
              <a:rPr kumimoji="1" lang="zh-TW" altLang="en-US" sz="1600" dirty="0" smtClean="0"/>
              <a:t>的含义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anchorPoint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背景颜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backgroundColor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形变属性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CATransform3D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transform;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4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05" y="1507284"/>
            <a:ext cx="8501529" cy="4708525"/>
          </a:xfrm>
        </p:spPr>
        <p:txBody>
          <a:bodyPr>
            <a:normAutofit/>
          </a:bodyPr>
          <a:lstStyle/>
          <a:p>
            <a:r>
              <a:rPr kumimoji="1" lang="zh-TW" altLang="en-US" sz="1600" dirty="0" smtClean="0"/>
              <a:t>边框颜</a:t>
            </a:r>
            <a:r>
              <a:rPr kumimoji="1" lang="zh-TW" altLang="en-US" sz="1600" dirty="0"/>
              <a:t>色</a:t>
            </a:r>
            <a:r>
              <a:rPr kumimoji="1" lang="en-US" altLang="zh-TW" sz="1600" dirty="0"/>
              <a:t>(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kumimoji="1" lang="zh-TW" altLang="en-US" sz="1600" dirty="0"/>
              <a:t>类型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600" dirty="0" smtClean="0"/>
          </a:p>
          <a:p>
            <a:pPr marL="0" indent="0">
              <a:buNone/>
            </a:pPr>
            <a:endParaRPr kumimoji="1" lang="en-US" altLang="zh-TW" sz="1600" dirty="0" smtClean="0"/>
          </a:p>
          <a:p>
            <a:r>
              <a:rPr kumimoji="1" lang="zh-TW" altLang="en-US" sz="1600" dirty="0" smtClean="0"/>
              <a:t>边框宽度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borderWidth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圆</a:t>
            </a:r>
            <a:r>
              <a:rPr kumimoji="1" lang="zh-TW" altLang="en-US" sz="1600" dirty="0"/>
              <a:t>角</a:t>
            </a:r>
            <a:r>
              <a:rPr kumimoji="1" lang="zh-TW" altLang="en-US" sz="1600" dirty="0" smtClean="0"/>
              <a:t>半径</a:t>
            </a:r>
            <a:endParaRPr kumimoji="1" lang="en-US" altLang="zh-TW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borderColor;</a:t>
            </a:r>
            <a:endParaRPr kumimoji="1" lang="en-US" altLang="zh-TW" sz="1600" dirty="0" smtClean="0"/>
          </a:p>
          <a:p>
            <a:pPr marL="0" indent="0">
              <a:buNone/>
            </a:pPr>
            <a:endParaRPr kumimoji="1" lang="zh-TW" altLang="en-US" sz="1600" dirty="0"/>
          </a:p>
          <a:p>
            <a:r>
              <a:rPr kumimoji="1" lang="zh-TW" altLang="en-US" sz="1600" dirty="0" smtClean="0"/>
              <a:t>内容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比如设置为图片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kumimoji="1"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contents;</a:t>
            </a:r>
            <a:endParaRPr kumimoji="1" lang="en-US" altLang="zh-TW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72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/>
        </p:nvGrpSpPr>
        <p:grpSpPr>
          <a:xfrm>
            <a:off x="1834440" y="2098456"/>
            <a:ext cx="4487334" cy="3984979"/>
            <a:chOff x="6206067" y="2246759"/>
            <a:chExt cx="4487334" cy="3984979"/>
          </a:xfrm>
        </p:grpSpPr>
        <p:cxnSp>
          <p:nvCxnSpPr>
            <p:cNvPr id="32" name="直线箭头连接符 31"/>
            <p:cNvCxnSpPr/>
            <p:nvPr/>
          </p:nvCxnSpPr>
          <p:spPr>
            <a:xfrm>
              <a:off x="6206067" y="4662582"/>
              <a:ext cx="2794000" cy="0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8971845" y="2246759"/>
              <a:ext cx="0" cy="2415823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>
              <a:off x="8971845" y="4662582"/>
              <a:ext cx="1721556" cy="1569156"/>
            </a:xfrm>
            <a:prstGeom prst="straightConnector1">
              <a:avLst/>
            </a:prstGeom>
            <a:ln>
              <a:solidFill>
                <a:schemeClr val="tx1">
                  <a:alpha val="54000"/>
                </a:schemeClr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x\y\z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834440" y="2111291"/>
            <a:ext cx="4515556" cy="4000366"/>
            <a:chOff x="1326444" y="1899626"/>
            <a:chExt cx="4515556" cy="4000366"/>
          </a:xfrm>
        </p:grpSpPr>
        <p:cxnSp>
          <p:nvCxnSpPr>
            <p:cNvPr id="19" name="直线箭头连接符 18"/>
            <p:cNvCxnSpPr/>
            <p:nvPr/>
          </p:nvCxnSpPr>
          <p:spPr>
            <a:xfrm>
              <a:off x="3048000" y="3484169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/>
            <p:nvPr/>
          </p:nvCxnSpPr>
          <p:spPr>
            <a:xfrm>
              <a:off x="4092222" y="1899626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3048000" y="5870494"/>
              <a:ext cx="279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/>
            <p:nvPr/>
          </p:nvCxnSpPr>
          <p:spPr>
            <a:xfrm>
              <a:off x="1326444" y="4301338"/>
              <a:ext cx="1721556" cy="1569156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>
              <a:off x="3048000" y="3484169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>
              <a:off x="5813778" y="3454671"/>
              <a:ext cx="0" cy="2415823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1834440" y="1657525"/>
            <a:ext cx="2794000" cy="443753"/>
            <a:chOff x="1326444" y="1445860"/>
            <a:chExt cx="2794000" cy="443753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326444" y="1889613"/>
              <a:ext cx="2794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511778" y="14458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</a:rPr>
                <a:t>x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1210730" y="2126678"/>
            <a:ext cx="623710" cy="2415823"/>
            <a:chOff x="702734" y="1915013"/>
            <a:chExt cx="623710" cy="241582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1326444" y="1915013"/>
              <a:ext cx="0" cy="241582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02734" y="2684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8000"/>
                  </a:solidFill>
                </a:rPr>
                <a:t>y</a:t>
              </a:r>
              <a:endParaRPr kumimoji="1" lang="zh-CN" alt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1834440" y="2126678"/>
            <a:ext cx="1785498" cy="1569156"/>
            <a:chOff x="1326444" y="1915013"/>
            <a:chExt cx="1785498" cy="1569156"/>
          </a:xfrm>
        </p:grpSpPr>
        <p:cxnSp>
          <p:nvCxnSpPr>
            <p:cNvPr id="9" name="直线箭头连接符 8"/>
            <p:cNvCxnSpPr/>
            <p:nvPr/>
          </p:nvCxnSpPr>
          <p:spPr>
            <a:xfrm>
              <a:off x="1326444" y="1915013"/>
              <a:ext cx="1721556" cy="15691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811860" y="27280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00FF"/>
                  </a:solidFill>
                </a:rPr>
                <a:t>z</a:t>
              </a:r>
              <a:endParaRPr kumimoji="1" lang="zh-CN" alt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03315" y="1657525"/>
            <a:ext cx="24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坐标原点（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CALayer</a:t>
            </a:r>
            <a:r>
              <a:rPr kumimoji="1" lang="zh-CN" altLang="en-US" dirty="0" smtClean="0"/>
              <a:t>的疑惑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7" y="1525495"/>
            <a:ext cx="8516469" cy="4525963"/>
          </a:xfrm>
        </p:spPr>
        <p:txBody>
          <a:bodyPr>
            <a:normAutofit/>
          </a:bodyPr>
          <a:lstStyle/>
          <a:p>
            <a:r>
              <a:rPr lang="zh-TW" altLang="en-US" sz="1600" dirty="0" smtClean="0"/>
              <a:t>首先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TW" altLang="en-US" sz="1600" dirty="0"/>
              <a:t>是定义在</a:t>
            </a:r>
            <a:r>
              <a:rPr lang="en-US" altLang="zh-TW" sz="1600" dirty="0"/>
              <a:t>QuartzCore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r>
              <a:rPr lang="zh-TW" altLang="en-US" sz="1600" dirty="0"/>
              <a:t>两种数据类型是定义在</a:t>
            </a:r>
            <a:r>
              <a:rPr lang="en-US" altLang="zh-TW" sz="1600" dirty="0"/>
              <a:t>CoreGraphics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/>
              <a:t>是定义在</a:t>
            </a:r>
            <a:r>
              <a:rPr lang="en-US" altLang="zh-TW" sz="1600" dirty="0"/>
              <a:t>UIKit</a:t>
            </a:r>
            <a:r>
              <a:rPr lang="zh-TW" altLang="en-US" sz="1600" dirty="0" smtClean="0"/>
              <a:t>框架中的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其</a:t>
            </a:r>
            <a:r>
              <a:rPr lang="zh-TW" altLang="en-US" sz="1600" dirty="0" smtClean="0"/>
              <a:t>次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en-US" altLang="zh-TW" sz="1600" dirty="0" smtClean="0"/>
              <a:t>QuartzCore</a:t>
            </a:r>
            <a:r>
              <a:rPr lang="zh-TW" altLang="en-US" sz="1600" dirty="0"/>
              <a:t>框架和</a:t>
            </a:r>
            <a:r>
              <a:rPr lang="en-US" altLang="zh-TW" sz="1600" dirty="0"/>
              <a:t>CoreGraphics</a:t>
            </a:r>
            <a:r>
              <a:rPr lang="zh-TW" altLang="en-US" sz="1600" dirty="0"/>
              <a:t>框架是可以跨平台使用的，在</a:t>
            </a:r>
            <a:r>
              <a:rPr lang="en-US" altLang="zh-TW" sz="1600" dirty="0"/>
              <a:t>iOS</a:t>
            </a:r>
            <a:r>
              <a:rPr lang="zh-TW" altLang="en-US" sz="1600" dirty="0"/>
              <a:t>和</a:t>
            </a:r>
            <a:r>
              <a:rPr lang="en-US" altLang="zh-TW" sz="1600" dirty="0"/>
              <a:t>Mac OS X</a:t>
            </a:r>
            <a:r>
              <a:rPr lang="zh-TW" altLang="en-US" sz="1600" dirty="0" smtClean="0"/>
              <a:t>上都能使用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r>
              <a:rPr lang="zh-TW" altLang="en-US" sz="1600" dirty="0" smtClean="0"/>
              <a:t>但</a:t>
            </a:r>
            <a:r>
              <a:rPr lang="zh-TW" altLang="en-US" sz="1600" dirty="0"/>
              <a:t>是</a:t>
            </a:r>
            <a:r>
              <a:rPr lang="en-US" altLang="zh-TW" sz="1600" dirty="0"/>
              <a:t>UIKit</a:t>
            </a:r>
            <a:r>
              <a:rPr lang="zh-TW" altLang="en-US" sz="1600" dirty="0"/>
              <a:t>只能在</a:t>
            </a:r>
            <a:r>
              <a:rPr lang="en-US" altLang="zh-TW" sz="1600" dirty="0"/>
              <a:t>iOS</a:t>
            </a:r>
            <a:r>
              <a:rPr lang="zh-TW" altLang="en-US" sz="1600" dirty="0"/>
              <a:t>中</a:t>
            </a:r>
            <a:r>
              <a:rPr lang="zh-TW" altLang="en-US" sz="1600" dirty="0" smtClean="0"/>
              <a:t>使用</a:t>
            </a:r>
            <a:endParaRPr lang="en-US" altLang="zh-TW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lang="zh-TW" altLang="en-US" sz="1600" dirty="0"/>
              <a:t>为了保证可移植性，</a:t>
            </a:r>
            <a:r>
              <a:rPr lang="en-US" altLang="zh-TW" sz="1600" dirty="0"/>
              <a:t>QuartzCore</a:t>
            </a:r>
            <a:r>
              <a:rPr lang="zh-TW" altLang="en-US" sz="1600" dirty="0"/>
              <a:t>不能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zh-TW" altLang="en-US" sz="1600" dirty="0" smtClean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zh-TW" altLang="en-US" sz="1600" dirty="0" smtClean="0"/>
              <a:t>，</a:t>
            </a:r>
            <a:r>
              <a:rPr lang="zh-TW" altLang="en-US" sz="1600" dirty="0"/>
              <a:t>只能</a:t>
            </a:r>
            <a:r>
              <a:rPr lang="zh-TW" altLang="en-US" sz="1600" dirty="0" smtClean="0"/>
              <a:t>使用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CGImageRef</a:t>
            </a:r>
            <a:r>
              <a:rPr lang="zh-TW" altLang="en-US" sz="1600" dirty="0" smtClean="0"/>
              <a:t>、</a:t>
            </a:r>
            <a:r>
              <a:rPr lang="en-US" altLang="zh-TW" sz="1600" dirty="0">
                <a:solidFill>
                  <a:srgbClr val="5C2699"/>
                </a:solidFill>
                <a:latin typeface="Menlo-Regular"/>
              </a:rPr>
              <a:t>CGColorRef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1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UIView</a:t>
            </a:r>
            <a:r>
              <a:rPr kumimoji="1" lang="zh-TW" altLang="en-US" dirty="0"/>
              <a:t>和</a:t>
            </a:r>
            <a:r>
              <a:rPr kumimoji="1" lang="en-US" altLang="zh-TW" dirty="0"/>
              <a:t>CALayer</a:t>
            </a:r>
            <a:r>
              <a:rPr kumimoji="1" lang="zh-TW" altLang="en-US" dirty="0"/>
              <a:t>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通过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，就能做出跟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一样的界面效果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zh-CN" altLang="en-US" sz="1600" dirty="0"/>
              <a:t>既然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600" dirty="0"/>
              <a:t>都能实现相同的显示效果，那究竟该选择谁好呢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其实，</a:t>
            </a:r>
            <a:r>
              <a:rPr kumimoji="1" lang="zh-CN" altLang="en-US" sz="1600" dirty="0" smtClean="0"/>
              <a:t>对比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多了一个事件处</a:t>
            </a:r>
            <a:r>
              <a:rPr kumimoji="1" lang="zh-CN" altLang="en-US" sz="1600" dirty="0"/>
              <a:t>理的功能。也就是说</a:t>
            </a:r>
            <a:r>
              <a:rPr kumimoji="1" lang="zh-CN" altLang="en-US" sz="1600" dirty="0" smtClean="0"/>
              <a:t>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不能处理用户</a:t>
            </a:r>
            <a:r>
              <a:rPr kumimoji="1" lang="zh-CN" altLang="en-US" sz="1600" dirty="0"/>
              <a:t>的触摸事件，</a:t>
            </a:r>
            <a:r>
              <a:rPr kumimoji="1" lang="zh-CN" altLang="en-US" sz="1600" dirty="0" smtClean="0"/>
              <a:t>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所以</a:t>
            </a:r>
            <a:r>
              <a:rPr kumimoji="1" lang="zh-CN" altLang="en-US" sz="1600" dirty="0"/>
              <a:t>，如果显示出来的东西需要跟用户进行交互的话，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；</a:t>
            </a:r>
            <a:r>
              <a:rPr kumimoji="1" lang="zh-CN" altLang="en-US" sz="1600" dirty="0"/>
              <a:t>如果不需要跟用户进行交互，</a:t>
            </a:r>
            <a:r>
              <a:rPr kumimoji="1" lang="zh-CN" altLang="en-US" sz="1600" dirty="0" smtClean="0"/>
              <a:t>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 smtClean="0"/>
              <a:t>或者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都可以</a:t>
            </a:r>
            <a:endParaRPr kumimoji="1" lang="zh-CN" altLang="en-US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当然，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CALayer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性能会高一些，因为它少了事件处理的功能，更加轻量级</a:t>
            </a:r>
          </a:p>
        </p:txBody>
      </p:sp>
    </p:spTree>
    <p:extLst>
      <p:ext uri="{BB962C8B-B14F-4D97-AF65-F5344CB8AC3E}">
        <p14:creationId xmlns:p14="http://schemas.microsoft.com/office/powerpoint/2010/main" val="237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10999</TotalTime>
  <Words>722</Words>
  <Application>Microsoft Macintosh PowerPoint</Application>
  <PresentationFormat>全屏显示(4:3)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史上最牛的游戏</vt:lpstr>
      <vt:lpstr>CALayer</vt:lpstr>
      <vt:lpstr>掌握</vt:lpstr>
      <vt:lpstr>CALayer</vt:lpstr>
      <vt:lpstr>CALayer的基本使用</vt:lpstr>
      <vt:lpstr>CALayer的属性</vt:lpstr>
      <vt:lpstr>CALayer的属性</vt:lpstr>
      <vt:lpstr>x\y\z轴</vt:lpstr>
      <vt:lpstr>关于CALayer的疑惑</vt:lpstr>
      <vt:lpstr>UIView和CALayer的选择</vt:lpstr>
      <vt:lpstr>position和anchorPoint</vt:lpstr>
      <vt:lpstr>anchorPoint</vt:lpstr>
      <vt:lpstr>position和anchorPoint</vt:lpstr>
      <vt:lpstr>隐式动画</vt:lpstr>
      <vt:lpstr>隐式动画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3880</cp:revision>
  <dcterms:created xsi:type="dcterms:W3CDTF">2013-07-22T07:36:09Z</dcterms:created>
  <dcterms:modified xsi:type="dcterms:W3CDTF">2014-04-21T03:31:55Z</dcterms:modified>
</cp:coreProperties>
</file>