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  <p:sldMasterId id="2147483651" r:id="rId2"/>
  </p:sldMasterIdLst>
  <p:notesMasterIdLst>
    <p:notesMasterId r:id="rId20"/>
  </p:notesMasterIdLst>
  <p:sldIdLst>
    <p:sldId id="257" r:id="rId3"/>
    <p:sldId id="531" r:id="rId4"/>
    <p:sldId id="535" r:id="rId5"/>
    <p:sldId id="536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899"/>
    <a:srgbClr val="5A7774"/>
    <a:srgbClr val="0000CC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568" y="-120"/>
      </p:cViewPr>
      <p:guideLst>
        <p:guide orient="horz" pos="216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C0F978-5A02-344E-A402-AC1F7CFBB6B4}" type="datetimeFigureOut">
              <a:rPr lang="en-US"/>
              <a:pPr>
                <a:defRPr/>
              </a:pPr>
              <a:t>14-4-21</a:t>
            </a:fld>
            <a:endParaRPr lang="en-US" dirty="0"/>
          </a:p>
        </p:txBody>
      </p:sp>
      <p:sp>
        <p:nvSpPr>
          <p:cNvPr id="2560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0EAEAB-B69B-8348-91D6-5A86F04B33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5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注意：上图中的黑色虚线代表</a:t>
            </a:r>
            <a:r>
              <a:rPr lang="en-US" altLang="zh-CN"/>
              <a:t>”</a:t>
            </a:r>
            <a:r>
              <a:rPr lang="zh-CN" altLang="en-US"/>
              <a:t>继承</a:t>
            </a:r>
            <a:r>
              <a:rPr lang="en-US" altLang="zh-CN"/>
              <a:t>”</a:t>
            </a:r>
            <a:r>
              <a:rPr lang="zh-CN" altLang="en-US"/>
              <a:t>某个类，红色虚线代表“遵守”某个协议</a:t>
            </a:r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8097C64-9167-7142-8B4B-09DD7E617D38}" type="slidenum">
              <a:rPr kumimoji="0" lang="en-US" altLang="zh-CN" sz="1200"/>
              <a:pPr/>
              <a:t>3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  <a:defRPr/>
            </a:pPr>
            <a:r>
              <a:rPr lang="zh-CN" altLang="en-US" dirty="0" smtClean="0"/>
              <a:t>转场动画的类型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UIViewAnimationOptionTransitionNone</a:t>
            </a:r>
          </a:p>
          <a:p>
            <a:pPr>
              <a:defRPr/>
            </a:pPr>
            <a:r>
              <a:rPr lang="en-US" altLang="zh-CN" dirty="0" smtClean="0"/>
              <a:t>UIViewAnimationOptionTransitionFlipFromLeft </a:t>
            </a:r>
          </a:p>
          <a:p>
            <a:pPr>
              <a:defRPr/>
            </a:pPr>
            <a:r>
              <a:rPr lang="en-US" altLang="zh-CN" dirty="0" smtClean="0"/>
              <a:t>UIViewAnimationOptionTransitionFlipFromRight   </a:t>
            </a:r>
          </a:p>
          <a:p>
            <a:pPr>
              <a:defRPr/>
            </a:pPr>
            <a:r>
              <a:rPr lang="en-US" altLang="zh-CN" dirty="0" smtClean="0"/>
              <a:t>UIViewAnimationOptionTransitionCurlUp </a:t>
            </a:r>
          </a:p>
          <a:p>
            <a:pPr>
              <a:defRPr/>
            </a:pPr>
            <a:r>
              <a:rPr lang="en-US" altLang="zh-CN" dirty="0" smtClean="0"/>
              <a:t>UIViewAnimationOptionTransitionCurlDown </a:t>
            </a:r>
          </a:p>
          <a:p>
            <a:pPr>
              <a:defRPr/>
            </a:pPr>
            <a:r>
              <a:rPr lang="en-US" altLang="zh-CN" dirty="0" smtClean="0"/>
              <a:t>UIViewAnimationOptionTransitionCrossDissolve </a:t>
            </a:r>
          </a:p>
          <a:p>
            <a:pPr>
              <a:defRPr/>
            </a:pPr>
            <a:r>
              <a:rPr lang="en-US" altLang="zh-CN" dirty="0" smtClean="0"/>
              <a:t>UIViewAnimationOptionTransitionFlipFromTop </a:t>
            </a:r>
          </a:p>
          <a:p>
            <a:pPr>
              <a:defRPr/>
            </a:pPr>
            <a:r>
              <a:rPr lang="en-US" altLang="zh-CN" dirty="0" smtClean="0"/>
              <a:t>UIViewAnimationOptionTransitionFlipFromBottom</a:t>
            </a:r>
            <a:endParaRPr lang="zh-CN" altLang="en-US" dirty="0"/>
          </a:p>
        </p:txBody>
      </p:sp>
      <p:sp>
        <p:nvSpPr>
          <p:cNvPr id="501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29BA522-0DFC-9B40-93CD-614711009B1E}" type="slidenum">
              <a:rPr kumimoji="0" lang="en-US" altLang="zh-CN" sz="1200"/>
              <a:pPr/>
              <a:t>14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  <a:defRPr/>
            </a:pPr>
            <a:r>
              <a:rPr lang="zh-CN" altLang="en-US" dirty="0"/>
              <a:t>速度控制函数</a:t>
            </a:r>
            <a:r>
              <a:rPr lang="en-US" altLang="zh-CN" dirty="0"/>
              <a:t>(CAMediaTimingFunction) </a:t>
            </a:r>
          </a:p>
          <a:p>
            <a:pPr>
              <a:defRPr/>
            </a:pPr>
            <a:r>
              <a:rPr lang="en-US" altLang="zh-CN" dirty="0"/>
              <a:t>1.kCAMediaTimingFunctionLinear</a:t>
            </a:r>
            <a:r>
              <a:rPr lang="zh-CN" altLang="en-US" dirty="0"/>
              <a:t>（线性）：匀速，给你一个相对静态的感觉</a:t>
            </a:r>
            <a:endParaRPr lang="zh-CN" dirty="0"/>
          </a:p>
          <a:p>
            <a:pPr>
              <a:defRPr/>
            </a:pPr>
            <a:r>
              <a:rPr lang="en-US" altLang="zh-CN" dirty="0"/>
              <a:t>2.kCAMediaTimingFunctionEaseIn</a:t>
            </a:r>
            <a:r>
              <a:rPr lang="zh-CN" altLang="en-US" dirty="0"/>
              <a:t>（渐进）：动画缓慢进入，然后加速离开</a:t>
            </a:r>
            <a:endParaRPr lang="zh-CN" dirty="0"/>
          </a:p>
          <a:p>
            <a:pPr>
              <a:defRPr/>
            </a:pPr>
            <a:r>
              <a:rPr lang="en-US" altLang="zh-CN" dirty="0"/>
              <a:t>3.kCAMediaTimingFunctionEaseOut</a:t>
            </a:r>
            <a:r>
              <a:rPr lang="zh-CN" altLang="en-US" dirty="0"/>
              <a:t>（渐出）：动画全速进入，然后减速的到达目的地</a:t>
            </a:r>
            <a:endParaRPr lang="zh-CN" dirty="0"/>
          </a:p>
          <a:p>
            <a:pPr>
              <a:defRPr/>
            </a:pPr>
            <a:r>
              <a:rPr lang="en-US" altLang="zh-CN" dirty="0"/>
              <a:t>4.kCAMediaTimingFunctionEaseInEaseOut</a:t>
            </a:r>
            <a:r>
              <a:rPr lang="zh-CN" altLang="en-US" dirty="0"/>
              <a:t>（渐进渐出）：动画缓慢的进入，中间加速，然后减速的到达目的地。这个是默认的动画行为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171450" indent="-171450">
              <a:buFont typeface="Arial"/>
              <a:buChar char="•"/>
              <a:defRPr/>
            </a:pPr>
            <a:r>
              <a:rPr lang="en-US" altLang="zh-CN" dirty="0" smtClean="0"/>
              <a:t>CAAnimation</a:t>
            </a:r>
            <a:r>
              <a:rPr lang="zh-CN" altLang="en-US" dirty="0" smtClean="0"/>
              <a:t>在分类中定义了代理方法</a:t>
            </a:r>
            <a:endParaRPr lang="en-US" altLang="zh-CN" dirty="0" smtClean="0"/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@interface NSObject (CAAnimationDelegate)</a:t>
            </a:r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- (void)animationDidStart:(CAAnimation *)anim;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- (void)animationDidStop:(CAAnimation *)anim finished:(BOOL)flag;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@end</a:t>
            </a:r>
          </a:p>
          <a:p>
            <a:pPr>
              <a:buFont typeface="Wingdings" charset="0"/>
              <a:buNone/>
              <a:defRPr/>
            </a:pPr>
            <a:endParaRPr lang="en-US" altLang="zh-CN" dirty="0" smtClean="0"/>
          </a:p>
          <a:p>
            <a:pPr marL="171450" indent="-171450">
              <a:buFont typeface="Arial"/>
              <a:buChar char="•"/>
              <a:defRPr/>
            </a:pPr>
            <a:r>
              <a:rPr lang="en-US" altLang="zh-CN" dirty="0" smtClean="0"/>
              <a:t>fillMode</a:t>
            </a:r>
            <a:r>
              <a:rPr lang="zh-CN" altLang="en-US" dirty="0" smtClean="0"/>
              <a:t>属性值（要想</a:t>
            </a:r>
            <a:r>
              <a:rPr lang="en-US" altLang="zh-CN" dirty="0" smtClean="0"/>
              <a:t>fillMode</a:t>
            </a:r>
            <a:r>
              <a:rPr lang="zh-CN" altLang="en-US" dirty="0" smtClean="0"/>
              <a:t>有效，最好设置</a:t>
            </a:r>
            <a:r>
              <a:rPr lang="en-US" altLang="zh-CN" dirty="0" smtClean="0"/>
              <a:t>removedOnCompletion=NO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Arial"/>
              <a:buNone/>
              <a:defRPr/>
            </a:pPr>
            <a:r>
              <a:rPr lang="en-US" altLang="zh-CN" b="1" dirty="0" smtClean="0"/>
              <a:t>kCAFillModeRemoved</a:t>
            </a:r>
            <a:r>
              <a:rPr lang="zh-CN" altLang="en-US" dirty="0" smtClean="0"/>
              <a:t> 这个是默认值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也就是说当动画开始前和动画结束后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动画对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都没有影响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动画结束后</a:t>
            </a:r>
            <a:r>
              <a:rPr lang="en-US" altLang="zh-CN" dirty="0" smtClean="0"/>
              <a:t>,layer</a:t>
            </a:r>
            <a:r>
              <a:rPr lang="zh-CN" altLang="en-US" dirty="0" smtClean="0"/>
              <a:t>会恢复到之前的状态</a:t>
            </a:r>
            <a:r>
              <a:rPr lang="en-US" altLang="zh-CN" dirty="0" smtClean="0"/>
              <a:t> </a:t>
            </a:r>
            <a:r>
              <a:rPr lang="en-US" altLang="zh-CN" b="1" dirty="0" smtClean="0"/>
              <a:t>kCAFillModeForwards</a:t>
            </a:r>
            <a:r>
              <a:rPr lang="zh-CN" altLang="en-US" dirty="0" smtClean="0"/>
              <a:t> 当动画结束后</a:t>
            </a:r>
            <a:r>
              <a:rPr lang="en-US" altLang="zh-CN" dirty="0" smtClean="0"/>
              <a:t>,layer</a:t>
            </a:r>
            <a:r>
              <a:rPr lang="zh-CN" altLang="en-US" dirty="0" smtClean="0"/>
              <a:t>会一直保持着动画最后的状态 </a:t>
            </a:r>
            <a:r>
              <a:rPr lang="en-US" altLang="zh-CN" dirty="0" smtClean="0"/>
              <a:t> </a:t>
            </a:r>
            <a:r>
              <a:rPr lang="en-US" altLang="zh-CN" b="1" dirty="0" smtClean="0"/>
              <a:t>kCAFillModeBackwards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在动画开始前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你只要将动画加入了一个</a:t>
            </a:r>
            <a:r>
              <a:rPr lang="en-US" altLang="zh-CN" dirty="0" smtClean="0"/>
              <a:t>layer,layer</a:t>
            </a:r>
            <a:r>
              <a:rPr lang="zh-CN" altLang="en-US" dirty="0" smtClean="0"/>
              <a:t>便立即进入动画的初始状态并等待动画开始</a:t>
            </a:r>
            <a:r>
              <a:rPr lang="en-US" altLang="zh-CN" dirty="0" smtClean="0"/>
              <a:t>.</a:t>
            </a:r>
            <a:r>
              <a:rPr lang="zh-CN" altLang="en-US" dirty="0" smtClean="0"/>
              <a:t>你可以这样设定测试代码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将一个动画加入一个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的时候延迟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秒执行</a:t>
            </a:r>
            <a:r>
              <a:rPr lang="en-US" altLang="zh-CN" dirty="0" smtClean="0"/>
              <a:t>.</a:t>
            </a:r>
            <a:r>
              <a:rPr lang="zh-CN" altLang="en-US" dirty="0" smtClean="0"/>
              <a:t>然后就会发现在动画没有开始的时候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只要动画被加入了</a:t>
            </a:r>
            <a:r>
              <a:rPr lang="en-US" altLang="zh-CN" dirty="0" smtClean="0"/>
              <a:t>layer,layer</a:t>
            </a:r>
            <a:r>
              <a:rPr lang="zh-CN" altLang="en-US" dirty="0" smtClean="0"/>
              <a:t>便处于动画初始状态 </a:t>
            </a:r>
            <a:r>
              <a:rPr lang="en-US" altLang="zh-CN" dirty="0" smtClean="0"/>
              <a:t> </a:t>
            </a:r>
            <a:r>
              <a:rPr lang="en-US" altLang="zh-CN" b="1" dirty="0" smtClean="0"/>
              <a:t>kCAFillModeBoth</a:t>
            </a:r>
            <a:r>
              <a:rPr lang="zh-CN" altLang="en-US" dirty="0" smtClean="0"/>
              <a:t> 这个其实就是上面两个的合成</a:t>
            </a:r>
            <a:r>
              <a:rPr lang="en-US" altLang="zh-CN" dirty="0" smtClean="0"/>
              <a:t>.</a:t>
            </a:r>
            <a:r>
              <a:rPr lang="zh-CN" altLang="en-US" dirty="0" smtClean="0"/>
              <a:t>动画加入后开始之前</a:t>
            </a:r>
            <a:r>
              <a:rPr lang="en-US" altLang="zh-CN" dirty="0" smtClean="0"/>
              <a:t>,layer</a:t>
            </a:r>
            <a:r>
              <a:rPr lang="zh-CN" altLang="en-US" dirty="0" smtClean="0"/>
              <a:t>便处于动画初始状态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动画结束后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保持动画最后的状</a:t>
            </a:r>
          </a:p>
          <a:p>
            <a:pPr>
              <a:defRPr/>
            </a:pPr>
            <a:endParaRPr lang="en-US" altLang="zh-CN" dirty="0" smtClean="0"/>
          </a:p>
          <a:p>
            <a:pPr marL="171450" indent="-171450">
              <a:buFont typeface="Arial"/>
              <a:buChar char="•"/>
              <a:defRPr/>
            </a:pPr>
            <a:r>
              <a:rPr lang="en-US" altLang="zh-CN" dirty="0" smtClean="0"/>
              <a:t>CALayer</a:t>
            </a:r>
            <a:r>
              <a:rPr lang="zh-CN" altLang="en-US" dirty="0" smtClean="0"/>
              <a:t>上动画的暂停和恢复</a:t>
            </a:r>
            <a:endParaRPr lang="en-US" altLang="zh-CN" dirty="0" smtClean="0"/>
          </a:p>
          <a:p>
            <a:pPr>
              <a:defRPr/>
            </a:pPr>
            <a:r>
              <a:rPr lang="en-US" altLang="zh-TW" dirty="0" smtClean="0"/>
              <a:t>// t - active local time   </a:t>
            </a:r>
            <a:r>
              <a:rPr lang="zh-TW" altLang="en-US" dirty="0" smtClean="0"/>
              <a:t>图层的本地时间</a:t>
            </a:r>
          </a:p>
          <a:p>
            <a:pPr>
              <a:defRPr/>
            </a:pPr>
            <a:r>
              <a:rPr lang="en-US" altLang="zh-TW" dirty="0" smtClean="0"/>
              <a:t>// tp - parent layer time  </a:t>
            </a:r>
            <a:r>
              <a:rPr lang="zh-TW" altLang="en-US" dirty="0" smtClean="0"/>
              <a:t>父图层的时间</a:t>
            </a:r>
          </a:p>
          <a:p>
            <a:pPr>
              <a:defRPr/>
            </a:pPr>
            <a:r>
              <a:rPr lang="en-US" altLang="zh-TW" dirty="0" smtClean="0"/>
              <a:t>// </a:t>
            </a:r>
            <a:r>
              <a:rPr lang="zh-TW" altLang="en-US" dirty="0" smtClean="0"/>
              <a:t>父图层和图层本地的时间换算公式</a:t>
            </a:r>
          </a:p>
          <a:p>
            <a:pPr>
              <a:defRPr/>
            </a:pPr>
            <a:r>
              <a:rPr lang="en-US" altLang="zh-CN" dirty="0" smtClean="0"/>
              <a:t>// t = (tp - beginTime) * speed + timeOffset</a:t>
            </a:r>
          </a:p>
          <a:p>
            <a:pPr>
              <a:defRPr/>
            </a:pPr>
            <a:r>
              <a:rPr lang="en-US" altLang="zh-CN" dirty="0" smtClean="0"/>
              <a:t>// beginTime = tp - (t - timeOffset)/speed</a:t>
            </a:r>
          </a:p>
          <a:p>
            <a:pPr>
              <a:defRPr/>
            </a:pPr>
            <a:r>
              <a:rPr lang="en-US" altLang="zh-CN" dirty="0" smtClean="0"/>
              <a:t>#pragma mark </a:t>
            </a:r>
            <a:r>
              <a:rPr lang="zh-CN" altLang="en-US" dirty="0" smtClean="0"/>
              <a:t>暂停</a:t>
            </a:r>
            <a:r>
              <a:rPr lang="en-US" altLang="zh-CN" dirty="0" smtClean="0"/>
              <a:t>CALayer</a:t>
            </a:r>
            <a:r>
              <a:rPr lang="zh-CN" altLang="en-US" dirty="0" smtClean="0"/>
              <a:t>的动画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-(void)pauseLayer:(CALayer*)layer</a:t>
            </a:r>
          </a:p>
          <a:p>
            <a:pPr>
              <a:defRPr/>
            </a:pPr>
            <a:r>
              <a:rPr lang="en-US" altLang="zh-CN" dirty="0" smtClean="0"/>
              <a:t>{</a:t>
            </a:r>
          </a:p>
          <a:p>
            <a:pPr>
              <a:defRPr/>
            </a:pPr>
            <a:r>
              <a:rPr lang="en-US" altLang="zh-CN" dirty="0" smtClean="0"/>
              <a:t>    CFTimeInterval pausedTime = [layer convertTime:CACurrentMediaTime() fromLayer:nil];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layer.speed</a:t>
            </a:r>
            <a:r>
              <a:rPr lang="zh-TW" altLang="en-US" dirty="0" smtClean="0"/>
              <a:t> </a:t>
            </a:r>
            <a:r>
              <a:rPr lang="en-US" altLang="zh-TW" dirty="0" smtClean="0"/>
              <a:t>= 0.0; // </a:t>
            </a:r>
            <a:r>
              <a:rPr lang="zh-TW" altLang="en-US" dirty="0" smtClean="0"/>
              <a:t>让</a:t>
            </a:r>
            <a:r>
              <a:rPr lang="en-US" altLang="zh-TW" dirty="0" smtClean="0"/>
              <a:t>CALayer</a:t>
            </a:r>
            <a:r>
              <a:rPr lang="zh-TW" altLang="en-US" dirty="0" smtClean="0"/>
              <a:t>的时间停止走动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layer.timeOffset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= pausedTime; // </a:t>
            </a:r>
            <a:r>
              <a:rPr lang="zh-TW" altLang="en-US" dirty="0" smtClean="0"/>
              <a:t>让</a:t>
            </a:r>
            <a:r>
              <a:rPr lang="en-US" altLang="zh-TW" dirty="0" smtClean="0"/>
              <a:t>CALayer</a:t>
            </a:r>
            <a:r>
              <a:rPr lang="zh-TW" altLang="en-US" dirty="0" smtClean="0"/>
              <a:t>的时间停留在</a:t>
            </a:r>
            <a:r>
              <a:rPr lang="en-US" altLang="zh-TW" dirty="0" smtClean="0"/>
              <a:t>pausedTime</a:t>
            </a:r>
            <a:r>
              <a:rPr lang="zh-TW" altLang="en-US" dirty="0" smtClean="0"/>
              <a:t>这个时刻</a:t>
            </a:r>
          </a:p>
          <a:p>
            <a:pPr>
              <a:defRPr/>
            </a:pPr>
            <a:r>
              <a:rPr lang="en-US" altLang="zh-TW" dirty="0" smtClean="0"/>
              <a:t>}</a:t>
            </a:r>
          </a:p>
          <a:p>
            <a:pPr>
              <a:defRPr/>
            </a:pPr>
            <a:r>
              <a:rPr lang="en-US" altLang="zh-CN" dirty="0" smtClean="0"/>
              <a:t>#pragma mark 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CALayer</a:t>
            </a:r>
            <a:r>
              <a:rPr lang="zh-CN" altLang="en-US" dirty="0" smtClean="0"/>
              <a:t>的动画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-(void)resumeLayer:(CALayer*)layer</a:t>
            </a:r>
          </a:p>
          <a:p>
            <a:pPr>
              <a:defRPr/>
            </a:pPr>
            <a:r>
              <a:rPr lang="en-US" altLang="zh-CN" dirty="0" smtClean="0"/>
              <a:t>{</a:t>
            </a:r>
          </a:p>
          <a:p>
            <a:pPr>
              <a:defRPr/>
            </a:pPr>
            <a:r>
              <a:rPr lang="en-US" altLang="zh-CN" dirty="0" smtClean="0"/>
              <a:t>    CFTimeInterval pausedTime = layer.timeOffset;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layer.speed</a:t>
            </a:r>
            <a:r>
              <a:rPr lang="zh-TW" altLang="en-US" dirty="0" smtClean="0"/>
              <a:t> </a:t>
            </a:r>
            <a:r>
              <a:rPr lang="en-US" altLang="zh-TW" dirty="0" smtClean="0"/>
              <a:t>= 1.0; // </a:t>
            </a:r>
            <a:r>
              <a:rPr lang="zh-TW" altLang="en-US" dirty="0" smtClean="0"/>
              <a:t>让</a:t>
            </a:r>
            <a:r>
              <a:rPr lang="en-US" altLang="zh-TW" dirty="0" smtClean="0"/>
              <a:t>CALayer</a:t>
            </a:r>
            <a:r>
              <a:rPr lang="zh-TW" altLang="en-US" dirty="0" smtClean="0"/>
              <a:t>的时间继续行走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layer.timeOffset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= 0.0; // </a:t>
            </a:r>
            <a:r>
              <a:rPr lang="zh-TW" altLang="en-US" dirty="0" smtClean="0"/>
              <a:t>取消上次记录的停留时刻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layer.beginTime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= 0.0; // </a:t>
            </a:r>
            <a:r>
              <a:rPr lang="zh-TW" altLang="en-US" dirty="0" smtClean="0"/>
              <a:t>取消上次设置的时间</a:t>
            </a:r>
          </a:p>
          <a:p>
            <a:pPr>
              <a:defRPr/>
            </a:pPr>
            <a:r>
              <a:rPr lang="zh-TW" altLang="en-US" dirty="0" smtClean="0"/>
              <a:t>    </a:t>
            </a:r>
          </a:p>
          <a:p>
            <a:pPr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// </a:t>
            </a:r>
            <a:r>
              <a:rPr lang="zh-TW" altLang="en-US" dirty="0" smtClean="0"/>
              <a:t>计算暂停的时间</a:t>
            </a:r>
            <a:r>
              <a:rPr lang="en-US" altLang="zh-TW" dirty="0" smtClean="0"/>
              <a:t>(</a:t>
            </a:r>
            <a:r>
              <a:rPr lang="zh-TW" altLang="en-US" dirty="0" smtClean="0"/>
              <a:t>这里用</a:t>
            </a:r>
            <a:r>
              <a:rPr lang="en-US" altLang="zh-TW" dirty="0" smtClean="0"/>
              <a:t>CACurrentMediaTime()-pausedTime</a:t>
            </a:r>
            <a:r>
              <a:rPr lang="zh-TW" altLang="en-US" dirty="0" smtClean="0"/>
              <a:t>也是一样的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>
              <a:defRPr/>
            </a:pPr>
            <a:r>
              <a:rPr lang="en-US" altLang="zh-CN" dirty="0" smtClean="0"/>
              <a:t>    CFTimeInterval timeSincePause = [layer convertTime:CACurrentMediaTime() fromLayer:nil] - pausedTime;</a:t>
            </a:r>
          </a:p>
          <a:p>
            <a:pPr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设置相对于父坐标系的开始时间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往后退</a:t>
            </a:r>
            <a:r>
              <a:rPr lang="en-US" altLang="zh-CN" dirty="0" smtClean="0"/>
              <a:t>timeSincePause)</a:t>
            </a: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    layer.beginTime = timeSincePause;</a:t>
            </a:r>
          </a:p>
          <a:p>
            <a:pPr>
              <a:defRPr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856AC5C-F2E0-FC49-B553-0E445AC21230}" type="slidenum">
              <a:rPr kumimoji="0" lang="en-US" altLang="zh-CN" sz="1200"/>
              <a:pPr/>
              <a:t>4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// </a:t>
            </a:r>
            <a:r>
              <a:rPr lang="zh-CN" altLang="en-US"/>
              <a:t>平移动画</a:t>
            </a:r>
            <a:endParaRPr lang="en-US" altLang="zh-CN"/>
          </a:p>
          <a:p>
            <a:r>
              <a:rPr lang="en-US" altLang="zh-CN"/>
              <a:t>CABasicAnimation *anim = [CABasicAnimation animationWithKeyPath:@"position"];</a:t>
            </a:r>
          </a:p>
          <a:p>
            <a:r>
              <a:rPr lang="en-US" altLang="zh-TW"/>
              <a:t>anim.duration</a:t>
            </a:r>
            <a:r>
              <a:rPr lang="zh-TW" altLang="en-US"/>
              <a:t> </a:t>
            </a:r>
            <a:r>
              <a:rPr lang="en-US" altLang="zh-TW"/>
              <a:t>= 1; // </a:t>
            </a:r>
            <a:r>
              <a:rPr lang="zh-TW" altLang="en-US"/>
              <a:t>动画持续</a:t>
            </a:r>
            <a:r>
              <a:rPr lang="en-US" altLang="zh-TW"/>
              <a:t>1</a:t>
            </a:r>
            <a:r>
              <a:rPr lang="zh-TW" altLang="en-US"/>
              <a:t>秒</a:t>
            </a:r>
          </a:p>
          <a:p>
            <a:r>
              <a:rPr lang="en-US" altLang="zh-TW"/>
              <a:t>// </a:t>
            </a:r>
            <a:r>
              <a:rPr lang="zh-TW" altLang="en-US"/>
              <a:t>因为</a:t>
            </a:r>
            <a:r>
              <a:rPr lang="en-US" altLang="zh-TW"/>
              <a:t>CGPoint</a:t>
            </a:r>
            <a:r>
              <a:rPr lang="zh-TW" altLang="en-US"/>
              <a:t>是结构体，所以用</a:t>
            </a:r>
            <a:r>
              <a:rPr lang="en-US" altLang="zh-TW"/>
              <a:t>NSValue</a:t>
            </a:r>
            <a:r>
              <a:rPr lang="zh-TW" altLang="en-US"/>
              <a:t>包装成一个</a:t>
            </a:r>
            <a:r>
              <a:rPr lang="en-US" altLang="zh-TW"/>
              <a:t>OC</a:t>
            </a:r>
            <a:r>
              <a:rPr lang="zh-TW" altLang="en-US"/>
              <a:t>对象</a:t>
            </a:r>
          </a:p>
          <a:p>
            <a:r>
              <a:rPr lang="en-US" altLang="zh-CN"/>
              <a:t>anim.fromValue = [NSValue valueWithCGPoint:CGPointMake(50, 50)];</a:t>
            </a:r>
          </a:p>
          <a:p>
            <a:r>
              <a:rPr lang="en-US" altLang="zh-CN"/>
              <a:t>anim.toValue = [NSValue valueWithCGPoint:CGPointMake(100, 100)];</a:t>
            </a:r>
          </a:p>
          <a:p>
            <a:r>
              <a:rPr lang="en-US" altLang="zh-CN"/>
              <a:t>[layer addAnimation:anim forKey:@"MyAnim"];</a:t>
            </a:r>
          </a:p>
          <a:p>
            <a:r>
              <a:rPr lang="en-US" altLang="zh-CN"/>
              <a:t>// </a:t>
            </a:r>
            <a:r>
              <a:rPr lang="zh-CN" altLang="en-US"/>
              <a:t>通过</a:t>
            </a:r>
            <a:r>
              <a:rPr lang="en-US" altLang="zh-CN"/>
              <a:t>MyAnim</a:t>
            </a:r>
            <a:r>
              <a:rPr lang="zh-CN" altLang="en-US"/>
              <a:t>可以取回相应的动画对象，比如用来中途取消动画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缩放动画</a:t>
            </a:r>
            <a:endParaRPr lang="en-US" altLang="zh-CN"/>
          </a:p>
          <a:p>
            <a:r>
              <a:rPr lang="en-US" altLang="zh-CN"/>
              <a:t>CABasicAnimation *anim = [CABasicAnimation animationWithKeyPath:@"transform"];</a:t>
            </a:r>
          </a:p>
          <a:p>
            <a:r>
              <a:rPr lang="en-US" altLang="zh-CN"/>
              <a:t>// </a:t>
            </a:r>
            <a:r>
              <a:rPr lang="zh-CN" altLang="en-US"/>
              <a:t>没有设置</a:t>
            </a:r>
            <a:r>
              <a:rPr lang="en-US" altLang="zh-CN"/>
              <a:t>fromValue</a:t>
            </a:r>
            <a:r>
              <a:rPr lang="zh-CN" altLang="en-US"/>
              <a:t>说明当前状态作为初始值</a:t>
            </a:r>
          </a:p>
          <a:p>
            <a:r>
              <a:rPr lang="en-US" altLang="zh-CN"/>
              <a:t>// </a:t>
            </a:r>
            <a:r>
              <a:rPr lang="zh-CN" altLang="en-US"/>
              <a:t>宽度</a:t>
            </a:r>
            <a:r>
              <a:rPr lang="en-US" altLang="zh-CN"/>
              <a:t>(width)</a:t>
            </a:r>
            <a:r>
              <a:rPr lang="zh-CN" altLang="en-US"/>
              <a:t>变为原来的</a:t>
            </a:r>
            <a:r>
              <a:rPr lang="en-US" altLang="zh-CN"/>
              <a:t>2</a:t>
            </a:r>
            <a:r>
              <a:rPr lang="zh-CN" altLang="en-US"/>
              <a:t>倍，高度</a:t>
            </a:r>
            <a:r>
              <a:rPr lang="en-US" altLang="zh-CN"/>
              <a:t>(height)</a:t>
            </a:r>
            <a:r>
              <a:rPr lang="zh-CN" altLang="en-US"/>
              <a:t>变为原来的</a:t>
            </a:r>
            <a:r>
              <a:rPr lang="en-US" altLang="zh-CN"/>
              <a:t>1.5</a:t>
            </a:r>
            <a:r>
              <a:rPr lang="zh-CN" altLang="en-US"/>
              <a:t>倍</a:t>
            </a:r>
          </a:p>
          <a:p>
            <a:r>
              <a:rPr lang="en-US" altLang="zh-CN"/>
              <a:t>anim.toValue = [NSValue valueWithCATransform3D:CATransform3DMakeScale(2, 1.5, 1)];</a:t>
            </a:r>
          </a:p>
          <a:p>
            <a:r>
              <a:rPr lang="en-US" altLang="zh-CN"/>
              <a:t>anim.duration = 1;</a:t>
            </a:r>
          </a:p>
          <a:p>
            <a:r>
              <a:rPr lang="en-US" altLang="zh-CN"/>
              <a:t>[layer addAnimation:anim forKey:nil];</a:t>
            </a:r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旋转动画</a:t>
            </a:r>
            <a:endParaRPr lang="en-US" altLang="zh-CN"/>
          </a:p>
          <a:p>
            <a:r>
              <a:rPr lang="en-US" altLang="zh-CN"/>
              <a:t>CABasicAnimation *anim = [CABasicAnimation animationWithKeyPath:@"transform"];</a:t>
            </a:r>
          </a:p>
          <a:p>
            <a:r>
              <a:rPr lang="en-US" altLang="zh-TW"/>
              <a:t>// </a:t>
            </a:r>
            <a:r>
              <a:rPr lang="zh-TW" altLang="en-US"/>
              <a:t>这里是以向量</a:t>
            </a:r>
            <a:r>
              <a:rPr lang="en-US" altLang="zh-TW"/>
              <a:t>(1, 1, 0)</a:t>
            </a:r>
            <a:r>
              <a:rPr lang="zh-TW" altLang="en-US"/>
              <a:t>为轴，旋转</a:t>
            </a:r>
            <a:r>
              <a:rPr lang="en-US" altLang="zh-TW"/>
              <a:t>π/2</a:t>
            </a:r>
            <a:r>
              <a:rPr lang="zh-TW" altLang="en-US"/>
              <a:t>弧度</a:t>
            </a:r>
            <a:r>
              <a:rPr lang="en-US" altLang="zh-TW"/>
              <a:t>(90°)</a:t>
            </a:r>
            <a:endParaRPr lang="zh-TW" altLang="en-US"/>
          </a:p>
          <a:p>
            <a:r>
              <a:rPr lang="en-US" altLang="zh-TW"/>
              <a:t>// </a:t>
            </a:r>
            <a:r>
              <a:rPr lang="zh-TW" altLang="en-US"/>
              <a:t>如果只是在手机平面上旋转，就设置向量为</a:t>
            </a:r>
            <a:r>
              <a:rPr lang="en-US" altLang="zh-TW"/>
              <a:t>(0, 0, 1)</a:t>
            </a:r>
            <a:r>
              <a:rPr lang="zh-TW" altLang="en-US"/>
              <a:t>，即</a:t>
            </a:r>
            <a:r>
              <a:rPr lang="en-US" altLang="zh-TW"/>
              <a:t>Z</a:t>
            </a:r>
            <a:r>
              <a:rPr lang="zh-TW" altLang="en-US"/>
              <a:t>轴</a:t>
            </a:r>
          </a:p>
          <a:p>
            <a:r>
              <a:rPr lang="en-US" altLang="zh-CN"/>
              <a:t>anim.toValue = [NSValue valueWithCATransform3D:CATransform3DMakeRotation(M_PI_2, 1, 1, 0)];</a:t>
            </a:r>
          </a:p>
          <a:p>
            <a:r>
              <a:rPr lang="en-US" altLang="zh-CN"/>
              <a:t>anim.duration = 1;</a:t>
            </a:r>
          </a:p>
          <a:p>
            <a:r>
              <a:rPr lang="en-US" altLang="zh-CN"/>
              <a:t>[layer addAnimation:anim forKey:nil];</a:t>
            </a:r>
            <a:endParaRPr lang="zh-CN" altLang="en-US"/>
          </a:p>
        </p:txBody>
      </p:sp>
      <p:sp>
        <p:nvSpPr>
          <p:cNvPr id="348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68D38C5-FC24-C748-9422-8BADBE174A98}" type="slidenum">
              <a:rPr kumimoji="0" lang="en-US" altLang="zh-CN" sz="1200"/>
              <a:pPr/>
              <a:t>6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在关键帧动画中还有一个非常重要的参数</a:t>
            </a:r>
            <a:r>
              <a:rPr lang="en-US" altLang="zh-CN"/>
              <a:t>,</a:t>
            </a:r>
            <a:r>
              <a:rPr lang="zh-CN" altLang="en-US"/>
              <a:t>那便是</a:t>
            </a:r>
            <a:r>
              <a:rPr lang="en-US" altLang="zh-CN">
                <a:solidFill>
                  <a:srgbClr val="FF0000"/>
                </a:solidFill>
              </a:rPr>
              <a:t>calculationMode</a:t>
            </a:r>
            <a:r>
              <a:rPr lang="en-US" altLang="zh-CN"/>
              <a:t>,</a:t>
            </a:r>
            <a:r>
              <a:rPr lang="zh-CN" altLang="en-US"/>
              <a:t>计算模式</a:t>
            </a:r>
            <a:r>
              <a:rPr lang="en-US" altLang="zh-CN"/>
              <a:t>.</a:t>
            </a:r>
            <a:r>
              <a:rPr lang="zh-CN" altLang="en-US"/>
              <a:t>其主要针对的是每一帧的内容为一个座标点的情况</a:t>
            </a:r>
            <a:r>
              <a:rPr lang="en-US" altLang="zh-CN"/>
              <a:t>,</a:t>
            </a:r>
            <a:r>
              <a:rPr lang="zh-CN" altLang="en-US"/>
              <a:t>也就是对</a:t>
            </a:r>
            <a:r>
              <a:rPr lang="en-US" altLang="zh-CN"/>
              <a:t>anchorPoint </a:t>
            </a:r>
            <a:r>
              <a:rPr lang="zh-CN" altLang="en-US"/>
              <a:t>和 </a:t>
            </a:r>
            <a:r>
              <a:rPr lang="en-US" altLang="zh-CN"/>
              <a:t>position </a:t>
            </a:r>
            <a:r>
              <a:rPr lang="zh-CN" altLang="en-US"/>
              <a:t>进行的动画</a:t>
            </a:r>
            <a:r>
              <a:rPr lang="en-US" altLang="zh-CN"/>
              <a:t>.</a:t>
            </a:r>
            <a:r>
              <a:rPr lang="zh-CN" altLang="en-US"/>
              <a:t>当在平面座标系中有多个离散的点的时候</a:t>
            </a:r>
            <a:r>
              <a:rPr lang="en-US" altLang="zh-CN"/>
              <a:t>,</a:t>
            </a:r>
            <a:r>
              <a:rPr lang="zh-CN" altLang="en-US"/>
              <a:t>可以是离散的</a:t>
            </a:r>
            <a:r>
              <a:rPr lang="en-US" altLang="zh-CN"/>
              <a:t>,</a:t>
            </a:r>
            <a:r>
              <a:rPr lang="zh-CN" altLang="en-US"/>
              <a:t>也可以直线相连后进行插值计算</a:t>
            </a:r>
            <a:r>
              <a:rPr lang="en-US" altLang="zh-CN"/>
              <a:t>,</a:t>
            </a:r>
            <a:r>
              <a:rPr lang="zh-CN" altLang="en-US"/>
              <a:t>也可以使用圆滑的曲线将他们相连后进行插值计算</a:t>
            </a:r>
            <a:r>
              <a:rPr lang="en-US" altLang="zh-CN"/>
              <a:t>. calculationMode</a:t>
            </a:r>
            <a:r>
              <a:rPr lang="zh-CN" altLang="en-US"/>
              <a:t>目前提供如下几种模式：</a:t>
            </a:r>
            <a:endParaRPr lang="en-US" altLang="zh-CN"/>
          </a:p>
          <a:p>
            <a:r>
              <a:rPr lang="en-US" altLang="zh-TW" b="1"/>
              <a:t>kCAAnimationLinear</a:t>
            </a:r>
            <a:r>
              <a:rPr lang="zh-TW" altLang="en-US"/>
              <a:t> </a:t>
            </a:r>
            <a:r>
              <a:rPr lang="en-US" altLang="zh-TW"/>
              <a:t>calculationMode</a:t>
            </a:r>
            <a:r>
              <a:rPr lang="zh-TW" altLang="en-US"/>
              <a:t>的默认值</a:t>
            </a:r>
            <a:r>
              <a:rPr lang="en-US" altLang="zh-TW"/>
              <a:t>,</a:t>
            </a:r>
            <a:r>
              <a:rPr lang="zh-TW" altLang="en-US"/>
              <a:t>表示当关键帧为座标点的时候</a:t>
            </a:r>
            <a:r>
              <a:rPr lang="en-US" altLang="zh-TW"/>
              <a:t>,</a:t>
            </a:r>
            <a:r>
              <a:rPr lang="zh-TW" altLang="en-US"/>
              <a:t>关键帧之间直接直线相连进行插值计算</a:t>
            </a:r>
            <a:r>
              <a:rPr lang="en-US" altLang="zh-TW"/>
              <a:t>;  </a:t>
            </a:r>
            <a:r>
              <a:rPr lang="en-US" altLang="zh-TW" b="1"/>
              <a:t>kCAAnimationDiscrete</a:t>
            </a:r>
            <a:r>
              <a:rPr lang="zh-TW" altLang="en-US"/>
              <a:t> 离散的</a:t>
            </a:r>
            <a:r>
              <a:rPr lang="en-US" altLang="zh-TW"/>
              <a:t>,</a:t>
            </a:r>
            <a:r>
              <a:rPr lang="zh-TW" altLang="en-US"/>
              <a:t>就是不进行插值计算</a:t>
            </a:r>
            <a:r>
              <a:rPr lang="en-US" altLang="zh-TW"/>
              <a:t>,</a:t>
            </a:r>
            <a:r>
              <a:rPr lang="zh-TW" altLang="en-US"/>
              <a:t>所有关键帧直接逐个进行显示</a:t>
            </a:r>
            <a:r>
              <a:rPr lang="en-US" altLang="zh-TW"/>
              <a:t>;  </a:t>
            </a:r>
            <a:r>
              <a:rPr lang="en-US" altLang="zh-TW" b="1"/>
              <a:t>kCAAnimationPaced</a:t>
            </a:r>
            <a:r>
              <a:rPr lang="zh-TW" altLang="en-US"/>
              <a:t> 使得动画均匀进行</a:t>
            </a:r>
            <a:r>
              <a:rPr lang="en-US" altLang="zh-TW"/>
              <a:t>,</a:t>
            </a:r>
            <a:r>
              <a:rPr lang="zh-TW" altLang="en-US"/>
              <a:t>而不是按</a:t>
            </a:r>
            <a:r>
              <a:rPr lang="en-US" altLang="zh-TW"/>
              <a:t>keyTimes</a:t>
            </a:r>
            <a:r>
              <a:rPr lang="zh-TW" altLang="en-US"/>
              <a:t>设置的或者按关键帧平分时间</a:t>
            </a:r>
            <a:r>
              <a:rPr lang="en-US" altLang="zh-TW"/>
              <a:t>,</a:t>
            </a:r>
            <a:r>
              <a:rPr lang="zh-TW" altLang="en-US"/>
              <a:t>此时</a:t>
            </a:r>
            <a:r>
              <a:rPr lang="en-US" altLang="zh-TW"/>
              <a:t>keyTimes</a:t>
            </a:r>
            <a:r>
              <a:rPr lang="zh-TW" altLang="en-US"/>
              <a:t>和</a:t>
            </a:r>
            <a:r>
              <a:rPr lang="en-US" altLang="zh-TW"/>
              <a:t>timingFunctions</a:t>
            </a:r>
            <a:r>
              <a:rPr lang="zh-TW" altLang="en-US"/>
              <a:t>无效</a:t>
            </a:r>
            <a:r>
              <a:rPr lang="en-US" altLang="zh-TW"/>
              <a:t>;  </a:t>
            </a:r>
            <a:r>
              <a:rPr lang="en-US" altLang="zh-TW" b="1"/>
              <a:t>kCAAnimationCubic</a:t>
            </a:r>
            <a:r>
              <a:rPr lang="zh-TW" altLang="en-US"/>
              <a:t> 对关键帧为座标点的关键帧进行圆滑曲线相连后插值计算，</a:t>
            </a:r>
            <a:r>
              <a:rPr lang="zh-CN" altLang="en-US"/>
              <a:t>这里的主要目的是使得运行的轨迹变得圆滑；</a:t>
            </a:r>
            <a:endParaRPr lang="en-US" altLang="zh-CN"/>
          </a:p>
          <a:p>
            <a:r>
              <a:rPr lang="en-US" altLang="zh-TW" b="1"/>
              <a:t>kCAAnimationCubicPaced</a:t>
            </a:r>
            <a:r>
              <a:rPr lang="zh-TW" altLang="en-US"/>
              <a:t> 看这个名字就知道和</a:t>
            </a:r>
            <a:r>
              <a:rPr lang="en-US" altLang="zh-TW"/>
              <a:t>kCAAnimationCubic</a:t>
            </a:r>
            <a:r>
              <a:rPr lang="zh-TW" altLang="en-US"/>
              <a:t>有一定联系</a:t>
            </a:r>
            <a:r>
              <a:rPr lang="en-US" altLang="zh-TW"/>
              <a:t>,</a:t>
            </a:r>
            <a:r>
              <a:rPr lang="zh-TW" altLang="en-US"/>
              <a:t>其实就是在</a:t>
            </a:r>
            <a:r>
              <a:rPr lang="en-US" altLang="zh-TW"/>
              <a:t>kCAAnimationCubic</a:t>
            </a:r>
            <a:r>
              <a:rPr lang="zh-TW" altLang="en-US"/>
              <a:t>的基础上使得动画运行变得均匀</a:t>
            </a:r>
            <a:r>
              <a:rPr lang="en-US" altLang="zh-TW"/>
              <a:t>,</a:t>
            </a:r>
            <a:r>
              <a:rPr lang="zh-TW" altLang="en-US"/>
              <a:t>就是系统时间内运动的距离相同</a:t>
            </a:r>
            <a:r>
              <a:rPr lang="en-US" altLang="zh-TW"/>
              <a:t>,</a:t>
            </a:r>
            <a:r>
              <a:rPr lang="zh-TW" altLang="en-US"/>
              <a:t>此时</a:t>
            </a:r>
            <a:r>
              <a:rPr lang="en-US" altLang="zh-TW"/>
              <a:t>keyTimes</a:t>
            </a:r>
            <a:r>
              <a:rPr lang="zh-TW" altLang="en-US"/>
              <a:t>以及</a:t>
            </a:r>
            <a:r>
              <a:rPr lang="en-US" altLang="zh-TW"/>
              <a:t>timingFunctions</a:t>
            </a:r>
            <a:r>
              <a:rPr lang="zh-TW" altLang="en-US"/>
              <a:t>也是无效的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875FDEE-5AE6-3A4E-8640-2AF86CCB94FD}" type="slidenum">
              <a:rPr kumimoji="0" lang="en-US" altLang="zh-CN" sz="1200"/>
              <a:pPr/>
              <a:t>7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/* </a:t>
            </a:r>
            <a:r>
              <a:rPr lang="zh-TW" altLang="en-US" dirty="0"/>
              <a:t>过渡效果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fade     //</a:t>
            </a:r>
            <a:r>
              <a:rPr lang="zh-TW" altLang="en-US" dirty="0"/>
              <a:t>交叉淡化过渡</a:t>
            </a:r>
            <a:r>
              <a:rPr lang="en-US" altLang="zh-TW" dirty="0"/>
              <a:t>(</a:t>
            </a:r>
            <a:r>
              <a:rPr lang="zh-TW" altLang="en-US" dirty="0"/>
              <a:t>不支持过渡方向</a:t>
            </a:r>
            <a:r>
              <a:rPr lang="en-US" altLang="zh-TW" dirty="0"/>
              <a:t>) </a:t>
            </a:r>
            <a:r>
              <a:rPr lang="en-US" altLang="zh-CN" dirty="0"/>
              <a:t>kCATransitionFade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push     //</a:t>
            </a:r>
            <a:r>
              <a:rPr lang="zh-TW" altLang="en-US" dirty="0"/>
              <a:t>新视图把旧视图推出去</a:t>
            </a:r>
            <a:r>
              <a:rPr lang="en-US" altLang="zh-TW" dirty="0"/>
              <a:t>  </a:t>
            </a:r>
            <a:r>
              <a:rPr lang="en-US" altLang="zh-CN" dirty="0"/>
              <a:t>kCATransitionPush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 </a:t>
            </a:r>
            <a:r>
              <a:rPr lang="en-US" altLang="zh-TW" dirty="0"/>
              <a:t>moveIn   //</a:t>
            </a:r>
            <a:r>
              <a:rPr lang="zh-TW" altLang="en-US" dirty="0"/>
              <a:t>新视图移到旧视图上面</a:t>
            </a:r>
            <a:r>
              <a:rPr lang="en-US" altLang="zh-TW" dirty="0"/>
              <a:t>   </a:t>
            </a:r>
            <a:r>
              <a:rPr lang="en-US" altLang="zh-CN" dirty="0"/>
              <a:t>kCATransitionMoveIn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reveal   //</a:t>
            </a:r>
            <a:r>
              <a:rPr lang="zh-TW" altLang="en-US" dirty="0"/>
              <a:t>将旧视图移开</a:t>
            </a:r>
            <a:r>
              <a:rPr lang="en-US" altLang="zh-TW" dirty="0"/>
              <a:t>,</a:t>
            </a:r>
            <a:r>
              <a:rPr lang="zh-TW" altLang="en-US" dirty="0"/>
              <a:t>显示下面的新视图</a:t>
            </a:r>
            <a:r>
              <a:rPr lang="en-US" altLang="zh-TW" dirty="0"/>
              <a:t>  </a:t>
            </a:r>
            <a:r>
              <a:rPr lang="en-US" altLang="zh-CN" dirty="0"/>
              <a:t>kCATransitionReveal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cube     //</a:t>
            </a:r>
            <a:r>
              <a:rPr lang="zh-TW" altLang="en-US" dirty="0"/>
              <a:t>立方体翻滚效果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oglFlip  //</a:t>
            </a:r>
            <a:r>
              <a:rPr lang="zh-TW" altLang="en-US" dirty="0"/>
              <a:t>上下左右翻转效果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suckEffect   //</a:t>
            </a:r>
            <a:r>
              <a:rPr lang="zh-TW" altLang="en-US" dirty="0"/>
              <a:t>收缩效果，如一块布被抽走</a:t>
            </a:r>
            <a:r>
              <a:rPr lang="en-US" altLang="zh-TW" dirty="0"/>
              <a:t>(</a:t>
            </a:r>
            <a:r>
              <a:rPr lang="zh-TW" altLang="en-US" dirty="0"/>
              <a:t>不支持过渡方向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 rippleEffect //</a:t>
            </a:r>
            <a:r>
              <a:rPr lang="zh-TW" altLang="en-US" dirty="0"/>
              <a:t>滴水效果</a:t>
            </a:r>
            <a:r>
              <a:rPr lang="en-US" altLang="zh-TW" dirty="0"/>
              <a:t>(</a:t>
            </a:r>
            <a:r>
              <a:rPr lang="zh-TW" altLang="en-US" dirty="0"/>
              <a:t>不支持过渡方向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 pageCurl     //</a:t>
            </a:r>
            <a:r>
              <a:rPr lang="zh-TW" altLang="en-US" dirty="0"/>
              <a:t>向上翻页效果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pageUnCurl   //</a:t>
            </a:r>
            <a:r>
              <a:rPr lang="zh-TW" altLang="en-US" dirty="0"/>
              <a:t>向下翻页效果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TW" dirty="0"/>
              <a:t>cameraIrisHollowOpen  //</a:t>
            </a:r>
            <a:r>
              <a:rPr lang="zh-TW" altLang="en-US" dirty="0"/>
              <a:t>相机镜头打开效果</a:t>
            </a:r>
            <a:r>
              <a:rPr lang="en-US" altLang="zh-TW" dirty="0"/>
              <a:t>(</a:t>
            </a:r>
            <a:r>
              <a:rPr lang="zh-TW" altLang="en-US" dirty="0"/>
              <a:t>不支持过渡方向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 cameraIrisHollowClose //</a:t>
            </a:r>
            <a:r>
              <a:rPr lang="zh-TW" altLang="en-US" dirty="0"/>
              <a:t>相机镜头关上效果</a:t>
            </a:r>
            <a:r>
              <a:rPr lang="en-US" altLang="zh-TW" dirty="0"/>
              <a:t>(</a:t>
            </a:r>
            <a:r>
              <a:rPr lang="zh-TW" altLang="en-US" dirty="0"/>
              <a:t>不支持过渡方向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*/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</a:t>
            </a:r>
            <a:br>
              <a:rPr lang="zh-TW" altLang="en-US" dirty="0"/>
            </a:br>
            <a:r>
              <a:rPr lang="en-US" altLang="zh-TW" dirty="0"/>
              <a:t>/* </a:t>
            </a:r>
            <a:r>
              <a:rPr lang="zh-TW" altLang="en-US" dirty="0"/>
              <a:t>过渡方向</a:t>
            </a:r>
            <a:br>
              <a:rPr lang="zh-TW" altLang="en-US" dirty="0"/>
            </a:br>
            <a:r>
              <a:rPr lang="zh-TW" altLang="en-US" dirty="0"/>
              <a:t> </a:t>
            </a:r>
            <a:r>
              <a:rPr lang="en-US" altLang="zh-CN" dirty="0"/>
              <a:t>kCATransitionF</a:t>
            </a:r>
            <a:r>
              <a:rPr lang="en-US" altLang="zh-TW" dirty="0"/>
              <a:t>romRight</a:t>
            </a:r>
            <a:br>
              <a:rPr lang="en-US" altLang="zh-TW" dirty="0"/>
            </a:br>
            <a:r>
              <a:rPr lang="en-US" altLang="zh-TW" dirty="0"/>
              <a:t> </a:t>
            </a:r>
            <a:r>
              <a:rPr lang="en-US" altLang="zh-CN" dirty="0" smtClean="0"/>
              <a:t>kCATransitionF</a:t>
            </a:r>
            <a:r>
              <a:rPr lang="en-US" altLang="zh-TW" dirty="0" smtClean="0"/>
              <a:t>romLeft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</a:t>
            </a:r>
            <a:r>
              <a:rPr lang="en-US" altLang="zh-CN" dirty="0"/>
              <a:t>kCATransitionF</a:t>
            </a:r>
            <a:r>
              <a:rPr lang="en-US" altLang="zh-TW" dirty="0"/>
              <a:t>romBottom</a:t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 </a:t>
            </a:r>
            <a:r>
              <a:rPr lang="en-US" altLang="zh-CN" dirty="0" smtClean="0"/>
              <a:t>kCATransitionF</a:t>
            </a:r>
            <a:r>
              <a:rPr lang="en-US" altLang="zh-TW" dirty="0" smtClean="0"/>
              <a:t>romTop*/</a:t>
            </a:r>
          </a:p>
          <a:p>
            <a:pPr>
              <a:defRPr/>
            </a:pPr>
            <a:endParaRPr lang="en-US" altLang="zh-CN" dirty="0" smtClean="0"/>
          </a:p>
          <a:p>
            <a:pPr marL="171450" indent="-171450">
              <a:buFont typeface="Arial"/>
              <a:buChar char="•"/>
              <a:defRPr/>
            </a:pPr>
            <a:r>
              <a:rPr lang="en-US" altLang="zh-CN" dirty="0" smtClean="0"/>
              <a:t>CATransition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CATransition *anim = [CATransition animation];</a:t>
            </a:r>
          </a:p>
          <a:p>
            <a:pPr>
              <a:defRPr/>
            </a:pPr>
            <a:r>
              <a:rPr lang="en-US" altLang="zh-TW" dirty="0" smtClean="0"/>
              <a:t>anim.type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= @“cube”; // </a:t>
            </a:r>
            <a:r>
              <a:rPr lang="zh-TW" altLang="en-US" dirty="0" smtClean="0"/>
              <a:t>动画过渡类型</a:t>
            </a:r>
          </a:p>
          <a:p>
            <a:pPr>
              <a:defRPr/>
            </a:pPr>
            <a:r>
              <a:rPr lang="en-US" altLang="zh-TW" dirty="0" smtClean="0"/>
              <a:t>anim.subtype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= kCATransitionFromTop; // </a:t>
            </a:r>
            <a:r>
              <a:rPr lang="zh-TW" altLang="en-US" dirty="0" smtClean="0"/>
              <a:t>动画过渡方向</a:t>
            </a:r>
          </a:p>
          <a:p>
            <a:pPr>
              <a:defRPr/>
            </a:pPr>
            <a:r>
              <a:rPr lang="en-US" altLang="zh-TW" dirty="0" smtClean="0"/>
              <a:t>anim.duration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1; // </a:t>
            </a:r>
            <a:r>
              <a:rPr lang="zh-TW" altLang="en-US" dirty="0" smtClean="0"/>
              <a:t>动画持续</a:t>
            </a:r>
            <a:r>
              <a:rPr lang="en-US" altLang="zh-TW" dirty="0" smtClean="0"/>
              <a:t>1s</a:t>
            </a:r>
            <a:endParaRPr lang="zh-TW" altLang="en-US" dirty="0" smtClean="0"/>
          </a:p>
          <a:p>
            <a:pPr>
              <a:defRPr/>
            </a:pPr>
            <a:r>
              <a:rPr lang="en-US" altLang="zh-TW" dirty="0" smtClean="0"/>
              <a:t>// </a:t>
            </a:r>
            <a:r>
              <a:rPr lang="zh-TW" altLang="en-US" dirty="0" smtClean="0"/>
              <a:t>代理，动画执行完毕后会调用</a:t>
            </a:r>
            <a:r>
              <a:rPr lang="en-US" altLang="zh-TW" dirty="0" smtClean="0"/>
              <a:t>delegate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animationDidStop:finished:</a:t>
            </a:r>
            <a:endParaRPr lang="zh-TW" altLang="en-US" dirty="0" smtClean="0"/>
          </a:p>
          <a:p>
            <a:pPr>
              <a:defRPr/>
            </a:pPr>
            <a:r>
              <a:rPr lang="en-US" altLang="zh-CN" dirty="0" smtClean="0"/>
              <a:t>anim.delegate = self;</a:t>
            </a:r>
          </a:p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r>
              <a:rPr lang="en-US" altLang="zh-CN" dirty="0" smtClean="0"/>
              <a:t>/*******</a:t>
            </a:r>
            <a:r>
              <a:rPr lang="zh-CN" altLang="en-US" dirty="0" smtClean="0"/>
              <a:t>中间穿插改变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属性的代码</a:t>
            </a:r>
            <a:r>
              <a:rPr lang="en-US" altLang="zh-CN" dirty="0" smtClean="0"/>
              <a:t>**********/   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[layer addAnimation:anim forKey:nil];</a:t>
            </a:r>
            <a:endParaRPr lang="zh-CN" altLang="en-US" dirty="0"/>
          </a:p>
        </p:txBody>
      </p:sp>
      <p:sp>
        <p:nvSpPr>
          <p:cNvPr id="399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36B4077-AED6-A941-B15E-836D39FCF693}" type="slidenum">
              <a:rPr kumimoji="0" lang="en-US" altLang="zh-CN" sz="1200"/>
              <a:pPr/>
              <a:t>9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// </a:t>
            </a:r>
            <a:r>
              <a:rPr lang="zh-CN" altLang="en-US"/>
              <a:t>说明需要执行动画</a:t>
            </a:r>
          </a:p>
          <a:p>
            <a:r>
              <a:rPr lang="en-US" altLang="zh-CN"/>
              <a:t>[UIView beginAnimations:nil context:nil];</a:t>
            </a:r>
          </a:p>
          <a:p>
            <a:r>
              <a:rPr lang="en-US" altLang="zh-TW"/>
              <a:t>// </a:t>
            </a:r>
            <a:r>
              <a:rPr lang="zh-TW" altLang="en-US"/>
              <a:t>设置动画持续事件</a:t>
            </a:r>
          </a:p>
          <a:p>
            <a:r>
              <a:rPr lang="en-US" altLang="zh-CN"/>
              <a:t>[UIView setAnimationDuration:1];</a:t>
            </a:r>
          </a:p>
          <a:p>
            <a:r>
              <a:rPr lang="en-US" altLang="zh-TW"/>
              <a:t>// </a:t>
            </a:r>
            <a:r>
              <a:rPr lang="zh-TW" altLang="en-US"/>
              <a:t>设置转场动画</a:t>
            </a:r>
          </a:p>
          <a:p>
            <a:r>
              <a:rPr lang="en-US" altLang="zh-CN"/>
              <a:t>[UIView setAnimationTransition:UIViewAnimationTransitionCurlUp forView:self.view cache:YES];</a:t>
            </a:r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交换子视图的位置</a:t>
            </a:r>
          </a:p>
          <a:p>
            <a:r>
              <a:rPr lang="en-US" altLang="zh-CN"/>
              <a:t>[self.view exchangeSubviewAtIndex:0 withSubviewAtIndex:1];</a:t>
            </a:r>
          </a:p>
          <a:p>
            <a:endParaRPr lang="en-US" altLang="zh-TW"/>
          </a:p>
          <a:p>
            <a:r>
              <a:rPr lang="en-US" altLang="zh-TW"/>
              <a:t>// </a:t>
            </a:r>
            <a:r>
              <a:rPr lang="zh-TW" altLang="en-US"/>
              <a:t>提交动画</a:t>
            </a:r>
          </a:p>
          <a:p>
            <a:r>
              <a:rPr lang="en-US" altLang="zh-CN"/>
              <a:t>[UIView commitAnimations];</a:t>
            </a:r>
            <a:endParaRPr lang="zh-CN" altLang="en-US"/>
          </a:p>
        </p:txBody>
      </p:sp>
      <p:sp>
        <p:nvSpPr>
          <p:cNvPr id="4198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7ED0D32-23C1-7F46-BE05-7E2D1CEF8C2A}" type="slidenum">
              <a:rPr kumimoji="0" lang="en-US" altLang="zh-CN" sz="1200"/>
              <a:pPr/>
              <a:t>10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  <a:defRPr/>
            </a:pPr>
            <a:r>
              <a:rPr lang="zh-CN" altLang="en-US" dirty="0" smtClean="0"/>
              <a:t>动画的节奏控制，跟</a:t>
            </a:r>
            <a:r>
              <a:rPr lang="en-US" altLang="zh-CN" dirty="0" smtClean="0"/>
              <a:t>CAAnimation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timingFunction</a:t>
            </a:r>
            <a:r>
              <a:rPr lang="zh-CN" altLang="en-US" dirty="0" smtClean="0"/>
              <a:t>属性类似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typedef NS_ENUM(NSInteger, UIViewAnimationCurve) {</a:t>
            </a:r>
          </a:p>
          <a:p>
            <a:pPr>
              <a:defRPr/>
            </a:pPr>
            <a:r>
              <a:rPr lang="en-US" altLang="zh-CN" dirty="0" smtClean="0"/>
              <a:t>    UIViewAnimationCurveEaseInOut,         // slow at beginning and end</a:t>
            </a:r>
          </a:p>
          <a:p>
            <a:pPr>
              <a:defRPr/>
            </a:pPr>
            <a:r>
              <a:rPr lang="en-US" altLang="zh-CN" dirty="0" smtClean="0"/>
              <a:t>    UIViewAnimationCurveEaseIn,            // slow at beginning</a:t>
            </a:r>
          </a:p>
          <a:p>
            <a:pPr>
              <a:defRPr/>
            </a:pPr>
            <a:r>
              <a:rPr lang="en-US" altLang="zh-CN" dirty="0" smtClean="0"/>
              <a:t>    UIViewAnimationCurveEaseOut,           // slow at end</a:t>
            </a:r>
          </a:p>
          <a:p>
            <a:pPr>
              <a:defRPr/>
            </a:pPr>
            <a:r>
              <a:rPr lang="en-US" altLang="zh-CN" dirty="0" smtClean="0"/>
              <a:t>    UIViewAnimationCurveLinear</a:t>
            </a:r>
          </a:p>
          <a:p>
            <a:pPr>
              <a:defRPr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40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3E29FC5-04FC-1B44-909F-2EDEE4EAB63F}" type="slidenum">
              <a:rPr kumimoji="0" lang="en-US" altLang="zh-CN" sz="1200"/>
              <a:pPr/>
              <a:t>11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typedef NS_ENUM(NSInteger, UIViewAnimationTransition) {</a:t>
            </a:r>
          </a:p>
          <a:p>
            <a:r>
              <a:rPr lang="en-US" altLang="zh-CN"/>
              <a:t>    UIViewAnimationTransitionNone,</a:t>
            </a:r>
          </a:p>
          <a:p>
            <a:r>
              <a:rPr lang="en-US" altLang="zh-CN"/>
              <a:t>    UIViewAnimationTransitionFlipFromLeft,</a:t>
            </a:r>
          </a:p>
          <a:p>
            <a:r>
              <a:rPr lang="en-US" altLang="zh-CN"/>
              <a:t>    UIViewAnimationTransitionFlipFromRight,</a:t>
            </a:r>
          </a:p>
          <a:p>
            <a:r>
              <a:rPr lang="en-US" altLang="zh-CN"/>
              <a:t>    UIViewAnimationTransitionCurlUp,</a:t>
            </a:r>
          </a:p>
          <a:p>
            <a:r>
              <a:rPr lang="en-US" altLang="zh-CN"/>
              <a:t>    UIViewAnimationTransitionCurlDown,</a:t>
            </a:r>
          </a:p>
          <a:p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460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B628C4C-695B-A840-8ACB-424F290C700C}" type="slidenum">
              <a:rPr kumimoji="0" lang="en-US" altLang="zh-CN" sz="1200"/>
              <a:pPr/>
              <a:t>12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  <a:defRPr/>
            </a:pPr>
            <a:r>
              <a:rPr lang="zh-CN" altLang="en-US" dirty="0" smtClean="0"/>
              <a:t>动画的节奏控制枚举常量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UIViewAnimationOptionCurveEaseInOut</a:t>
            </a:r>
          </a:p>
          <a:p>
            <a:pPr>
              <a:defRPr/>
            </a:pPr>
            <a:r>
              <a:rPr lang="en-US" altLang="zh-CN" dirty="0" smtClean="0"/>
              <a:t>UIViewAnimationOptionCurveEaseIn               </a:t>
            </a:r>
          </a:p>
          <a:p>
            <a:pPr>
              <a:defRPr/>
            </a:pPr>
            <a:r>
              <a:rPr lang="en-US" altLang="zh-CN" dirty="0" smtClean="0"/>
              <a:t>UIViewAnimationOptionCurveEaseOut</a:t>
            </a:r>
          </a:p>
          <a:p>
            <a:pPr>
              <a:defRPr/>
            </a:pPr>
            <a:r>
              <a:rPr lang="en-US" altLang="zh-CN" dirty="0" smtClean="0"/>
              <a:t>UIViewAnimationOptionCurveLinear </a:t>
            </a:r>
            <a:endParaRPr lang="zh-CN" altLang="en-US" dirty="0"/>
          </a:p>
        </p:txBody>
      </p:sp>
      <p:sp>
        <p:nvSpPr>
          <p:cNvPr id="481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6E994B-2DF0-4843-B57C-6C2A9025C018}" type="slidenum">
              <a:rPr kumimoji="0" lang="en-US" altLang="zh-CN" sz="1200"/>
              <a:pPr/>
              <a:t>13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51F3B-60F8-F548-A31E-FBD4CDFF9E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764B4-59C2-5141-B4BC-05279564D1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3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68774-7876-B245-A71C-962F57472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12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6C3E4-0E5A-D44A-A649-D6D15AFA4C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8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059F2-B830-5B4E-AF05-7EA33CD347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0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9B4EF-0082-DE4D-99D1-583DC8779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0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093F-0D0F-EE47-A76E-8AD4019EDE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4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F2ACC-247A-4F4F-81AF-E75410A6A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EFC5-3634-FA4C-B93E-F47E465C1E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62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49DD2-E7F1-A148-91BF-EFCE0B495A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68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AD653-5E4E-384F-BCA0-EFE0207D0B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0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ACC4E-885E-5A42-B4E8-A24309F44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58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D92F4-12D5-8C44-93C1-4F1498BBC0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D0CF2-D7F8-244C-8F27-9491D659A7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61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D6A1F-3A56-6841-AA13-0C3C94A2F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2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B6717-7726-6C48-A8E0-3A49BAE5BE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FA11E-1454-6349-A35F-0596CD4525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3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2D1A-39EB-9647-9FEA-F29262651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2D034-93FD-4C42-87DB-F6304842F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7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52942-1023-A345-B011-B3F99818C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585E5-723B-A34B-879E-CE4DFD5E8D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9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7A547-8ADC-9B41-A612-8BBE85247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3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029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ja-JP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  <a:endParaRPr lang="en-US" altLang="zh-CN" sz="3300" b="1">
              <a:solidFill>
                <a:srgbClr val="FF0000"/>
              </a:solidFill>
              <a:latin typeface="隶书" charset="0"/>
              <a:ea typeface="隶书" charset="0"/>
              <a:cs typeface="隶书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03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A1EF178D-A602-DE47-A5D2-5042CB1D7D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2B99D9E-99B2-AE49-911D-1069B98EB1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1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ja-JP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  <a:endParaRPr lang="en-US" altLang="zh-CN" sz="3300" b="1">
              <a:solidFill>
                <a:srgbClr val="FF0000"/>
              </a:solidFill>
              <a:latin typeface="隶书" charset="0"/>
              <a:ea typeface="隶书" charset="0"/>
              <a:cs typeface="隶书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页脚占位符 2"/>
          <p:cNvSpPr txBox="1">
            <a:spLocks noGrp="1" noChangeArrowheads="1"/>
          </p:cNvSpPr>
          <p:nvPr/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1400"/>
              <a:t>北京传智播客教育   </a:t>
            </a:r>
            <a:r>
              <a:rPr kumimoji="0" lang="en-US" altLang="zh-CN" sz="1400"/>
              <a:t>www.itcast.cn</a:t>
            </a:r>
          </a:p>
        </p:txBody>
      </p:sp>
      <p:sp>
        <p:nvSpPr>
          <p:cNvPr id="26626" name="Rectangle 8"/>
          <p:cNvSpPr txBox="1">
            <a:spLocks noGrp="1" noChangeArrowheads="1"/>
          </p:cNvSpPr>
          <p:nvPr/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1400"/>
              <a:t>北京传智播客教育   </a:t>
            </a:r>
            <a:r>
              <a:rPr kumimoji="0" lang="en-US" altLang="zh-CN" sz="1400"/>
              <a:t>www.itcast.cn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1916113"/>
            <a:ext cx="8064500" cy="936625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kumimoji="0" lang="zh-CN" altLang="en-US" sz="4800" b="1" smtClean="0">
                <a:latin typeface="Courier New" charset="0"/>
                <a:ea typeface="黑体" charset="0"/>
                <a:cs typeface="黑体" charset="0"/>
              </a:rPr>
              <a:t>核心动画</a:t>
            </a:r>
            <a:endParaRPr kumimoji="0" lang="en-US" altLang="zh-CN" sz="4800" b="1" dirty="0">
              <a:latin typeface="Courier New" charset="0"/>
              <a:ea typeface="黑体" charset="0"/>
              <a:cs typeface="黑体" charset="0"/>
            </a:endParaRPr>
          </a:p>
        </p:txBody>
      </p:sp>
      <p:sp>
        <p:nvSpPr>
          <p:cNvPr id="26628" name="Text Box 9"/>
          <p:cNvSpPr txBox="1">
            <a:spLocks noChangeArrowheads="1"/>
          </p:cNvSpPr>
          <p:nvPr/>
        </p:nvSpPr>
        <p:spPr bwMode="auto">
          <a:xfrm>
            <a:off x="2987675" y="4437063"/>
            <a:ext cx="38893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3600" b="1"/>
              <a:t>讲师：李明杰</a:t>
            </a:r>
            <a:endParaRPr kumimoji="0" lang="zh-CN" altLang="en-US" sz="3600">
              <a:ea typeface="华文行楷" charset="0"/>
              <a:cs typeface="华文行楷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55875" y="5229225"/>
            <a:ext cx="4176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1400" dirty="0" smtClean="0">
                <a:latin typeface="Courier New"/>
                <a:ea typeface="+mn-ea"/>
                <a:cs typeface="Courier New"/>
              </a:rPr>
              <a:t>技术博客：</a:t>
            </a:r>
            <a:r>
              <a:rPr kumimoji="0" lang="en-US" altLang="zh-CN" sz="1400" dirty="0" smtClean="0">
                <a:latin typeface="Courier New"/>
                <a:ea typeface="+mn-ea"/>
                <a:cs typeface="Courier New"/>
              </a:rPr>
              <a:t>http://www.cnblogs.com/mjios</a:t>
            </a:r>
            <a:endParaRPr kumimoji="0" lang="zh-CN" altLang="en-US" sz="1400" dirty="0" smtClean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392613"/>
          </a:xfrm>
        </p:spPr>
        <p:txBody>
          <a:bodyPr/>
          <a:lstStyle/>
          <a:p>
            <a:pPr>
              <a:defRPr/>
            </a:pP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UIKit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直接将动画集成到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类中，当内部的一些属性发生改变时，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将为这些改变提供动画支持</a:t>
            </a:r>
            <a:endParaRPr lang="en-US" altLang="zh-CN" sz="18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defRPr/>
            </a:pPr>
            <a:r>
              <a:rPr lang="zh-CN" altLang="en-US" sz="1800" dirty="0" smtClean="0"/>
              <a:t>执行动画所需要的工作由</a:t>
            </a:r>
            <a:r>
              <a:rPr lang="en-US" altLang="zh-CN" sz="1800" dirty="0" smtClean="0"/>
              <a:t>UIView</a:t>
            </a:r>
            <a:r>
              <a:rPr lang="zh-CN" altLang="en-US" sz="1800" dirty="0" smtClean="0"/>
              <a:t>类自动完成，但仍要在希望执行动画时通知视图，为此需要将改变属性的代码放在</a:t>
            </a:r>
            <a:r>
              <a:rPr lang="en-US" altLang="zh-CN" sz="1800" dirty="0" smtClean="0"/>
              <a:t>[UIView </a:t>
            </a:r>
            <a:r>
              <a:rPr lang="en-US" altLang="zh-CN" sz="1800" b="1" dirty="0" smtClean="0"/>
              <a:t>beginAnimations</a:t>
            </a:r>
            <a:r>
              <a:rPr lang="en-US" altLang="zh-CN" sz="1800" dirty="0" smtClean="0"/>
              <a:t>:nil </a:t>
            </a:r>
            <a:r>
              <a:rPr lang="en-US" altLang="zh-CN" sz="1800" b="1" dirty="0" smtClean="0"/>
              <a:t>context</a:t>
            </a:r>
            <a:r>
              <a:rPr lang="en-US" altLang="zh-CN" sz="1800" dirty="0" smtClean="0"/>
              <a:t>:nil]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[UIView </a:t>
            </a:r>
            <a:r>
              <a:rPr lang="en-US" altLang="zh-CN" sz="1800" b="1" dirty="0" smtClean="0"/>
              <a:t>commitAnimations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之间</a:t>
            </a: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常见方法解析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setAnimationDelegate</a:t>
            </a:r>
            <a:r>
              <a:rPr lang="en-US" altLang="zh-CN" sz="1800" dirty="0"/>
              <a:t>:(id)</a:t>
            </a:r>
            <a:r>
              <a:rPr lang="en-US" altLang="zh-CN" sz="1800" dirty="0" smtClean="0"/>
              <a:t>delegate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设置动画代理对象，当动画开始或者结束时会发消息给代理对象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setAnimationWillStartSelector</a:t>
            </a:r>
            <a:r>
              <a:rPr lang="en-US" altLang="zh-CN" sz="1800" dirty="0"/>
              <a:t>:(SEL)</a:t>
            </a:r>
            <a:r>
              <a:rPr lang="en-US" altLang="zh-CN" sz="1800" dirty="0" smtClean="0"/>
              <a:t>selector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当动画即将开始时，执行</a:t>
            </a:r>
            <a:r>
              <a:rPr lang="en-US" altLang="zh-CN" sz="1800" dirty="0" smtClean="0"/>
              <a:t>delegate</a:t>
            </a:r>
            <a:r>
              <a:rPr lang="zh-CN" altLang="en-US" sz="1800" dirty="0" smtClean="0"/>
              <a:t>对象的</a:t>
            </a:r>
            <a:r>
              <a:rPr lang="en-US" altLang="zh-CN" sz="1800" dirty="0" smtClean="0"/>
              <a:t>selector</a:t>
            </a:r>
            <a:r>
              <a:rPr lang="zh-CN" altLang="en-US" sz="1800" dirty="0" smtClean="0"/>
              <a:t>，并且把</a:t>
            </a:r>
            <a:r>
              <a:rPr lang="en-US" altLang="zh-CN" sz="1800" dirty="0" smtClean="0"/>
              <a:t>beginAnimations:context:</a:t>
            </a:r>
            <a:r>
              <a:rPr lang="zh-CN" altLang="en-US" sz="1800" dirty="0" smtClean="0"/>
              <a:t>中传入的参数传进</a:t>
            </a:r>
            <a:r>
              <a:rPr lang="en-US" altLang="zh-CN" sz="1800" dirty="0" smtClean="0"/>
              <a:t>selector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setAnimationDidStopSelector</a:t>
            </a:r>
            <a:r>
              <a:rPr lang="en-US" altLang="zh-CN" sz="1800" dirty="0"/>
              <a:t>:(SEL)</a:t>
            </a:r>
            <a:r>
              <a:rPr lang="en-US" altLang="zh-CN" sz="1800" dirty="0" smtClean="0"/>
              <a:t>selector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当动画结束时，执行</a:t>
            </a:r>
            <a:r>
              <a:rPr lang="en-US" altLang="zh-CN" sz="1800" dirty="0" smtClean="0"/>
              <a:t>delegate</a:t>
            </a:r>
            <a:r>
              <a:rPr lang="zh-CN" altLang="en-US" sz="1800" dirty="0" smtClean="0"/>
              <a:t>对象的</a:t>
            </a:r>
            <a:r>
              <a:rPr lang="en-US" altLang="zh-CN" sz="1800" dirty="0" smtClean="0"/>
              <a:t>selector</a:t>
            </a:r>
            <a:r>
              <a:rPr lang="zh-CN" altLang="en-US" sz="1800" dirty="0" smtClean="0"/>
              <a:t>，并且把</a:t>
            </a:r>
            <a:r>
              <a:rPr lang="en-US" altLang="zh-CN" sz="1800" dirty="0" smtClean="0"/>
              <a:t>beginAnimations:context:</a:t>
            </a:r>
            <a:r>
              <a:rPr lang="zh-CN" altLang="en-US" sz="1800" dirty="0" smtClean="0"/>
              <a:t>中传入的参数传进</a:t>
            </a:r>
            <a:r>
              <a:rPr lang="en-US" altLang="zh-CN" sz="1800" dirty="0" smtClean="0"/>
              <a:t>selector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 smtClean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713788" cy="4392613"/>
          </a:xfrm>
        </p:spPr>
        <p:txBody>
          <a:bodyPr/>
          <a:lstStyle/>
          <a:p>
            <a:pPr>
              <a:buFont typeface="Wingdings" charset="2"/>
              <a:buChar char="u"/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setAnimationDuration</a:t>
            </a:r>
            <a:r>
              <a:rPr lang="en-US" altLang="zh-CN" sz="1800" dirty="0"/>
              <a:t>:(NSTimeInterval)</a:t>
            </a:r>
            <a:r>
              <a:rPr lang="en-US" altLang="zh-CN" sz="1800" dirty="0" smtClean="0"/>
              <a:t>duration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动画的持续时间，秒为单位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+ </a:t>
            </a:r>
            <a:r>
              <a:rPr lang="en-US" altLang="zh-CN" sz="1800" dirty="0"/>
              <a:t>(void)</a:t>
            </a:r>
            <a:r>
              <a:rPr lang="en-US" altLang="zh-CN" sz="1800" b="1" dirty="0"/>
              <a:t>setAnimationDelay</a:t>
            </a:r>
            <a:r>
              <a:rPr lang="en-US" altLang="zh-CN" sz="1800" dirty="0"/>
              <a:t>:(NSTimeInterval)</a:t>
            </a:r>
            <a:r>
              <a:rPr lang="en-US" altLang="zh-CN" sz="1800" dirty="0" smtClean="0"/>
              <a:t>delay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动画延迟</a:t>
            </a:r>
            <a:r>
              <a:rPr lang="en-US" altLang="zh-CN" sz="1800" dirty="0" smtClean="0"/>
              <a:t>delay</a:t>
            </a:r>
            <a:r>
              <a:rPr lang="zh-CN" altLang="en-US" sz="1800" dirty="0" smtClean="0"/>
              <a:t>秒后再开始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+ </a:t>
            </a:r>
            <a:r>
              <a:rPr lang="en-US" altLang="zh-CN" sz="1800" dirty="0"/>
              <a:t>(void)</a:t>
            </a:r>
            <a:r>
              <a:rPr lang="en-US" altLang="zh-CN" sz="1800" b="1" dirty="0"/>
              <a:t>setAnimationStartDate</a:t>
            </a:r>
            <a:r>
              <a:rPr lang="en-US" altLang="zh-CN" sz="1800" dirty="0"/>
              <a:t>:(NSDate *)</a:t>
            </a:r>
            <a:r>
              <a:rPr lang="en-US" altLang="zh-CN" sz="1800" dirty="0" smtClean="0"/>
              <a:t>startDate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动画的开始时间，默认为</a:t>
            </a:r>
            <a:r>
              <a:rPr lang="en-US" altLang="zh-CN" sz="1800" dirty="0" smtClean="0"/>
              <a:t>now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+ </a:t>
            </a:r>
            <a:r>
              <a:rPr lang="en-US" altLang="zh-CN" sz="1800" dirty="0"/>
              <a:t>(void)</a:t>
            </a:r>
            <a:r>
              <a:rPr lang="en-US" altLang="zh-CN" sz="1800" b="1" dirty="0"/>
              <a:t>setAnimationCurve</a:t>
            </a:r>
            <a:r>
              <a:rPr lang="en-US" altLang="zh-CN" sz="1800" dirty="0"/>
              <a:t>:(UIViewAnimationCurve)</a:t>
            </a:r>
            <a:r>
              <a:rPr lang="en-US" altLang="zh-CN" sz="1800" dirty="0" smtClean="0"/>
              <a:t>curve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动画的节奏控制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具体看下面的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备注</a:t>
            </a:r>
            <a:r>
              <a:rPr lang="en-US" altLang="zh-CN" sz="1800" dirty="0" smtClean="0"/>
              <a:t>”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+ </a:t>
            </a:r>
            <a:r>
              <a:rPr lang="en-US" altLang="zh-CN" sz="1800" dirty="0"/>
              <a:t>(void)</a:t>
            </a:r>
            <a:r>
              <a:rPr lang="en-US" altLang="zh-CN" sz="1800" b="1" dirty="0"/>
              <a:t>setAnimationRepeatCount</a:t>
            </a:r>
            <a:r>
              <a:rPr lang="en-US" altLang="zh-CN" sz="1800" dirty="0"/>
              <a:t>:(float)</a:t>
            </a:r>
            <a:r>
              <a:rPr lang="en-US" altLang="zh-CN" sz="1800" dirty="0" smtClean="0"/>
              <a:t>repeatCount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动画的重复次数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+ </a:t>
            </a:r>
            <a:r>
              <a:rPr lang="en-US" altLang="zh-CN" sz="1800" dirty="0"/>
              <a:t>(void)</a:t>
            </a:r>
            <a:r>
              <a:rPr lang="en-US" altLang="zh-CN" sz="1800" b="1" dirty="0"/>
              <a:t>setAnimationRepeatAutoreverses</a:t>
            </a:r>
            <a:r>
              <a:rPr lang="en-US" altLang="zh-CN" sz="1800" dirty="0"/>
              <a:t>:(BOOL)</a:t>
            </a:r>
            <a:r>
              <a:rPr lang="en-US" altLang="zh-CN" sz="1800" dirty="0" smtClean="0"/>
              <a:t>repeatAutoreverses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如果设置为</a:t>
            </a:r>
            <a:r>
              <a:rPr lang="en-US" altLang="zh-CN" sz="1800" dirty="0" smtClean="0"/>
              <a:t>YES,</a:t>
            </a:r>
            <a:r>
              <a:rPr lang="zh-CN" altLang="en-US" sz="1800" dirty="0" smtClean="0"/>
              <a:t>代表动画每次重复执行的效果会跟上一次相反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713788" cy="4392613"/>
          </a:xfrm>
        </p:spPr>
        <p:txBody>
          <a:bodyPr/>
          <a:lstStyle/>
          <a:p>
            <a:pPr>
              <a:buFont typeface="Wingdings" charset="2"/>
              <a:buChar char="u"/>
              <a:defRPr/>
            </a:pPr>
            <a:r>
              <a:rPr lang="en-US" altLang="zh-CN" sz="2000" dirty="0"/>
              <a:t>+ (void)</a:t>
            </a:r>
            <a:r>
              <a:rPr lang="en-US" altLang="zh-CN" sz="2000" b="1" dirty="0"/>
              <a:t>setAnimationTransition</a:t>
            </a:r>
            <a:r>
              <a:rPr lang="en-US" altLang="zh-CN" sz="2000" dirty="0"/>
              <a:t>:(UIViewAnimationTransition)transition </a:t>
            </a:r>
            <a:r>
              <a:rPr lang="en-US" altLang="zh-CN" sz="2000" b="1" dirty="0"/>
              <a:t>forView</a:t>
            </a:r>
            <a:r>
              <a:rPr lang="en-US" altLang="zh-CN" sz="2000" dirty="0"/>
              <a:t>:(UIView *)view </a:t>
            </a:r>
            <a:r>
              <a:rPr lang="en-US" altLang="zh-CN" sz="2000" b="1" dirty="0"/>
              <a:t>cache</a:t>
            </a:r>
            <a:r>
              <a:rPr lang="en-US" altLang="zh-CN" sz="2000" dirty="0"/>
              <a:t>:(BOOL)</a:t>
            </a:r>
            <a:r>
              <a:rPr lang="en-US" altLang="zh-CN" sz="2000" dirty="0" smtClean="0"/>
              <a:t>cache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2000" dirty="0" smtClean="0"/>
              <a:t>设置视图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的过渡效果</a:t>
            </a:r>
            <a:r>
              <a:rPr lang="en-US" altLang="zh-CN" sz="2000" dirty="0" smtClean="0"/>
              <a:t>, transition</a:t>
            </a:r>
            <a:r>
              <a:rPr lang="zh-CN" altLang="en-US" sz="2000" dirty="0" smtClean="0"/>
              <a:t>指定过渡类型</a:t>
            </a:r>
            <a:r>
              <a:rPr lang="en-US" altLang="zh-CN" sz="2000" dirty="0" smtClean="0"/>
              <a:t>, cache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YES</a:t>
            </a:r>
            <a:r>
              <a:rPr lang="zh-CN" altLang="en-US" sz="2000" dirty="0" smtClean="0"/>
              <a:t>代表使用视图缓存，性能较好</a:t>
            </a:r>
            <a:endParaRPr lang="en-US" altLang="zh-CN" sz="2000" dirty="0" smtClean="0"/>
          </a:p>
          <a:p>
            <a:pPr marL="0" indent="0">
              <a:buFont typeface="Wingdings" charset="0"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Block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642350" cy="4392613"/>
          </a:xfrm>
        </p:spPr>
        <p:txBody>
          <a:bodyPr/>
          <a:lstStyle/>
          <a:p>
            <a:pPr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animateWithDuration</a:t>
            </a:r>
            <a:r>
              <a:rPr lang="en-US" altLang="zh-CN" sz="1800" dirty="0"/>
              <a:t>:(NSTimeInterval)duration </a:t>
            </a:r>
            <a:r>
              <a:rPr lang="en-US" altLang="zh-CN" sz="1800" b="1" dirty="0"/>
              <a:t>delay</a:t>
            </a:r>
            <a:r>
              <a:rPr lang="en-US" altLang="zh-CN" sz="1800" dirty="0"/>
              <a:t>:(NSTimeInterval)delay </a:t>
            </a:r>
            <a:r>
              <a:rPr lang="en-US" altLang="zh-CN" sz="1800" b="1" dirty="0"/>
              <a:t>options</a:t>
            </a:r>
            <a:r>
              <a:rPr lang="en-US" altLang="zh-CN" sz="1800" dirty="0"/>
              <a:t>:(UIViewAnimationOptions)options </a:t>
            </a:r>
            <a:r>
              <a:rPr lang="en-US" altLang="zh-CN" sz="1800" b="1" dirty="0"/>
              <a:t>animations</a:t>
            </a:r>
            <a:r>
              <a:rPr lang="en-US" altLang="zh-CN" sz="1800" dirty="0"/>
              <a:t>:(void (^)(void))animations </a:t>
            </a:r>
            <a:r>
              <a:rPr lang="en-US" altLang="zh-CN" sz="1800" b="1" dirty="0"/>
              <a:t>completion</a:t>
            </a:r>
            <a:r>
              <a:rPr lang="en-US" altLang="zh-CN" sz="1800" dirty="0"/>
              <a:t>:(void (^)(BOOL finished))</a:t>
            </a:r>
            <a:r>
              <a:rPr lang="en-US" altLang="zh-CN" sz="1800" dirty="0" smtClean="0"/>
              <a:t>completion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参数解析</a:t>
            </a:r>
            <a:r>
              <a:rPr lang="en-US" altLang="zh-CN" sz="1800" dirty="0" smtClean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duration</a:t>
            </a:r>
            <a:r>
              <a:rPr lang="zh-CN" altLang="en-US" sz="1800" dirty="0" smtClean="0"/>
              <a:t>：动画的持续时间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delay</a:t>
            </a:r>
            <a:r>
              <a:rPr lang="zh-CN" altLang="en-US" sz="1800" dirty="0" smtClean="0"/>
              <a:t>：动画延迟</a:t>
            </a:r>
            <a:r>
              <a:rPr lang="en-US" altLang="zh-CN" sz="1800" dirty="0" smtClean="0"/>
              <a:t>delay</a:t>
            </a:r>
            <a:r>
              <a:rPr lang="zh-CN" altLang="en-US" sz="1800" dirty="0" smtClean="0"/>
              <a:t>秒后开始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options</a:t>
            </a:r>
            <a:r>
              <a:rPr lang="zh-CN" altLang="en-US" sz="1800" dirty="0" smtClean="0"/>
              <a:t>：动画的节奏控制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animations</a:t>
            </a:r>
            <a:r>
              <a:rPr lang="zh-CN" altLang="en-US" sz="1800" dirty="0" smtClean="0"/>
              <a:t>：将改变视图属性的代码放在这个</a:t>
            </a:r>
            <a:r>
              <a:rPr lang="en-US" altLang="zh-CN" sz="1800" dirty="0" smtClean="0"/>
              <a:t>block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completion</a:t>
            </a:r>
            <a:r>
              <a:rPr lang="zh-CN" altLang="en-US" sz="1800" dirty="0" smtClean="0"/>
              <a:t>：动画结束后，会自动调用这个</a:t>
            </a:r>
            <a:r>
              <a:rPr lang="en-US" altLang="zh-CN" sz="1800" dirty="0" smtClean="0"/>
              <a:t>block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Block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642350" cy="4392613"/>
          </a:xfrm>
        </p:spPr>
        <p:txBody>
          <a:bodyPr/>
          <a:lstStyle/>
          <a:p>
            <a:pPr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transitionWithView</a:t>
            </a:r>
            <a:r>
              <a:rPr lang="en-US" altLang="zh-CN" sz="1800" dirty="0"/>
              <a:t>:(UIView *)view </a:t>
            </a:r>
            <a:r>
              <a:rPr lang="en-US" altLang="zh-CN" sz="1800" b="1" dirty="0"/>
              <a:t>duration</a:t>
            </a:r>
            <a:r>
              <a:rPr lang="en-US" altLang="zh-CN" sz="1800" dirty="0"/>
              <a:t>:(NSTimeInterval)duration </a:t>
            </a:r>
            <a:r>
              <a:rPr lang="en-US" altLang="zh-CN" sz="1800" b="1" dirty="0"/>
              <a:t>options</a:t>
            </a:r>
            <a:r>
              <a:rPr lang="en-US" altLang="zh-CN" sz="1800" dirty="0"/>
              <a:t>:(UIViewAnimationOptions)options </a:t>
            </a:r>
            <a:r>
              <a:rPr lang="en-US" altLang="zh-CN" sz="1800" b="1" dirty="0"/>
              <a:t>animations</a:t>
            </a:r>
            <a:r>
              <a:rPr lang="en-US" altLang="zh-CN" sz="1800" dirty="0"/>
              <a:t>:(void (^)(void))animations </a:t>
            </a:r>
            <a:r>
              <a:rPr lang="en-US" altLang="zh-CN" sz="1800" b="1" dirty="0"/>
              <a:t>completion</a:t>
            </a:r>
            <a:r>
              <a:rPr lang="en-US" altLang="zh-CN" sz="1800" dirty="0"/>
              <a:t>:(void (^)(BOOL finished))</a:t>
            </a:r>
            <a:r>
              <a:rPr lang="en-US" altLang="zh-CN" sz="1800" dirty="0" smtClean="0"/>
              <a:t>completion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参数解析</a:t>
            </a:r>
            <a:r>
              <a:rPr lang="en-US" altLang="zh-CN" sz="1800" dirty="0" smtClean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duration</a:t>
            </a:r>
            <a:r>
              <a:rPr lang="zh-CN" altLang="en-US" sz="1800" dirty="0" smtClean="0"/>
              <a:t>：动画的持续时间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view</a:t>
            </a:r>
            <a:r>
              <a:rPr lang="zh-CN" altLang="en-US" sz="1800" dirty="0" smtClean="0"/>
              <a:t>：需要进行转场动画的视图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options</a:t>
            </a:r>
            <a:r>
              <a:rPr lang="zh-CN" altLang="en-US" sz="1800" dirty="0" smtClean="0"/>
              <a:t>：转场动画的类型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animations</a:t>
            </a:r>
            <a:r>
              <a:rPr lang="zh-CN" altLang="en-US" sz="1800" dirty="0"/>
              <a:t>：将改变视图属性的代码放在这个</a:t>
            </a:r>
            <a:r>
              <a:rPr lang="en-US" altLang="zh-CN" sz="1800" dirty="0" smtClean="0"/>
              <a:t>block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completion</a:t>
            </a:r>
            <a:r>
              <a:rPr lang="zh-CN" altLang="en-US" sz="1800" dirty="0" smtClean="0"/>
              <a:t>：动画结束后，会自动调用这个</a:t>
            </a:r>
            <a:r>
              <a:rPr lang="en-US" altLang="zh-CN" sz="1800" dirty="0" smtClean="0"/>
              <a:t>block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Block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569325" cy="4464050"/>
          </a:xfrm>
        </p:spPr>
        <p:txBody>
          <a:bodyPr/>
          <a:lstStyle/>
          <a:p>
            <a:pPr>
              <a:defRPr/>
            </a:pPr>
            <a:r>
              <a:rPr lang="en-US" altLang="zh-CN" sz="1800" dirty="0"/>
              <a:t>+ (void)</a:t>
            </a:r>
            <a:r>
              <a:rPr lang="en-US" altLang="zh-CN" sz="1800" b="1" dirty="0"/>
              <a:t>transitionFromView</a:t>
            </a:r>
            <a:r>
              <a:rPr lang="en-US" altLang="zh-CN" sz="1800" dirty="0"/>
              <a:t>:(UIView *)fromView </a:t>
            </a:r>
            <a:r>
              <a:rPr lang="en-US" altLang="zh-CN" sz="1800" b="1" dirty="0"/>
              <a:t>toView</a:t>
            </a:r>
            <a:r>
              <a:rPr lang="en-US" altLang="zh-CN" sz="1800" dirty="0"/>
              <a:t>:(UIView *)toView </a:t>
            </a:r>
            <a:r>
              <a:rPr lang="en-US" altLang="zh-CN" sz="1800" b="1" dirty="0"/>
              <a:t>duration</a:t>
            </a:r>
            <a:r>
              <a:rPr lang="en-US" altLang="zh-CN" sz="1800" dirty="0"/>
              <a:t>:(NSTimeInterval)duration </a:t>
            </a:r>
            <a:r>
              <a:rPr lang="en-US" altLang="zh-CN" sz="1800" b="1" dirty="0"/>
              <a:t>options</a:t>
            </a:r>
            <a:r>
              <a:rPr lang="en-US" altLang="zh-CN" sz="1800" dirty="0"/>
              <a:t>:(UIViewAnimationOptions)options </a:t>
            </a:r>
            <a:r>
              <a:rPr lang="en-US" altLang="zh-CN" sz="1800" b="1" dirty="0"/>
              <a:t>completion</a:t>
            </a:r>
            <a:r>
              <a:rPr lang="en-US" altLang="zh-CN" sz="1800" dirty="0"/>
              <a:t>:(void (^)(BOOL finished))</a:t>
            </a:r>
            <a:r>
              <a:rPr lang="en-US" altLang="zh-CN" sz="1800" dirty="0" smtClean="0"/>
              <a:t>completion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方法调用完毕后，相当于执行了下面两句代码：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// </a:t>
            </a:r>
            <a:r>
              <a:rPr lang="zh-CN" altLang="en-US" sz="1800" dirty="0" smtClean="0"/>
              <a:t>添加</a:t>
            </a:r>
            <a:r>
              <a:rPr lang="en-US" altLang="zh-CN" sz="1800" dirty="0" smtClean="0"/>
              <a:t>toView</a:t>
            </a:r>
            <a:r>
              <a:rPr lang="zh-CN" altLang="en-US" sz="1800" dirty="0" smtClean="0"/>
              <a:t>到父视图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[fromView.superview addSubview:toView];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// </a:t>
            </a:r>
            <a:r>
              <a:rPr lang="zh-CN" altLang="en-US" sz="1800" dirty="0" smtClean="0"/>
              <a:t>把</a:t>
            </a:r>
            <a:r>
              <a:rPr lang="en-US" altLang="zh-CN" sz="1800" dirty="0" smtClean="0"/>
              <a:t>fromView</a:t>
            </a:r>
            <a:r>
              <a:rPr lang="zh-CN" altLang="en-US" sz="1800" dirty="0" smtClean="0"/>
              <a:t>从父视图中移除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[fromView.superview removeFromSuperview];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1800" dirty="0" smtClean="0"/>
              <a:t>参数解析</a:t>
            </a:r>
            <a:r>
              <a:rPr lang="en-US" altLang="zh-CN" sz="1800" dirty="0" smtClean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duration</a:t>
            </a:r>
            <a:r>
              <a:rPr lang="zh-CN" altLang="en-US" sz="1800" dirty="0" smtClean="0"/>
              <a:t>：动画的持续时间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options</a:t>
            </a:r>
            <a:r>
              <a:rPr lang="zh-CN" altLang="en-US" sz="1800" dirty="0" smtClean="0"/>
              <a:t>：转场动画的类型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animations</a:t>
            </a:r>
            <a:r>
              <a:rPr lang="zh-CN" altLang="en-US" sz="1800" dirty="0" smtClean="0"/>
              <a:t>：将改变视图属性的代码放在这个</a:t>
            </a:r>
            <a:r>
              <a:rPr lang="en-US" altLang="zh-CN" sz="1800" dirty="0" smtClean="0"/>
              <a:t>block</a:t>
            </a:r>
            <a:r>
              <a:rPr lang="zh-CN" altLang="en-US" sz="1800" dirty="0" smtClean="0"/>
              <a:t>中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800" b="1" dirty="0" smtClean="0"/>
              <a:t>completion</a:t>
            </a:r>
            <a:r>
              <a:rPr lang="zh-CN" altLang="en-US" sz="1800" dirty="0" smtClean="0"/>
              <a:t>：动画结束后，会自动调用这个</a:t>
            </a:r>
            <a:r>
              <a:rPr lang="en-US" altLang="zh-CN" sz="1800" dirty="0" smtClean="0"/>
              <a:t>block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UIImageView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的帧动画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179388" y="1844675"/>
            <a:ext cx="8785225" cy="4392613"/>
          </a:xfrm>
        </p:spPr>
        <p:txBody>
          <a:bodyPr/>
          <a:lstStyle/>
          <a:p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UIImageView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可以让一系列的图片在特定的时间内按顺序显示</a:t>
            </a:r>
            <a:endParaRPr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相关属性解析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animationImages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：要显示的图片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一个装着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UIImage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NSArray)</a:t>
            </a:r>
          </a:p>
          <a:p>
            <a:pPr>
              <a:buFont typeface="Wingdings" charset="0"/>
              <a:buChar char="u"/>
            </a:pP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animationDuration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：完整地显示一次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animationImages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中的所有图片所需的时间</a:t>
            </a:r>
            <a:endParaRPr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animationRepeatCount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lang="zh-CN" altLang="en-US" sz="20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动画的执行次数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默认为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0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，代表无限循环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相关方法解析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- (void)</a:t>
            </a: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startAnimating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; 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开始动画</a:t>
            </a:r>
            <a:endParaRPr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- (void)</a:t>
            </a: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stopAnimating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;  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停止动画</a:t>
            </a:r>
            <a:endParaRPr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- (BOOL)</a:t>
            </a: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isAnimating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;  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是否正在运行动画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UIActivityIndicatorView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250825" y="1916113"/>
            <a:ext cx="8713788" cy="4321175"/>
          </a:xfrm>
        </p:spPr>
        <p:txBody>
          <a:bodyPr/>
          <a:lstStyle/>
          <a:p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是一个旋转进度轮，可以用来告知用户有一个操作正在进行中，一般用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initWithActivityIndicatorStyle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初始化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方法解析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- (void)</a:t>
            </a: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startAnimating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; 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开始动画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- (void)</a:t>
            </a: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stopAnimating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;  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停止动画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- (BOOL)</a:t>
            </a: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isAnimating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;  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是否正在运行动画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UIActivityIndicatorViewStyle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有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个值可供选择：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UIActivityIndicatorViewStyleWhiteLarge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   //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大型白色指示器    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UIActivityIndicatorViewStyleWhite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      //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标准尺寸白色指示器    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UIActivityIndicatorViewStyleGray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    //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灰色指示器，用于白色背景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核心动画</a:t>
            </a:r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(Core Animation)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136194" name="内容占位符 2"/>
          <p:cNvSpPr>
            <a:spLocks noGrp="1"/>
          </p:cNvSpPr>
          <p:nvPr>
            <p:ph idx="1"/>
          </p:nvPr>
        </p:nvSpPr>
        <p:spPr>
          <a:xfrm>
            <a:off x="179388" y="1844675"/>
            <a:ext cx="8785225" cy="4392613"/>
          </a:xfrm>
        </p:spPr>
        <p:txBody>
          <a:bodyPr/>
          <a:lstStyle/>
          <a:p>
            <a:pPr>
              <a:defRPr/>
            </a:pP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Core Animation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是一组非常强大的动画处理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API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，使用它能做出非常炫丽的动画效果，而且往往是事半功倍，使用它需要先添加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QuartzCore.framework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和引入对应的框架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&lt;QuartzCore/QuartzCore.h&gt;</a:t>
            </a:r>
          </a:p>
          <a:p>
            <a:pPr>
              <a:defRPr/>
            </a:pP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开发步骤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初始化一个动画对象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(CAAnimation)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并设置一些动画相关属性</a:t>
            </a:r>
            <a:endParaRPr lang="en-US" altLang="zh-CN" sz="1800" dirty="0" smtClean="0">
              <a:latin typeface="Courier New" charset="0"/>
              <a:ea typeface="宋体" charset="0"/>
              <a:cs typeface="宋体" charset="0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添加动画对象到层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(CALayer)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中，开始执行动画</a:t>
            </a:r>
            <a:endParaRPr lang="en-US" altLang="zh-CN" sz="18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defRPr/>
            </a:pP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CALayer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中很多属性都可以通过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CAAnimation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实现动画效果，包括：</a:t>
            </a:r>
            <a:r>
              <a:rPr lang="en-US" altLang="zh-CN" sz="1800" b="1" dirty="0" smtClean="0">
                <a:latin typeface="Courier New" charset="0"/>
                <a:ea typeface="宋体" charset="0"/>
                <a:cs typeface="宋体" charset="0"/>
              </a:rPr>
              <a:t>opacity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、</a:t>
            </a:r>
            <a:r>
              <a:rPr lang="en-US" altLang="zh-CN" sz="1800" b="1" dirty="0" smtClean="0">
                <a:latin typeface="Courier New" charset="0"/>
                <a:ea typeface="宋体" charset="0"/>
                <a:cs typeface="宋体" charset="0"/>
              </a:rPr>
              <a:t>position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、</a:t>
            </a:r>
            <a:r>
              <a:rPr lang="en-US" altLang="zh-CN" sz="1800" b="1" dirty="0" smtClean="0">
                <a:latin typeface="Courier New" charset="0"/>
                <a:ea typeface="宋体" charset="0"/>
                <a:cs typeface="宋体" charset="0"/>
              </a:rPr>
              <a:t>transform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、</a:t>
            </a:r>
            <a:r>
              <a:rPr lang="en-US" altLang="zh-CN" sz="1800" b="1" dirty="0" smtClean="0">
                <a:latin typeface="Courier New" charset="0"/>
                <a:ea typeface="宋体" charset="0"/>
                <a:cs typeface="宋体" charset="0"/>
              </a:rPr>
              <a:t>bounds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、</a:t>
            </a:r>
            <a:r>
              <a:rPr lang="en-US" altLang="zh-CN" sz="1800" b="1" dirty="0" smtClean="0">
                <a:latin typeface="Courier New" charset="0"/>
                <a:ea typeface="宋体" charset="0"/>
                <a:cs typeface="宋体" charset="0"/>
              </a:rPr>
              <a:t>contents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等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可以在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API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文档中搜索：</a:t>
            </a:r>
            <a:r>
              <a:rPr lang="en-US" altLang="zh-CN" sz="1800" dirty="0"/>
              <a:t>CALayer Animatable Properties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pPr>
              <a:defRPr/>
            </a:pPr>
            <a:r>
              <a:rPr lang="zh-CN" altLang="zh-CN" sz="1800" dirty="0" smtClean="0"/>
              <a:t>通过调用</a:t>
            </a:r>
            <a:r>
              <a:rPr lang="en-US" altLang="zh-CN" sz="1800" dirty="0" smtClean="0"/>
              <a:t>CALayer</a:t>
            </a:r>
            <a:r>
              <a:rPr lang="zh-CN" altLang="en-US" sz="1800" dirty="0" smtClean="0"/>
              <a:t>的</a:t>
            </a:r>
            <a:r>
              <a:rPr lang="en-US" altLang="zh-CN" sz="1800" b="1" dirty="0" smtClean="0"/>
              <a:t>addAnimation:forKey</a:t>
            </a:r>
            <a:r>
              <a:rPr lang="zh-CN" altLang="zh-CN" sz="1800" dirty="0" smtClean="0"/>
              <a:t>增加动画到层</a:t>
            </a:r>
            <a:r>
              <a:rPr lang="en-US" altLang="zh-CN" sz="1800" dirty="0" smtClean="0"/>
              <a:t>(CALayer)</a:t>
            </a:r>
            <a:r>
              <a:rPr lang="zh-CN" altLang="zh-CN" sz="1800" dirty="0" smtClean="0"/>
              <a:t>中</a:t>
            </a:r>
            <a:r>
              <a:rPr lang="zh-CN" altLang="zh-CN" sz="1800" dirty="0"/>
              <a:t>，这样就能触发动画了</a:t>
            </a:r>
            <a:r>
              <a:rPr lang="zh-CN" altLang="zh-CN" sz="1800" dirty="0" smtClean="0"/>
              <a:t>。通过调用</a:t>
            </a:r>
            <a:r>
              <a:rPr lang="en-US" altLang="zh-CN" sz="1800" b="1" dirty="0" smtClean="0"/>
              <a:t>removeAnimationForKey</a:t>
            </a:r>
            <a:r>
              <a:rPr lang="zh-CN" altLang="en-US" sz="1800" dirty="0" smtClean="0"/>
              <a:t>可以</a:t>
            </a:r>
            <a:r>
              <a:rPr lang="zh-CN" altLang="zh-CN" sz="1800" dirty="0" smtClean="0"/>
              <a:t>停止层中的动画</a:t>
            </a:r>
            <a:endParaRPr lang="en-US" altLang="zh-CN" sz="1800" dirty="0" smtClean="0"/>
          </a:p>
          <a:p>
            <a:pPr>
              <a:defRPr/>
            </a:pPr>
            <a:r>
              <a:rPr lang="en-US" altLang="zh-CN" sz="1800" dirty="0" smtClean="0"/>
              <a:t>Core Animation</a:t>
            </a:r>
            <a:r>
              <a:rPr lang="zh-CN" altLang="en-US" sz="1800" dirty="0" smtClean="0"/>
              <a:t>的动画执行过程都是在后台操作的，不会阻塞主线程</a:t>
            </a:r>
            <a:endParaRPr lang="en-US" altLang="zh-CN" sz="1800" dirty="0"/>
          </a:p>
          <a:p>
            <a:pPr>
              <a:defRPr/>
            </a:pPr>
            <a:endParaRPr lang="zh-CN" altLang="en-US" sz="1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CAAnimation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继承结构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348038" y="1916113"/>
            <a:ext cx="2376487" cy="10810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3492500" y="1974850"/>
            <a:ext cx="2087563" cy="233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800" b="1" dirty="0">
                <a:solidFill>
                  <a:schemeClr val="tx1"/>
                </a:solidFill>
              </a:rPr>
              <a:t>CAAnimation</a:t>
            </a:r>
            <a:endParaRPr kumimoji="1"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492500" y="2276475"/>
            <a:ext cx="2087563" cy="233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b="1" dirty="0">
                <a:solidFill>
                  <a:srgbClr val="FF0000"/>
                </a:solidFill>
              </a:rPr>
              <a:t>.timingFunction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492500" y="2636838"/>
            <a:ext cx="2087563" cy="233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600" b="1" dirty="0">
                <a:solidFill>
                  <a:srgbClr val="FF0000"/>
                </a:solidFill>
              </a:rPr>
              <a:t>.delegate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8678" name="组 11"/>
          <p:cNvGrpSpPr>
            <a:grpSpLocks/>
          </p:cNvGrpSpPr>
          <p:nvPr/>
        </p:nvGrpSpPr>
        <p:grpSpPr bwMode="auto">
          <a:xfrm>
            <a:off x="4859338" y="4940300"/>
            <a:ext cx="2376487" cy="1296988"/>
            <a:chOff x="2915816" y="2204864"/>
            <a:chExt cx="2376264" cy="1512168"/>
          </a:xfrm>
        </p:grpSpPr>
        <p:sp>
          <p:nvSpPr>
            <p:cNvPr id="13" name="矩形 12"/>
            <p:cNvSpPr/>
            <p:nvPr/>
          </p:nvSpPr>
          <p:spPr>
            <a:xfrm>
              <a:off x="2915816" y="2204864"/>
              <a:ext cx="2376264" cy="15121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987246" y="2277049"/>
              <a:ext cx="2233403" cy="288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400" b="1" dirty="0">
                  <a:solidFill>
                    <a:schemeClr val="tx1"/>
                  </a:solidFill>
                </a:rPr>
                <a:t>CAKeyframeAnimation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060264" y="2636119"/>
              <a:ext cx="2087367" cy="288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FF0000"/>
                  </a:solidFill>
                </a:rPr>
                <a:t>.values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60264" y="2997040"/>
              <a:ext cx="2087367" cy="288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0000"/>
                  </a:solidFill>
                </a:rPr>
                <a:t>.path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60264" y="3356110"/>
              <a:ext cx="2087367" cy="288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0000"/>
                  </a:solidFill>
                </a:rPr>
                <a:t>.keyTimes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679" name="组 23"/>
          <p:cNvGrpSpPr>
            <a:grpSpLocks/>
          </p:cNvGrpSpPr>
          <p:nvPr/>
        </p:nvGrpSpPr>
        <p:grpSpPr bwMode="auto">
          <a:xfrm>
            <a:off x="468313" y="3644900"/>
            <a:ext cx="2376487" cy="719138"/>
            <a:chOff x="395536" y="3356992"/>
            <a:chExt cx="2376264" cy="720080"/>
          </a:xfrm>
        </p:grpSpPr>
        <p:sp>
          <p:nvSpPr>
            <p:cNvPr id="19" name="矩形 18"/>
            <p:cNvSpPr/>
            <p:nvPr/>
          </p:nvSpPr>
          <p:spPr>
            <a:xfrm>
              <a:off x="395536" y="3356992"/>
              <a:ext cx="2376264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66966" y="3418986"/>
              <a:ext cx="2233403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400" b="1" dirty="0">
                  <a:solidFill>
                    <a:schemeClr val="tx1"/>
                  </a:solidFill>
                </a:rPr>
                <a:t>CAAnimationGroup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9984" y="3727365"/>
              <a:ext cx="2087367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FF0000"/>
                  </a:solidFill>
                </a:rPr>
                <a:t>.animations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680" name="组 24"/>
          <p:cNvGrpSpPr>
            <a:grpSpLocks/>
          </p:cNvGrpSpPr>
          <p:nvPr/>
        </p:nvGrpSpPr>
        <p:grpSpPr bwMode="auto">
          <a:xfrm>
            <a:off x="3348038" y="3644900"/>
            <a:ext cx="2376487" cy="719138"/>
            <a:chOff x="395536" y="3356992"/>
            <a:chExt cx="2376264" cy="720080"/>
          </a:xfrm>
        </p:grpSpPr>
        <p:sp>
          <p:nvSpPr>
            <p:cNvPr id="26" name="矩形 25"/>
            <p:cNvSpPr/>
            <p:nvPr/>
          </p:nvSpPr>
          <p:spPr>
            <a:xfrm>
              <a:off x="395536" y="3356992"/>
              <a:ext cx="2376264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66966" y="3418986"/>
              <a:ext cx="2233403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400" b="1" dirty="0">
                  <a:solidFill>
                    <a:schemeClr val="tx1"/>
                  </a:solidFill>
                </a:rPr>
                <a:t>CAPropertyAnimation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39984" y="3727365"/>
              <a:ext cx="2087367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FF0000"/>
                  </a:solidFill>
                </a:rPr>
                <a:t>.keyPath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681" name="组 28"/>
          <p:cNvGrpSpPr>
            <a:grpSpLocks/>
          </p:cNvGrpSpPr>
          <p:nvPr/>
        </p:nvGrpSpPr>
        <p:grpSpPr bwMode="auto">
          <a:xfrm>
            <a:off x="6299200" y="3644900"/>
            <a:ext cx="2376488" cy="719138"/>
            <a:chOff x="395536" y="3356992"/>
            <a:chExt cx="2376264" cy="720080"/>
          </a:xfrm>
        </p:grpSpPr>
        <p:sp>
          <p:nvSpPr>
            <p:cNvPr id="30" name="矩形 29"/>
            <p:cNvSpPr/>
            <p:nvPr/>
          </p:nvSpPr>
          <p:spPr>
            <a:xfrm>
              <a:off x="395536" y="3356992"/>
              <a:ext cx="2376264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66967" y="3418986"/>
              <a:ext cx="2233401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400" b="1" dirty="0">
                  <a:solidFill>
                    <a:schemeClr val="tx1"/>
                  </a:solidFill>
                </a:rPr>
                <a:t>CATransition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39985" y="3727365"/>
              <a:ext cx="2087365" cy="2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FF0000"/>
                  </a:solidFill>
                </a:rPr>
                <a:t>.filter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682" name="组 39"/>
          <p:cNvGrpSpPr>
            <a:grpSpLocks/>
          </p:cNvGrpSpPr>
          <p:nvPr/>
        </p:nvGrpSpPr>
        <p:grpSpPr bwMode="auto">
          <a:xfrm>
            <a:off x="1979613" y="4940300"/>
            <a:ext cx="2376487" cy="1009650"/>
            <a:chOff x="899592" y="4797152"/>
            <a:chExt cx="2376264" cy="1008112"/>
          </a:xfrm>
        </p:grpSpPr>
        <p:sp>
          <p:nvSpPr>
            <p:cNvPr id="35" name="矩形 34"/>
            <p:cNvSpPr/>
            <p:nvPr/>
          </p:nvSpPr>
          <p:spPr>
            <a:xfrm>
              <a:off x="899592" y="4797152"/>
              <a:ext cx="2376264" cy="1008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971022" y="4858971"/>
              <a:ext cx="2233403" cy="2472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400" b="1" dirty="0">
                  <a:solidFill>
                    <a:schemeClr val="tx1"/>
                  </a:solidFill>
                </a:rPr>
                <a:t>CABasicAnimation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4040" y="5168061"/>
              <a:ext cx="2087367" cy="2456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FF0000"/>
                  </a:solidFill>
                </a:rPr>
                <a:t>.fromValue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44040" y="5475567"/>
              <a:ext cx="2087367" cy="2472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600" b="1" dirty="0">
                  <a:solidFill>
                    <a:srgbClr val="FF0000"/>
                  </a:solidFill>
                </a:rPr>
                <a:t>.toValue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2" name="直线箭头连接符 41"/>
          <p:cNvCxnSpPr>
            <a:stCxn id="19" idx="0"/>
            <a:endCxn id="4" idx="1"/>
          </p:cNvCxnSpPr>
          <p:nvPr/>
        </p:nvCxnSpPr>
        <p:spPr bwMode="auto">
          <a:xfrm flipV="1">
            <a:off x="1657350" y="2455863"/>
            <a:ext cx="1690688" cy="11890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26" idx="0"/>
            <a:endCxn id="4" idx="2"/>
          </p:cNvCxnSpPr>
          <p:nvPr/>
        </p:nvCxnSpPr>
        <p:spPr bwMode="auto">
          <a:xfrm flipV="1">
            <a:off x="4537075" y="2997200"/>
            <a:ext cx="0" cy="647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0" idx="0"/>
            <a:endCxn id="4" idx="3"/>
          </p:cNvCxnSpPr>
          <p:nvPr/>
        </p:nvCxnSpPr>
        <p:spPr bwMode="auto">
          <a:xfrm flipH="1" flipV="1">
            <a:off x="5724525" y="2455863"/>
            <a:ext cx="1763713" cy="11890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35" idx="0"/>
            <a:endCxn id="26" idx="2"/>
          </p:cNvCxnSpPr>
          <p:nvPr/>
        </p:nvCxnSpPr>
        <p:spPr bwMode="auto">
          <a:xfrm flipV="1">
            <a:off x="3168650" y="4364038"/>
            <a:ext cx="1366838" cy="5762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26" idx="2"/>
          </p:cNvCxnSpPr>
          <p:nvPr/>
        </p:nvCxnSpPr>
        <p:spPr bwMode="auto">
          <a:xfrm flipH="1" flipV="1">
            <a:off x="4535488" y="4364038"/>
            <a:ext cx="1512887" cy="5762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8688" name="组 23"/>
          <p:cNvGrpSpPr>
            <a:grpSpLocks/>
          </p:cNvGrpSpPr>
          <p:nvPr/>
        </p:nvGrpSpPr>
        <p:grpSpPr bwMode="auto">
          <a:xfrm>
            <a:off x="6516688" y="1844675"/>
            <a:ext cx="2374900" cy="720725"/>
            <a:chOff x="395536" y="3356992"/>
            <a:chExt cx="2376264" cy="720080"/>
          </a:xfrm>
        </p:grpSpPr>
        <p:sp>
          <p:nvSpPr>
            <p:cNvPr id="41" name="矩形 40"/>
            <p:cNvSpPr/>
            <p:nvPr/>
          </p:nvSpPr>
          <p:spPr>
            <a:xfrm>
              <a:off x="395536" y="3356992"/>
              <a:ext cx="2376264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67014" y="3418850"/>
              <a:ext cx="2233307" cy="245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tx1"/>
                  </a:solidFill>
                </a:rPr>
                <a:t>CAMediaTiming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081" y="3726549"/>
              <a:ext cx="2087173" cy="245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FF0000"/>
                  </a:solidFill>
                </a:rPr>
                <a:t>.duration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直线箭头连接符 21"/>
          <p:cNvCxnSpPr>
            <a:stCxn id="4" idx="3"/>
            <a:endCxn id="41" idx="1"/>
          </p:cNvCxnSpPr>
          <p:nvPr/>
        </p:nvCxnSpPr>
        <p:spPr>
          <a:xfrm flipV="1">
            <a:off x="5724525" y="2205038"/>
            <a:ext cx="792163" cy="25082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CAAnimation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323850" y="1916113"/>
            <a:ext cx="8569325" cy="4321175"/>
          </a:xfrm>
        </p:spPr>
        <p:txBody>
          <a:bodyPr/>
          <a:lstStyle/>
          <a:p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所有动画对象的父类，负责控制动画的持续时间和速度，是个抽象类，不能直接使用，应该使用它具体的子类</a:t>
            </a:r>
            <a:endParaRPr lang="en-US" altLang="zh-CN" sz="160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属性解析：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红色代表来自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CAMediaTiming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协议的属性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pPr>
              <a:buFont typeface="Wingdings" charset="0"/>
              <a:buChar char="u"/>
            </a:pPr>
            <a:r>
              <a:rPr lang="en-US" altLang="zh-CN" sz="1600" b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duration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：动画的持续时间</a:t>
            </a:r>
            <a:endParaRPr lang="en-US" altLang="zh-CN" sz="16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600" b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repeatCount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：动画的重复次数</a:t>
            </a:r>
            <a:endParaRPr lang="en-US" altLang="zh-CN" sz="16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600" b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repeatDuration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：动画的重复时间</a:t>
            </a:r>
            <a:endParaRPr lang="en-US" altLang="zh-CN" sz="16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600" b="1">
                <a:latin typeface="Courier New" charset="0"/>
                <a:ea typeface="宋体" charset="0"/>
                <a:cs typeface="宋体" charset="0"/>
              </a:rPr>
              <a:t>removedOnCompletion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：默认为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YES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，代表动画执行完毕后就从图层上移除，图形会恢复到动画执行前的状态。如果想让图层保持显示动画执行后的状态，那就设置为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NO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，不过还要设置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fillMode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为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kCAFillModeForwards</a:t>
            </a:r>
          </a:p>
          <a:p>
            <a:pPr>
              <a:buFont typeface="Wingdings" charset="0"/>
              <a:buChar char="u"/>
            </a:pPr>
            <a:r>
              <a:rPr lang="en-US" altLang="zh-CN" sz="1600" b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fillMode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：决定当前对象在非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active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时间段的行为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.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比如动画开始之前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动画结束之后</a:t>
            </a:r>
            <a:endParaRPr lang="en-US" altLang="zh-CN" sz="16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600" b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beginTime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：可以用来设置动画延迟执行时间，若想延迟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2s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，就设置为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CACurrentMediaTime()+2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en-US" altLang="zh-CN" sz="1600">
                <a:latin typeface="Courier New" charset="0"/>
                <a:ea typeface="宋体" charset="0"/>
                <a:cs typeface="宋体" charset="0"/>
              </a:rPr>
              <a:t>CACurrentMediaTime()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为图层的当前时间</a:t>
            </a:r>
            <a:endParaRPr lang="en-US" altLang="zh-CN" sz="16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600" b="1">
                <a:latin typeface="Courier New" charset="0"/>
                <a:ea typeface="宋体" charset="0"/>
                <a:cs typeface="宋体" charset="0"/>
              </a:rPr>
              <a:t>timingFunction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：速度控制函数，控制动画运行的节奏</a:t>
            </a:r>
            <a:endParaRPr lang="en-US" altLang="zh-CN" sz="16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600" b="1"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zh-CN" altLang="en-US" sz="1600">
                <a:latin typeface="Courier New" charset="0"/>
                <a:ea typeface="宋体" charset="0"/>
                <a:cs typeface="宋体" charset="0"/>
              </a:rPr>
              <a:t>：动画代理</a:t>
            </a:r>
            <a:endParaRPr lang="en-US" altLang="zh-CN" sz="160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CAPropertyAnimation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179388" y="1916113"/>
            <a:ext cx="8785225" cy="4321175"/>
          </a:xfrm>
        </p:spPr>
        <p:txBody>
          <a:bodyPr/>
          <a:lstStyle/>
          <a:p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是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CAAnimation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的子类，也是个抽象类，要想创建动画对象，应该使用它的两个子类：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CABasicAnimation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CAKeyframeAnimation</a:t>
            </a:r>
          </a:p>
          <a:p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属性解析：</a:t>
            </a:r>
            <a:endParaRPr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2000" b="1">
                <a:latin typeface="Courier New" charset="0"/>
                <a:ea typeface="宋体" charset="0"/>
                <a:cs typeface="宋体" charset="0"/>
              </a:rPr>
              <a:t>keyPath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：通过指定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CALayer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的一个属性名称为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keyPath(NSString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类型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，并且对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CALayer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的这个属性的值进行修改，达到相应的动画效果。比如，指定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@”position”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为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keyPath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，就修改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CALayer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position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属性的值，以达到平移的动画效果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 New" charset="0"/>
                <a:ea typeface="宋体" charset="0"/>
                <a:cs typeface="宋体" charset="0"/>
              </a:rPr>
              <a:t>CABasicAnimation</a:t>
            </a:r>
            <a:endParaRPr kumimoji="1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323850" y="1844675"/>
            <a:ext cx="8569325" cy="4243388"/>
          </a:xfrm>
        </p:spPr>
        <p:txBody>
          <a:bodyPr/>
          <a:lstStyle/>
          <a:p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CAPropertyAnimation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的子类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属性解析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latin typeface="Courier New" charset="0"/>
                <a:ea typeface="宋体" charset="0"/>
                <a:cs typeface="宋体" charset="0"/>
              </a:rPr>
              <a:t>fromValue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keyPath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相应属性的初始值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 dirty="0" err="1">
                <a:latin typeface="Courier New" charset="0"/>
                <a:ea typeface="宋体" charset="0"/>
                <a:cs typeface="宋体" charset="0"/>
              </a:rPr>
              <a:t>toValue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keyPath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相应属性的结束值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随着动画的进行，在长度为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duration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的持续时间内，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keyPath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相应属性的值从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fromValue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渐渐地变为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toValue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如果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fillMode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=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kCAFillModeForwards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removedOnComletion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=NO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，那么在动画执行完毕后，图层会保持显示动画执行后的状态。但在实质上，图层的属性值还是动画执行前的初始值，并没有真正被改变。比如，</a:t>
            </a:r>
            <a:r>
              <a:rPr lang="en-US" altLang="zh-CN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CALayer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position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初始值为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(0,0)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CABasicAnimation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zh-CN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fromValue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(10,10)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toValue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(100,100)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，虽然动画执行完毕后图层保持在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(100,100)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这个位置，实质上图层的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position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还是为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(0,0)</a:t>
            </a:r>
            <a:endParaRPr lang="zh-CN" altLang="en-US" sz="1800" dirty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CAKeyframeAnimation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179388" y="1844675"/>
            <a:ext cx="8785225" cy="4464050"/>
          </a:xfrm>
        </p:spPr>
        <p:txBody>
          <a:bodyPr/>
          <a:lstStyle/>
          <a:p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CApropertyAnimation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的子类，跟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CABasicAnimation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的区别是：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CABasicAnimation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只能从一个数值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(fromValue)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变到另一个数值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(toValue)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，而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CAKeyframeAnimation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会使用一个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NSArray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保存这些数值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属性解析：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values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：就是上述的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NSArray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对象。里面的元素称为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”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关键帧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”(keyframe)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。动画对象会在指定的时间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(duration)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内，依次显示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values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数组中的每一个关键帧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path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：可以设置一个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CGPathRef\CGMutablePathRef,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让层跟着路径移动。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path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只对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CALayer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anchorPoint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position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起作用。</a:t>
            </a:r>
            <a:r>
              <a:rPr lang="zh-CN" altLang="en-US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如果你设置了</a:t>
            </a:r>
            <a:r>
              <a:rPr lang="en-US" altLang="zh-CN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path</a:t>
            </a:r>
            <a:r>
              <a:rPr lang="zh-CN" altLang="en-US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，那么</a:t>
            </a:r>
            <a:r>
              <a:rPr lang="en-US" altLang="zh-CN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values</a:t>
            </a:r>
            <a:r>
              <a:rPr lang="zh-CN" altLang="en-US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将被忽略</a:t>
            </a:r>
            <a:endParaRPr lang="en-US" altLang="zh-CN" sz="180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keyTimes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：可以为对应的关键帧指定对应的时间点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其取值范围为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0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到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1.0,keyTimes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中的每一个时间值都对应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values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中的每一帧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.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当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keyTimes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没有设置的时候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各个关键帧的时间是平分的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CABasicAnimation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可看做是最多只有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2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个关键帧的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CAKeyframeAnimation</a:t>
            </a:r>
            <a:endParaRPr lang="zh-CN" altLang="en-US" sz="180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CAAnimationGroup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642350" cy="4392613"/>
          </a:xfrm>
        </p:spPr>
        <p:txBody>
          <a:bodyPr/>
          <a:lstStyle/>
          <a:p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的子类，可以保存一组动画对象，将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CAAnimationGroup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对象加入层后，组中所有动画对象可以同时并发运行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属性解析：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animations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：用来保存一组动画对象的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NSArray</a:t>
            </a:r>
          </a:p>
          <a:p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默认情况下，一组动画对象是同时运行的，也可以通过设置动画对象的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beginTime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属性来更改动画的开始时间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CATransition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323850" y="1844675"/>
            <a:ext cx="8424863" cy="4321175"/>
          </a:xfrm>
        </p:spPr>
        <p:txBody>
          <a:bodyPr/>
          <a:lstStyle/>
          <a:p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CAAnimation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的子类，用于做转场动画，能够为层提供移出屏幕和移入屏幕的动画效果。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iOS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比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Mac OS X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sz="1800">
                <a:latin typeface="Courier New" charset="0"/>
                <a:ea typeface="宋体" charset="0"/>
                <a:cs typeface="宋体" charset="0"/>
              </a:rPr>
              <a:t>转场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动画效果少一点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UINavigationController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就是通过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CATransition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实现了将控制器的视图推入屏幕的动画效果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属性解析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type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：动画过渡类型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subtype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：动画过渡方向</a:t>
            </a:r>
            <a:endParaRPr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startProgress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：动画起点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在整体动画的百分比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pPr>
              <a:buFont typeface="Wingdings" charset="0"/>
              <a:buChar char="u"/>
            </a:pPr>
            <a:r>
              <a:rPr lang="en-US" altLang="zh-CN" sz="1800" b="1">
                <a:latin typeface="Courier New" charset="0"/>
                <a:ea typeface="宋体" charset="0"/>
                <a:cs typeface="宋体" charset="0"/>
              </a:rPr>
              <a:t>endProgress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：动画终点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1800">
                <a:latin typeface="Courier New" charset="0"/>
                <a:ea typeface="宋体" charset="0"/>
                <a:cs typeface="宋体" charset="0"/>
              </a:rPr>
              <a:t>在整体动画的百分比</a:t>
            </a:r>
            <a:r>
              <a:rPr lang="en-US" altLang="zh-CN" sz="180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pPr>
              <a:buFont typeface="Wingdings" charset="0"/>
              <a:buChar char="u"/>
            </a:pPr>
            <a:endParaRPr lang="zh-CN" altLang="en-US" sz="180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udio">
  <a:themeElements>
    <a:clrScheme name="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157263334</TotalTime>
  <Pages>0</Pages>
  <Words>2170</Words>
  <Characters>0</Characters>
  <Application>Microsoft Macintosh PowerPoint</Application>
  <DocSecurity>0</DocSecurity>
  <PresentationFormat>全屏显示(4:3)</PresentationFormat>
  <Lines>0</Lines>
  <Paragraphs>281</Paragraphs>
  <Slides>17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2_Studio</vt:lpstr>
      <vt:lpstr>1_Studio</vt:lpstr>
      <vt:lpstr>核心动画</vt:lpstr>
      <vt:lpstr>核心动画(Core Animation)</vt:lpstr>
      <vt:lpstr>CAAnimation继承结构</vt:lpstr>
      <vt:lpstr>CAAnimation</vt:lpstr>
      <vt:lpstr>CAPropertyAnimation</vt:lpstr>
      <vt:lpstr>CABasicAnimation</vt:lpstr>
      <vt:lpstr>CAKeyframeAnimation</vt:lpstr>
      <vt:lpstr>CAAnimationGroup</vt:lpstr>
      <vt:lpstr>CATransition</vt:lpstr>
      <vt:lpstr>UIView动画</vt:lpstr>
      <vt:lpstr>UIView动画</vt:lpstr>
      <vt:lpstr>UIView动画</vt:lpstr>
      <vt:lpstr>Block动画</vt:lpstr>
      <vt:lpstr>Block动画</vt:lpstr>
      <vt:lpstr>Block动画</vt:lpstr>
      <vt:lpstr>UIImageView的帧动画</vt:lpstr>
      <vt:lpstr>UIActivityIndicatorView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OS X濞寸姴顑囩划?</dc:title>
  <dc:subject/>
  <dc:creator>Tian</dc:creator>
  <cp:keywords/>
  <dc:description/>
  <cp:lastModifiedBy>aplle adsf</cp:lastModifiedBy>
  <cp:revision>1562</cp:revision>
  <cp:lastPrinted>1899-12-30T00:00:00Z</cp:lastPrinted>
  <dcterms:created xsi:type="dcterms:W3CDTF">2011-09-13T11:12:52Z</dcterms:created>
  <dcterms:modified xsi:type="dcterms:W3CDTF">2014-04-21T06:42:00Z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