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270" r:id="rId3"/>
    <p:sldId id="257" r:id="rId4"/>
    <p:sldId id="260" r:id="rId5"/>
    <p:sldId id="258" r:id="rId6"/>
    <p:sldId id="259" r:id="rId7"/>
    <p:sldId id="263" r:id="rId8"/>
    <p:sldId id="264" r:id="rId9"/>
    <p:sldId id="261" r:id="rId10"/>
    <p:sldId id="262" r:id="rId11"/>
    <p:sldId id="267" r:id="rId12"/>
    <p:sldId id="268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67"/>
    <p:restoredTop sz="94595"/>
  </p:normalViewPr>
  <p:slideViewPr>
    <p:cSldViewPr snapToGrid="0">
      <p:cViewPr>
        <p:scale>
          <a:sx n="103" d="100"/>
          <a:sy n="103" d="100"/>
        </p:scale>
        <p:origin x="-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F6C08-BECA-4FB1-A3F9-0B11BDA7645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187AF4-B12D-43CE-822E-85D159469724}">
      <dgm:prSet/>
      <dgm:spPr/>
      <dgm:t>
        <a:bodyPr/>
        <a:lstStyle/>
        <a:p>
          <a:r>
            <a:rPr lang="en-US" b="0" i="0"/>
            <a:t>Sine and Cosine encoding - time is circular (12 AM is close to 12 PM on a clock). Sine and cosine turn the hour into x and y positions on a circle, so the model understands this cyclical nature.</a:t>
          </a:r>
          <a:endParaRPr lang="en-US"/>
        </a:p>
      </dgm:t>
    </dgm:pt>
    <dgm:pt modelId="{ACDFA0A8-2005-4A14-BF6B-EC9828869B45}" type="parTrans" cxnId="{B8DBA112-3C69-4ABE-B0AE-A849DBA37F81}">
      <dgm:prSet/>
      <dgm:spPr/>
      <dgm:t>
        <a:bodyPr/>
        <a:lstStyle/>
        <a:p>
          <a:endParaRPr lang="en-US"/>
        </a:p>
      </dgm:t>
    </dgm:pt>
    <dgm:pt modelId="{16C875B5-E5CF-4C75-B8D9-147E70D6EE4C}" type="sibTrans" cxnId="{B8DBA112-3C69-4ABE-B0AE-A849DBA37F81}">
      <dgm:prSet/>
      <dgm:spPr/>
      <dgm:t>
        <a:bodyPr/>
        <a:lstStyle/>
        <a:p>
          <a:endParaRPr lang="en-US"/>
        </a:p>
      </dgm:t>
    </dgm:pt>
    <dgm:pt modelId="{AE9ACA24-AF80-4891-978B-C8C8D3D7C1F2}">
      <dgm:prSet/>
      <dgm:spPr/>
      <dgm:t>
        <a:bodyPr/>
        <a:lstStyle/>
        <a:p>
          <a:r>
            <a:rPr lang="en-US" b="0" i="0"/>
            <a:t>Dummy Variables for days of week.</a:t>
          </a:r>
          <a:endParaRPr lang="en-US"/>
        </a:p>
      </dgm:t>
    </dgm:pt>
    <dgm:pt modelId="{9882DD85-D4D6-4C8D-9ADA-DEE8E028A49E}" type="parTrans" cxnId="{4E8C6917-B893-433D-90D8-9E9D53FEADD2}">
      <dgm:prSet/>
      <dgm:spPr/>
      <dgm:t>
        <a:bodyPr/>
        <a:lstStyle/>
        <a:p>
          <a:endParaRPr lang="en-US"/>
        </a:p>
      </dgm:t>
    </dgm:pt>
    <dgm:pt modelId="{B1FC34D7-0EDB-4CA8-A294-3F002419C584}" type="sibTrans" cxnId="{4E8C6917-B893-433D-90D8-9E9D53FEADD2}">
      <dgm:prSet/>
      <dgm:spPr/>
      <dgm:t>
        <a:bodyPr/>
        <a:lstStyle/>
        <a:p>
          <a:endParaRPr lang="en-US"/>
        </a:p>
      </dgm:t>
    </dgm:pt>
    <dgm:pt modelId="{D7EF255C-CA16-464C-83DE-196A35BA6FE2}">
      <dgm:prSet/>
      <dgm:spPr/>
      <dgm:t>
        <a:bodyPr/>
        <a:lstStyle/>
        <a:p>
          <a:r>
            <a:rPr lang="en-US" b="0" i="0"/>
            <a:t>Lag Values - previous 3 totals</a:t>
          </a:r>
          <a:endParaRPr lang="en-US"/>
        </a:p>
      </dgm:t>
    </dgm:pt>
    <dgm:pt modelId="{4FCA0AF8-A027-4A1D-88A8-434A29FEBE3C}" type="parTrans" cxnId="{EC5EB058-7F51-457E-929B-8B60DB5DD5DF}">
      <dgm:prSet/>
      <dgm:spPr/>
      <dgm:t>
        <a:bodyPr/>
        <a:lstStyle/>
        <a:p>
          <a:endParaRPr lang="en-US"/>
        </a:p>
      </dgm:t>
    </dgm:pt>
    <dgm:pt modelId="{5F612206-FC42-401B-8D5F-836FFB780778}" type="sibTrans" cxnId="{EC5EB058-7F51-457E-929B-8B60DB5DD5DF}">
      <dgm:prSet/>
      <dgm:spPr/>
      <dgm:t>
        <a:bodyPr/>
        <a:lstStyle/>
        <a:p>
          <a:endParaRPr lang="en-US"/>
        </a:p>
      </dgm:t>
    </dgm:pt>
    <dgm:pt modelId="{D6AEF14D-B1F2-4600-8C08-774E41AEACB1}">
      <dgm:prSet/>
      <dgm:spPr/>
      <dgm:t>
        <a:bodyPr/>
        <a:lstStyle/>
        <a:p>
          <a:r>
            <a:rPr lang="en-US" b="0" i="0"/>
            <a:t>Breaking data into sequences of 10 time steps</a:t>
          </a:r>
          <a:endParaRPr lang="en-US"/>
        </a:p>
      </dgm:t>
    </dgm:pt>
    <dgm:pt modelId="{776F8424-11F5-4FB1-9CBB-AF5387489983}" type="parTrans" cxnId="{A6C41F9F-9B18-473E-B691-8B5E110F151A}">
      <dgm:prSet/>
      <dgm:spPr/>
      <dgm:t>
        <a:bodyPr/>
        <a:lstStyle/>
        <a:p>
          <a:endParaRPr lang="en-US"/>
        </a:p>
      </dgm:t>
    </dgm:pt>
    <dgm:pt modelId="{290EB20A-D139-4759-BC89-F98DFEB6C774}" type="sibTrans" cxnId="{A6C41F9F-9B18-473E-B691-8B5E110F151A}">
      <dgm:prSet/>
      <dgm:spPr/>
      <dgm:t>
        <a:bodyPr/>
        <a:lstStyle/>
        <a:p>
          <a:endParaRPr lang="en-US"/>
        </a:p>
      </dgm:t>
    </dgm:pt>
    <dgm:pt modelId="{5AB4740B-8306-9741-89F6-DF5B19DA3B2D}" type="pres">
      <dgm:prSet presAssocID="{610F6C08-BECA-4FB1-A3F9-0B11BDA76456}" presName="outerComposite" presStyleCnt="0">
        <dgm:presLayoutVars>
          <dgm:chMax val="5"/>
          <dgm:dir/>
          <dgm:resizeHandles val="exact"/>
        </dgm:presLayoutVars>
      </dgm:prSet>
      <dgm:spPr/>
    </dgm:pt>
    <dgm:pt modelId="{38563648-980B-4A42-A507-0D267D721D5A}" type="pres">
      <dgm:prSet presAssocID="{610F6C08-BECA-4FB1-A3F9-0B11BDA76456}" presName="dummyMaxCanvas" presStyleCnt="0">
        <dgm:presLayoutVars/>
      </dgm:prSet>
      <dgm:spPr/>
    </dgm:pt>
    <dgm:pt modelId="{78AC4D3C-6F3A-A247-8284-3192A3C3961A}" type="pres">
      <dgm:prSet presAssocID="{610F6C08-BECA-4FB1-A3F9-0B11BDA76456}" presName="FourNodes_1" presStyleLbl="node1" presStyleIdx="0" presStyleCnt="4">
        <dgm:presLayoutVars>
          <dgm:bulletEnabled val="1"/>
        </dgm:presLayoutVars>
      </dgm:prSet>
      <dgm:spPr/>
    </dgm:pt>
    <dgm:pt modelId="{774F47B0-DC06-1B4D-BCB1-AD818AD50608}" type="pres">
      <dgm:prSet presAssocID="{610F6C08-BECA-4FB1-A3F9-0B11BDA76456}" presName="FourNodes_2" presStyleLbl="node1" presStyleIdx="1" presStyleCnt="4">
        <dgm:presLayoutVars>
          <dgm:bulletEnabled val="1"/>
        </dgm:presLayoutVars>
      </dgm:prSet>
      <dgm:spPr/>
    </dgm:pt>
    <dgm:pt modelId="{EC38D004-BD8C-484E-A0A4-944EAFDD889F}" type="pres">
      <dgm:prSet presAssocID="{610F6C08-BECA-4FB1-A3F9-0B11BDA76456}" presName="FourNodes_3" presStyleLbl="node1" presStyleIdx="2" presStyleCnt="4">
        <dgm:presLayoutVars>
          <dgm:bulletEnabled val="1"/>
        </dgm:presLayoutVars>
      </dgm:prSet>
      <dgm:spPr/>
    </dgm:pt>
    <dgm:pt modelId="{5C360A3D-6F8B-8448-8214-315B98853279}" type="pres">
      <dgm:prSet presAssocID="{610F6C08-BECA-4FB1-A3F9-0B11BDA76456}" presName="FourNodes_4" presStyleLbl="node1" presStyleIdx="3" presStyleCnt="4">
        <dgm:presLayoutVars>
          <dgm:bulletEnabled val="1"/>
        </dgm:presLayoutVars>
      </dgm:prSet>
      <dgm:spPr/>
    </dgm:pt>
    <dgm:pt modelId="{E5C3E2EC-275D-5846-A5F5-523AD4A5F729}" type="pres">
      <dgm:prSet presAssocID="{610F6C08-BECA-4FB1-A3F9-0B11BDA76456}" presName="FourConn_1-2" presStyleLbl="fgAccFollowNode1" presStyleIdx="0" presStyleCnt="3">
        <dgm:presLayoutVars>
          <dgm:bulletEnabled val="1"/>
        </dgm:presLayoutVars>
      </dgm:prSet>
      <dgm:spPr/>
    </dgm:pt>
    <dgm:pt modelId="{3CA3BCC7-CAE0-D94D-8156-7B79AD7D5D70}" type="pres">
      <dgm:prSet presAssocID="{610F6C08-BECA-4FB1-A3F9-0B11BDA76456}" presName="FourConn_2-3" presStyleLbl="fgAccFollowNode1" presStyleIdx="1" presStyleCnt="3">
        <dgm:presLayoutVars>
          <dgm:bulletEnabled val="1"/>
        </dgm:presLayoutVars>
      </dgm:prSet>
      <dgm:spPr/>
    </dgm:pt>
    <dgm:pt modelId="{A825E73D-C52B-DD4C-B3A8-D337A9B1EC41}" type="pres">
      <dgm:prSet presAssocID="{610F6C08-BECA-4FB1-A3F9-0B11BDA76456}" presName="FourConn_3-4" presStyleLbl="fgAccFollowNode1" presStyleIdx="2" presStyleCnt="3">
        <dgm:presLayoutVars>
          <dgm:bulletEnabled val="1"/>
        </dgm:presLayoutVars>
      </dgm:prSet>
      <dgm:spPr/>
    </dgm:pt>
    <dgm:pt modelId="{67AE9888-407F-1F42-B1C5-CBE8A6285B75}" type="pres">
      <dgm:prSet presAssocID="{610F6C08-BECA-4FB1-A3F9-0B11BDA76456}" presName="FourNodes_1_text" presStyleLbl="node1" presStyleIdx="3" presStyleCnt="4">
        <dgm:presLayoutVars>
          <dgm:bulletEnabled val="1"/>
        </dgm:presLayoutVars>
      </dgm:prSet>
      <dgm:spPr/>
    </dgm:pt>
    <dgm:pt modelId="{DB59105A-3F38-074A-A97D-01C931091878}" type="pres">
      <dgm:prSet presAssocID="{610F6C08-BECA-4FB1-A3F9-0B11BDA76456}" presName="FourNodes_2_text" presStyleLbl="node1" presStyleIdx="3" presStyleCnt="4">
        <dgm:presLayoutVars>
          <dgm:bulletEnabled val="1"/>
        </dgm:presLayoutVars>
      </dgm:prSet>
      <dgm:spPr/>
    </dgm:pt>
    <dgm:pt modelId="{1C8DAFAE-E0A9-7740-9227-B8A67999384B}" type="pres">
      <dgm:prSet presAssocID="{610F6C08-BECA-4FB1-A3F9-0B11BDA76456}" presName="FourNodes_3_text" presStyleLbl="node1" presStyleIdx="3" presStyleCnt="4">
        <dgm:presLayoutVars>
          <dgm:bulletEnabled val="1"/>
        </dgm:presLayoutVars>
      </dgm:prSet>
      <dgm:spPr/>
    </dgm:pt>
    <dgm:pt modelId="{F9BAE12E-11B8-A543-8FCD-5B673D35E9E0}" type="pres">
      <dgm:prSet presAssocID="{610F6C08-BECA-4FB1-A3F9-0B11BDA7645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6E18E06-DF49-A54B-8C08-D74E88DCCF5E}" type="presOf" srcId="{74187AF4-B12D-43CE-822E-85D159469724}" destId="{78AC4D3C-6F3A-A247-8284-3192A3C3961A}" srcOrd="0" destOrd="0" presId="urn:microsoft.com/office/officeart/2005/8/layout/vProcess5"/>
    <dgm:cxn modelId="{B8DBA112-3C69-4ABE-B0AE-A849DBA37F81}" srcId="{610F6C08-BECA-4FB1-A3F9-0B11BDA76456}" destId="{74187AF4-B12D-43CE-822E-85D159469724}" srcOrd="0" destOrd="0" parTransId="{ACDFA0A8-2005-4A14-BF6B-EC9828869B45}" sibTransId="{16C875B5-E5CF-4C75-B8D9-147E70D6EE4C}"/>
    <dgm:cxn modelId="{4E8C6917-B893-433D-90D8-9E9D53FEADD2}" srcId="{610F6C08-BECA-4FB1-A3F9-0B11BDA76456}" destId="{AE9ACA24-AF80-4891-978B-C8C8D3D7C1F2}" srcOrd="1" destOrd="0" parTransId="{9882DD85-D4D6-4C8D-9ADA-DEE8E028A49E}" sibTransId="{B1FC34D7-0EDB-4CA8-A294-3F002419C584}"/>
    <dgm:cxn modelId="{04F55C25-EDC5-8C45-9F73-3A16EC0F62B2}" type="presOf" srcId="{16C875B5-E5CF-4C75-B8D9-147E70D6EE4C}" destId="{E5C3E2EC-275D-5846-A5F5-523AD4A5F729}" srcOrd="0" destOrd="0" presId="urn:microsoft.com/office/officeart/2005/8/layout/vProcess5"/>
    <dgm:cxn modelId="{62A22732-1E0E-2546-B854-47D7F9A9325E}" type="presOf" srcId="{D6AEF14D-B1F2-4600-8C08-774E41AEACB1}" destId="{5C360A3D-6F8B-8448-8214-315B98853279}" srcOrd="0" destOrd="0" presId="urn:microsoft.com/office/officeart/2005/8/layout/vProcess5"/>
    <dgm:cxn modelId="{D5FDC436-E525-404B-A300-8A99B921D5CC}" type="presOf" srcId="{D7EF255C-CA16-464C-83DE-196A35BA6FE2}" destId="{EC38D004-BD8C-484E-A0A4-944EAFDD889F}" srcOrd="0" destOrd="0" presId="urn:microsoft.com/office/officeart/2005/8/layout/vProcess5"/>
    <dgm:cxn modelId="{EC5EB058-7F51-457E-929B-8B60DB5DD5DF}" srcId="{610F6C08-BECA-4FB1-A3F9-0B11BDA76456}" destId="{D7EF255C-CA16-464C-83DE-196A35BA6FE2}" srcOrd="2" destOrd="0" parTransId="{4FCA0AF8-A027-4A1D-88A8-434A29FEBE3C}" sibTransId="{5F612206-FC42-401B-8D5F-836FFB780778}"/>
    <dgm:cxn modelId="{9E39719E-8263-9149-B804-BAEECC6D50A9}" type="presOf" srcId="{AE9ACA24-AF80-4891-978B-C8C8D3D7C1F2}" destId="{774F47B0-DC06-1B4D-BCB1-AD818AD50608}" srcOrd="0" destOrd="0" presId="urn:microsoft.com/office/officeart/2005/8/layout/vProcess5"/>
    <dgm:cxn modelId="{A6C41F9F-9B18-473E-B691-8B5E110F151A}" srcId="{610F6C08-BECA-4FB1-A3F9-0B11BDA76456}" destId="{D6AEF14D-B1F2-4600-8C08-774E41AEACB1}" srcOrd="3" destOrd="0" parTransId="{776F8424-11F5-4FB1-9CBB-AF5387489983}" sibTransId="{290EB20A-D139-4759-BC89-F98DFEB6C774}"/>
    <dgm:cxn modelId="{D4C8F6A9-C851-244F-AEAD-29C3AA81622E}" type="presOf" srcId="{D7EF255C-CA16-464C-83DE-196A35BA6FE2}" destId="{1C8DAFAE-E0A9-7740-9227-B8A67999384B}" srcOrd="1" destOrd="0" presId="urn:microsoft.com/office/officeart/2005/8/layout/vProcess5"/>
    <dgm:cxn modelId="{5C6AFEC7-DEAA-E74D-9D8C-B954D5008737}" type="presOf" srcId="{B1FC34D7-0EDB-4CA8-A294-3F002419C584}" destId="{3CA3BCC7-CAE0-D94D-8156-7B79AD7D5D70}" srcOrd="0" destOrd="0" presId="urn:microsoft.com/office/officeart/2005/8/layout/vProcess5"/>
    <dgm:cxn modelId="{3257E9E7-D221-2343-8609-A10062C63F04}" type="presOf" srcId="{610F6C08-BECA-4FB1-A3F9-0B11BDA76456}" destId="{5AB4740B-8306-9741-89F6-DF5B19DA3B2D}" srcOrd="0" destOrd="0" presId="urn:microsoft.com/office/officeart/2005/8/layout/vProcess5"/>
    <dgm:cxn modelId="{D74CF0EB-DD87-224C-BF00-D83699752704}" type="presOf" srcId="{AE9ACA24-AF80-4891-978B-C8C8D3D7C1F2}" destId="{DB59105A-3F38-074A-A97D-01C931091878}" srcOrd="1" destOrd="0" presId="urn:microsoft.com/office/officeart/2005/8/layout/vProcess5"/>
    <dgm:cxn modelId="{260F54EC-0594-D245-A6D5-CDAA8D20086C}" type="presOf" srcId="{D6AEF14D-B1F2-4600-8C08-774E41AEACB1}" destId="{F9BAE12E-11B8-A543-8FCD-5B673D35E9E0}" srcOrd="1" destOrd="0" presId="urn:microsoft.com/office/officeart/2005/8/layout/vProcess5"/>
    <dgm:cxn modelId="{00126BF5-4D68-B643-9A1A-29C2A56D0909}" type="presOf" srcId="{5F612206-FC42-401B-8D5F-836FFB780778}" destId="{A825E73D-C52B-DD4C-B3A8-D337A9B1EC41}" srcOrd="0" destOrd="0" presId="urn:microsoft.com/office/officeart/2005/8/layout/vProcess5"/>
    <dgm:cxn modelId="{4F851CFD-AD5A-3E42-A15D-130A104A09C4}" type="presOf" srcId="{74187AF4-B12D-43CE-822E-85D159469724}" destId="{67AE9888-407F-1F42-B1C5-CBE8A6285B75}" srcOrd="1" destOrd="0" presId="urn:microsoft.com/office/officeart/2005/8/layout/vProcess5"/>
    <dgm:cxn modelId="{DC03F6FC-FC0F-0C48-9A56-C23F54C0B3FC}" type="presParOf" srcId="{5AB4740B-8306-9741-89F6-DF5B19DA3B2D}" destId="{38563648-980B-4A42-A507-0D267D721D5A}" srcOrd="0" destOrd="0" presId="urn:microsoft.com/office/officeart/2005/8/layout/vProcess5"/>
    <dgm:cxn modelId="{5E453782-67D7-C941-BF2F-1466E1E3FE70}" type="presParOf" srcId="{5AB4740B-8306-9741-89F6-DF5B19DA3B2D}" destId="{78AC4D3C-6F3A-A247-8284-3192A3C3961A}" srcOrd="1" destOrd="0" presId="urn:microsoft.com/office/officeart/2005/8/layout/vProcess5"/>
    <dgm:cxn modelId="{0F51D749-7B91-E544-8B9C-F7336DD562F6}" type="presParOf" srcId="{5AB4740B-8306-9741-89F6-DF5B19DA3B2D}" destId="{774F47B0-DC06-1B4D-BCB1-AD818AD50608}" srcOrd="2" destOrd="0" presId="urn:microsoft.com/office/officeart/2005/8/layout/vProcess5"/>
    <dgm:cxn modelId="{069B234F-2A4A-1F43-9195-8472AE1198AC}" type="presParOf" srcId="{5AB4740B-8306-9741-89F6-DF5B19DA3B2D}" destId="{EC38D004-BD8C-484E-A0A4-944EAFDD889F}" srcOrd="3" destOrd="0" presId="urn:microsoft.com/office/officeart/2005/8/layout/vProcess5"/>
    <dgm:cxn modelId="{7893EA06-8106-8C43-87A6-3F36A393ABDD}" type="presParOf" srcId="{5AB4740B-8306-9741-89F6-DF5B19DA3B2D}" destId="{5C360A3D-6F8B-8448-8214-315B98853279}" srcOrd="4" destOrd="0" presId="urn:microsoft.com/office/officeart/2005/8/layout/vProcess5"/>
    <dgm:cxn modelId="{B80842E4-DB4A-924C-8D00-5F94B21B4F07}" type="presParOf" srcId="{5AB4740B-8306-9741-89F6-DF5B19DA3B2D}" destId="{E5C3E2EC-275D-5846-A5F5-523AD4A5F729}" srcOrd="5" destOrd="0" presId="urn:microsoft.com/office/officeart/2005/8/layout/vProcess5"/>
    <dgm:cxn modelId="{FF616882-2BDE-994A-85CE-5FE64F30A8BC}" type="presParOf" srcId="{5AB4740B-8306-9741-89F6-DF5B19DA3B2D}" destId="{3CA3BCC7-CAE0-D94D-8156-7B79AD7D5D70}" srcOrd="6" destOrd="0" presId="urn:microsoft.com/office/officeart/2005/8/layout/vProcess5"/>
    <dgm:cxn modelId="{01DFD980-1021-494B-B681-91A7AD9AEB09}" type="presParOf" srcId="{5AB4740B-8306-9741-89F6-DF5B19DA3B2D}" destId="{A825E73D-C52B-DD4C-B3A8-D337A9B1EC41}" srcOrd="7" destOrd="0" presId="urn:microsoft.com/office/officeart/2005/8/layout/vProcess5"/>
    <dgm:cxn modelId="{ECBC0218-FF2A-C340-95CB-AF1490E3A8A9}" type="presParOf" srcId="{5AB4740B-8306-9741-89F6-DF5B19DA3B2D}" destId="{67AE9888-407F-1F42-B1C5-CBE8A6285B75}" srcOrd="8" destOrd="0" presId="urn:microsoft.com/office/officeart/2005/8/layout/vProcess5"/>
    <dgm:cxn modelId="{A5F34DD0-D20F-E84D-8CA6-080C9FD463FA}" type="presParOf" srcId="{5AB4740B-8306-9741-89F6-DF5B19DA3B2D}" destId="{DB59105A-3F38-074A-A97D-01C931091878}" srcOrd="9" destOrd="0" presId="urn:microsoft.com/office/officeart/2005/8/layout/vProcess5"/>
    <dgm:cxn modelId="{0FE1106E-0FCA-D94A-9082-2BADE32C430C}" type="presParOf" srcId="{5AB4740B-8306-9741-89F6-DF5B19DA3B2D}" destId="{1C8DAFAE-E0A9-7740-9227-B8A67999384B}" srcOrd="10" destOrd="0" presId="urn:microsoft.com/office/officeart/2005/8/layout/vProcess5"/>
    <dgm:cxn modelId="{90A553BA-0A00-8D49-92A4-2A0CC88CA271}" type="presParOf" srcId="{5AB4740B-8306-9741-89F6-DF5B19DA3B2D}" destId="{F9BAE12E-11B8-A543-8FCD-5B673D35E9E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9B58E5-F69F-4ED3-9725-0EE24FC7231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9C18B4-EB5C-408A-B25E-26B864406121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defRPr b="1"/>
          </a:pPr>
          <a:r>
            <a:rPr lang="en-US" b="0" dirty="0"/>
            <a:t>Pathfinding</a:t>
          </a:r>
          <a:endParaRPr lang="en-US" dirty="0"/>
        </a:p>
      </dgm:t>
    </dgm:pt>
    <dgm:pt modelId="{BDE0A8DF-5EDC-4004-BA6B-0E4992CAFEDE}" type="parTrans" cxnId="{D595A603-5DE9-4E93-A1E0-6053D136547B}">
      <dgm:prSet/>
      <dgm:spPr/>
      <dgm:t>
        <a:bodyPr/>
        <a:lstStyle/>
        <a:p>
          <a:endParaRPr lang="en-US"/>
        </a:p>
      </dgm:t>
    </dgm:pt>
    <dgm:pt modelId="{F55FC06F-AF74-4F01-8EA3-1CED9BC3D684}" type="sibTrans" cxnId="{D595A603-5DE9-4E93-A1E0-6053D136547B}">
      <dgm:prSet/>
      <dgm:spPr/>
      <dgm:t>
        <a:bodyPr/>
        <a:lstStyle/>
        <a:p>
          <a:endParaRPr lang="en-US"/>
        </a:p>
      </dgm:t>
    </dgm:pt>
    <dgm:pt modelId="{D75B08F9-FBEF-4F95-AE2A-CF2731A1D58E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A*</a:t>
          </a:r>
        </a:p>
      </dgm:t>
    </dgm:pt>
    <dgm:pt modelId="{F5924F71-0C5C-4F14-8F20-8C7C358836EE}" type="parTrans" cxnId="{D8EA607B-EF71-4B40-A0D3-8DBD18772B77}">
      <dgm:prSet/>
      <dgm:spPr/>
      <dgm:t>
        <a:bodyPr/>
        <a:lstStyle/>
        <a:p>
          <a:endParaRPr lang="en-US"/>
        </a:p>
      </dgm:t>
    </dgm:pt>
    <dgm:pt modelId="{B3363873-2483-4BCD-AB09-6FC359C7DBF3}" type="sibTrans" cxnId="{D8EA607B-EF71-4B40-A0D3-8DBD18772B77}">
      <dgm:prSet/>
      <dgm:spPr/>
      <dgm:t>
        <a:bodyPr/>
        <a:lstStyle/>
        <a:p>
          <a:endParaRPr lang="en-US"/>
        </a:p>
      </dgm:t>
    </dgm:pt>
    <dgm:pt modelId="{000A60E5-A7E4-43B2-8662-3B8DC7760BD9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BFS</a:t>
          </a:r>
        </a:p>
      </dgm:t>
    </dgm:pt>
    <dgm:pt modelId="{DAC80264-D6C3-4A90-AE37-9DB44A9A9C00}" type="parTrans" cxnId="{D6D87A0B-94A7-4D77-A69D-A03DA6141957}">
      <dgm:prSet/>
      <dgm:spPr/>
      <dgm:t>
        <a:bodyPr/>
        <a:lstStyle/>
        <a:p>
          <a:endParaRPr lang="en-US"/>
        </a:p>
      </dgm:t>
    </dgm:pt>
    <dgm:pt modelId="{EA67C790-734F-42DF-8F4C-8FAEE647020B}" type="sibTrans" cxnId="{D6D87A0B-94A7-4D77-A69D-A03DA6141957}">
      <dgm:prSet/>
      <dgm:spPr/>
      <dgm:t>
        <a:bodyPr/>
        <a:lstStyle/>
        <a:p>
          <a:endParaRPr lang="en-US"/>
        </a:p>
      </dgm:t>
    </dgm:pt>
    <dgm:pt modelId="{E5E01F36-08D5-4595-A021-F0A5A24C64BF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DFS</a:t>
          </a:r>
        </a:p>
      </dgm:t>
    </dgm:pt>
    <dgm:pt modelId="{8B0452E4-85D9-493F-B534-8DF4F317FAB3}" type="parTrans" cxnId="{4FC7C620-3A99-4317-BE94-B0B533A0E3D4}">
      <dgm:prSet/>
      <dgm:spPr/>
      <dgm:t>
        <a:bodyPr/>
        <a:lstStyle/>
        <a:p>
          <a:endParaRPr lang="en-US"/>
        </a:p>
      </dgm:t>
    </dgm:pt>
    <dgm:pt modelId="{357552FC-3AD4-4ED7-8B01-EB07260ED4D1}" type="sibTrans" cxnId="{4FC7C620-3A99-4317-BE94-B0B533A0E3D4}">
      <dgm:prSet/>
      <dgm:spPr/>
      <dgm:t>
        <a:bodyPr/>
        <a:lstStyle/>
        <a:p>
          <a:endParaRPr lang="en-US"/>
        </a:p>
      </dgm:t>
    </dgm:pt>
    <dgm:pt modelId="{9A880088-F62A-4590-B523-E7BB4AF84368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Dijkstra's</a:t>
          </a:r>
        </a:p>
      </dgm:t>
    </dgm:pt>
    <dgm:pt modelId="{97B01BF8-E0C9-4329-8E08-98E9917F1885}" type="parTrans" cxnId="{C79FAD6E-9766-4E73-A56C-D6F45E952386}">
      <dgm:prSet/>
      <dgm:spPr/>
      <dgm:t>
        <a:bodyPr/>
        <a:lstStyle/>
        <a:p>
          <a:endParaRPr lang="en-US"/>
        </a:p>
      </dgm:t>
    </dgm:pt>
    <dgm:pt modelId="{F9AA1730-B2B6-4171-A8CB-CE33BAFD5A1B}" type="sibTrans" cxnId="{C79FAD6E-9766-4E73-A56C-D6F45E952386}">
      <dgm:prSet/>
      <dgm:spPr/>
      <dgm:t>
        <a:bodyPr/>
        <a:lstStyle/>
        <a:p>
          <a:endParaRPr lang="en-US"/>
        </a:p>
      </dgm:t>
    </dgm:pt>
    <dgm:pt modelId="{3DB3A2E8-7916-421A-8D1A-3B436256388B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defRPr b="1"/>
          </a:pPr>
          <a:r>
            <a:rPr lang="en-US" b="0" dirty="0"/>
            <a:t>Congestion prediction</a:t>
          </a:r>
        </a:p>
      </dgm:t>
    </dgm:pt>
    <dgm:pt modelId="{DA3DC283-0E20-40F4-83BB-012D5C021EAC}" type="parTrans" cxnId="{7B208C15-C9FD-4CAA-A3DB-227EA0A1A75A}">
      <dgm:prSet/>
      <dgm:spPr/>
      <dgm:t>
        <a:bodyPr/>
        <a:lstStyle/>
        <a:p>
          <a:endParaRPr lang="en-US"/>
        </a:p>
      </dgm:t>
    </dgm:pt>
    <dgm:pt modelId="{1F9B16A7-8C3C-45DB-B0A1-BE825F0F0834}" type="sibTrans" cxnId="{7B208C15-C9FD-4CAA-A3DB-227EA0A1A75A}">
      <dgm:prSet/>
      <dgm:spPr/>
      <dgm:t>
        <a:bodyPr/>
        <a:lstStyle/>
        <a:p>
          <a:endParaRPr lang="en-US"/>
        </a:p>
      </dgm:t>
    </dgm:pt>
    <dgm:pt modelId="{283FA7E2-146A-471A-8F3A-4C8BCD475218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LSTM </a:t>
          </a:r>
        </a:p>
      </dgm:t>
    </dgm:pt>
    <dgm:pt modelId="{DF516D6F-E114-4183-A217-66AA09757045}" type="parTrans" cxnId="{AFF19F8C-8E19-4ACD-BEF6-000F02668BD5}">
      <dgm:prSet/>
      <dgm:spPr/>
      <dgm:t>
        <a:bodyPr/>
        <a:lstStyle/>
        <a:p>
          <a:endParaRPr lang="en-US"/>
        </a:p>
      </dgm:t>
    </dgm:pt>
    <dgm:pt modelId="{DC5F3610-8D10-4972-8813-FA5C5CA67310}" type="sibTrans" cxnId="{AFF19F8C-8E19-4ACD-BEF6-000F02668BD5}">
      <dgm:prSet/>
      <dgm:spPr/>
      <dgm:t>
        <a:bodyPr/>
        <a:lstStyle/>
        <a:p>
          <a:endParaRPr lang="en-US"/>
        </a:p>
      </dgm:t>
    </dgm:pt>
    <dgm:pt modelId="{D33617FE-6141-C64B-A5BB-1734EAFA8583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RNN</a:t>
          </a:r>
        </a:p>
      </dgm:t>
    </dgm:pt>
    <dgm:pt modelId="{91FB0CE1-0A2C-2946-A11F-95BBAD3D6B24}" type="parTrans" cxnId="{2FAE51E9-DC1B-8149-B474-B5E81D83F2F3}">
      <dgm:prSet/>
      <dgm:spPr/>
      <dgm:t>
        <a:bodyPr/>
        <a:lstStyle/>
        <a:p>
          <a:endParaRPr lang="en-US"/>
        </a:p>
      </dgm:t>
    </dgm:pt>
    <dgm:pt modelId="{85057ABF-3065-C14D-AB67-539490BC7FDF}" type="sibTrans" cxnId="{2FAE51E9-DC1B-8149-B474-B5E81D83F2F3}">
      <dgm:prSet/>
      <dgm:spPr/>
      <dgm:t>
        <a:bodyPr/>
        <a:lstStyle/>
        <a:p>
          <a:endParaRPr lang="en-US"/>
        </a:p>
      </dgm:t>
    </dgm:pt>
    <dgm:pt modelId="{80856D61-2697-A947-83DD-613003BBABC7}" type="pres">
      <dgm:prSet presAssocID="{149B58E5-F69F-4ED3-9725-0EE24FC72313}" presName="Name0" presStyleCnt="0">
        <dgm:presLayoutVars>
          <dgm:dir/>
          <dgm:animLvl val="lvl"/>
          <dgm:resizeHandles val="exact"/>
        </dgm:presLayoutVars>
      </dgm:prSet>
      <dgm:spPr/>
    </dgm:pt>
    <dgm:pt modelId="{0CE2BA88-89CA-D84F-BED7-5B0037C9702A}" type="pres">
      <dgm:prSet presAssocID="{499C18B4-EB5C-408A-B25E-26B864406121}" presName="composite" presStyleCnt="0"/>
      <dgm:spPr/>
    </dgm:pt>
    <dgm:pt modelId="{CFE01A74-E682-D74F-A11C-49BDD6CAD35D}" type="pres">
      <dgm:prSet presAssocID="{499C18B4-EB5C-408A-B25E-26B86440612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3BBC5CE-0BF7-9642-87D6-A4533E6A94D4}" type="pres">
      <dgm:prSet presAssocID="{499C18B4-EB5C-408A-B25E-26B864406121}" presName="desTx" presStyleLbl="alignAccFollowNode1" presStyleIdx="0" presStyleCnt="2">
        <dgm:presLayoutVars>
          <dgm:bulletEnabled val="1"/>
        </dgm:presLayoutVars>
      </dgm:prSet>
      <dgm:spPr/>
    </dgm:pt>
    <dgm:pt modelId="{82AA08CE-C4F8-644B-8926-9A4336BCE8C6}" type="pres">
      <dgm:prSet presAssocID="{F55FC06F-AF74-4F01-8EA3-1CED9BC3D684}" presName="space" presStyleCnt="0"/>
      <dgm:spPr/>
    </dgm:pt>
    <dgm:pt modelId="{40FCECC2-DE50-CD45-91C4-A983C0A64EFE}" type="pres">
      <dgm:prSet presAssocID="{3DB3A2E8-7916-421A-8D1A-3B436256388B}" presName="composite" presStyleCnt="0"/>
      <dgm:spPr/>
    </dgm:pt>
    <dgm:pt modelId="{2871E7F0-0031-B74E-83A8-4EC725D97E99}" type="pres">
      <dgm:prSet presAssocID="{3DB3A2E8-7916-421A-8D1A-3B436256388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FAC81D9-D2B7-EB4F-AA5F-6B3F741B467F}" type="pres">
      <dgm:prSet presAssocID="{3DB3A2E8-7916-421A-8D1A-3B436256388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595A603-5DE9-4E93-A1E0-6053D136547B}" srcId="{149B58E5-F69F-4ED3-9725-0EE24FC72313}" destId="{499C18B4-EB5C-408A-B25E-26B864406121}" srcOrd="0" destOrd="0" parTransId="{BDE0A8DF-5EDC-4004-BA6B-0E4992CAFEDE}" sibTransId="{F55FC06F-AF74-4F01-8EA3-1CED9BC3D684}"/>
    <dgm:cxn modelId="{D6D87A0B-94A7-4D77-A69D-A03DA6141957}" srcId="{499C18B4-EB5C-408A-B25E-26B864406121}" destId="{000A60E5-A7E4-43B2-8662-3B8DC7760BD9}" srcOrd="1" destOrd="0" parTransId="{DAC80264-D6C3-4A90-AE37-9DB44A9A9C00}" sibTransId="{EA67C790-734F-42DF-8F4C-8FAEE647020B}"/>
    <dgm:cxn modelId="{7B208C15-C9FD-4CAA-A3DB-227EA0A1A75A}" srcId="{149B58E5-F69F-4ED3-9725-0EE24FC72313}" destId="{3DB3A2E8-7916-421A-8D1A-3B436256388B}" srcOrd="1" destOrd="0" parTransId="{DA3DC283-0E20-40F4-83BB-012D5C021EAC}" sibTransId="{1F9B16A7-8C3C-45DB-B0A1-BE825F0F0834}"/>
    <dgm:cxn modelId="{4FC7C620-3A99-4317-BE94-B0B533A0E3D4}" srcId="{499C18B4-EB5C-408A-B25E-26B864406121}" destId="{E5E01F36-08D5-4595-A021-F0A5A24C64BF}" srcOrd="2" destOrd="0" parTransId="{8B0452E4-85D9-493F-B534-8DF4F317FAB3}" sibTransId="{357552FC-3AD4-4ED7-8B01-EB07260ED4D1}"/>
    <dgm:cxn modelId="{637A673A-F545-3341-B2A1-D0AED5132947}" type="presOf" srcId="{E5E01F36-08D5-4595-A021-F0A5A24C64BF}" destId="{B3BBC5CE-0BF7-9642-87D6-A4533E6A94D4}" srcOrd="0" destOrd="2" presId="urn:microsoft.com/office/officeart/2005/8/layout/hList1"/>
    <dgm:cxn modelId="{B11F0C5B-CA16-A04C-A819-6C493577DE6E}" type="presOf" srcId="{D33617FE-6141-C64B-A5BB-1734EAFA8583}" destId="{7FAC81D9-D2B7-EB4F-AA5F-6B3F741B467F}" srcOrd="0" destOrd="0" presId="urn:microsoft.com/office/officeart/2005/8/layout/hList1"/>
    <dgm:cxn modelId="{78EA0467-A7F9-E443-BB1C-55A1A388C854}" type="presOf" srcId="{499C18B4-EB5C-408A-B25E-26B864406121}" destId="{CFE01A74-E682-D74F-A11C-49BDD6CAD35D}" srcOrd="0" destOrd="0" presId="urn:microsoft.com/office/officeart/2005/8/layout/hList1"/>
    <dgm:cxn modelId="{8A126D6C-5BC1-414E-A109-2BB8C1C0B48C}" type="presOf" srcId="{9A880088-F62A-4590-B523-E7BB4AF84368}" destId="{B3BBC5CE-0BF7-9642-87D6-A4533E6A94D4}" srcOrd="0" destOrd="3" presId="urn:microsoft.com/office/officeart/2005/8/layout/hList1"/>
    <dgm:cxn modelId="{C79FAD6E-9766-4E73-A56C-D6F45E952386}" srcId="{499C18B4-EB5C-408A-B25E-26B864406121}" destId="{9A880088-F62A-4590-B523-E7BB4AF84368}" srcOrd="3" destOrd="0" parTransId="{97B01BF8-E0C9-4329-8E08-98E9917F1885}" sibTransId="{F9AA1730-B2B6-4171-A8CB-CE33BAFD5A1B}"/>
    <dgm:cxn modelId="{12742D70-654D-984C-AA62-89A1DEFA37AC}" type="presOf" srcId="{283FA7E2-146A-471A-8F3A-4C8BCD475218}" destId="{7FAC81D9-D2B7-EB4F-AA5F-6B3F741B467F}" srcOrd="0" destOrd="1" presId="urn:microsoft.com/office/officeart/2005/8/layout/hList1"/>
    <dgm:cxn modelId="{852E357A-E336-2443-8F51-8B25A1716D20}" type="presOf" srcId="{D75B08F9-FBEF-4F95-AE2A-CF2731A1D58E}" destId="{B3BBC5CE-0BF7-9642-87D6-A4533E6A94D4}" srcOrd="0" destOrd="0" presId="urn:microsoft.com/office/officeart/2005/8/layout/hList1"/>
    <dgm:cxn modelId="{D8EA607B-EF71-4B40-A0D3-8DBD18772B77}" srcId="{499C18B4-EB5C-408A-B25E-26B864406121}" destId="{D75B08F9-FBEF-4F95-AE2A-CF2731A1D58E}" srcOrd="0" destOrd="0" parTransId="{F5924F71-0C5C-4F14-8F20-8C7C358836EE}" sibTransId="{B3363873-2483-4BCD-AB09-6FC359C7DBF3}"/>
    <dgm:cxn modelId="{AFF19F8C-8E19-4ACD-BEF6-000F02668BD5}" srcId="{3DB3A2E8-7916-421A-8D1A-3B436256388B}" destId="{283FA7E2-146A-471A-8F3A-4C8BCD475218}" srcOrd="1" destOrd="0" parTransId="{DF516D6F-E114-4183-A217-66AA09757045}" sibTransId="{DC5F3610-8D10-4972-8813-FA5C5CA67310}"/>
    <dgm:cxn modelId="{FC14F78F-A320-6A44-8025-D512A28D67B7}" type="presOf" srcId="{000A60E5-A7E4-43B2-8662-3B8DC7760BD9}" destId="{B3BBC5CE-0BF7-9642-87D6-A4533E6A94D4}" srcOrd="0" destOrd="1" presId="urn:microsoft.com/office/officeart/2005/8/layout/hList1"/>
    <dgm:cxn modelId="{DF769AA0-DB21-6F4F-BF43-64FC3542F50C}" type="presOf" srcId="{3DB3A2E8-7916-421A-8D1A-3B436256388B}" destId="{2871E7F0-0031-B74E-83A8-4EC725D97E99}" srcOrd="0" destOrd="0" presId="urn:microsoft.com/office/officeart/2005/8/layout/hList1"/>
    <dgm:cxn modelId="{E74AD2B0-DE00-EF43-B668-ACDD4C61619B}" type="presOf" srcId="{149B58E5-F69F-4ED3-9725-0EE24FC72313}" destId="{80856D61-2697-A947-83DD-613003BBABC7}" srcOrd="0" destOrd="0" presId="urn:microsoft.com/office/officeart/2005/8/layout/hList1"/>
    <dgm:cxn modelId="{2FAE51E9-DC1B-8149-B474-B5E81D83F2F3}" srcId="{3DB3A2E8-7916-421A-8D1A-3B436256388B}" destId="{D33617FE-6141-C64B-A5BB-1734EAFA8583}" srcOrd="0" destOrd="0" parTransId="{91FB0CE1-0A2C-2946-A11F-95BBAD3D6B24}" sibTransId="{85057ABF-3065-C14D-AB67-539490BC7FDF}"/>
    <dgm:cxn modelId="{5D02B3AF-23A5-2A45-9A0C-AA95E9515029}" type="presParOf" srcId="{80856D61-2697-A947-83DD-613003BBABC7}" destId="{0CE2BA88-89CA-D84F-BED7-5B0037C9702A}" srcOrd="0" destOrd="0" presId="urn:microsoft.com/office/officeart/2005/8/layout/hList1"/>
    <dgm:cxn modelId="{2CFDAA88-BB09-6844-BF85-9BB00F4D70F8}" type="presParOf" srcId="{0CE2BA88-89CA-D84F-BED7-5B0037C9702A}" destId="{CFE01A74-E682-D74F-A11C-49BDD6CAD35D}" srcOrd="0" destOrd="0" presId="urn:microsoft.com/office/officeart/2005/8/layout/hList1"/>
    <dgm:cxn modelId="{8F2526D4-C976-A446-8459-489534DD4B40}" type="presParOf" srcId="{0CE2BA88-89CA-D84F-BED7-5B0037C9702A}" destId="{B3BBC5CE-0BF7-9642-87D6-A4533E6A94D4}" srcOrd="1" destOrd="0" presId="urn:microsoft.com/office/officeart/2005/8/layout/hList1"/>
    <dgm:cxn modelId="{7FDD218C-0F46-8B44-8F2F-D57C8DE12AD1}" type="presParOf" srcId="{80856D61-2697-A947-83DD-613003BBABC7}" destId="{82AA08CE-C4F8-644B-8926-9A4336BCE8C6}" srcOrd="1" destOrd="0" presId="urn:microsoft.com/office/officeart/2005/8/layout/hList1"/>
    <dgm:cxn modelId="{C35BD2FF-155F-A145-9336-2ED5C63002AF}" type="presParOf" srcId="{80856D61-2697-A947-83DD-613003BBABC7}" destId="{40FCECC2-DE50-CD45-91C4-A983C0A64EFE}" srcOrd="2" destOrd="0" presId="urn:microsoft.com/office/officeart/2005/8/layout/hList1"/>
    <dgm:cxn modelId="{1B30D050-FD65-EC48-A181-71E0D429E6B8}" type="presParOf" srcId="{40FCECC2-DE50-CD45-91C4-A983C0A64EFE}" destId="{2871E7F0-0031-B74E-83A8-4EC725D97E99}" srcOrd="0" destOrd="0" presId="urn:microsoft.com/office/officeart/2005/8/layout/hList1"/>
    <dgm:cxn modelId="{0E21DB14-3938-1542-AAB2-9D644851A4BB}" type="presParOf" srcId="{40FCECC2-DE50-CD45-91C4-A983C0A64EFE}" destId="{7FAC81D9-D2B7-EB4F-AA5F-6B3F741B467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C4D3C-6F3A-A247-8284-3192A3C3961A}">
      <dsp:nvSpPr>
        <dsp:cNvPr id="0" name=""/>
        <dsp:cNvSpPr/>
      </dsp:nvSpPr>
      <dsp:spPr>
        <a:xfrm>
          <a:off x="0" y="0"/>
          <a:ext cx="4000250" cy="877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Sine and Cosine encoding - time is circular (12 AM is close to 12 PM on a clock). Sine and cosine turn the hour into x and y positions on a circle, so the model understands this cyclical nature.</a:t>
          </a:r>
          <a:endParaRPr lang="en-US" sz="1000" kern="1200"/>
        </a:p>
      </dsp:txBody>
      <dsp:txXfrm>
        <a:off x="25705" y="25705"/>
        <a:ext cx="2979046" cy="826231"/>
      </dsp:txXfrm>
    </dsp:sp>
    <dsp:sp modelId="{774F47B0-DC06-1B4D-BCB1-AD818AD50608}">
      <dsp:nvSpPr>
        <dsp:cNvPr id="0" name=""/>
        <dsp:cNvSpPr/>
      </dsp:nvSpPr>
      <dsp:spPr>
        <a:xfrm>
          <a:off x="335020" y="1037212"/>
          <a:ext cx="4000250" cy="877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Dummy Variables for days of week.</a:t>
          </a:r>
          <a:endParaRPr lang="en-US" sz="1000" kern="1200"/>
        </a:p>
      </dsp:txBody>
      <dsp:txXfrm>
        <a:off x="360725" y="1062917"/>
        <a:ext cx="3043352" cy="826231"/>
      </dsp:txXfrm>
    </dsp:sp>
    <dsp:sp modelId="{EC38D004-BD8C-484E-A0A4-944EAFDD889F}">
      <dsp:nvSpPr>
        <dsp:cNvPr id="0" name=""/>
        <dsp:cNvSpPr/>
      </dsp:nvSpPr>
      <dsp:spPr>
        <a:xfrm>
          <a:off x="665041" y="2074424"/>
          <a:ext cx="4000250" cy="877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Lag Values - previous 3 totals</a:t>
          </a:r>
          <a:endParaRPr lang="en-US" sz="1000" kern="1200"/>
        </a:p>
      </dsp:txBody>
      <dsp:txXfrm>
        <a:off x="690746" y="2100129"/>
        <a:ext cx="3048352" cy="826231"/>
      </dsp:txXfrm>
    </dsp:sp>
    <dsp:sp modelId="{5C360A3D-6F8B-8448-8214-315B98853279}">
      <dsp:nvSpPr>
        <dsp:cNvPr id="0" name=""/>
        <dsp:cNvSpPr/>
      </dsp:nvSpPr>
      <dsp:spPr>
        <a:xfrm>
          <a:off x="1000062" y="3111636"/>
          <a:ext cx="4000250" cy="877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Breaking data into sequences of 10 time steps</a:t>
          </a:r>
          <a:endParaRPr lang="en-US" sz="1000" kern="1200"/>
        </a:p>
      </dsp:txBody>
      <dsp:txXfrm>
        <a:off x="1025767" y="3137341"/>
        <a:ext cx="3043352" cy="826231"/>
      </dsp:txXfrm>
    </dsp:sp>
    <dsp:sp modelId="{E5C3E2EC-275D-5846-A5F5-523AD4A5F729}">
      <dsp:nvSpPr>
        <dsp:cNvPr id="0" name=""/>
        <dsp:cNvSpPr/>
      </dsp:nvSpPr>
      <dsp:spPr>
        <a:xfrm>
          <a:off x="3429783" y="672193"/>
          <a:ext cx="570466" cy="5704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558138" y="672193"/>
        <a:ext cx="313756" cy="429276"/>
      </dsp:txXfrm>
    </dsp:sp>
    <dsp:sp modelId="{3CA3BCC7-CAE0-D94D-8156-7B79AD7D5D70}">
      <dsp:nvSpPr>
        <dsp:cNvPr id="0" name=""/>
        <dsp:cNvSpPr/>
      </dsp:nvSpPr>
      <dsp:spPr>
        <a:xfrm>
          <a:off x="3764804" y="1709405"/>
          <a:ext cx="570466" cy="5704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893159" y="1709405"/>
        <a:ext cx="313756" cy="429276"/>
      </dsp:txXfrm>
    </dsp:sp>
    <dsp:sp modelId="{A825E73D-C52B-DD4C-B3A8-D337A9B1EC41}">
      <dsp:nvSpPr>
        <dsp:cNvPr id="0" name=""/>
        <dsp:cNvSpPr/>
      </dsp:nvSpPr>
      <dsp:spPr>
        <a:xfrm>
          <a:off x="4094825" y="2746617"/>
          <a:ext cx="570466" cy="5704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223180" y="2746617"/>
        <a:ext cx="313756" cy="429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01A74-E682-D74F-A11C-49BDD6CAD35D}">
      <dsp:nvSpPr>
        <dsp:cNvPr id="0" name=""/>
        <dsp:cNvSpPr/>
      </dsp:nvSpPr>
      <dsp:spPr>
        <a:xfrm>
          <a:off x="51" y="27059"/>
          <a:ext cx="4909510" cy="1456426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000" b="0" kern="1200" dirty="0"/>
            <a:t>Pathfinding</a:t>
          </a:r>
          <a:endParaRPr lang="en-US" sz="4000" kern="1200" dirty="0"/>
        </a:p>
      </dsp:txBody>
      <dsp:txXfrm>
        <a:off x="51" y="27059"/>
        <a:ext cx="4909510" cy="1456426"/>
      </dsp:txXfrm>
    </dsp:sp>
    <dsp:sp modelId="{B3BBC5CE-0BF7-9642-87D6-A4533E6A94D4}">
      <dsp:nvSpPr>
        <dsp:cNvPr id="0" name=""/>
        <dsp:cNvSpPr/>
      </dsp:nvSpPr>
      <dsp:spPr>
        <a:xfrm>
          <a:off x="51" y="1483486"/>
          <a:ext cx="4909510" cy="3074399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4000" kern="1200"/>
            <a:t>A*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4000" kern="1200"/>
            <a:t>BFS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4000" kern="1200"/>
            <a:t>DFS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4000" kern="1200"/>
            <a:t>Dijkstra's</a:t>
          </a:r>
        </a:p>
      </dsp:txBody>
      <dsp:txXfrm>
        <a:off x="51" y="1483486"/>
        <a:ext cx="4909510" cy="3074399"/>
      </dsp:txXfrm>
    </dsp:sp>
    <dsp:sp modelId="{2871E7F0-0031-B74E-83A8-4EC725D97E99}">
      <dsp:nvSpPr>
        <dsp:cNvPr id="0" name=""/>
        <dsp:cNvSpPr/>
      </dsp:nvSpPr>
      <dsp:spPr>
        <a:xfrm>
          <a:off x="5596893" y="27059"/>
          <a:ext cx="4909510" cy="1456426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000" b="0" kern="1200" dirty="0"/>
            <a:t>Congestion prediction</a:t>
          </a:r>
        </a:p>
      </dsp:txBody>
      <dsp:txXfrm>
        <a:off x="5596893" y="27059"/>
        <a:ext cx="4909510" cy="1456426"/>
      </dsp:txXfrm>
    </dsp:sp>
    <dsp:sp modelId="{7FAC81D9-D2B7-EB4F-AA5F-6B3F741B467F}">
      <dsp:nvSpPr>
        <dsp:cNvPr id="0" name=""/>
        <dsp:cNvSpPr/>
      </dsp:nvSpPr>
      <dsp:spPr>
        <a:xfrm>
          <a:off x="5596893" y="1483486"/>
          <a:ext cx="4909510" cy="3074399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RNN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LSTM </a:t>
          </a:r>
        </a:p>
      </dsp:txBody>
      <dsp:txXfrm>
        <a:off x="5596893" y="1483486"/>
        <a:ext cx="4909510" cy="3074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04F26-A034-0C40-ABFB-1FF65F3FB731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6E375-159A-FE4B-8972-ECDFAF0B1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0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6E375-159A-FE4B-8972-ECDFAF0B17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6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22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0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6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1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0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6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1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7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rred motion traffic">
            <a:extLst>
              <a:ext uri="{FF2B5EF4-FFF2-40B4-BE49-F238E27FC236}">
                <a16:creationId xmlns:a16="http://schemas.microsoft.com/office/drawing/2014/main" id="{61077A1A-C92C-8E05-8235-0155DE94E0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4964E-F62B-A40D-7D70-290B4C30E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178" y="771988"/>
            <a:ext cx="4501341" cy="3793219"/>
          </a:xfrm>
        </p:spPr>
        <p:txBody>
          <a:bodyPr anchor="b">
            <a:normAutofit/>
          </a:bodyPr>
          <a:lstStyle/>
          <a:p>
            <a:r>
              <a:rPr lang="en-US" sz="4800" dirty="0"/>
              <a:t>Traffic AI – Pathfinding and LSTM for Traffic Congestion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9B04C-B4B9-0A94-A65B-739D1FE00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By: Alina Bangash, Sneha Jacob, Josh Matthew, Jake Schwartz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4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43FDE-9E81-261D-1C01-0A423CC4A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575" y="1122038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DFS Results</a:t>
            </a:r>
            <a:endParaRPr lang="en-US" sz="5200" dirty="0"/>
          </a:p>
        </p:txBody>
      </p:sp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B63A-D5F0-63F3-A1A9-5C7A2CAF4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41768"/>
            <a:ext cx="6272784" cy="2825686"/>
          </a:xfrm>
        </p:spPr>
        <p:txBody>
          <a:bodyPr>
            <a:normAutofit/>
          </a:bodyPr>
          <a:lstStyle/>
          <a:p>
            <a:r>
              <a:rPr lang="en-US" sz="2000" dirty="0"/>
              <a:t>Empire State Building to Times Square </a:t>
            </a:r>
          </a:p>
          <a:p>
            <a:pPr lvl="1"/>
            <a:r>
              <a:rPr lang="en-US" sz="1800" dirty="0"/>
              <a:t>24.23 miles</a:t>
            </a:r>
          </a:p>
          <a:p>
            <a:pPr lvl="1"/>
            <a:r>
              <a:rPr lang="en-US" sz="1800" dirty="0"/>
              <a:t>0h 57m 58.28s</a:t>
            </a:r>
          </a:p>
          <a:p>
            <a:r>
              <a:rPr lang="en-US" sz="2000" dirty="0"/>
              <a:t>Central Park to Battery Park</a:t>
            </a:r>
          </a:p>
          <a:p>
            <a:pPr lvl="1"/>
            <a:r>
              <a:rPr lang="en-US" sz="1800" dirty="0"/>
              <a:t>105.66 miles</a:t>
            </a:r>
          </a:p>
          <a:p>
            <a:pPr lvl="1"/>
            <a:r>
              <a:rPr lang="en-US" sz="1800" dirty="0"/>
              <a:t>3h 55m 40.12s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69D10-1735-C842-FD82-0C68E2AA6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235" y="1918425"/>
            <a:ext cx="3100277" cy="50346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AD1E84-DB40-01D5-1DCA-876BF8AC9DE7}"/>
              </a:ext>
            </a:extLst>
          </p:cNvPr>
          <p:cNvSpPr txBox="1"/>
          <p:nvPr/>
        </p:nvSpPr>
        <p:spPr>
          <a:xfrm>
            <a:off x="3070660" y="1872271"/>
            <a:ext cx="2072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Empire State Building to Times Square (Distance &amp; Time)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C55C6E-8221-4B2F-2FA8-BD1DDD3A1976}"/>
              </a:ext>
            </a:extLst>
          </p:cNvPr>
          <p:cNvSpPr txBox="1"/>
          <p:nvPr/>
        </p:nvSpPr>
        <p:spPr>
          <a:xfrm>
            <a:off x="42376" y="2008059"/>
            <a:ext cx="17393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Central Park to Battery Park (Distance &amp; Time)</a:t>
            </a:r>
          </a:p>
        </p:txBody>
      </p:sp>
      <p:pic>
        <p:nvPicPr>
          <p:cNvPr id="4" name="Picture 3" descr="A map of a city&#10;&#10;Description automatically generated">
            <a:extLst>
              <a:ext uri="{FF2B5EF4-FFF2-40B4-BE49-F238E27FC236}">
                <a16:creationId xmlns:a16="http://schemas.microsoft.com/office/drawing/2014/main" id="{261493F0-F4D5-CDF3-4074-24267F2E70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883" r="-1" b="6528"/>
          <a:stretch/>
        </p:blipFill>
        <p:spPr>
          <a:xfrm>
            <a:off x="3004839" y="2014657"/>
            <a:ext cx="3091161" cy="48526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DFC493-5911-DCC2-CFB0-8565ED01D1A9}"/>
              </a:ext>
            </a:extLst>
          </p:cNvPr>
          <p:cNvSpPr txBox="1"/>
          <p:nvPr/>
        </p:nvSpPr>
        <p:spPr>
          <a:xfrm>
            <a:off x="3102947" y="2008059"/>
            <a:ext cx="19493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Empire State Building to Times Square (Distance &amp; Time)</a:t>
            </a:r>
          </a:p>
        </p:txBody>
      </p:sp>
    </p:spTree>
    <p:extLst>
      <p:ext uri="{BB962C8B-B14F-4D97-AF65-F5344CB8AC3E}">
        <p14:creationId xmlns:p14="http://schemas.microsoft.com/office/powerpoint/2010/main" val="79760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5C2C-58AF-7109-378F-A8788DF5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Model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2EF30D-74BE-4485-E6DE-F5B9F0DEB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711" y="2164787"/>
            <a:ext cx="5544486" cy="4742710"/>
          </a:xfrm>
        </p:spPr>
      </p:pic>
      <p:pic>
        <p:nvPicPr>
          <p:cNvPr id="11" name="Picture 10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41A02614-D197-2000-EFEA-36C5937B6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197" y="5225143"/>
            <a:ext cx="5167620" cy="16823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40AE16-8150-A0D9-7595-BF96959BF496}"/>
              </a:ext>
            </a:extLst>
          </p:cNvPr>
          <p:cNvSpPr txBox="1"/>
          <p:nvPr/>
        </p:nvSpPr>
        <p:spPr>
          <a:xfrm>
            <a:off x="7664015" y="3889811"/>
            <a:ext cx="294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Optimizer: Adam</a:t>
            </a:r>
          </a:p>
          <a:p>
            <a:r>
              <a:rPr lang="en-US" dirty="0"/>
              <a:t>Loss: MSE</a:t>
            </a:r>
          </a:p>
        </p:txBody>
      </p:sp>
    </p:spTree>
    <p:extLst>
      <p:ext uri="{BB962C8B-B14F-4D97-AF65-F5344CB8AC3E}">
        <p14:creationId xmlns:p14="http://schemas.microsoft.com/office/powerpoint/2010/main" val="2329760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22BE-7C85-2BA9-2D39-BE451A79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654E8F-357A-FA4A-E265-CD050694E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1312" y="2305844"/>
            <a:ext cx="4326418" cy="3395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24C458-4291-0683-FD85-D5102ACB7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13" y="2305844"/>
            <a:ext cx="6967199" cy="3790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0B4D2D-5E27-6F5A-27ED-90C0DA738810}"/>
              </a:ext>
            </a:extLst>
          </p:cNvPr>
          <p:cNvSpPr txBox="1"/>
          <p:nvPr/>
        </p:nvSpPr>
        <p:spPr>
          <a:xfrm>
            <a:off x="8682278" y="5772834"/>
            <a:ext cx="2144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 MAE: .10327</a:t>
            </a:r>
          </a:p>
          <a:p>
            <a:r>
              <a:rPr lang="en-US" dirty="0"/>
              <a:t>Loss: .01874</a:t>
            </a:r>
          </a:p>
        </p:txBody>
      </p:sp>
    </p:spTree>
    <p:extLst>
      <p:ext uri="{BB962C8B-B14F-4D97-AF65-F5344CB8AC3E}">
        <p14:creationId xmlns:p14="http://schemas.microsoft.com/office/powerpoint/2010/main" val="23293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ontent Placeholder 31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5415C5DE-FDCC-9236-76F9-13A0FB851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2228982"/>
            <a:ext cx="10039286" cy="34669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807F7-AB05-95A4-2E80-8B575F72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LSTM Model</a:t>
            </a:r>
            <a:endParaRPr lang="en-US" dirty="0"/>
          </a:p>
        </p:txBody>
      </p:sp>
      <p:pic>
        <p:nvPicPr>
          <p:cNvPr id="26" name="Picture 25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ADB85AD7-2099-7F81-CBA3-75ADA77E95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589" y="3980031"/>
            <a:ext cx="5106307" cy="17158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7418671-2FA8-34A0-9954-77935D99A8B3}"/>
              </a:ext>
            </a:extLst>
          </p:cNvPr>
          <p:cNvSpPr txBox="1"/>
          <p:nvPr/>
        </p:nvSpPr>
        <p:spPr>
          <a:xfrm>
            <a:off x="1115568" y="590868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Optimizer: Adam</a:t>
            </a:r>
          </a:p>
          <a:p>
            <a:r>
              <a:rPr lang="en-US" dirty="0"/>
              <a:t>Loss: MSE</a:t>
            </a:r>
          </a:p>
        </p:txBody>
      </p:sp>
    </p:spTree>
    <p:extLst>
      <p:ext uri="{BB962C8B-B14F-4D97-AF65-F5344CB8AC3E}">
        <p14:creationId xmlns:p14="http://schemas.microsoft.com/office/powerpoint/2010/main" val="148406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8CF0-397C-D144-29A0-B6E173DE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AAEA67-C72B-410C-DFD8-1C946C884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924" y="2336686"/>
            <a:ext cx="7030564" cy="3824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9175C9-F97A-2791-6E84-B6292FA59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96" y="2336685"/>
            <a:ext cx="4261104" cy="3343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5BCA29-6C04-9C4E-23E1-658EBBFA5FF7}"/>
              </a:ext>
            </a:extLst>
          </p:cNvPr>
          <p:cNvSpPr txBox="1"/>
          <p:nvPr/>
        </p:nvSpPr>
        <p:spPr>
          <a:xfrm>
            <a:off x="8937172" y="5838147"/>
            <a:ext cx="205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 MAE: 0.0894</a:t>
            </a:r>
          </a:p>
          <a:p>
            <a:r>
              <a:rPr lang="en-US" dirty="0"/>
              <a:t>Loss: 0.0145</a:t>
            </a:r>
          </a:p>
        </p:txBody>
      </p:sp>
    </p:spTree>
    <p:extLst>
      <p:ext uri="{BB962C8B-B14F-4D97-AF65-F5344CB8AC3E}">
        <p14:creationId xmlns:p14="http://schemas.microsoft.com/office/powerpoint/2010/main" val="93619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F1B3-47DC-D3F1-9F4C-826464C6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Congestion Dataset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DA6A22C-6468-6940-07B6-784BC7AA5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3383" y="2478024"/>
          <a:ext cx="5000313" cy="3989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3D5B83-14E0-533E-ED5E-B81C67028386}"/>
              </a:ext>
            </a:extLst>
          </p:cNvPr>
          <p:cNvSpPr txBox="1"/>
          <p:nvPr/>
        </p:nvSpPr>
        <p:spPr>
          <a:xfrm>
            <a:off x="3051810" y="3221474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34367-DD31-D62B-911B-22129A327F1C}"/>
              </a:ext>
            </a:extLst>
          </p:cNvPr>
          <p:cNvSpPr txBox="1"/>
          <p:nvPr/>
        </p:nvSpPr>
        <p:spPr>
          <a:xfrm>
            <a:off x="3051810" y="3221474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  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CBCE6-4222-55EA-978F-51DA7DD9DD56}"/>
              </a:ext>
            </a:extLst>
          </p:cNvPr>
          <p:cNvSpPr txBox="1"/>
          <p:nvPr/>
        </p:nvSpPr>
        <p:spPr>
          <a:xfrm>
            <a:off x="326969" y="2478024"/>
            <a:ext cx="5769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" panose="02000503020000020003" pitchFamily="2" charset="0"/>
              </a:rPr>
              <a:t>Kaggle Dataset based off computer vision model capturing data in urban city.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" panose="02000503020000020003" pitchFamily="2" charset="0"/>
              </a:rPr>
              <a:t>Columns: {Time , Date, Day of week, Car Count, Bike Count, Bus Count, Truck Count, Total Count, Traffic Situation (Low, Medium, High)}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" panose="02000503020000020003" pitchFamily="2" charset="0"/>
              </a:rPr>
              <a:t>Data captured from December 1st 2023 - December 31st 2023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2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AB733-49DF-88C2-5678-F5F8BE5B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583096"/>
            <a:ext cx="4517336" cy="1520750"/>
          </a:xfrm>
        </p:spPr>
        <p:txBody>
          <a:bodyPr anchor="b">
            <a:normAutofit/>
          </a:bodyPr>
          <a:lstStyle/>
          <a:p>
            <a:r>
              <a:rPr lang="en-US" sz="3200" dirty="0"/>
              <a:t>The Impact of Traffic Congestion in Manhattan</a:t>
            </a:r>
          </a:p>
        </p:txBody>
      </p:sp>
      <p:pic>
        <p:nvPicPr>
          <p:cNvPr id="1026" name="Picture 2" descr="Chart: Congestion Costs U.S. Cities Billions Every Year | Statista">
            <a:extLst>
              <a:ext uri="{FF2B5EF4-FFF2-40B4-BE49-F238E27FC236}">
                <a16:creationId xmlns:a16="http://schemas.microsoft.com/office/drawing/2014/main" id="{B2607CEF-9693-AB91-FE64-1F22F7FEF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0"/>
          <a:stretch/>
        </p:blipFill>
        <p:spPr bwMode="auto"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EA254-C9FD-A13D-D476-29E2D994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r>
              <a:rPr lang="en-US" sz="2000" dirty="0"/>
              <a:t>Manhattan experiences some of the worst traffic congestion globally, with drivers spending an average of 101 hours in delays annually (INRIX 2023).</a:t>
            </a:r>
          </a:p>
          <a:p>
            <a:r>
              <a:rPr lang="en-US" sz="2000" dirty="0"/>
              <a:t> Traffic congestion cost NYC an estimated $9 billion in economic losses in 2023 (Bloomberg 2023).</a:t>
            </a:r>
          </a:p>
        </p:txBody>
      </p:sp>
    </p:spTree>
    <p:extLst>
      <p:ext uri="{BB962C8B-B14F-4D97-AF65-F5344CB8AC3E}">
        <p14:creationId xmlns:p14="http://schemas.microsoft.com/office/powerpoint/2010/main" val="86826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076A-4D25-42B8-AF16-0B5D2879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C1A8-A53E-23ED-D933-13B75B362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8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4E8F40FE-293C-453F-B8A6-42789935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E1AF9-414B-99BC-3F4D-F13C2080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701209"/>
            <a:ext cx="4114800" cy="800201"/>
          </a:xfrm>
        </p:spPr>
        <p:txBody>
          <a:bodyPr anchor="b">
            <a:normAutofit/>
          </a:bodyPr>
          <a:lstStyle/>
          <a:p>
            <a:r>
              <a:rPr lang="en-US" sz="3800" dirty="0"/>
              <a:t>Data and Tools</a:t>
            </a:r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481EABE0-FA8E-49A5-A966-F0539111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6384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56A3E26D-73B1-468C-B97B-BC1815959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" y="2712821"/>
            <a:ext cx="3975945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CD5D5-3F65-6319-5766-8115A04B1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942520"/>
            <a:ext cx="4114800" cy="3245804"/>
          </a:xfrm>
        </p:spPr>
        <p:txBody>
          <a:bodyPr>
            <a:normAutofit/>
          </a:bodyPr>
          <a:lstStyle/>
          <a:p>
            <a:r>
              <a:rPr lang="en-US" sz="2000" dirty="0"/>
              <a:t>OSMnx API – OpenStreetMap</a:t>
            </a:r>
          </a:p>
          <a:p>
            <a:pPr lvl="1"/>
            <a:r>
              <a:rPr lang="en-US" sz="2000" dirty="0"/>
              <a:t>Provided city network for pathfinding algorithms.</a:t>
            </a:r>
          </a:p>
          <a:p>
            <a:r>
              <a:rPr lang="en-US" sz="2000" dirty="0"/>
              <a:t>Kaggle– Traffic congestion prediction dataset</a:t>
            </a:r>
          </a:p>
          <a:p>
            <a:r>
              <a:rPr lang="en-US" sz="2000" dirty="0"/>
              <a:t>Matplotlib, NumPy, Pandas, Sklearn, TensorFlow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059" name="Picture 11">
            <a:extLst>
              <a:ext uri="{FF2B5EF4-FFF2-40B4-BE49-F238E27FC236}">
                <a16:creationId xmlns:a16="http://schemas.microsoft.com/office/drawing/2014/main" id="{CEB0C9A9-3DD9-B841-571A-2B4AAF2B1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5504" y="667793"/>
            <a:ext cx="3246120" cy="260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2D1CAE91-4DB0-089E-4C76-DE5DDD63D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9915" y="626831"/>
            <a:ext cx="3246120" cy="18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5998EC6-A204-E7D3-08B3-006E64926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9471" y="4575390"/>
            <a:ext cx="3246120" cy="93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67D8FC7-B2ED-CEB8-67B3-8A51E4A6E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21622" y="3047234"/>
            <a:ext cx="3246120" cy="145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>
            <a:extLst>
              <a:ext uri="{FF2B5EF4-FFF2-40B4-BE49-F238E27FC236}">
                <a16:creationId xmlns:a16="http://schemas.microsoft.com/office/drawing/2014/main" id="{A22524E4-22B1-DD2D-8950-52BAB104D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086" y="4790474"/>
            <a:ext cx="2663779" cy="143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02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05ED2-FD32-D1D3-1116-4BC12DA9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Algorithms and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468F78-25CC-0082-2A86-DBE1AD5D0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280550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294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BA224-37FB-4343-3D72-9434D2C3F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dirty="0"/>
              <a:t>A* Results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91BEE-136D-C975-9564-D97FEF6F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8468" y="1839433"/>
            <a:ext cx="3253764" cy="42849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Empire State Building to Times Square</a:t>
            </a:r>
          </a:p>
          <a:p>
            <a:pPr lvl="1"/>
            <a:r>
              <a:rPr lang="en-US" sz="1800" dirty="0"/>
              <a:t>1.01 miles</a:t>
            </a:r>
          </a:p>
          <a:p>
            <a:pPr lvl="1"/>
            <a:r>
              <a:rPr lang="en-US" sz="1800" dirty="0"/>
              <a:t>0h 2m 25.84s</a:t>
            </a:r>
          </a:p>
          <a:p>
            <a:r>
              <a:rPr lang="en-US" sz="2000" dirty="0"/>
              <a:t>Central Park to Battery Park</a:t>
            </a:r>
          </a:p>
          <a:p>
            <a:pPr lvl="1"/>
            <a:r>
              <a:rPr lang="en-US" sz="1800" dirty="0"/>
              <a:t>6.26 miles</a:t>
            </a:r>
          </a:p>
          <a:p>
            <a:pPr lvl="1"/>
            <a:r>
              <a:rPr lang="en-US" sz="1800" dirty="0"/>
              <a:t>0h 13m 55.57s</a:t>
            </a:r>
          </a:p>
          <a:p>
            <a:pPr lvl="1"/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C5571A-FE9D-2541-ED2C-E0753003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441" y="1728740"/>
            <a:ext cx="3073119" cy="4714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E1DE2A-CF48-7EBE-BCD8-AE6EA4691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958" y="1721922"/>
            <a:ext cx="3073119" cy="4731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A3B488-0375-9A75-9EE6-B604753B3233}"/>
              </a:ext>
            </a:extLst>
          </p:cNvPr>
          <p:cNvSpPr txBox="1"/>
          <p:nvPr/>
        </p:nvSpPr>
        <p:spPr>
          <a:xfrm>
            <a:off x="90380" y="1924519"/>
            <a:ext cx="243111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Central Park to Battery Park </a:t>
            </a:r>
          </a:p>
          <a:p>
            <a:r>
              <a:rPr lang="en-US" sz="1400" dirty="0">
                <a:solidFill>
                  <a:schemeClr val="bg1"/>
                </a:solidFill>
              </a:rPr>
              <a:t>(Distance)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D94F8-9EFD-F3C5-046B-960074BB86E0}"/>
              </a:ext>
            </a:extLst>
          </p:cNvPr>
          <p:cNvSpPr txBox="1"/>
          <p:nvPr/>
        </p:nvSpPr>
        <p:spPr>
          <a:xfrm>
            <a:off x="5862668" y="1839433"/>
            <a:ext cx="24589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Empire State Building to Times Square (Distance &amp; Time)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1BF6F-9EB0-136D-B975-BC692604C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759" y="1721923"/>
            <a:ext cx="3073119" cy="4720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DF8FC7-70DA-A77D-E29A-42109C41F590}"/>
              </a:ext>
            </a:extLst>
          </p:cNvPr>
          <p:cNvSpPr txBox="1"/>
          <p:nvPr/>
        </p:nvSpPr>
        <p:spPr>
          <a:xfrm>
            <a:off x="2914713" y="1839433"/>
            <a:ext cx="20302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Central Park to Battery Park </a:t>
            </a:r>
          </a:p>
          <a:p>
            <a:r>
              <a:rPr lang="en-US" sz="1400" dirty="0">
                <a:solidFill>
                  <a:schemeClr val="bg1"/>
                </a:solidFill>
              </a:rPr>
              <a:t>(Distance)</a:t>
            </a:r>
          </a:p>
        </p:txBody>
      </p:sp>
    </p:spTree>
    <p:extLst>
      <p:ext uri="{BB962C8B-B14F-4D97-AF65-F5344CB8AC3E}">
        <p14:creationId xmlns:p14="http://schemas.microsoft.com/office/powerpoint/2010/main" val="269155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33640-F924-0430-1738-A8C905C3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/>
              <a:t>Dijkstra's Results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7ACF5D-6853-DADF-0A83-4CC28C4F4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7731" y="2020823"/>
            <a:ext cx="2956060" cy="395935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Empire State Building to Times Square</a:t>
            </a:r>
          </a:p>
          <a:p>
            <a:pPr lvl="1"/>
            <a:r>
              <a:rPr lang="en-US" sz="1800" dirty="0"/>
              <a:t>1.01 miles</a:t>
            </a:r>
          </a:p>
          <a:p>
            <a:pPr lvl="1"/>
            <a:r>
              <a:rPr lang="en-US" sz="1800" dirty="0"/>
              <a:t>2m 25.84s</a:t>
            </a:r>
          </a:p>
          <a:p>
            <a:r>
              <a:rPr lang="en-US" sz="2000" dirty="0"/>
              <a:t>Central Park to Battery Park</a:t>
            </a:r>
          </a:p>
          <a:p>
            <a:pPr lvl="1"/>
            <a:r>
              <a:rPr lang="en-US" sz="1800" dirty="0"/>
              <a:t>6.26 miles</a:t>
            </a:r>
          </a:p>
          <a:p>
            <a:pPr lvl="1"/>
            <a:r>
              <a:rPr lang="en-US" sz="1800" dirty="0"/>
              <a:t>13m 55.57s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1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54390B-C464-2A16-23D5-CBF99D52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421" y="1798221"/>
            <a:ext cx="2922916" cy="45508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D6C234-E5AB-0726-85A1-B7B21BFF1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892" y="1798221"/>
            <a:ext cx="2922916" cy="45508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F10A62-0E91-166E-6625-04F380EA4375}"/>
              </a:ext>
            </a:extLst>
          </p:cNvPr>
          <p:cNvSpPr txBox="1"/>
          <p:nvPr/>
        </p:nvSpPr>
        <p:spPr>
          <a:xfrm>
            <a:off x="0" y="1874520"/>
            <a:ext cx="1921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Central Park to Battery Park (Distance)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03314D-80DC-297A-6312-23173CE27A73}"/>
              </a:ext>
            </a:extLst>
          </p:cNvPr>
          <p:cNvSpPr txBox="1"/>
          <p:nvPr/>
        </p:nvSpPr>
        <p:spPr>
          <a:xfrm>
            <a:off x="5837313" y="1821662"/>
            <a:ext cx="18514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Empire State Building to Times Square (Distance &amp; Time)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7DB6C-4A02-7B31-D289-8FDAC9F19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977" y="1798221"/>
            <a:ext cx="2922915" cy="45508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B92C6D-E500-3B38-2DB0-B3DAE35AA3C5}"/>
              </a:ext>
            </a:extLst>
          </p:cNvPr>
          <p:cNvSpPr txBox="1"/>
          <p:nvPr/>
        </p:nvSpPr>
        <p:spPr>
          <a:xfrm>
            <a:off x="2902527" y="1821662"/>
            <a:ext cx="2207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Central Park to Battery Park (</a:t>
            </a:r>
            <a:r>
              <a:rPr lang="en-US" sz="1400" dirty="0">
                <a:solidFill>
                  <a:srgbClr val="FFFFFF"/>
                </a:solidFill>
                <a:latin typeface="Avenir Next LT Pro"/>
              </a:rPr>
              <a:t>Time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769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019A6-A8CF-7321-4C5F-89B00D29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238" y="1111271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 dirty="0"/>
              <a:t>BFS Results</a:t>
            </a:r>
          </a:p>
        </p:txBody>
      </p:sp>
      <p:sp>
        <p:nvSpPr>
          <p:cNvPr id="12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FCE6-AAFF-9120-272B-1136FE8EA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238" y="3048285"/>
            <a:ext cx="6272784" cy="2825686"/>
          </a:xfrm>
        </p:spPr>
        <p:txBody>
          <a:bodyPr>
            <a:normAutofit/>
          </a:bodyPr>
          <a:lstStyle/>
          <a:p>
            <a:r>
              <a:rPr lang="en-US" sz="2000" dirty="0"/>
              <a:t>Empire State Building to Times Square </a:t>
            </a:r>
          </a:p>
          <a:p>
            <a:pPr lvl="1"/>
            <a:r>
              <a:rPr lang="en-US" sz="1800" dirty="0"/>
              <a:t>1.26 miles</a:t>
            </a:r>
          </a:p>
          <a:p>
            <a:pPr lvl="1"/>
            <a:r>
              <a:rPr lang="en-US" sz="1800" dirty="0"/>
              <a:t>0h 3m 0.88s</a:t>
            </a:r>
          </a:p>
          <a:p>
            <a:pPr lvl="1"/>
            <a:endParaRPr lang="en-US" sz="1800" dirty="0"/>
          </a:p>
          <a:p>
            <a:r>
              <a:rPr lang="en-US" sz="2000" dirty="0"/>
              <a:t>Central Park to Battery Park </a:t>
            </a:r>
          </a:p>
          <a:p>
            <a:pPr lvl="1"/>
            <a:r>
              <a:rPr lang="en-US" sz="1800" dirty="0"/>
              <a:t>8.05 miles</a:t>
            </a:r>
          </a:p>
          <a:p>
            <a:pPr lvl="1"/>
            <a:r>
              <a:rPr lang="en-US" sz="1800" dirty="0"/>
              <a:t>0h 13m 55.72s</a:t>
            </a:r>
          </a:p>
          <a:p>
            <a:pPr lvl="1"/>
            <a:endParaRPr lang="en-US" sz="1800" dirty="0"/>
          </a:p>
          <a:p>
            <a:endParaRPr lang="en-US" sz="2000" dirty="0"/>
          </a:p>
          <a:p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DF29C-697F-7ED5-F7E4-E8BEEEDA085F}"/>
              </a:ext>
            </a:extLst>
          </p:cNvPr>
          <p:cNvSpPr txBox="1"/>
          <p:nvPr/>
        </p:nvSpPr>
        <p:spPr>
          <a:xfrm>
            <a:off x="269700" y="28910"/>
            <a:ext cx="2367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 Square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E108B-91EB-6542-FF69-B4EC4CF60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708" y="1957009"/>
            <a:ext cx="2879552" cy="4565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EF6C0A-3EE9-A9E6-7B5C-0B8BD1AFA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8" y="1957009"/>
            <a:ext cx="2879553" cy="45654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51546E-9803-F228-254C-F6D4EFD6B202}"/>
              </a:ext>
            </a:extLst>
          </p:cNvPr>
          <p:cNvSpPr txBox="1"/>
          <p:nvPr/>
        </p:nvSpPr>
        <p:spPr>
          <a:xfrm>
            <a:off x="227623" y="2052268"/>
            <a:ext cx="16931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Central Park to Battery Park (Distance &amp; Time)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B0A5C3-E01E-5656-FB32-3288575F5A5C}"/>
              </a:ext>
            </a:extLst>
          </p:cNvPr>
          <p:cNvSpPr txBox="1"/>
          <p:nvPr/>
        </p:nvSpPr>
        <p:spPr>
          <a:xfrm>
            <a:off x="2976803" y="2052268"/>
            <a:ext cx="24325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Empire State Building to Times Square (Distance &amp; Time)</a:t>
            </a:r>
          </a:p>
        </p:txBody>
      </p:sp>
    </p:spTree>
    <p:extLst>
      <p:ext uri="{BB962C8B-B14F-4D97-AF65-F5344CB8AC3E}">
        <p14:creationId xmlns:p14="http://schemas.microsoft.com/office/powerpoint/2010/main" val="28181247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203039"/>
      </a:dk2>
      <a:lt2>
        <a:srgbClr val="E2E7E8"/>
      </a:lt2>
      <a:accent1>
        <a:srgbClr val="B14B3B"/>
      </a:accent1>
      <a:accent2>
        <a:srgbClr val="C34D6E"/>
      </a:accent2>
      <a:accent3>
        <a:srgbClr val="C38E4D"/>
      </a:accent3>
      <a:accent4>
        <a:srgbClr val="3BB1AA"/>
      </a:accent4>
      <a:accent5>
        <a:srgbClr val="4D99C3"/>
      </a:accent5>
      <a:accent6>
        <a:srgbClr val="3B56B1"/>
      </a:accent6>
      <a:hlink>
        <a:srgbClr val="348F9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8077</TotalTime>
  <Words>481</Words>
  <Application>Microsoft Macintosh PowerPoint</Application>
  <PresentationFormat>Widescreen</PresentationFormat>
  <Paragraphs>88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</vt:lpstr>
      <vt:lpstr>Avenir Next LT Pro</vt:lpstr>
      <vt:lpstr>Calibri</vt:lpstr>
      <vt:lpstr>AccentBoxVTI</vt:lpstr>
      <vt:lpstr>Traffic AI – Pathfinding and LSTM for Traffic Congestion </vt:lpstr>
      <vt:lpstr>Traffic Congestion Dataset</vt:lpstr>
      <vt:lpstr>The Impact of Traffic Congestion in Manhattan</vt:lpstr>
      <vt:lpstr>Project Goal</vt:lpstr>
      <vt:lpstr>Data and Tools</vt:lpstr>
      <vt:lpstr>Algorithms and Models</vt:lpstr>
      <vt:lpstr>A* Results</vt:lpstr>
      <vt:lpstr>Dijkstra's Results</vt:lpstr>
      <vt:lpstr>BFS Results</vt:lpstr>
      <vt:lpstr>DFS Results</vt:lpstr>
      <vt:lpstr>RNN Model</vt:lpstr>
      <vt:lpstr>RNN Results</vt:lpstr>
      <vt:lpstr>LSTM Model</vt:lpstr>
      <vt:lpstr>LSTM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AI – Pathfinding and LSTM for Traffic Congestion </dc:title>
  <dc:creator>Schwartz, Jake R</dc:creator>
  <cp:lastModifiedBy>Schwartz, Jake R</cp:lastModifiedBy>
  <cp:revision>9</cp:revision>
  <dcterms:created xsi:type="dcterms:W3CDTF">2024-11-22T01:43:26Z</dcterms:created>
  <dcterms:modified xsi:type="dcterms:W3CDTF">2024-12-02T05:19:21Z</dcterms:modified>
</cp:coreProperties>
</file>