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3" r:id="rId5"/>
    <p:sldId id="265" r:id="rId6"/>
    <p:sldId id="269" r:id="rId7"/>
    <p:sldId id="260" r:id="rId8"/>
    <p:sldId id="264" r:id="rId9"/>
    <p:sldId id="262" r:id="rId10"/>
    <p:sldId id="257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76909F-2C13-EBE9-5ED1-A73E4DDC4D1D}" v="37" dt="2019-05-22T01:05:15.789"/>
    <p1510:client id="{371E9416-75FD-5943-D86F-CA5AFE09AA7E}" v="121" dt="2019-05-22T02:23:28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HotelDSl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 DSL for hotel booking analytics</a:t>
            </a:r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9" descr="A close up of a map&#10;&#10;Description generated with high confidence">
            <a:extLst>
              <a:ext uri="{FF2B5EF4-FFF2-40B4-BE49-F238E27FC236}">
                <a16:creationId xmlns:a16="http://schemas.microsoft.com/office/drawing/2014/main" id="{7073AA6F-F702-41F2-B516-59196BC20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485" y="-1002126"/>
            <a:ext cx="11116871" cy="7856087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2643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314D9-84A0-400F-B95E-F125667B9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/>
              <a:t>Concrete Syntax - Hotel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14E6E69-FA2C-4236-B34D-F7F5A73507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24" t="9060" r="58412" b="73490"/>
          <a:stretch/>
        </p:blipFill>
        <p:spPr>
          <a:xfrm>
            <a:off x="1703634" y="1290311"/>
            <a:ext cx="2767362" cy="2465791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6D3061D-9AB5-43C9-9D62-2D2826642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654" y="733647"/>
            <a:ext cx="4419171" cy="3575884"/>
          </a:xfrm>
        </p:spPr>
        <p:txBody>
          <a:bodyPr>
            <a:normAutofit/>
          </a:bodyPr>
          <a:lstStyle/>
          <a:p>
            <a:r>
              <a:rPr lang="en-US"/>
              <a:t>Name must be defined</a:t>
            </a:r>
          </a:p>
          <a:p>
            <a:r>
              <a:rPr lang="en-US"/>
              <a:t>Must have a </a:t>
            </a:r>
            <a:r>
              <a:rPr lang="en-US">
                <a:solidFill>
                  <a:schemeClr val="tx1"/>
                </a:solidFill>
              </a:rPr>
              <a:t>booking manager </a:t>
            </a:r>
            <a:r>
              <a:rPr lang="en-US">
                <a:ea typeface="+mn-lt"/>
                <a:cs typeface="+mn-lt"/>
              </a:rPr>
              <a:t>instance</a:t>
            </a:r>
          </a:p>
          <a:p>
            <a:r>
              <a:rPr lang="en-US">
                <a:solidFill>
                  <a:schemeClr val="tx1"/>
                </a:solidFill>
              </a:rPr>
              <a:t>Rooms </a:t>
            </a:r>
            <a:r>
              <a:rPr lang="en-US">
                <a:solidFill>
                  <a:srgbClr val="0F496F"/>
                </a:solidFill>
              </a:rPr>
              <a:t>collection can be empty – but not useful!</a:t>
            </a:r>
          </a:p>
          <a:p>
            <a:pPr lvl="1"/>
            <a:r>
              <a:rPr lang="en-US">
                <a:solidFill>
                  <a:srgbClr val="0F496F"/>
                </a:solidFill>
              </a:rPr>
              <a:t>Enforcing otherwise would have required a default room type</a:t>
            </a:r>
            <a:endParaRPr lang="en-US" dirty="0">
              <a:solidFill>
                <a:srgbClr val="0F49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100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D8C5-5849-43C9-9E5D-A1A7A83E2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/>
              <a:t>Concrete Syntax – Room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1C05901-DD05-4D61-B782-4A1CEDE488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35" t="12080" r="39698" b="46309"/>
          <a:stretch/>
        </p:blipFill>
        <p:spPr>
          <a:xfrm>
            <a:off x="1041898" y="728837"/>
            <a:ext cx="4782808" cy="3748213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D4D92A-FD21-488E-B474-AAEC951D5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654" y="733647"/>
            <a:ext cx="4419171" cy="3575884"/>
          </a:xfrm>
        </p:spPr>
        <p:txBody>
          <a:bodyPr>
            <a:normAutofit lnSpcReduction="10000"/>
          </a:bodyPr>
          <a:lstStyle/>
          <a:p>
            <a:r>
              <a:rPr lang="en-US"/>
              <a:t>Default values for a </a:t>
            </a:r>
            <a:r>
              <a:rPr lang="en-US">
                <a:solidFill>
                  <a:schemeClr val="tx1"/>
                </a:solidFill>
              </a:rPr>
              <a:t>Standard Room</a:t>
            </a:r>
          </a:p>
          <a:p>
            <a:r>
              <a:rPr lang="en-US"/>
              <a:t>Invalid as no capacity defined</a:t>
            </a:r>
          </a:p>
          <a:p>
            <a:r>
              <a:rPr lang="en-US"/>
              <a:t>Key features</a:t>
            </a:r>
            <a:endParaRPr lang="en-US" dirty="0"/>
          </a:p>
          <a:p>
            <a:pPr lvl="1"/>
            <a:r>
              <a:rPr lang="en-US"/>
              <a:t>Type declaration for </a:t>
            </a:r>
            <a:r>
              <a:rPr lang="en-US">
                <a:solidFill>
                  <a:schemeClr val="tx1"/>
                </a:solidFill>
              </a:rPr>
              <a:t>Room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Facility </a:t>
            </a:r>
            <a:r>
              <a:rPr lang="en-US"/>
              <a:t>collection</a:t>
            </a:r>
            <a:endParaRPr lang="en-US" dirty="0"/>
          </a:p>
          <a:p>
            <a:pPr lvl="2"/>
            <a:r>
              <a:rPr lang="en-US"/>
              <a:t>Error if size exceeds max</a:t>
            </a:r>
            <a:endParaRPr lang="en-US" dirty="0"/>
          </a:p>
          <a:p>
            <a:pPr lvl="1"/>
            <a:r>
              <a:rPr lang="en-US">
                <a:solidFill>
                  <a:schemeClr val="tx1"/>
                </a:solidFill>
              </a:rPr>
              <a:t>Bed </a:t>
            </a:r>
            <a:r>
              <a:rPr lang="en-US"/>
              <a:t>collection</a:t>
            </a:r>
          </a:p>
          <a:p>
            <a:pPr lvl="2"/>
            <a:r>
              <a:rPr lang="en-US"/>
              <a:t>Error if mismatch with max beds or capacity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82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39E3-8950-46B0-82CB-E8E64242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/>
              <a:t>Concrete Syntax – Booking / Date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C4DD941-0C4D-4FB6-B4EB-F3810E6044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46" t="32215" r="46881" b="29530"/>
          <a:stretch/>
        </p:blipFill>
        <p:spPr>
          <a:xfrm>
            <a:off x="1152187" y="728837"/>
            <a:ext cx="3800169" cy="357789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C44D364-9E8A-4C90-9187-7342F5B87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654" y="921795"/>
            <a:ext cx="4419171" cy="3575884"/>
          </a:xfrm>
        </p:spPr>
        <p:txBody>
          <a:bodyPr>
            <a:normAutofit/>
          </a:bodyPr>
          <a:lstStyle/>
          <a:p>
            <a:r>
              <a:rPr lang="en-US"/>
              <a:t>CustomerName -&gt; object name</a:t>
            </a:r>
          </a:p>
          <a:p>
            <a:r>
              <a:rPr lang="en-US"/>
              <a:t>Fields</a:t>
            </a:r>
          </a:p>
          <a:p>
            <a:pPr lvl="1"/>
            <a:r>
              <a:rPr lang="en-US"/>
              <a:t>guest count : int</a:t>
            </a:r>
          </a:p>
          <a:p>
            <a:pPr lvl="1"/>
            <a:r>
              <a:rPr lang="en-US"/>
              <a:t>room number : int</a:t>
            </a:r>
          </a:p>
          <a:p>
            <a:pPr lvl="1"/>
            <a:r>
              <a:rPr lang="en-US"/>
              <a:t>check in : </a:t>
            </a:r>
            <a:r>
              <a:rPr lang="en-US">
                <a:solidFill>
                  <a:schemeClr val="tx1"/>
                </a:solidFill>
              </a:rPr>
              <a:t>Date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>
                <a:ea typeface="+mn-lt"/>
                <a:cs typeface="+mn-lt"/>
              </a:rPr>
              <a:t>check out : 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Date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Date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>
                <a:ea typeface="+mn-lt"/>
                <a:cs typeface="+mn-lt"/>
              </a:rPr>
              <a:t>Valid day/month/year : int</a:t>
            </a:r>
            <a:endParaRPr lang="en-US">
              <a:solidFill>
                <a:schemeClr val="tx1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532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4F77-AD20-49A0-85DA-6C0F7209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Syntax – Hotel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EC376-A5D5-41EB-A748-6C7815217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F496F"/>
                </a:solidFill>
              </a:rPr>
              <a:t>Root of the AST</a:t>
            </a:r>
          </a:p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Properties</a:t>
            </a:r>
            <a:endParaRPr lang="en-US">
              <a:solidFill>
                <a:schemeClr val="tx1"/>
              </a:solidFill>
            </a:endParaRPr>
          </a:p>
          <a:p>
            <a:pPr lvl="1"/>
            <a:r>
              <a:rPr lang="en-US">
                <a:solidFill>
                  <a:srgbClr val="0F496F"/>
                </a:solidFill>
              </a:rPr>
              <a:t>'name'</a:t>
            </a:r>
          </a:p>
          <a:p>
            <a:r>
              <a:rPr lang="en-US">
                <a:solidFill>
                  <a:schemeClr val="tx1"/>
                </a:solidFill>
              </a:rPr>
              <a:t>Children</a:t>
            </a:r>
          </a:p>
          <a:p>
            <a:pPr lvl="1"/>
            <a:r>
              <a:rPr lang="en-US"/>
              <a:t>A collection of </a:t>
            </a:r>
            <a:r>
              <a:rPr lang="en-US">
                <a:solidFill>
                  <a:schemeClr val="tx1"/>
                </a:solidFill>
              </a:rPr>
              <a:t>Rooms</a:t>
            </a:r>
          </a:p>
          <a:p>
            <a:pPr lvl="1"/>
            <a:r>
              <a:rPr lang="en-US"/>
              <a:t>A </a:t>
            </a:r>
            <a:r>
              <a:rPr lang="en-US">
                <a:solidFill>
                  <a:schemeClr val="tx1"/>
                </a:solidFill>
              </a:rPr>
              <a:t>Booking Manager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0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4F77-AD20-49A0-85DA-6C0F7209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Syntax – 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EC376-A5D5-41EB-A748-6C7815217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024467"/>
            <a:ext cx="4790252" cy="36152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F496F"/>
                </a:solidFill>
                <a:ea typeface="+mn-lt"/>
                <a:cs typeface="+mn-lt"/>
              </a:rPr>
              <a:t>Abstract type</a:t>
            </a:r>
            <a:endParaRPr lang="en-US"/>
          </a:p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Properties</a:t>
            </a:r>
            <a:endParaRPr lang="en-US">
              <a:solidFill>
                <a:schemeClr val="tx1"/>
              </a:solidFill>
            </a:endParaRPr>
          </a:p>
          <a:p>
            <a:pPr lvl="1"/>
            <a:r>
              <a:rPr lang="en-US">
                <a:solidFill>
                  <a:srgbClr val="0F496F"/>
                </a:solidFill>
              </a:rPr>
              <a:t>Room number</a:t>
            </a:r>
          </a:p>
          <a:p>
            <a:pPr lvl="1"/>
            <a:r>
              <a:rPr lang="en-US">
                <a:solidFill>
                  <a:srgbClr val="0F496F"/>
                </a:solidFill>
              </a:rPr>
              <a:t>Price</a:t>
            </a:r>
          </a:p>
          <a:p>
            <a:pPr lvl="1"/>
            <a:r>
              <a:rPr lang="en-US">
                <a:solidFill>
                  <a:srgbClr val="0F496F"/>
                </a:solidFill>
              </a:rPr>
              <a:t>Capacity</a:t>
            </a:r>
          </a:p>
          <a:p>
            <a:pPr lvl="1"/>
            <a:r>
              <a:rPr lang="en-US">
                <a:solidFill>
                  <a:srgbClr val="0F496F"/>
                </a:solidFill>
              </a:rPr>
              <a:t>Maximum beds</a:t>
            </a:r>
          </a:p>
          <a:p>
            <a:pPr lvl="1"/>
            <a:r>
              <a:rPr lang="en-US">
                <a:solidFill>
                  <a:srgbClr val="0F496F"/>
                </a:solidFill>
              </a:rPr>
              <a:t>Maximum facilities</a:t>
            </a:r>
          </a:p>
          <a:p>
            <a:pPr lvl="1"/>
            <a:r>
              <a:rPr lang="en-US">
                <a:solidFill>
                  <a:srgbClr val="0F496F"/>
                </a:solidFill>
              </a:rPr>
              <a:t>Luxury?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8D3787-F12F-4426-96B0-C3EF2428B85E}"/>
              </a:ext>
            </a:extLst>
          </p:cNvPr>
          <p:cNvSpPr txBox="1">
            <a:spLocks/>
          </p:cNvSpPr>
          <p:nvPr/>
        </p:nvSpPr>
        <p:spPr>
          <a:xfrm>
            <a:off x="5474465" y="659459"/>
            <a:ext cx="4790252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Children</a:t>
            </a:r>
          </a:p>
          <a:p>
            <a:pPr lvl="1"/>
            <a:r>
              <a:rPr lang="en-US"/>
              <a:t>A collection of </a:t>
            </a:r>
            <a:r>
              <a:rPr lang="en-US">
                <a:solidFill>
                  <a:srgbClr val="0F496F"/>
                </a:solidFill>
              </a:rPr>
              <a:t>1..* </a:t>
            </a:r>
            <a:r>
              <a:rPr lang="en-US">
                <a:solidFill>
                  <a:schemeClr val="tx1"/>
                </a:solidFill>
              </a:rPr>
              <a:t>Beds</a:t>
            </a:r>
          </a:p>
          <a:p>
            <a:pPr lvl="1"/>
            <a:r>
              <a:rPr lang="en-US"/>
              <a:t>A collection of 1..* </a:t>
            </a:r>
            <a:r>
              <a:rPr lang="en-US">
                <a:solidFill>
                  <a:schemeClr val="tx1"/>
                </a:solidFill>
              </a:rPr>
              <a:t>Facilities</a:t>
            </a:r>
          </a:p>
          <a:p>
            <a:pPr lvl="1">
              <a:buFont typeface="Wingdings 3" panose="05040102010807070707" pitchFamily="18" charset="2"/>
              <a:buChar char=""/>
            </a:pPr>
            <a:endParaRPr lang="en-US">
              <a:solidFill>
                <a:schemeClr val="tx1"/>
              </a:solidFill>
            </a:endParaRPr>
          </a:p>
          <a:p>
            <a:pPr marL="457200" lvl="1" indent="0">
              <a:buFont typeface="Wingdings 3" panose="05040102010807070707" pitchFamily="18" charset="2"/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2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4F77-AD20-49A0-85DA-6C0F7209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Abstract Syntax – Booking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EC376-A5D5-41EB-A748-6C7815217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024467"/>
            <a:ext cx="4790252" cy="3615267"/>
          </a:xfrm>
        </p:spPr>
        <p:txBody>
          <a:bodyPr>
            <a:normAutofit/>
          </a:bodyPr>
          <a:lstStyle/>
          <a:p>
            <a:r>
              <a:rPr lang="en-US"/>
              <a:t>Allows the state of a </a:t>
            </a:r>
            <a:r>
              <a:rPr lang="en-US">
                <a:solidFill>
                  <a:schemeClr val="tx1"/>
                </a:solidFill>
              </a:rPr>
              <a:t>Hotel </a:t>
            </a:r>
            <a:r>
              <a:rPr lang="en-US"/>
              <a:t>to be easily viewed and queried</a:t>
            </a:r>
          </a:p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Children</a:t>
            </a:r>
          </a:p>
          <a:p>
            <a:pPr lvl="1"/>
            <a:r>
              <a:rPr lang="en-US">
                <a:ea typeface="+mn-lt"/>
                <a:cs typeface="+mn-lt"/>
              </a:rPr>
              <a:t>A collection of 0</a:t>
            </a:r>
            <a:r>
              <a:rPr lang="en-US">
                <a:solidFill>
                  <a:srgbClr val="0F496F"/>
                </a:solidFill>
                <a:ea typeface="+mn-lt"/>
                <a:cs typeface="+mn-lt"/>
              </a:rPr>
              <a:t>..* 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Bookings</a:t>
            </a:r>
            <a:endParaRPr lang="en-US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8D3787-F12F-4426-96B0-C3EF2428B85E}"/>
              </a:ext>
            </a:extLst>
          </p:cNvPr>
          <p:cNvSpPr txBox="1">
            <a:spLocks/>
          </p:cNvSpPr>
          <p:nvPr/>
        </p:nvSpPr>
        <p:spPr>
          <a:xfrm>
            <a:off x="5474465" y="405459"/>
            <a:ext cx="4790252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/>
              </a:solidFill>
            </a:endParaRPr>
          </a:p>
          <a:p>
            <a:pPr lvl="1"/>
            <a:endParaRPr lang="en-US">
              <a:solidFill>
                <a:schemeClr val="tx1"/>
              </a:solidFill>
            </a:endParaRPr>
          </a:p>
          <a:p>
            <a:pPr marL="457200" lvl="1" indent="0">
              <a:buFont typeface="Wingdings 3" panose="05040102010807070707" pitchFamily="18" charset="2"/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0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4F77-AD20-49A0-85DA-6C0F7209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Syntax – Booking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EC376-A5D5-41EB-A748-6C7815217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024467"/>
            <a:ext cx="4790252" cy="3615267"/>
          </a:xfrm>
        </p:spPr>
        <p:txBody>
          <a:bodyPr>
            <a:normAutofit/>
          </a:bodyPr>
          <a:lstStyle/>
          <a:p>
            <a:r>
              <a:rPr lang="en-US">
                <a:ea typeface="+mn-lt"/>
                <a:cs typeface="+mn-lt"/>
              </a:rPr>
              <a:t>Reserves a </a:t>
            </a:r>
            <a:r>
              <a:rPr lang="en-US">
                <a:solidFill>
                  <a:schemeClr val="tx1"/>
                </a:solidFill>
              </a:rPr>
              <a:t>Room </a:t>
            </a:r>
            <a:r>
              <a:rPr lang="en-US"/>
              <a:t>for a period of time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Properties</a:t>
            </a:r>
          </a:p>
          <a:p>
            <a:pPr lvl="1"/>
            <a:r>
              <a:rPr lang="en-US" sz="2000">
                <a:solidFill>
                  <a:srgbClr val="0F496F"/>
                </a:solidFill>
              </a:rPr>
              <a:t>Booking name</a:t>
            </a:r>
            <a:endParaRPr lang="en-US" sz="2000">
              <a:ea typeface="+mn-lt"/>
              <a:cs typeface="+mn-lt"/>
            </a:endParaRPr>
          </a:p>
          <a:p>
            <a:pPr lvl="1"/>
            <a:r>
              <a:rPr lang="en-US" sz="2000">
                <a:solidFill>
                  <a:srgbClr val="0F496F"/>
                </a:solidFill>
              </a:rPr>
              <a:t>Room number</a:t>
            </a:r>
            <a:endParaRPr lang="en-US" sz="2000">
              <a:ea typeface="+mn-lt"/>
              <a:cs typeface="+mn-lt"/>
            </a:endParaRPr>
          </a:p>
          <a:p>
            <a:pPr lvl="1"/>
            <a:r>
              <a:rPr lang="en-US" sz="2000"/>
              <a:t>Number of guests </a:t>
            </a:r>
            <a:endParaRPr lang="en-US"/>
          </a:p>
          <a:p>
            <a:pPr lvl="1"/>
            <a:r>
              <a:rPr lang="en-US" sz="2000"/>
              <a:t>Start and end </a:t>
            </a:r>
            <a:r>
              <a:rPr lang="en-US" sz="2000">
                <a:solidFill>
                  <a:schemeClr val="tx1"/>
                </a:solidFill>
              </a:rPr>
              <a:t>Date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8D3787-F12F-4426-96B0-C3EF2428B85E}"/>
              </a:ext>
            </a:extLst>
          </p:cNvPr>
          <p:cNvSpPr txBox="1">
            <a:spLocks/>
          </p:cNvSpPr>
          <p:nvPr/>
        </p:nvSpPr>
        <p:spPr>
          <a:xfrm>
            <a:off x="5474465" y="951089"/>
            <a:ext cx="4790252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Constraints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Room </a:t>
            </a:r>
            <a:r>
              <a:rPr lang="en-US">
                <a:solidFill>
                  <a:srgbClr val="0F496F"/>
                </a:solidFill>
              </a:rPr>
              <a:t>can't be double-booked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Room </a:t>
            </a:r>
            <a:r>
              <a:rPr lang="en-US"/>
              <a:t>must exist</a:t>
            </a:r>
            <a:endParaRPr lang="en-US">
              <a:solidFill>
                <a:schemeClr val="tx1"/>
              </a:solidFill>
            </a:endParaRPr>
          </a:p>
          <a:p>
            <a:pPr lvl="1"/>
            <a:r>
              <a:rPr lang="en-US">
                <a:solidFill>
                  <a:srgbClr val="0F496F"/>
                </a:solidFill>
              </a:rPr>
              <a:t>Number of guests can't exceed </a:t>
            </a:r>
            <a:r>
              <a:rPr lang="en-US">
                <a:solidFill>
                  <a:schemeClr val="tx1"/>
                </a:solidFill>
              </a:rPr>
              <a:t>Room</a:t>
            </a:r>
            <a:r>
              <a:rPr lang="en-US">
                <a:solidFill>
                  <a:srgbClr val="0F496F"/>
                </a:solidFill>
              </a:rPr>
              <a:t> capacity</a:t>
            </a:r>
          </a:p>
          <a:p>
            <a:pPr lvl="1"/>
            <a:r>
              <a:rPr lang="en-US">
                <a:solidFill>
                  <a:srgbClr val="0F496F"/>
                </a:solidFill>
              </a:rPr>
              <a:t>Check out can't be before check in</a:t>
            </a:r>
            <a:endParaRPr lang="en-US" dirty="0">
              <a:solidFill>
                <a:srgbClr val="0F496F"/>
              </a:solidFill>
            </a:endParaRPr>
          </a:p>
          <a:p>
            <a:pPr lvl="1"/>
            <a:endParaRPr lang="en-US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91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4F77-AD20-49A0-85DA-6C0F7209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Syntax –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EC376-A5D5-41EB-A748-6C7815217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024467"/>
            <a:ext cx="4790252" cy="36152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Properties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>
                <a:ea typeface="+mn-lt"/>
                <a:cs typeface="+mn-lt"/>
              </a:rPr>
              <a:t>Day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lvl="1"/>
            <a:r>
              <a:rPr lang="en-US">
                <a:solidFill>
                  <a:srgbClr val="0F496F"/>
                </a:solidFill>
                <a:ea typeface="+mn-lt"/>
                <a:cs typeface="+mn-lt"/>
              </a:rPr>
              <a:t>Month</a:t>
            </a:r>
            <a:endParaRPr lang="en-US" dirty="0">
              <a:solidFill>
                <a:srgbClr val="0F496F"/>
              </a:solidFill>
              <a:ea typeface="+mn-lt"/>
              <a:cs typeface="+mn-lt"/>
            </a:endParaRPr>
          </a:p>
          <a:p>
            <a:pPr lvl="1"/>
            <a:r>
              <a:rPr lang="en-US">
                <a:solidFill>
                  <a:srgbClr val="0F496F"/>
                </a:solidFill>
                <a:ea typeface="+mn-lt"/>
                <a:cs typeface="+mn-lt"/>
              </a:rPr>
              <a:t>Year</a:t>
            </a:r>
            <a:endParaRPr lang="en-US" dirty="0">
              <a:solidFill>
                <a:srgbClr val="0F496F"/>
              </a:solidFill>
              <a:ea typeface="+mn-lt"/>
              <a:cs typeface="+mn-lt"/>
            </a:endParaRPr>
          </a:p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Constraints</a:t>
            </a:r>
            <a:endParaRPr lang="en-US">
              <a:solidFill>
                <a:schemeClr val="tx1"/>
              </a:solidFill>
            </a:endParaRPr>
          </a:p>
          <a:p>
            <a:pPr lvl="1"/>
            <a:r>
              <a:rPr lang="en-US">
                <a:solidFill>
                  <a:srgbClr val="0F496F"/>
                </a:solidFill>
                <a:ea typeface="+mn-lt"/>
                <a:cs typeface="+mn-lt"/>
              </a:rPr>
              <a:t>Day between 1 &amp; 31</a:t>
            </a:r>
          </a:p>
          <a:p>
            <a:pPr lvl="1"/>
            <a:r>
              <a:rPr lang="en-US">
                <a:solidFill>
                  <a:srgbClr val="0F496F"/>
                </a:solidFill>
              </a:rPr>
              <a:t>Month between 1 &amp; 12</a:t>
            </a:r>
            <a:endParaRPr lang="en-US" dirty="0">
              <a:solidFill>
                <a:srgbClr val="0F496F"/>
              </a:solidFill>
            </a:endParaRPr>
          </a:p>
          <a:p>
            <a:pPr lvl="1"/>
            <a:r>
              <a:rPr lang="en-US">
                <a:solidFill>
                  <a:srgbClr val="0F496F"/>
                </a:solidFill>
              </a:rPr>
              <a:t>Year &gt;= 2019</a:t>
            </a:r>
            <a:endParaRPr lang="en-US" dirty="0">
              <a:solidFill>
                <a:srgbClr val="0F496F"/>
              </a:solidFill>
            </a:endParaRPr>
          </a:p>
          <a:p>
            <a:pPr marL="457200" lvl="1" indent="0">
              <a:buNone/>
            </a:pPr>
            <a:endParaRPr lang="en-US">
              <a:solidFill>
                <a:srgbClr val="0F49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06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4F77-AD20-49A0-85DA-6C0F72091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750740"/>
            <a:ext cx="8534400" cy="1507067"/>
          </a:xfrm>
        </p:spPr>
        <p:txBody>
          <a:bodyPr/>
          <a:lstStyle/>
          <a:p>
            <a:r>
              <a:rPr lang="en-US"/>
              <a:t>Abstract Syntax – Standard 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EC376-A5D5-41EB-A748-6C7815217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287875"/>
            <a:ext cx="4790252" cy="36152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F496F"/>
                </a:solidFill>
                <a:ea typeface="+mn-lt"/>
                <a:cs typeface="+mn-lt"/>
              </a:rPr>
              <a:t>Subtype of 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Room</a:t>
            </a:r>
          </a:p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Constraints</a:t>
            </a:r>
            <a:endParaRPr lang="en-US">
              <a:solidFill>
                <a:schemeClr val="tx1"/>
              </a:solidFill>
            </a:endParaRPr>
          </a:p>
          <a:p>
            <a:pPr lvl="1"/>
            <a:r>
              <a:rPr lang="en-US">
                <a:solidFill>
                  <a:srgbClr val="0F496F"/>
                </a:solidFill>
              </a:rPr>
              <a:t>Price is mutually exclusive to other </a:t>
            </a:r>
            <a:r>
              <a:rPr lang="en-US">
                <a:solidFill>
                  <a:schemeClr val="tx1"/>
                </a:solidFill>
              </a:rPr>
              <a:t>Room </a:t>
            </a:r>
            <a:r>
              <a:rPr lang="en-US">
                <a:solidFill>
                  <a:srgbClr val="0F496F"/>
                </a:solidFill>
              </a:rPr>
              <a:t>subtypes</a:t>
            </a:r>
          </a:p>
          <a:p>
            <a:pPr lvl="1"/>
            <a:r>
              <a:rPr lang="en-US"/>
              <a:t>1..2 </a:t>
            </a:r>
            <a:r>
              <a:rPr lang="en-US">
                <a:solidFill>
                  <a:schemeClr val="tx1"/>
                </a:solidFill>
              </a:rPr>
              <a:t>Beds</a:t>
            </a:r>
          </a:p>
          <a:p>
            <a:pPr lvl="1"/>
            <a:r>
              <a:rPr lang="en-US">
                <a:ea typeface="+mn-lt"/>
                <a:cs typeface="+mn-lt"/>
              </a:rPr>
              <a:t>Only one 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Facility</a:t>
            </a:r>
          </a:p>
          <a:p>
            <a:pPr lvl="1"/>
            <a:r>
              <a:rPr lang="en-US">
                <a:ea typeface="+mn-lt"/>
                <a:cs typeface="+mn-lt"/>
              </a:rPr>
              <a:t>No luxury 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Beds </a:t>
            </a:r>
            <a:r>
              <a:rPr lang="en-US">
                <a:ea typeface="+mn-lt"/>
                <a:cs typeface="+mn-lt"/>
              </a:rPr>
              <a:t>or 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Facilities</a:t>
            </a:r>
          </a:p>
          <a:p>
            <a:pPr lvl="1"/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lvl="1"/>
            <a:endParaRPr lang="en-US">
              <a:solidFill>
                <a:schemeClr val="tx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356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4F77-AD20-49A0-85DA-6C0F7209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Syntax –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EC376-A5D5-41EB-A748-6C7815217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024467"/>
            <a:ext cx="4790252" cy="36152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F496F"/>
                </a:solidFill>
                <a:ea typeface="+mn-lt"/>
                <a:cs typeface="+mn-lt"/>
              </a:rPr>
              <a:t>Subtype of 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Room</a:t>
            </a:r>
          </a:p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Constraints</a:t>
            </a:r>
            <a:endParaRPr lang="en-US">
              <a:solidFill>
                <a:schemeClr val="tx1"/>
              </a:solidFill>
            </a:endParaRPr>
          </a:p>
          <a:p>
            <a:pPr lvl="1"/>
            <a:r>
              <a:rPr lang="en-US">
                <a:solidFill>
                  <a:srgbClr val="0F496F"/>
                </a:solidFill>
              </a:rPr>
              <a:t>Price is mutually exclusive to other </a:t>
            </a:r>
            <a:r>
              <a:rPr lang="en-US">
                <a:solidFill>
                  <a:schemeClr val="tx1"/>
                </a:solidFill>
              </a:rPr>
              <a:t>Room </a:t>
            </a:r>
            <a:r>
              <a:rPr lang="en-US">
                <a:solidFill>
                  <a:srgbClr val="0F496F"/>
                </a:solidFill>
              </a:rPr>
              <a:t>subtypes</a:t>
            </a:r>
          </a:p>
          <a:p>
            <a:pPr lvl="1"/>
            <a:r>
              <a:rPr lang="en-US"/>
              <a:t>1..3 </a:t>
            </a:r>
            <a:r>
              <a:rPr lang="en-US">
                <a:solidFill>
                  <a:schemeClr val="tx1"/>
                </a:solidFill>
              </a:rPr>
              <a:t>Beds</a:t>
            </a:r>
          </a:p>
          <a:p>
            <a:pPr lvl="1"/>
            <a:r>
              <a:rPr lang="en-US">
                <a:ea typeface="+mn-lt"/>
                <a:cs typeface="+mn-lt"/>
              </a:rPr>
              <a:t>1..3 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Facilities</a:t>
            </a:r>
          </a:p>
          <a:p>
            <a:pPr lvl="1"/>
            <a:r>
              <a:rPr lang="en-US">
                <a:ea typeface="+mn-lt"/>
                <a:cs typeface="+mn-lt"/>
              </a:rPr>
              <a:t>0..1 luxury 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Bed </a:t>
            </a:r>
            <a:r>
              <a:rPr lang="en-US">
                <a:ea typeface="+mn-lt"/>
                <a:cs typeface="+mn-lt"/>
              </a:rPr>
              <a:t>or 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Facility</a:t>
            </a:r>
          </a:p>
          <a:p>
            <a:pPr marL="457200" lvl="1" indent="0">
              <a:buNone/>
            </a:pPr>
            <a:endParaRPr lang="en-US">
              <a:solidFill>
                <a:srgbClr val="0F49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024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4F77-AD20-49A0-85DA-6C0F7209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Syntax – Suite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EC376-A5D5-41EB-A748-6C7815217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024467"/>
            <a:ext cx="4790252" cy="36152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F496F"/>
                </a:solidFill>
                <a:ea typeface="+mn-lt"/>
                <a:cs typeface="+mn-lt"/>
              </a:rPr>
              <a:t>Subtype of 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Room</a:t>
            </a:r>
          </a:p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Constraints</a:t>
            </a:r>
            <a:endParaRPr lang="en-US">
              <a:solidFill>
                <a:schemeClr val="tx1"/>
              </a:solidFill>
            </a:endParaRPr>
          </a:p>
          <a:p>
            <a:pPr lvl="1"/>
            <a:r>
              <a:rPr lang="en-US">
                <a:solidFill>
                  <a:srgbClr val="0F496F"/>
                </a:solidFill>
              </a:rPr>
              <a:t>Price is mutually exclusive to other </a:t>
            </a:r>
            <a:r>
              <a:rPr lang="en-US">
                <a:solidFill>
                  <a:schemeClr val="tx1"/>
                </a:solidFill>
              </a:rPr>
              <a:t>Room </a:t>
            </a:r>
            <a:r>
              <a:rPr lang="en-US">
                <a:solidFill>
                  <a:srgbClr val="0F496F"/>
                </a:solidFill>
              </a:rPr>
              <a:t>subtypes</a:t>
            </a:r>
          </a:p>
          <a:p>
            <a:pPr lvl="1"/>
            <a:r>
              <a:rPr lang="en-US"/>
              <a:t>1..4 </a:t>
            </a:r>
            <a:r>
              <a:rPr lang="en-US">
                <a:solidFill>
                  <a:schemeClr val="tx1"/>
                </a:solidFill>
              </a:rPr>
              <a:t>Beds</a:t>
            </a:r>
          </a:p>
          <a:p>
            <a:pPr lvl="1"/>
            <a:r>
              <a:rPr lang="en-US">
                <a:ea typeface="+mn-lt"/>
                <a:cs typeface="+mn-lt"/>
              </a:rPr>
              <a:t>1..5 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Facilities</a:t>
            </a:r>
          </a:p>
          <a:p>
            <a:pPr lvl="1"/>
            <a:r>
              <a:rPr lang="en-US">
                <a:ea typeface="+mn-lt"/>
                <a:cs typeface="+mn-lt"/>
              </a:rPr>
              <a:t>0..9 luxury 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Beds </a:t>
            </a:r>
            <a:r>
              <a:rPr lang="en-US">
                <a:ea typeface="+mn-lt"/>
                <a:cs typeface="+mn-lt"/>
              </a:rPr>
              <a:t>or 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Facilities</a:t>
            </a:r>
          </a:p>
          <a:p>
            <a:pPr marL="457200" lvl="1" indent="0">
              <a:buNone/>
            </a:pPr>
            <a:endParaRPr lang="en-US">
              <a:solidFill>
                <a:srgbClr val="0F49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82333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Slice</vt:lpstr>
      <vt:lpstr>HotelDSl</vt:lpstr>
      <vt:lpstr>Abstract Syntax – Hotel</vt:lpstr>
      <vt:lpstr>Abstract Syntax – Room</vt:lpstr>
      <vt:lpstr>Abstract Syntax – Booking Manager</vt:lpstr>
      <vt:lpstr>Abstract Syntax – Booking</vt:lpstr>
      <vt:lpstr>Abstract Syntax – Date</vt:lpstr>
      <vt:lpstr>Abstract Syntax – Standard Room</vt:lpstr>
      <vt:lpstr>Abstract Syntax – Studio</vt:lpstr>
      <vt:lpstr>Abstract Syntax – Suite</vt:lpstr>
      <vt:lpstr>PowerPoint Presentation</vt:lpstr>
      <vt:lpstr>Concrete Syntax - Hotel</vt:lpstr>
      <vt:lpstr>Concrete Syntax – Room</vt:lpstr>
      <vt:lpstr>Concrete Syntax – Booking / 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revision>203</cp:revision>
  <dcterms:created xsi:type="dcterms:W3CDTF">2014-09-12T02:12:56Z</dcterms:created>
  <dcterms:modified xsi:type="dcterms:W3CDTF">2019-05-22T03:29:47Z</dcterms:modified>
</cp:coreProperties>
</file>