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8"/>
  </p:notesMasterIdLst>
  <p:sldIdLst>
    <p:sldId id="293" r:id="rId2"/>
    <p:sldId id="294" r:id="rId3"/>
    <p:sldId id="370" r:id="rId4"/>
    <p:sldId id="382" r:id="rId5"/>
    <p:sldId id="388" r:id="rId6"/>
    <p:sldId id="375" r:id="rId7"/>
    <p:sldId id="383" r:id="rId8"/>
    <p:sldId id="384" r:id="rId9"/>
    <p:sldId id="385" r:id="rId10"/>
    <p:sldId id="386" r:id="rId11"/>
    <p:sldId id="387" r:id="rId12"/>
    <p:sldId id="389" r:id="rId13"/>
    <p:sldId id="390" r:id="rId14"/>
    <p:sldId id="392" r:id="rId15"/>
    <p:sldId id="369" r:id="rId16"/>
    <p:sldId id="366" r:id="rId17"/>
  </p:sldIdLst>
  <p:sldSz cx="9144000" cy="6858000" type="screen4x3"/>
  <p:notesSz cx="7315200" cy="96012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6E08FA-0A9C-4959-B4E2-265DDCFA69CF}">
  <a:tblStyle styleId="{FE6E08FA-0A9C-4959-B4E2-265DDCFA69CF}" styleName="Table_0"/>
  <a:tblStyle styleId="{97F86ADC-F7B2-45BE-984E-FE51908FB2AF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719"/>
  </p:normalViewPr>
  <p:slideViewPr>
    <p:cSldViewPr>
      <p:cViewPr varScale="1">
        <p:scale>
          <a:sx n="98" d="100"/>
          <a:sy n="98" d="100"/>
        </p:scale>
        <p:origin x="16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4141304" y="0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32184" y="4561225"/>
            <a:ext cx="5850833" cy="4320211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800" b="0" i="0" u="none" strike="noStrike" cap="none" baseline="0"/>
            </a:lvl1pPr>
            <a:lvl2pPr marL="0" marR="0" indent="0" algn="l" rtl="0">
              <a:defRPr sz="1800" b="0" i="0" u="none" strike="noStrike" cap="none" baseline="0"/>
            </a:lvl2pPr>
            <a:lvl3pPr marL="0" marR="0" indent="0" algn="l" rtl="0">
              <a:defRPr sz="1800" b="0" i="0" u="none" strike="noStrike" cap="none" baseline="0"/>
            </a:lvl3pPr>
            <a:lvl4pPr marL="0" marR="0" indent="0" algn="l" rtl="0">
              <a:defRPr sz="1800" b="0" i="0" u="none" strike="noStrike" cap="none" baseline="0"/>
            </a:lvl4pPr>
            <a:lvl5pPr marL="0" marR="0" indent="0" algn="l" rtl="0">
              <a:defRPr sz="1800" b="0" i="0" u="none" strike="noStrike" cap="none" baseline="0"/>
            </a:lvl5pPr>
            <a:lvl6pPr marL="0" marR="0" indent="0" algn="l" rtl="0">
              <a:defRPr sz="1800" b="0" i="0" u="none" strike="noStrike" cap="none" baseline="0"/>
            </a:lvl6pPr>
            <a:lvl7pPr marL="0" marR="0" indent="0" algn="l" rtl="0">
              <a:defRPr sz="1800" b="0" i="0" u="none" strike="noStrike" cap="none" baseline="0"/>
            </a:lvl7pPr>
            <a:lvl8pPr marL="0" marR="0" indent="0" algn="l" rtl="0">
              <a:defRPr sz="1800" b="0" i="0" u="none" strike="noStrike" cap="none" baseline="0"/>
            </a:lvl8pPr>
            <a:lvl9pPr marL="0" marR="0" indent="0" algn="l" rtl="0"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119172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ctr" anchorCtr="0"/>
          <a:lstStyle>
            <a:lvl1pPr marL="0" marR="0" indent="0" algn="l" rtl="0">
              <a:defRPr sz="19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141304" y="9119172"/>
            <a:ext cx="3172238" cy="480387"/>
          </a:xfrm>
          <a:prstGeom prst="rect">
            <a:avLst/>
          </a:prstGeom>
          <a:noFill/>
          <a:ln>
            <a:noFill/>
          </a:ln>
        </p:spPr>
        <p:txBody>
          <a:bodyPr lIns="95064" tIns="95064" rIns="95064" bIns="95064" anchor="b" anchorCtr="0"/>
          <a:lstStyle>
            <a:lvl1pPr marL="0" marR="0" indent="0" algn="r" rtl="0">
              <a:defRPr sz="1200" b="0" i="0" u="none" strike="noStrike" cap="none" baseline="0"/>
            </a:lvl1pPr>
            <a:lvl2pPr marL="0" marR="0" indent="0" algn="l" rtl="0">
              <a:defRPr sz="1900" b="0" i="0" u="none" strike="noStrike" cap="none" baseline="0"/>
            </a:lvl2pPr>
            <a:lvl3pPr marL="0" marR="0" indent="0" algn="l" rtl="0">
              <a:defRPr sz="1900" b="0" i="0" u="none" strike="noStrike" cap="none" baseline="0"/>
            </a:lvl3pPr>
            <a:lvl4pPr marL="0" marR="0" indent="0" algn="l" rtl="0">
              <a:defRPr sz="1900" b="0" i="0" u="none" strike="noStrike" cap="none" baseline="0"/>
            </a:lvl4pPr>
            <a:lvl5pPr marL="0" marR="0" indent="0" algn="l" rtl="0">
              <a:defRPr sz="1900" b="0" i="0" u="none" strike="noStrike" cap="none" baseline="0"/>
            </a:lvl5pPr>
            <a:lvl6pPr marL="0" marR="0" indent="0" algn="l" rtl="0">
              <a:defRPr sz="1900" b="0" i="0" u="none" strike="noStrike" cap="none" baseline="0"/>
            </a:lvl6pPr>
            <a:lvl7pPr marL="0" marR="0" indent="0" algn="l" rtl="0">
              <a:defRPr sz="1900" b="0" i="0" u="none" strike="noStrike" cap="none" baseline="0"/>
            </a:lvl7pPr>
            <a:lvl8pPr marL="0" marR="0" indent="0" algn="l" rtl="0">
              <a:defRPr sz="1900" b="0" i="0" u="none" strike="noStrike" cap="none" baseline="0"/>
            </a:lvl8pPr>
            <a:lvl9pPr marL="0" marR="0" indent="0" algn="l" rtl="0">
              <a:defRPr sz="1900" b="0" i="0" u="none" strike="noStrike" cap="none" baseline="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188878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32184" y="4561226"/>
            <a:ext cx="5850833" cy="373490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t" anchorCtr="0">
            <a:spAutoFit/>
          </a:bodyPr>
          <a:lstStyle/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141304" y="9312185"/>
            <a:ext cx="3172238" cy="287375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b" anchorCtr="0">
            <a:spAutoFit/>
          </a:bodyPr>
          <a:lstStyle/>
          <a:p>
            <a:pPr>
              <a:buSzPct val="25000"/>
            </a:pPr>
            <a:r>
              <a:rPr lang="x-non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2368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3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bonus of a CCMS is that you can reorg it without breaking links.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732184" y="4561226"/>
            <a:ext cx="5850833" cy="373490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t" anchorCtr="0">
            <a:spAutoFit/>
          </a:bodyPr>
          <a:lstStyle/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4141304" y="9312185"/>
            <a:ext cx="3172238" cy="287375"/>
          </a:xfrm>
          <a:prstGeom prst="rect">
            <a:avLst/>
          </a:prstGeom>
          <a:noFill/>
          <a:ln>
            <a:noFill/>
          </a:ln>
        </p:spPr>
        <p:txBody>
          <a:bodyPr lIns="95584" tIns="47779" rIns="95584" bIns="47779" anchor="b" anchorCtr="0">
            <a:spAutoFit/>
          </a:bodyPr>
          <a:lstStyle/>
          <a:p>
            <a:pPr>
              <a:buSzPct val="25000"/>
            </a:pPr>
            <a:r>
              <a:rPr lang="x-non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688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4444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9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2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53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47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81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0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0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429499" cy="4968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429499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5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5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8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5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6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9842" y="239713"/>
            <a:ext cx="7429499" cy="546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9842" y="1110573"/>
            <a:ext cx="7429499" cy="47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3578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none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Réutilisation</a:t>
            </a:r>
            <a:r>
              <a:rPr lang="en-US"/>
              <a:t> de </a:t>
            </a:r>
            <a:r>
              <a:rPr lang="en-US" err="1"/>
              <a:t>contenu</a:t>
            </a:r>
            <a:r>
              <a:rPr lang="en-US"/>
              <a:t> DITA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Aide avec </a:t>
            </a:r>
            <a:r>
              <a:rPr lang="en-US" dirty="0" err="1"/>
              <a:t>l’attribut</a:t>
            </a:r>
            <a:r>
              <a:rPr lang="en-US" dirty="0"/>
              <a:t> copy-to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6713537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ight Arrow 4"/>
          <p:cNvSpPr/>
          <p:nvPr/>
        </p:nvSpPr>
        <p:spPr>
          <a:xfrm rot="16200000">
            <a:off x="1790700" y="4610100"/>
            <a:ext cx="1219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57200" y="3733800"/>
            <a:ext cx="914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43400" y="4648200"/>
            <a:ext cx="3200400" cy="9906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76400" y="3066655"/>
            <a:ext cx="2590800" cy="7830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Réutiliser</a:t>
            </a:r>
            <a:r>
              <a:rPr lang="en-US" dirty="0"/>
              <a:t> des parties de </a:t>
            </a:r>
            <a:r>
              <a:rPr lang="en-US" dirty="0" err="1"/>
              <a:t>contenus</a:t>
            </a:r>
            <a:r>
              <a:rPr lang="en-US" dirty="0"/>
              <a:t> (</a:t>
            </a:r>
            <a:r>
              <a:rPr lang="en-US" dirty="0" err="1"/>
              <a:t>Conref</a:t>
            </a:r>
            <a:r>
              <a:rPr lang="en-US" dirty="0"/>
              <a:t>) – Les </a:t>
            </a:r>
            <a:r>
              <a:rPr lang="en-US" dirty="0" err="1"/>
              <a:t>meilleurs</a:t>
            </a:r>
            <a:r>
              <a:rPr lang="en-US" dirty="0"/>
              <a:t> </a:t>
            </a:r>
            <a:r>
              <a:rPr lang="en-US" dirty="0" err="1"/>
              <a:t>pratiques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-3175">
              <a:buNone/>
            </a:pPr>
            <a:r>
              <a:rPr lang="en-US" dirty="0"/>
              <a:t>Au </a:t>
            </a:r>
            <a:r>
              <a:rPr lang="en-US" dirty="0" err="1"/>
              <a:t>niveau</a:t>
            </a:r>
            <a:r>
              <a:rPr lang="en-US" dirty="0"/>
              <a:t> de </a:t>
            </a:r>
            <a:r>
              <a:rPr lang="en-US" dirty="0" err="1"/>
              <a:t>l’élément</a:t>
            </a:r>
            <a:r>
              <a:rPr lang="en-US" dirty="0"/>
              <a:t> - Pour </a:t>
            </a:r>
            <a:r>
              <a:rPr lang="en-US" dirty="0" err="1"/>
              <a:t>gérer</a:t>
            </a:r>
            <a:r>
              <a:rPr lang="en-US" dirty="0"/>
              <a:t> le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fréquemment</a:t>
            </a:r>
            <a:r>
              <a:rPr lang="en-US" dirty="0"/>
              <a:t> mis </a:t>
            </a:r>
            <a:r>
              <a:rPr lang="en-US" dirty="0" err="1"/>
              <a:t>à</a:t>
            </a:r>
            <a:r>
              <a:rPr lang="en-US" dirty="0"/>
              <a:t> jour au </a:t>
            </a:r>
            <a:r>
              <a:rPr lang="en-US" dirty="0" err="1"/>
              <a:t>niveau</a:t>
            </a:r>
            <a:r>
              <a:rPr lang="en-US" dirty="0"/>
              <a:t> des </a:t>
            </a:r>
            <a:r>
              <a:rPr lang="en-US" dirty="0" err="1"/>
              <a:t>éléments</a:t>
            </a:r>
            <a:r>
              <a:rPr lang="en-US" dirty="0"/>
              <a:t>, les </a:t>
            </a:r>
            <a:r>
              <a:rPr lang="en-US" dirty="0" err="1"/>
              <a:t>noms</a:t>
            </a:r>
            <a:r>
              <a:rPr lang="en-US" dirty="0"/>
              <a:t> </a:t>
            </a:r>
            <a:r>
              <a:rPr lang="en-US" dirty="0" err="1"/>
              <a:t>propres</a:t>
            </a:r>
            <a:r>
              <a:rPr lang="en-US" dirty="0"/>
              <a:t> constituent un excellent </a:t>
            </a:r>
            <a:r>
              <a:rPr lang="en-US" dirty="0" err="1"/>
              <a:t>choix</a:t>
            </a:r>
            <a:r>
              <a:rPr lang="en-US" dirty="0"/>
              <a:t>.</a:t>
            </a:r>
            <a:endParaRPr lang="en-US" b="0" dirty="0"/>
          </a:p>
          <a:p>
            <a:r>
              <a:rPr lang="en-US" sz="1900" dirty="0" err="1"/>
              <a:t>Élément</a:t>
            </a:r>
            <a:r>
              <a:rPr lang="en-US" sz="1900" dirty="0"/>
              <a:t> &lt;cite&gt; pour les </a:t>
            </a:r>
            <a:r>
              <a:rPr lang="en-US" sz="1900" dirty="0" err="1"/>
              <a:t>titres</a:t>
            </a:r>
            <a:r>
              <a:rPr lang="en-US" sz="1900" dirty="0"/>
              <a:t> de livres et </a:t>
            </a:r>
            <a:r>
              <a:rPr lang="en-US" sz="1900" dirty="0" err="1"/>
              <a:t>d'ensembles</a:t>
            </a:r>
            <a:r>
              <a:rPr lang="en-US" sz="1900" dirty="0"/>
              <a:t> </a:t>
            </a:r>
            <a:r>
              <a:rPr lang="en-US" sz="1900" dirty="0" err="1"/>
              <a:t>d'informations</a:t>
            </a:r>
            <a:endParaRPr lang="en-US" sz="1900" b="0" dirty="0"/>
          </a:p>
          <a:p>
            <a:r>
              <a:rPr lang="en-US" sz="1900" dirty="0" err="1"/>
              <a:t>Élément</a:t>
            </a:r>
            <a:r>
              <a:rPr lang="en-US" sz="1900" dirty="0"/>
              <a:t> &lt;</a:t>
            </a:r>
            <a:r>
              <a:rPr lang="en-US" sz="1900" dirty="0" err="1"/>
              <a:t>filepath</a:t>
            </a:r>
            <a:r>
              <a:rPr lang="en-US" sz="1900" dirty="0"/>
              <a:t>&gt; pour les </a:t>
            </a:r>
            <a:r>
              <a:rPr lang="en-US" sz="1900" dirty="0" err="1"/>
              <a:t>noms</a:t>
            </a:r>
            <a:r>
              <a:rPr lang="en-US" sz="1900" dirty="0"/>
              <a:t> de </a:t>
            </a:r>
            <a:r>
              <a:rPr lang="en-US" sz="1900" dirty="0" err="1"/>
              <a:t>fichiers</a:t>
            </a:r>
            <a:r>
              <a:rPr lang="en-US" sz="1900" dirty="0"/>
              <a:t>, de </a:t>
            </a:r>
            <a:r>
              <a:rPr lang="en-US" sz="1900" dirty="0" err="1"/>
              <a:t>répertoires</a:t>
            </a:r>
            <a:r>
              <a:rPr lang="en-US" sz="1900" dirty="0"/>
              <a:t> </a:t>
            </a:r>
            <a:r>
              <a:rPr lang="en-US" sz="1900" dirty="0" err="1"/>
              <a:t>ou</a:t>
            </a:r>
            <a:r>
              <a:rPr lang="en-US" sz="1900" dirty="0"/>
              <a:t> de </a:t>
            </a:r>
            <a:r>
              <a:rPr lang="en-US" sz="1900" dirty="0" err="1"/>
              <a:t>chemins</a:t>
            </a:r>
            <a:r>
              <a:rPr lang="en-US" sz="1900" dirty="0"/>
              <a:t> </a:t>
            </a:r>
            <a:r>
              <a:rPr lang="en-US" sz="1900" dirty="0" err="1"/>
              <a:t>d'accès</a:t>
            </a:r>
            <a:endParaRPr lang="en-US" sz="1900" b="0" dirty="0"/>
          </a:p>
          <a:p>
            <a:r>
              <a:rPr lang="en-US" sz="1900" dirty="0" err="1"/>
              <a:t>Élément</a:t>
            </a:r>
            <a:r>
              <a:rPr lang="en-US" sz="1900" dirty="0"/>
              <a:t> &lt;keyword&gt; pour les </a:t>
            </a:r>
            <a:r>
              <a:rPr lang="en-US" sz="1900" dirty="0" err="1"/>
              <a:t>noms</a:t>
            </a:r>
            <a:r>
              <a:rPr lang="en-US" sz="1900" dirty="0"/>
              <a:t> de </a:t>
            </a:r>
            <a:r>
              <a:rPr lang="en-US" sz="1900" dirty="0" err="1"/>
              <a:t>produits</a:t>
            </a:r>
            <a:r>
              <a:rPr lang="en-US" sz="1900" dirty="0"/>
              <a:t> </a:t>
            </a:r>
            <a:r>
              <a:rPr lang="en-US" sz="1900" dirty="0" err="1"/>
              <a:t>ou</a:t>
            </a:r>
            <a:r>
              <a:rPr lang="en-US" sz="1900" dirty="0"/>
              <a:t> les </a:t>
            </a:r>
            <a:r>
              <a:rPr lang="en-US" sz="1900" dirty="0" err="1"/>
              <a:t>numéros</a:t>
            </a:r>
            <a:r>
              <a:rPr lang="en-US" sz="1900" dirty="0"/>
              <a:t> de </a:t>
            </a:r>
            <a:r>
              <a:rPr lang="en-US" sz="1900" dirty="0" err="1"/>
              <a:t>modèles</a:t>
            </a:r>
            <a:endParaRPr lang="en-US" sz="1900" b="0" dirty="0"/>
          </a:p>
          <a:p>
            <a:r>
              <a:rPr lang="en-US" sz="1900" dirty="0"/>
              <a:t>Les </a:t>
            </a:r>
            <a:r>
              <a:rPr lang="en-US" sz="1900" dirty="0" err="1"/>
              <a:t>éléments</a:t>
            </a:r>
            <a:r>
              <a:rPr lang="en-US" sz="1900" dirty="0"/>
              <a:t> &lt;</a:t>
            </a:r>
            <a:r>
              <a:rPr lang="en-US" sz="1900" dirty="0" err="1"/>
              <a:t>menucascade</a:t>
            </a:r>
            <a:r>
              <a:rPr lang="en-US" sz="1900" dirty="0"/>
              <a:t>&gt; et &lt;</a:t>
            </a:r>
            <a:r>
              <a:rPr lang="en-US" sz="1900" dirty="0" err="1"/>
              <a:t>uicontrol</a:t>
            </a:r>
            <a:r>
              <a:rPr lang="en-US" sz="1900" dirty="0"/>
              <a:t>&gt; pour les boutons </a:t>
            </a:r>
            <a:r>
              <a:rPr lang="en-US" sz="1900" dirty="0" err="1"/>
              <a:t>d'interface</a:t>
            </a:r>
            <a:r>
              <a:rPr lang="en-US" sz="1900" dirty="0"/>
              <a:t>, les menus, les cases </a:t>
            </a:r>
            <a:r>
              <a:rPr lang="en-US" sz="1900" dirty="0" err="1"/>
              <a:t>à</a:t>
            </a:r>
            <a:r>
              <a:rPr lang="en-US" sz="1900" dirty="0"/>
              <a:t> </a:t>
            </a:r>
            <a:r>
              <a:rPr lang="en-US" sz="1900" dirty="0" err="1"/>
              <a:t>cocher</a:t>
            </a:r>
            <a:r>
              <a:rPr lang="en-US" sz="1900" dirty="0"/>
              <a:t>, les </a:t>
            </a:r>
            <a:r>
              <a:rPr lang="en-US" sz="1900" dirty="0" err="1"/>
              <a:t>onglets</a:t>
            </a:r>
            <a:r>
              <a:rPr lang="en-US" sz="1900" dirty="0"/>
              <a:t> et </a:t>
            </a:r>
            <a:r>
              <a:rPr lang="en-US" sz="1900" dirty="0" err="1"/>
              <a:t>autres</a:t>
            </a:r>
            <a:r>
              <a:rPr lang="en-US" sz="1900" dirty="0"/>
              <a:t> </a:t>
            </a:r>
            <a:r>
              <a:rPr lang="en-US" sz="1900" dirty="0" err="1"/>
              <a:t>éléments</a:t>
            </a:r>
            <a:r>
              <a:rPr lang="en-US" sz="1900" dirty="0"/>
              <a:t> </a:t>
            </a:r>
            <a:r>
              <a:rPr lang="en-US" sz="1900" dirty="0" err="1"/>
              <a:t>d'interface</a:t>
            </a:r>
            <a:r>
              <a:rPr lang="en-US" sz="1900" dirty="0"/>
              <a:t>.</a:t>
            </a:r>
          </a:p>
          <a:p>
            <a:r>
              <a:rPr lang="en-US" sz="1900" dirty="0" err="1"/>
              <a:t>L'élément</a:t>
            </a:r>
            <a:r>
              <a:rPr lang="en-US" sz="1900" dirty="0"/>
              <a:t> &lt;</a:t>
            </a:r>
            <a:r>
              <a:rPr lang="en-US" sz="1900" dirty="0" err="1"/>
              <a:t>wintitle</a:t>
            </a:r>
            <a:r>
              <a:rPr lang="en-US" sz="1900" dirty="0"/>
              <a:t>&gt; pour les </a:t>
            </a:r>
            <a:r>
              <a:rPr lang="en-US" sz="1900" dirty="0" err="1"/>
              <a:t>noms</a:t>
            </a:r>
            <a:r>
              <a:rPr lang="en-US" sz="1900" dirty="0"/>
              <a:t> des </a:t>
            </a:r>
            <a:r>
              <a:rPr lang="en-US" sz="1900" dirty="0" err="1"/>
              <a:t>fenêtres</a:t>
            </a:r>
            <a:r>
              <a:rPr lang="en-US" sz="1900" dirty="0"/>
              <a:t>, </a:t>
            </a:r>
            <a:r>
              <a:rPr lang="en-US" sz="1900" dirty="0" err="1"/>
              <a:t>panneaux</a:t>
            </a:r>
            <a:r>
              <a:rPr lang="en-US" sz="1900" dirty="0"/>
              <a:t>, pages </a:t>
            </a:r>
            <a:r>
              <a:rPr lang="en-US" sz="1900" dirty="0" err="1"/>
              <a:t>ou</a:t>
            </a:r>
            <a:r>
              <a:rPr lang="en-US" sz="1900" dirty="0"/>
              <a:t> </a:t>
            </a:r>
            <a:r>
              <a:rPr lang="en-US" sz="1900" dirty="0" err="1"/>
              <a:t>boîtes</a:t>
            </a:r>
            <a:r>
              <a:rPr lang="en-US" sz="1900" dirty="0"/>
              <a:t> de dialogue.</a:t>
            </a:r>
            <a:endParaRPr lang="en-US" sz="1900" b="0" dirty="0"/>
          </a:p>
          <a:p>
            <a:endParaRPr lang="en-US" dirty="0"/>
          </a:p>
          <a:p>
            <a:pPr marL="114300" indent="-3175">
              <a:buNone/>
            </a:pPr>
            <a:r>
              <a:rPr lang="en-US" dirty="0"/>
              <a:t>Au </a:t>
            </a:r>
            <a:r>
              <a:rPr lang="en-US" dirty="0" err="1"/>
              <a:t>niveau</a:t>
            </a:r>
            <a:r>
              <a:rPr lang="en-US" dirty="0"/>
              <a:t> de la phrase - </a:t>
            </a:r>
            <a:r>
              <a:rPr lang="en-US" dirty="0" err="1"/>
              <a:t>Utilisez</a:t>
            </a:r>
            <a:r>
              <a:rPr lang="en-US" dirty="0"/>
              <a:t> la </a:t>
            </a:r>
            <a:r>
              <a:rPr lang="en-US" dirty="0" err="1"/>
              <a:t>réutilisation</a:t>
            </a:r>
            <a:r>
              <a:rPr lang="en-US" dirty="0"/>
              <a:t> au </a:t>
            </a:r>
            <a:r>
              <a:rPr lang="en-US" dirty="0" err="1"/>
              <a:t>niveau</a:t>
            </a:r>
            <a:r>
              <a:rPr lang="en-US" dirty="0"/>
              <a:t> de la phrase pour les phrases </a:t>
            </a:r>
            <a:r>
              <a:rPr lang="en-US" dirty="0" err="1"/>
              <a:t>autonomes</a:t>
            </a:r>
            <a:r>
              <a:rPr lang="en-US" dirty="0"/>
              <a:t>,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note. </a:t>
            </a:r>
            <a:r>
              <a:rPr lang="en-US" dirty="0" err="1"/>
              <a:t>Sinon</a:t>
            </a:r>
            <a:r>
              <a:rPr lang="en-US" dirty="0"/>
              <a:t>, </a:t>
            </a:r>
            <a:r>
              <a:rPr lang="en-US" dirty="0" err="1"/>
              <a:t>utilisez</a:t>
            </a:r>
            <a:r>
              <a:rPr lang="en-US" dirty="0"/>
              <a:t>-la avec </a:t>
            </a:r>
            <a:r>
              <a:rPr lang="en-US" dirty="0" err="1"/>
              <a:t>parcimonie</a:t>
            </a:r>
            <a:r>
              <a:rPr lang="en-US" dirty="0"/>
              <a:t> pour </a:t>
            </a:r>
            <a:r>
              <a:rPr lang="en-US" dirty="0" err="1"/>
              <a:t>éviter</a:t>
            </a:r>
            <a:r>
              <a:rPr lang="en-US" dirty="0"/>
              <a:t> les </a:t>
            </a:r>
            <a:r>
              <a:rPr lang="en-US" dirty="0" err="1"/>
              <a:t>problèmes</a:t>
            </a:r>
            <a:r>
              <a:rPr lang="en-US" dirty="0"/>
              <a:t> de </a:t>
            </a:r>
            <a:r>
              <a:rPr lang="en-US" dirty="0" err="1"/>
              <a:t>traduction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114300" indent="-3175">
              <a:buNone/>
            </a:pPr>
            <a:r>
              <a:rPr lang="en-US" dirty="0"/>
              <a:t>Au </a:t>
            </a:r>
            <a:r>
              <a:rPr lang="en-US" dirty="0" err="1"/>
              <a:t>niveau</a:t>
            </a:r>
            <a:r>
              <a:rPr lang="en-US" dirty="0"/>
              <a:t> du </a:t>
            </a:r>
            <a:r>
              <a:rPr lang="en-US" dirty="0" err="1"/>
              <a:t>paragraphe</a:t>
            </a:r>
            <a:r>
              <a:rPr lang="en-US" dirty="0"/>
              <a:t> - La </a:t>
            </a:r>
            <a:r>
              <a:rPr lang="en-US" dirty="0" err="1"/>
              <a:t>réutilisation</a:t>
            </a:r>
            <a:r>
              <a:rPr lang="en-US" dirty="0"/>
              <a:t> au </a:t>
            </a:r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paragraphe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la plus courante ; </a:t>
            </a:r>
            <a:r>
              <a:rPr lang="en-US" dirty="0" err="1"/>
              <a:t>toutefois</a:t>
            </a:r>
            <a:r>
              <a:rPr lang="en-US" dirty="0"/>
              <a:t>, les </a:t>
            </a:r>
            <a:r>
              <a:rPr lang="en-US" dirty="0" err="1"/>
              <a:t>conrefs</a:t>
            </a:r>
            <a:r>
              <a:rPr lang="en-US" dirty="0"/>
              <a:t> </a:t>
            </a:r>
            <a:r>
              <a:rPr lang="en-US" dirty="0" err="1"/>
              <a:t>tiennent</a:t>
            </a:r>
            <a:r>
              <a:rPr lang="en-US" dirty="0"/>
              <a:t> </a:t>
            </a:r>
            <a:r>
              <a:rPr lang="en-US" dirty="0" err="1"/>
              <a:t>compte</a:t>
            </a:r>
            <a:r>
              <a:rPr lang="en-US" dirty="0"/>
              <a:t> de la </a:t>
            </a:r>
            <a:r>
              <a:rPr lang="en-US" dirty="0" err="1"/>
              <a:t>syntaxe</a:t>
            </a:r>
            <a:r>
              <a:rPr lang="en-US" dirty="0"/>
              <a:t>. </a:t>
            </a:r>
            <a:r>
              <a:rPr lang="en-US" dirty="0" err="1"/>
              <a:t>Cela</a:t>
            </a:r>
            <a:r>
              <a:rPr lang="en-US" dirty="0"/>
              <a:t> </a:t>
            </a:r>
            <a:r>
              <a:rPr lang="en-US" dirty="0" err="1"/>
              <a:t>signifie</a:t>
            </a:r>
            <a:r>
              <a:rPr lang="en-US" dirty="0"/>
              <a:t> que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pouvez</a:t>
            </a:r>
            <a:r>
              <a:rPr lang="en-US" dirty="0"/>
              <a:t> </a:t>
            </a:r>
            <a:r>
              <a:rPr lang="en-US" dirty="0" err="1"/>
              <a:t>réutiliser</a:t>
            </a:r>
            <a:r>
              <a:rPr lang="en-US" dirty="0"/>
              <a:t> le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uniquement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son </a:t>
            </a:r>
            <a:r>
              <a:rPr lang="en-US" dirty="0" err="1"/>
              <a:t>contexte</a:t>
            </a:r>
            <a:r>
              <a:rPr lang="en-US" dirty="0"/>
              <a:t> et, pour </a:t>
            </a:r>
            <a:r>
              <a:rPr lang="en-US" dirty="0" err="1"/>
              <a:t>certains</a:t>
            </a:r>
            <a:r>
              <a:rPr lang="en-US" dirty="0"/>
              <a:t> </a:t>
            </a:r>
            <a:r>
              <a:rPr lang="en-US" dirty="0" err="1"/>
              <a:t>contenus</a:t>
            </a:r>
            <a:r>
              <a:rPr lang="en-US" dirty="0"/>
              <a:t>, </a:t>
            </a:r>
            <a:r>
              <a:rPr lang="en-US" dirty="0" err="1"/>
              <a:t>uniquement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des types de </a:t>
            </a:r>
            <a:r>
              <a:rPr lang="en-US" dirty="0" err="1"/>
              <a:t>rubriques</a:t>
            </a:r>
            <a:r>
              <a:rPr lang="en-US" dirty="0"/>
              <a:t> </a:t>
            </a:r>
            <a:r>
              <a:rPr lang="en-US" dirty="0" err="1"/>
              <a:t>similaires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429499" cy="496888"/>
          </a:xfrm>
        </p:spPr>
        <p:txBody>
          <a:bodyPr>
            <a:noAutofit/>
          </a:bodyPr>
          <a:lstStyle/>
          <a:p>
            <a:r>
              <a:rPr lang="en-US" dirty="0" err="1"/>
              <a:t>Réutiliser</a:t>
            </a:r>
            <a:r>
              <a:rPr lang="en-US" dirty="0"/>
              <a:t> des parties de </a:t>
            </a:r>
            <a:r>
              <a:rPr lang="en-US" dirty="0" err="1"/>
              <a:t>contenus</a:t>
            </a:r>
            <a:r>
              <a:rPr lang="en-US" dirty="0"/>
              <a:t> (</a:t>
            </a:r>
            <a:r>
              <a:rPr lang="en-US" dirty="0" err="1"/>
              <a:t>Conref</a:t>
            </a:r>
            <a:r>
              <a:rPr lang="en-US" dirty="0"/>
              <a:t>) – Les </a:t>
            </a:r>
            <a:r>
              <a:rPr lang="en-US" dirty="0" err="1"/>
              <a:t>meilleurs</a:t>
            </a:r>
            <a:r>
              <a:rPr lang="en-US" dirty="0"/>
              <a:t> </a:t>
            </a:r>
            <a:r>
              <a:rPr lang="en-US" dirty="0" err="1"/>
              <a:t>pratiques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620000" cy="4640263"/>
          </a:xfrm>
        </p:spPr>
        <p:txBody>
          <a:bodyPr>
            <a:noAutofit/>
          </a:bodyPr>
          <a:lstStyle/>
          <a:p>
            <a:pPr marL="114300" indent="-3175">
              <a:lnSpc>
                <a:spcPct val="100000"/>
              </a:lnSpc>
              <a:buNone/>
            </a:pPr>
            <a:r>
              <a:rPr lang="en-US" sz="1600" dirty="0" err="1"/>
              <a:t>Évitez</a:t>
            </a:r>
            <a:r>
              <a:rPr lang="en-US" sz="1600" dirty="0"/>
              <a:t> les </a:t>
            </a:r>
            <a:r>
              <a:rPr lang="en-US" sz="1600" dirty="0" err="1"/>
              <a:t>rubriques</a:t>
            </a:r>
            <a:r>
              <a:rPr lang="en-US" sz="1600" dirty="0"/>
              <a:t> spaghetti qui </a:t>
            </a:r>
            <a:r>
              <a:rPr lang="en-US" sz="1600" dirty="0" err="1"/>
              <a:t>ont</a:t>
            </a:r>
            <a:r>
              <a:rPr lang="en-US" sz="1600" dirty="0"/>
              <a:t> des </a:t>
            </a:r>
            <a:r>
              <a:rPr lang="en-US" sz="1600" dirty="0" err="1"/>
              <a:t>conrefs</a:t>
            </a:r>
            <a:r>
              <a:rPr lang="en-US" sz="1600" dirty="0"/>
              <a:t> entre </a:t>
            </a:r>
            <a:r>
              <a:rPr lang="en-US" sz="1600" dirty="0" err="1"/>
              <a:t>eux</a:t>
            </a:r>
            <a:r>
              <a:rPr lang="en-US" sz="1600" dirty="0"/>
              <a:t>, car </a:t>
            </a:r>
            <a:r>
              <a:rPr lang="en-US" sz="1600" dirty="0" err="1"/>
              <a:t>vous</a:t>
            </a:r>
            <a:r>
              <a:rPr lang="en-US" sz="1600" dirty="0"/>
              <a:t> </a:t>
            </a:r>
            <a:r>
              <a:rPr lang="en-US" sz="1600" dirty="0" err="1"/>
              <a:t>créez</a:t>
            </a:r>
            <a:r>
              <a:rPr lang="en-US" sz="1600" dirty="0"/>
              <a:t> un </a:t>
            </a:r>
            <a:r>
              <a:rPr lang="en-US" sz="1600" dirty="0" err="1"/>
              <a:t>cauchemar</a:t>
            </a:r>
            <a:r>
              <a:rPr lang="en-US" sz="1600" dirty="0"/>
              <a:t> pour la maintenance.</a:t>
            </a:r>
          </a:p>
          <a:p>
            <a:pPr marL="457200" indent="-346075">
              <a:buNone/>
            </a:pPr>
            <a:r>
              <a:rPr lang="en-US" sz="1600" dirty="0"/>
              <a:t>Que </a:t>
            </a:r>
            <a:r>
              <a:rPr lang="en-US" sz="1600" dirty="0" err="1"/>
              <a:t>faites-vous</a:t>
            </a:r>
            <a:r>
              <a:rPr lang="en-US" sz="1600" dirty="0"/>
              <a:t> ?</a:t>
            </a:r>
          </a:p>
          <a:p>
            <a:pPr marL="457200" indent="-346075">
              <a:spcBef>
                <a:spcPts val="600"/>
              </a:spcBef>
            </a:pPr>
            <a:r>
              <a:rPr lang="en-US" sz="1600" dirty="0" err="1"/>
              <a:t>Désigner</a:t>
            </a:r>
            <a:r>
              <a:rPr lang="en-US" sz="1600" dirty="0"/>
              <a:t> les </a:t>
            </a:r>
            <a:r>
              <a:rPr lang="en-US" sz="1600" dirty="0" err="1"/>
              <a:t>rubriques</a:t>
            </a:r>
            <a:r>
              <a:rPr lang="en-US" sz="1600" dirty="0"/>
              <a:t> </a:t>
            </a:r>
            <a:r>
              <a:rPr lang="en-US" sz="1600" dirty="0" err="1"/>
              <a:t>à</a:t>
            </a:r>
            <a:r>
              <a:rPr lang="en-US" sz="1600" dirty="0"/>
              <a:t> </a:t>
            </a:r>
            <a:r>
              <a:rPr lang="en-US" sz="1600" dirty="0" err="1"/>
              <a:t>réutiliser</a:t>
            </a:r>
            <a:endParaRPr lang="en-US" sz="1600" b="0" dirty="0"/>
          </a:p>
          <a:p>
            <a:pPr marL="457200" indent="-346075">
              <a:spcBef>
                <a:spcPts val="600"/>
              </a:spcBef>
            </a:pPr>
            <a:r>
              <a:rPr lang="en-US" sz="1600" dirty="0" err="1"/>
              <a:t>Désigner</a:t>
            </a:r>
            <a:r>
              <a:rPr lang="en-US" sz="1600" dirty="0"/>
              <a:t> </a:t>
            </a:r>
            <a:r>
              <a:rPr lang="en-US" sz="1600" dirty="0" err="1"/>
              <a:t>une</a:t>
            </a:r>
            <a:r>
              <a:rPr lang="en-US" sz="1600" dirty="0"/>
              <a:t> zone </a:t>
            </a:r>
            <a:r>
              <a:rPr lang="en-US" sz="1600" dirty="0" err="1"/>
              <a:t>spécifique</a:t>
            </a:r>
            <a:r>
              <a:rPr lang="en-US" sz="1600" dirty="0"/>
              <a:t> </a:t>
            </a:r>
            <a:r>
              <a:rPr lang="en-US" sz="1600" dirty="0" err="1"/>
              <a:t>dans</a:t>
            </a:r>
            <a:r>
              <a:rPr lang="en-US" sz="1600" dirty="0"/>
              <a:t> le CMS pour </a:t>
            </a:r>
            <a:r>
              <a:rPr lang="en-US" sz="1600" dirty="0" err="1"/>
              <a:t>ces</a:t>
            </a:r>
            <a:r>
              <a:rPr lang="en-US" sz="1600" dirty="0"/>
              <a:t> </a:t>
            </a:r>
            <a:r>
              <a:rPr lang="en-US" sz="1600" dirty="0" err="1"/>
              <a:t>rubriques</a:t>
            </a:r>
            <a:endParaRPr lang="en-US" sz="1600" b="0" dirty="0"/>
          </a:p>
          <a:p>
            <a:pPr marL="457200" indent="-346075">
              <a:spcBef>
                <a:spcPts val="600"/>
              </a:spcBef>
            </a:pPr>
            <a:r>
              <a:rPr lang="en-US" sz="1600" dirty="0" err="1"/>
              <a:t>Désigner</a:t>
            </a:r>
            <a:r>
              <a:rPr lang="en-US" sz="1600" dirty="0"/>
              <a:t> </a:t>
            </a:r>
            <a:r>
              <a:rPr lang="en-US" sz="1600" dirty="0" err="1"/>
              <a:t>une</a:t>
            </a:r>
            <a:r>
              <a:rPr lang="en-US" sz="1600" dirty="0"/>
              <a:t> structure de dossier </a:t>
            </a:r>
            <a:r>
              <a:rPr lang="en-US" sz="1600" dirty="0" err="1"/>
              <a:t>dans</a:t>
            </a:r>
            <a:r>
              <a:rPr lang="en-US" sz="1600" dirty="0"/>
              <a:t> le CMS pour </a:t>
            </a:r>
            <a:r>
              <a:rPr lang="en-US" sz="1600" dirty="0" err="1"/>
              <a:t>ces</a:t>
            </a:r>
            <a:r>
              <a:rPr lang="en-US" sz="1600" dirty="0"/>
              <a:t> </a:t>
            </a:r>
            <a:r>
              <a:rPr lang="en-US" sz="1600" dirty="0" err="1"/>
              <a:t>rubriques</a:t>
            </a:r>
            <a:endParaRPr lang="en-US" sz="1600" dirty="0"/>
          </a:p>
          <a:p>
            <a:pPr marL="114300" indent="-3175">
              <a:buNone/>
            </a:pPr>
            <a:r>
              <a:rPr lang="en-US" sz="1600" dirty="0" err="1"/>
              <a:t>Désigner</a:t>
            </a:r>
            <a:r>
              <a:rPr lang="en-US" sz="1600" dirty="0"/>
              <a:t> des </a:t>
            </a:r>
            <a:r>
              <a:rPr lang="en-US" sz="1600" dirty="0" err="1"/>
              <a:t>rubriques</a:t>
            </a:r>
            <a:r>
              <a:rPr lang="en-US" sz="1600" dirty="0"/>
              <a:t> (</a:t>
            </a:r>
            <a:r>
              <a:rPr lang="en-US" sz="1600" dirty="0" err="1"/>
              <a:t>stockées</a:t>
            </a:r>
            <a:r>
              <a:rPr lang="en-US" sz="1600" dirty="0"/>
              <a:t> </a:t>
            </a:r>
            <a:r>
              <a:rPr lang="en-US" sz="1600" dirty="0" err="1"/>
              <a:t>dans</a:t>
            </a:r>
            <a:r>
              <a:rPr lang="en-US" sz="1600" dirty="0"/>
              <a:t> </a:t>
            </a:r>
            <a:r>
              <a:rPr lang="en-US" sz="1600" dirty="0" err="1"/>
              <a:t>une</a:t>
            </a:r>
            <a:r>
              <a:rPr lang="en-US" sz="1600" dirty="0"/>
              <a:t> zone du CMS) pour y placer des </a:t>
            </a:r>
            <a:r>
              <a:rPr lang="en-US" sz="1600" dirty="0" err="1"/>
              <a:t>éléments</a:t>
            </a:r>
            <a:r>
              <a:rPr lang="en-US" sz="1600" dirty="0"/>
              <a:t> </a:t>
            </a:r>
            <a:r>
              <a:rPr lang="en-US" sz="1600" dirty="0" err="1"/>
              <a:t>réutilisables</a:t>
            </a:r>
            <a:endParaRPr lang="en-US" sz="1600" b="0" dirty="0"/>
          </a:p>
          <a:p>
            <a:pPr>
              <a:spcBef>
                <a:spcPts val="600"/>
              </a:spcBef>
            </a:pPr>
            <a:r>
              <a:rPr lang="en-US" sz="1600" b="0" dirty="0" err="1"/>
              <a:t>Noms</a:t>
            </a:r>
            <a:r>
              <a:rPr lang="en-US" sz="1600" b="0" dirty="0"/>
              <a:t> de </a:t>
            </a:r>
            <a:r>
              <a:rPr lang="en-US" sz="1600" b="0" dirty="0" err="1"/>
              <a:t>produit</a:t>
            </a:r>
            <a:endParaRPr lang="en-US" sz="1600" b="0" dirty="0"/>
          </a:p>
          <a:p>
            <a:pPr>
              <a:spcBef>
                <a:spcPts val="600"/>
              </a:spcBef>
            </a:pPr>
            <a:r>
              <a:rPr lang="en-US" sz="1600" b="0" dirty="0"/>
              <a:t>Chemins de </a:t>
            </a:r>
            <a:r>
              <a:rPr lang="en-US" sz="1600" b="0" dirty="0" err="1"/>
              <a:t>fichier</a:t>
            </a:r>
            <a:endParaRPr lang="en-US" sz="1600" b="0" dirty="0"/>
          </a:p>
          <a:p>
            <a:pPr>
              <a:spcBef>
                <a:spcPts val="600"/>
              </a:spcBef>
            </a:pPr>
            <a:r>
              <a:rPr lang="en-US" sz="1600" b="0" dirty="0"/>
              <a:t>Notes</a:t>
            </a:r>
          </a:p>
          <a:p>
            <a:pPr>
              <a:spcBef>
                <a:spcPts val="600"/>
              </a:spcBef>
            </a:pPr>
            <a:r>
              <a:rPr lang="en-US" sz="1600" dirty="0" err="1"/>
              <a:t>Glossaire</a:t>
            </a:r>
            <a:r>
              <a:rPr lang="en-US" sz="1600" dirty="0"/>
              <a:t>/</a:t>
            </a:r>
            <a:r>
              <a:rPr lang="en-US" sz="1600" dirty="0" err="1"/>
              <a:t>noms</a:t>
            </a:r>
            <a:r>
              <a:rPr lang="en-US" sz="1600" dirty="0"/>
              <a:t> des champs</a:t>
            </a:r>
            <a:endParaRPr lang="en-US" sz="1600" b="0" dirty="0"/>
          </a:p>
          <a:p>
            <a:pPr>
              <a:buNone/>
            </a:pPr>
            <a:r>
              <a:rPr lang="en-US" sz="1600" dirty="0" err="1"/>
              <a:t>Désigner</a:t>
            </a:r>
            <a:r>
              <a:rPr lang="en-US" sz="1600" dirty="0"/>
              <a:t> des dossiers qui </a:t>
            </a:r>
            <a:r>
              <a:rPr lang="en-US" sz="1600" dirty="0" err="1"/>
              <a:t>contiennent</a:t>
            </a:r>
            <a:r>
              <a:rPr lang="en-US" sz="1600" dirty="0"/>
              <a:t> des </a:t>
            </a:r>
            <a:r>
              <a:rPr lang="en-US" sz="1600" dirty="0" err="1"/>
              <a:t>rubriques</a:t>
            </a:r>
            <a:r>
              <a:rPr lang="en-US" sz="1600" dirty="0"/>
              <a:t> </a:t>
            </a:r>
            <a:r>
              <a:rPr lang="en-US" sz="1600" dirty="0" err="1"/>
              <a:t>réutilisées</a:t>
            </a:r>
            <a:r>
              <a:rPr lang="en-US" sz="1600" dirty="0"/>
              <a:t> </a:t>
            </a:r>
            <a:r>
              <a:rPr lang="en-US" sz="1600" dirty="0" err="1"/>
              <a:t>dans</a:t>
            </a:r>
            <a:r>
              <a:rPr lang="en-US" sz="1600" dirty="0"/>
              <a:t> le CCMS</a:t>
            </a:r>
          </a:p>
          <a:p>
            <a:r>
              <a:rPr lang="en-US" sz="1600" dirty="0"/>
              <a:t>Concepts, </a:t>
            </a:r>
            <a:r>
              <a:rPr lang="en-US" sz="1600" dirty="0" err="1"/>
              <a:t>Tâches</a:t>
            </a:r>
            <a:r>
              <a:rPr lang="en-US" sz="1600" dirty="0"/>
              <a:t>, </a:t>
            </a:r>
            <a:r>
              <a:rPr lang="en-US" sz="1600" dirty="0" err="1"/>
              <a:t>Références</a:t>
            </a:r>
            <a:r>
              <a:rPr lang="en-US" sz="1600" dirty="0"/>
              <a:t> </a:t>
            </a:r>
            <a:r>
              <a:rPr lang="en-US" sz="1600" dirty="0" err="1"/>
              <a:t>peut-être</a:t>
            </a:r>
            <a:r>
              <a:rPr lang="en-US" sz="1600" dirty="0"/>
              <a:t> par </a:t>
            </a:r>
            <a:r>
              <a:rPr lang="en-US" sz="1600" dirty="0" err="1"/>
              <a:t>ligne</a:t>
            </a:r>
            <a:r>
              <a:rPr lang="en-US" sz="1600" dirty="0"/>
              <a:t> de </a:t>
            </a:r>
            <a:r>
              <a:rPr lang="en-US" sz="1600" dirty="0" err="1"/>
              <a:t>produits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7429499" cy="49688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L'organisation</a:t>
            </a:r>
            <a:r>
              <a:rPr lang="en-US" dirty="0"/>
              <a:t> du CCMS - </a:t>
            </a:r>
            <a:r>
              <a:rPr lang="en-US" dirty="0" err="1"/>
              <a:t>ressemble</a:t>
            </a:r>
            <a:r>
              <a:rPr lang="en-US" dirty="0"/>
              <a:t> </a:t>
            </a:r>
            <a:r>
              <a:rPr lang="en-US" dirty="0" err="1"/>
              <a:t>peut-être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ceci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4451" y="990600"/>
            <a:ext cx="7067549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Rubriques</a:t>
            </a:r>
            <a:r>
              <a:rPr lang="en-US" dirty="0"/>
              <a:t> Concept Communes</a:t>
            </a:r>
          </a:p>
          <a:p>
            <a:pPr marL="685800" lvl="4" indent="-225425"/>
            <a:r>
              <a:rPr lang="en-US" dirty="0" err="1"/>
              <a:t>droitsauteur.xml</a:t>
            </a:r>
            <a:endParaRPr lang="en-US" dirty="0"/>
          </a:p>
          <a:p>
            <a:pPr marL="685800" lvl="4" indent="-225425"/>
            <a:r>
              <a:rPr lang="en-US" dirty="0" err="1"/>
              <a:t>support.xml</a:t>
            </a:r>
            <a:endParaRPr lang="en-US" dirty="0"/>
          </a:p>
          <a:p>
            <a:pPr marL="685800" lvl="4" indent="-225425"/>
            <a:r>
              <a:rPr lang="en-US" dirty="0" err="1"/>
              <a:t>bases.xml</a:t>
            </a:r>
            <a:endParaRPr lang="en-US" dirty="0"/>
          </a:p>
          <a:p>
            <a:pPr>
              <a:buNone/>
            </a:pPr>
            <a:r>
              <a:rPr lang="en-US" dirty="0" err="1"/>
              <a:t>Paragraphes</a:t>
            </a:r>
            <a:r>
              <a:rPr lang="en-US" dirty="0"/>
              <a:t> </a:t>
            </a:r>
            <a:r>
              <a:rPr lang="en-US" dirty="0" err="1"/>
              <a:t>Communs</a:t>
            </a:r>
            <a:endParaRPr lang="en-US" dirty="0"/>
          </a:p>
          <a:p>
            <a:pPr marL="685800" lvl="4" indent="-219075"/>
            <a:r>
              <a:rPr lang="en-US" dirty="0"/>
              <a:t>Produit1_apercuproduit.xml</a:t>
            </a:r>
          </a:p>
          <a:p>
            <a:pPr marL="685800" lvl="4" indent="-219075"/>
            <a:r>
              <a:rPr lang="en-US" dirty="0"/>
              <a:t>Produit2_apercu.xml</a:t>
            </a:r>
          </a:p>
          <a:p>
            <a:pPr>
              <a:buNone/>
            </a:pPr>
            <a:r>
              <a:rPr lang="en-US" dirty="0" err="1"/>
              <a:t>Éléments</a:t>
            </a:r>
            <a:r>
              <a:rPr lang="en-US" dirty="0"/>
              <a:t> </a:t>
            </a:r>
            <a:r>
              <a:rPr lang="en-US" dirty="0" err="1"/>
              <a:t>Communs</a:t>
            </a:r>
            <a:endParaRPr lang="en-US" dirty="0"/>
          </a:p>
          <a:p>
            <a:pPr marL="685800" lvl="4" indent="-225425"/>
            <a:r>
              <a:rPr lang="en-US" dirty="0" err="1"/>
              <a:t>noms_produit.xml</a:t>
            </a:r>
            <a:endParaRPr lang="en-US" dirty="0"/>
          </a:p>
          <a:p>
            <a:pPr marL="685800" lvl="4" indent="-225425"/>
            <a:r>
              <a:rPr lang="en-US" dirty="0" err="1"/>
              <a:t>Noms_publies.xml</a:t>
            </a:r>
            <a:endParaRPr lang="en-US" dirty="0"/>
          </a:p>
          <a:p>
            <a:r>
              <a:rPr lang="en-US" dirty="0" err="1"/>
              <a:t>Produit</a:t>
            </a:r>
            <a:r>
              <a:rPr lang="en-US" dirty="0"/>
              <a:t> 1</a:t>
            </a:r>
          </a:p>
          <a:p>
            <a:pPr marL="685800" lvl="4" indent="-219075">
              <a:tabLst>
                <a:tab pos="857250" algn="l"/>
              </a:tabLst>
            </a:pPr>
            <a:r>
              <a:rPr lang="en-US" dirty="0" err="1"/>
              <a:t>Rubriques</a:t>
            </a:r>
            <a:r>
              <a:rPr lang="en-US" dirty="0"/>
              <a:t> de type Concept Communes</a:t>
            </a:r>
          </a:p>
          <a:p>
            <a:pPr marL="685800" lvl="4" indent="-219075">
              <a:tabLst>
                <a:tab pos="857250" algn="l"/>
              </a:tabLst>
            </a:pPr>
            <a:r>
              <a:rPr lang="en-US" dirty="0"/>
              <a:t>Concepts</a:t>
            </a:r>
          </a:p>
          <a:p>
            <a:pPr marL="685800" lvl="4" indent="-219075">
              <a:tabLst>
                <a:tab pos="857250" algn="l"/>
              </a:tabLst>
            </a:pPr>
            <a:r>
              <a:rPr lang="en-US" dirty="0" err="1"/>
              <a:t>Cartes</a:t>
            </a:r>
            <a:endParaRPr lang="en-US" dirty="0"/>
          </a:p>
          <a:p>
            <a:pPr marL="685800" lvl="4" indent="-219075">
              <a:tabLst>
                <a:tab pos="857250" algn="l"/>
              </a:tabLst>
            </a:pPr>
            <a:r>
              <a:rPr lang="en-US" dirty="0" err="1"/>
              <a:t>Tâches</a:t>
            </a:r>
            <a:endParaRPr lang="en-US" dirty="0"/>
          </a:p>
          <a:p>
            <a:pPr marL="685800" lvl="4" indent="-219075">
              <a:tabLst>
                <a:tab pos="857250" algn="l"/>
              </a:tabLst>
            </a:pPr>
            <a:r>
              <a:rPr lang="en-US" dirty="0" err="1"/>
              <a:t>Référence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Passons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</a:t>
            </a:r>
            <a:r>
              <a:rPr lang="en-US" dirty="0" err="1"/>
              <a:t>pratique</a:t>
            </a:r>
            <a:r>
              <a:rPr lang="en-US" dirty="0"/>
              <a:t> - </a:t>
            </a:r>
            <a:r>
              <a:rPr lang="en-US" dirty="0" err="1"/>
              <a:t>Réutilisation</a:t>
            </a:r>
            <a:r>
              <a:rPr lang="en-US" dirty="0"/>
              <a:t> de </a:t>
            </a:r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 err="1"/>
              <a:t>Prenez</a:t>
            </a:r>
            <a:r>
              <a:rPr lang="en-US" sz="2400" dirty="0"/>
              <a:t> un court guide </a:t>
            </a:r>
            <a:r>
              <a:rPr lang="en-US" sz="2400" dirty="0" err="1"/>
              <a:t>d'utilisation</a:t>
            </a:r>
            <a:endParaRPr lang="en-US" sz="24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 err="1"/>
              <a:t>Consultez</a:t>
            </a:r>
            <a:r>
              <a:rPr lang="en-US" dirty="0"/>
              <a:t> un PDF du guide </a:t>
            </a:r>
            <a:endParaRPr lang="en-US" b="0" dirty="0"/>
          </a:p>
          <a:p>
            <a:pPr marL="457200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 err="1"/>
              <a:t>Décidez</a:t>
            </a:r>
            <a:r>
              <a:rPr lang="en-US" dirty="0"/>
              <a:t> du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placer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partie</a:t>
            </a:r>
            <a:r>
              <a:rPr lang="en-US" dirty="0"/>
              <a:t> « Commune » du CCMS.</a:t>
            </a:r>
            <a:endParaRPr lang="en-US" b="0" dirty="0"/>
          </a:p>
          <a:p>
            <a:pPr marL="114300" indent="-3175">
              <a:buNone/>
            </a:pPr>
            <a:endParaRPr lang="en-US" b="0" dirty="0"/>
          </a:p>
          <a:p>
            <a:pPr marL="285750" indent="-174625"/>
            <a:r>
              <a:rPr lang="en-US" dirty="0" err="1"/>
              <a:t>Pensez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</a:t>
            </a:r>
            <a:r>
              <a:rPr lang="en-US" dirty="0" err="1"/>
              <a:t>réutilisation</a:t>
            </a:r>
            <a:r>
              <a:rPr lang="en-US" dirty="0"/>
              <a:t> de la </a:t>
            </a:r>
            <a:r>
              <a:rPr lang="en-US" dirty="0" err="1"/>
              <a:t>rubrique</a:t>
            </a:r>
            <a:r>
              <a:rPr lang="en-US" dirty="0"/>
              <a:t> vs. du </a:t>
            </a:r>
            <a:r>
              <a:rPr lang="en-US" dirty="0" err="1"/>
              <a:t>paragraphe</a:t>
            </a:r>
            <a:endParaRPr lang="en-US" b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95400" y="131701"/>
            <a:ext cx="7129461" cy="7755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dirty="0" err="1">
                <a:solidFill>
                  <a:schemeClr val="lt1"/>
                </a:solidFill>
                <a:ea typeface="Tahoma"/>
                <a:sym typeface="Tahoma"/>
              </a:rPr>
              <a:t>Résultats</a:t>
            </a:r>
            <a:r>
              <a:rPr lang="en-US" dirty="0">
                <a:solidFill>
                  <a:schemeClr val="lt1"/>
                </a:solidFill>
                <a:ea typeface="Tahoma"/>
                <a:sym typeface="Tahoma"/>
              </a:rPr>
              <a:t> de la session - </a:t>
            </a:r>
            <a:r>
              <a:rPr lang="en-US" dirty="0" err="1">
                <a:solidFill>
                  <a:schemeClr val="lt1"/>
                </a:solidFill>
                <a:ea typeface="Tahoma"/>
                <a:sym typeface="Tahoma"/>
              </a:rPr>
              <a:t>Où</a:t>
            </a:r>
            <a:r>
              <a:rPr lang="en-US" dirty="0">
                <a:solidFill>
                  <a:schemeClr val="lt1"/>
                </a:solidFill>
                <a:ea typeface="Tahoma"/>
                <a:sym typeface="Tahoma"/>
              </a:rPr>
              <a:t> nous </a:t>
            </a:r>
            <a:r>
              <a:rPr lang="en-US" dirty="0" err="1">
                <a:solidFill>
                  <a:schemeClr val="lt1"/>
                </a:solidFill>
                <a:ea typeface="Tahoma"/>
                <a:sym typeface="Tahoma"/>
              </a:rPr>
              <a:t>sommes</a:t>
            </a:r>
            <a:r>
              <a:rPr lang="en-US" dirty="0">
                <a:solidFill>
                  <a:schemeClr val="lt1"/>
                </a:solidFill>
                <a:ea typeface="Tahoma"/>
                <a:sym typeface="Tahoma"/>
              </a:rPr>
              <a:t> </a:t>
            </a:r>
            <a:r>
              <a:rPr lang="en-US" dirty="0" err="1">
                <a:solidFill>
                  <a:schemeClr val="lt1"/>
                </a:solidFill>
                <a:ea typeface="Tahoma"/>
                <a:sym typeface="Tahoma"/>
              </a:rPr>
              <a:t>allés</a:t>
            </a:r>
            <a:endParaRPr lang="x-none" i="0" u="none" strike="noStrike" cap="none" baseline="0">
              <a:solidFill>
                <a:schemeClr val="lt1"/>
              </a:solidFill>
              <a:ea typeface="Tahoma"/>
              <a:sym typeface="Tahoma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xfrm>
            <a:off x="1333501" y="838200"/>
            <a:ext cx="6972300" cy="486030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spAutoFit/>
          </a:bodyPr>
          <a:lstStyle/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dirty="0" err="1"/>
              <a:t>Bénéfices</a:t>
            </a:r>
            <a:r>
              <a:rPr lang="en-US" dirty="0"/>
              <a:t> de la </a:t>
            </a:r>
            <a:r>
              <a:rPr lang="en-US" dirty="0" err="1"/>
              <a:t>réutilisation</a:t>
            </a:r>
            <a:r>
              <a:rPr lang="en-US" dirty="0"/>
              <a:t> de </a:t>
            </a:r>
            <a:r>
              <a:rPr lang="en-US" dirty="0" err="1"/>
              <a:t>contenu</a:t>
            </a:r>
            <a:endParaRPr lang="en-US" dirty="0"/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dirty="0"/>
              <a:t>DITA – Les </a:t>
            </a:r>
            <a:r>
              <a:rPr lang="en-US" dirty="0" err="1"/>
              <a:t>moyens</a:t>
            </a:r>
            <a:r>
              <a:rPr lang="en-US" dirty="0"/>
              <a:t> de </a:t>
            </a:r>
            <a:r>
              <a:rPr lang="en-US" dirty="0" err="1"/>
              <a:t>réutiliser</a:t>
            </a:r>
            <a:r>
              <a:rPr lang="en-US" dirty="0"/>
              <a:t> du </a:t>
            </a:r>
            <a:r>
              <a:rPr lang="en-US" dirty="0" err="1"/>
              <a:t>contenu</a:t>
            </a:r>
            <a:endParaRPr lang="en-US" dirty="0"/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dirty="0" err="1"/>
              <a:t>Candidats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</a:t>
            </a:r>
            <a:r>
              <a:rPr lang="en-US" dirty="0" err="1"/>
              <a:t>réutilisation</a:t>
            </a:r>
            <a:r>
              <a:rPr lang="en-US" dirty="0"/>
              <a:t> de </a:t>
            </a:r>
            <a:r>
              <a:rPr lang="en-US" dirty="0" err="1"/>
              <a:t>contenu</a:t>
            </a:r>
            <a:endParaRPr lang="en-US" dirty="0"/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dirty="0" err="1"/>
              <a:t>Réutiliser</a:t>
            </a:r>
            <a:r>
              <a:rPr lang="en-US" dirty="0"/>
              <a:t> les </a:t>
            </a:r>
            <a:r>
              <a:rPr lang="en-US" dirty="0" err="1"/>
              <a:t>cartes</a:t>
            </a:r>
            <a:r>
              <a:rPr lang="en-US" dirty="0"/>
              <a:t> DITA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dirty="0" err="1"/>
              <a:t>Réutiliser</a:t>
            </a:r>
            <a:r>
              <a:rPr lang="en-US" dirty="0"/>
              <a:t> des </a:t>
            </a:r>
            <a:r>
              <a:rPr lang="en-US" dirty="0" err="1"/>
              <a:t>rubriques</a:t>
            </a:r>
            <a:endParaRPr lang="en-US" dirty="0"/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dirty="0" err="1"/>
              <a:t>Réutiliser</a:t>
            </a:r>
            <a:r>
              <a:rPr lang="en-US" dirty="0"/>
              <a:t> des parties de </a:t>
            </a:r>
            <a:r>
              <a:rPr lang="en-US" dirty="0" err="1"/>
              <a:t>rubriques</a:t>
            </a:r>
            <a:r>
              <a:rPr lang="en-US" dirty="0"/>
              <a:t> – Les </a:t>
            </a:r>
            <a:r>
              <a:rPr lang="en-US" dirty="0" err="1"/>
              <a:t>meilleurs</a:t>
            </a:r>
            <a:r>
              <a:rPr lang="en-US" dirty="0"/>
              <a:t> </a:t>
            </a:r>
            <a:r>
              <a:rPr lang="en-US" dirty="0" err="1"/>
              <a:t>pratiques</a:t>
            </a:r>
            <a:endParaRPr lang="en-US" dirty="0"/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dirty="0" err="1"/>
              <a:t>Organisation</a:t>
            </a:r>
            <a:r>
              <a:rPr lang="en-US" dirty="0"/>
              <a:t> CCMS – Comment </a:t>
            </a:r>
            <a:r>
              <a:rPr lang="en-US" dirty="0" err="1"/>
              <a:t>tenir</a:t>
            </a:r>
            <a:r>
              <a:rPr lang="en-US" dirty="0"/>
              <a:t> </a:t>
            </a:r>
            <a:r>
              <a:rPr lang="en-US" dirty="0" err="1"/>
              <a:t>compte</a:t>
            </a:r>
            <a:r>
              <a:rPr lang="en-US" dirty="0"/>
              <a:t> du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réutilisable</a:t>
            </a:r>
            <a:endParaRPr lang="en-US" dirty="0"/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dirty="0" err="1"/>
              <a:t>Sélection</a:t>
            </a:r>
            <a:r>
              <a:rPr lang="en-US" dirty="0"/>
              <a:t> du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réutiliser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Commencez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réfléchir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Quand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travaillez</a:t>
            </a:r>
            <a:r>
              <a:rPr lang="en-US" dirty="0"/>
              <a:t> sur des </a:t>
            </a:r>
            <a:r>
              <a:rPr lang="en-US" dirty="0" err="1"/>
              <a:t>projets</a:t>
            </a:r>
            <a:r>
              <a:rPr lang="en-US" dirty="0"/>
              <a:t> 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 err="1"/>
              <a:t>Pensez</a:t>
            </a:r>
            <a:r>
              <a:rPr lang="en-US" b="0" dirty="0"/>
              <a:t> </a:t>
            </a:r>
            <a:r>
              <a:rPr lang="en-US" b="0" dirty="0" err="1"/>
              <a:t>à</a:t>
            </a:r>
            <a:r>
              <a:rPr lang="en-US" b="0" dirty="0"/>
              <a:t> la </a:t>
            </a:r>
            <a:r>
              <a:rPr lang="en-US" b="0" dirty="0" err="1"/>
              <a:t>réutilisation</a:t>
            </a:r>
            <a:r>
              <a:rPr lang="en-US" b="0" dirty="0"/>
              <a:t> de </a:t>
            </a:r>
            <a:r>
              <a:rPr lang="en-US" b="0" dirty="0" err="1"/>
              <a:t>contenu</a:t>
            </a:r>
            <a:endParaRPr lang="en-US" b="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Commencez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planifier</a:t>
            </a:r>
            <a:r>
              <a:rPr lang="en-US" dirty="0"/>
              <a:t> la </a:t>
            </a:r>
            <a:r>
              <a:rPr lang="en-US" dirty="0" err="1"/>
              <a:t>réutilisation</a:t>
            </a:r>
            <a:r>
              <a:rPr lang="en-US" dirty="0"/>
              <a:t> de </a:t>
            </a:r>
            <a:r>
              <a:rPr lang="en-US" dirty="0" err="1"/>
              <a:t>votre</a:t>
            </a:r>
            <a:r>
              <a:rPr lang="en-US" dirty="0"/>
              <a:t>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les documents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1295400" y="325600"/>
            <a:ext cx="7129461" cy="3877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sp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-US" dirty="0" err="1">
                <a:solidFill>
                  <a:schemeClr val="lt1"/>
                </a:solidFill>
                <a:ea typeface="Tahoma"/>
                <a:sym typeface="Tahoma"/>
              </a:rPr>
              <a:t>Résultats</a:t>
            </a:r>
            <a:r>
              <a:rPr lang="en-US" dirty="0">
                <a:solidFill>
                  <a:schemeClr val="lt1"/>
                </a:solidFill>
                <a:ea typeface="Tahoma"/>
                <a:sym typeface="Tahoma"/>
              </a:rPr>
              <a:t> de la session</a:t>
            </a:r>
            <a:endParaRPr lang="x-none" i="0" u="none" strike="noStrike" cap="none" baseline="0">
              <a:solidFill>
                <a:schemeClr val="lt1"/>
              </a:solidFill>
              <a:ea typeface="Tahoma"/>
              <a:sym typeface="Tahoma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idx="1"/>
          </p:nvPr>
        </p:nvSpPr>
        <p:spPr>
          <a:xfrm>
            <a:off x="1266825" y="838200"/>
            <a:ext cx="8366125" cy="44909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dirty="0" err="1"/>
              <a:t>Bénéfices</a:t>
            </a:r>
            <a:r>
              <a:rPr lang="en-US" dirty="0"/>
              <a:t> de la </a:t>
            </a:r>
            <a:r>
              <a:rPr lang="en-US" dirty="0" err="1"/>
              <a:t>réutilisation</a:t>
            </a:r>
            <a:r>
              <a:rPr lang="en-US" dirty="0"/>
              <a:t> de </a:t>
            </a:r>
            <a:r>
              <a:rPr lang="en-US" dirty="0" err="1"/>
              <a:t>contenu</a:t>
            </a:r>
            <a:endParaRPr lang="en-US" b="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/>
              <a:t>DITA – Les </a:t>
            </a:r>
            <a:r>
              <a:rPr lang="en-US" b="0" dirty="0" err="1"/>
              <a:t>moyens</a:t>
            </a:r>
            <a:r>
              <a:rPr lang="en-US" b="0" dirty="0"/>
              <a:t> de </a:t>
            </a:r>
            <a:r>
              <a:rPr lang="en-US" b="0" dirty="0" err="1"/>
              <a:t>réutiliser</a:t>
            </a:r>
            <a:r>
              <a:rPr lang="en-US" b="0" dirty="0"/>
              <a:t> du </a:t>
            </a:r>
            <a:r>
              <a:rPr lang="en-US" b="0" dirty="0" err="1"/>
              <a:t>contenu</a:t>
            </a:r>
            <a:endParaRPr lang="en-US" b="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err="1"/>
              <a:t>Candidats</a:t>
            </a:r>
            <a:r>
              <a:rPr lang="en-US" b="0" dirty="0"/>
              <a:t> </a:t>
            </a:r>
            <a:r>
              <a:rPr lang="en-US" b="0" dirty="0" err="1"/>
              <a:t>à</a:t>
            </a:r>
            <a:r>
              <a:rPr lang="en-US" b="0" dirty="0"/>
              <a:t> la </a:t>
            </a:r>
            <a:r>
              <a:rPr lang="en-US" b="0" dirty="0" err="1"/>
              <a:t>réutilisation</a:t>
            </a:r>
            <a:r>
              <a:rPr lang="en-US" b="0" dirty="0"/>
              <a:t> de </a:t>
            </a:r>
            <a:r>
              <a:rPr lang="en-US" b="0" dirty="0" err="1"/>
              <a:t>contenu</a:t>
            </a:r>
            <a:endParaRPr lang="en-US" b="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err="1"/>
              <a:t>Réutiliser</a:t>
            </a:r>
            <a:r>
              <a:rPr lang="en-US" b="0" dirty="0"/>
              <a:t> les </a:t>
            </a:r>
            <a:r>
              <a:rPr lang="en-US" b="0" dirty="0" err="1"/>
              <a:t>cartes</a:t>
            </a:r>
            <a:r>
              <a:rPr lang="en-US" b="0" dirty="0"/>
              <a:t> DITA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err="1"/>
              <a:t>Réutiliser</a:t>
            </a:r>
            <a:r>
              <a:rPr lang="en-US" b="0" dirty="0"/>
              <a:t> des </a:t>
            </a:r>
            <a:r>
              <a:rPr lang="en-US" b="0" dirty="0" err="1"/>
              <a:t>rubriques</a:t>
            </a:r>
            <a:endParaRPr lang="en-US" b="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err="1"/>
              <a:t>Réutiliser</a:t>
            </a:r>
            <a:r>
              <a:rPr lang="en-US" b="0" dirty="0"/>
              <a:t> des parties de </a:t>
            </a:r>
            <a:r>
              <a:rPr lang="en-US" b="0" dirty="0" err="1"/>
              <a:t>rubriques</a:t>
            </a:r>
            <a:r>
              <a:rPr lang="en-US" b="0" dirty="0"/>
              <a:t> – Les </a:t>
            </a:r>
            <a:r>
              <a:rPr lang="en-US" b="0" dirty="0" err="1"/>
              <a:t>meilleurs</a:t>
            </a:r>
            <a:r>
              <a:rPr lang="en-US" b="0" dirty="0"/>
              <a:t> </a:t>
            </a:r>
            <a:r>
              <a:rPr lang="en-US" b="0" dirty="0" err="1"/>
              <a:t>pratiques</a:t>
            </a:r>
            <a:endParaRPr lang="en-US" b="0" dirty="0"/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b="0" dirty="0" err="1"/>
              <a:t>Organisatio</a:t>
            </a:r>
            <a:r>
              <a:rPr lang="en-US" dirty="0" err="1"/>
              <a:t>n</a:t>
            </a:r>
            <a:r>
              <a:rPr lang="en-US" dirty="0"/>
              <a:t> </a:t>
            </a:r>
            <a:r>
              <a:rPr lang="en-US" b="0" dirty="0"/>
              <a:t>CCMS </a:t>
            </a:r>
            <a:r>
              <a:rPr lang="en-US" dirty="0"/>
              <a:t>– Comment </a:t>
            </a:r>
            <a:r>
              <a:rPr lang="en-US" dirty="0" err="1"/>
              <a:t>tenir</a:t>
            </a:r>
            <a:r>
              <a:rPr lang="en-US" dirty="0"/>
              <a:t> </a:t>
            </a:r>
            <a:r>
              <a:rPr lang="en-US" dirty="0" err="1"/>
              <a:t>compte</a:t>
            </a:r>
            <a:r>
              <a:rPr lang="en-US" dirty="0"/>
              <a:t> du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réutilisable</a:t>
            </a:r>
            <a:endParaRPr lang="en-US" b="0" dirty="0"/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spcAft>
                <a:spcPts val="1280"/>
              </a:spcAft>
              <a:buClr>
                <a:schemeClr val="tx1"/>
              </a:buClr>
              <a:buSzPct val="98958"/>
              <a:buFont typeface="Arial"/>
              <a:buChar char="•"/>
            </a:pPr>
            <a:r>
              <a:rPr lang="en-US" dirty="0" err="1"/>
              <a:t>Sélection</a:t>
            </a:r>
            <a:r>
              <a:rPr lang="en-US" dirty="0"/>
              <a:t> du </a:t>
            </a:r>
            <a:r>
              <a:rPr lang="en-US" dirty="0" err="1"/>
              <a:t>contenu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</a:t>
            </a:r>
            <a:r>
              <a:rPr lang="en-US" dirty="0" err="1"/>
              <a:t>réutiliser</a:t>
            </a:r>
            <a:endParaRPr lang="en-US" dirty="0"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Bénéfices</a:t>
            </a:r>
            <a:r>
              <a:rPr lang="en-US"/>
              <a:t> de la </a:t>
            </a:r>
            <a:r>
              <a:rPr lang="en-US" err="1"/>
              <a:t>réutilisation</a:t>
            </a:r>
            <a:r>
              <a:rPr lang="en-US"/>
              <a:t> de </a:t>
            </a:r>
            <a:r>
              <a:rPr lang="en-US" err="1"/>
              <a:t>contenu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Améliore</a:t>
            </a:r>
            <a:r>
              <a:rPr lang="en-US"/>
              <a:t> </a:t>
            </a:r>
            <a:r>
              <a:rPr lang="en-US" err="1"/>
              <a:t>l'efficacité</a:t>
            </a:r>
            <a:r>
              <a:rPr lang="en-US"/>
              <a:t> des </a:t>
            </a:r>
            <a:r>
              <a:rPr lang="en-US" err="1"/>
              <a:t>rédacteurs</a:t>
            </a:r>
            <a:r>
              <a:rPr lang="en-US"/>
              <a:t>, </a:t>
            </a:r>
            <a:r>
              <a:rPr lang="en-US" err="1"/>
              <a:t>éditeurs</a:t>
            </a:r>
            <a:r>
              <a:rPr lang="en-US"/>
              <a:t>, </a:t>
            </a:r>
            <a:r>
              <a:rPr lang="en-US" err="1"/>
              <a:t>réviseurs</a:t>
            </a:r>
            <a:r>
              <a:rPr lang="en-US"/>
              <a:t>, </a:t>
            </a:r>
            <a:r>
              <a:rPr lang="en-US" err="1"/>
              <a:t>traducteurs</a:t>
            </a:r>
            <a:r>
              <a:rPr lang="en-US"/>
              <a:t> et clients/</a:t>
            </a:r>
            <a:r>
              <a:rPr lang="en-US" err="1"/>
              <a:t>utilisateurs</a:t>
            </a:r>
            <a:endParaRPr lang="en-US"/>
          </a:p>
          <a:p>
            <a:r>
              <a:rPr lang="en-US" err="1"/>
              <a:t>Améliore</a:t>
            </a:r>
            <a:r>
              <a:rPr lang="en-US"/>
              <a:t> la </a:t>
            </a:r>
            <a:r>
              <a:rPr lang="en-US" err="1"/>
              <a:t>cohérence</a:t>
            </a:r>
            <a:r>
              <a:rPr lang="en-US"/>
              <a:t> et la </a:t>
            </a:r>
            <a:r>
              <a:rPr lang="en-US" err="1"/>
              <a:t>précision</a:t>
            </a:r>
            <a:r>
              <a:rPr lang="en-US"/>
              <a:t> du </a:t>
            </a:r>
            <a:r>
              <a:rPr lang="en-US" err="1"/>
              <a:t>contenu</a:t>
            </a:r>
            <a:endParaRPr lang="en-US" b="0"/>
          </a:p>
          <a:p>
            <a:r>
              <a:rPr lang="en-US" err="1"/>
              <a:t>Réduit</a:t>
            </a:r>
            <a:r>
              <a:rPr lang="en-US"/>
              <a:t> les </a:t>
            </a:r>
            <a:r>
              <a:rPr lang="en-US" err="1"/>
              <a:t>risques</a:t>
            </a:r>
            <a:r>
              <a:rPr lang="en-US"/>
              <a:t> </a:t>
            </a:r>
            <a:r>
              <a:rPr lang="en-US" err="1"/>
              <a:t>liés</a:t>
            </a:r>
            <a:r>
              <a:rPr lang="en-US"/>
              <a:t> aux </a:t>
            </a:r>
            <a:r>
              <a:rPr lang="en-US" err="1"/>
              <a:t>changements</a:t>
            </a:r>
            <a:r>
              <a:rPr lang="en-US"/>
              <a:t> </a:t>
            </a:r>
            <a:r>
              <a:rPr lang="en-US" err="1"/>
              <a:t>tardifs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facilitant</a:t>
            </a:r>
            <a:r>
              <a:rPr lang="en-US"/>
              <a:t> la </a:t>
            </a:r>
            <a:r>
              <a:rPr lang="en-US" err="1"/>
              <a:t>mise</a:t>
            </a:r>
            <a:r>
              <a:rPr lang="en-US"/>
              <a:t> </a:t>
            </a:r>
            <a:r>
              <a:rPr lang="en-US" err="1"/>
              <a:t>à</a:t>
            </a:r>
            <a:r>
              <a:rPr lang="en-US"/>
              <a:t> jour du </a:t>
            </a:r>
            <a:r>
              <a:rPr lang="en-US" err="1"/>
              <a:t>contenu</a:t>
            </a:r>
            <a:endParaRPr lang="en-US" b="0"/>
          </a:p>
          <a:p>
            <a:endParaRPr lang="en-US" b="0"/>
          </a:p>
          <a:p>
            <a:endParaRPr lang="en-US" b="0"/>
          </a:p>
          <a:p>
            <a:r>
              <a:rPr lang="en-US"/>
              <a:t>Conclusion : </a:t>
            </a:r>
            <a:r>
              <a:rPr lang="en-US" err="1"/>
              <a:t>Cohérence</a:t>
            </a:r>
            <a:r>
              <a:rPr lang="en-US"/>
              <a:t> des </a:t>
            </a:r>
            <a:r>
              <a:rPr lang="en-US" err="1"/>
              <a:t>produits</a:t>
            </a:r>
            <a:r>
              <a:rPr lang="en-US"/>
              <a:t> </a:t>
            </a:r>
            <a:r>
              <a:rPr lang="en-US" err="1"/>
              <a:t>livrables</a:t>
            </a:r>
            <a:r>
              <a:rPr lang="en-US"/>
              <a:t> = clients/</a:t>
            </a:r>
            <a:r>
              <a:rPr lang="en-US" err="1"/>
              <a:t>utilisateurs</a:t>
            </a:r>
            <a:r>
              <a:rPr lang="en-US"/>
              <a:t> plus </a:t>
            </a:r>
            <a:r>
              <a:rPr lang="en-US" err="1"/>
              <a:t>satisfaits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DITA – Les </a:t>
            </a:r>
            <a:r>
              <a:rPr lang="fr-FR" dirty="0"/>
              <a:t>moyens</a:t>
            </a:r>
            <a:r>
              <a:rPr lang="en-US" dirty="0"/>
              <a:t> de </a:t>
            </a:r>
            <a:r>
              <a:rPr lang="en-US" dirty="0" err="1"/>
              <a:t>réutiliser</a:t>
            </a:r>
            <a:r>
              <a:rPr lang="en-US" dirty="0"/>
              <a:t> du </a:t>
            </a:r>
            <a:r>
              <a:rPr lang="en-US" dirty="0" err="1"/>
              <a:t>contenu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-3175">
              <a:buNone/>
            </a:pPr>
            <a:r>
              <a:rPr lang="en-US"/>
              <a:t>La </a:t>
            </a:r>
            <a:r>
              <a:rPr lang="en-US" err="1"/>
              <a:t>réutilisation</a:t>
            </a:r>
            <a:r>
              <a:rPr lang="en-US"/>
              <a:t> du </a:t>
            </a:r>
            <a:r>
              <a:rPr lang="en-US" err="1"/>
              <a:t>contenu</a:t>
            </a:r>
            <a:r>
              <a:rPr lang="en-US"/>
              <a:t> </a:t>
            </a:r>
            <a:r>
              <a:rPr lang="en-US" err="1"/>
              <a:t>nécessite</a:t>
            </a:r>
            <a:r>
              <a:rPr lang="en-US"/>
              <a:t> </a:t>
            </a:r>
            <a:r>
              <a:rPr lang="en-US" err="1"/>
              <a:t>une</a:t>
            </a:r>
            <a:r>
              <a:rPr lang="en-US"/>
              <a:t> </a:t>
            </a:r>
            <a:r>
              <a:rPr lang="en-US" err="1"/>
              <a:t>stratégie</a:t>
            </a:r>
            <a:r>
              <a:rPr lang="en-US"/>
              <a:t> de </a:t>
            </a:r>
            <a:r>
              <a:rPr lang="en-US" err="1"/>
              <a:t>mise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œuvre</a:t>
            </a:r>
            <a:r>
              <a:rPr lang="en-US"/>
              <a:t> </a:t>
            </a:r>
            <a:r>
              <a:rPr lang="en-US" err="1"/>
              <a:t>basée</a:t>
            </a:r>
            <a:r>
              <a:rPr lang="en-US"/>
              <a:t> sur les </a:t>
            </a:r>
            <a:r>
              <a:rPr lang="en-US" err="1"/>
              <a:t>meilleures</a:t>
            </a:r>
            <a:r>
              <a:rPr lang="en-US"/>
              <a:t> </a:t>
            </a:r>
            <a:r>
              <a:rPr lang="en-US" err="1"/>
              <a:t>pratiques</a:t>
            </a:r>
            <a:r>
              <a:rPr lang="en-US"/>
              <a:t> DITA et les </a:t>
            </a:r>
            <a:r>
              <a:rPr lang="en-US" err="1"/>
              <a:t>fonctionnalités</a:t>
            </a:r>
            <a:r>
              <a:rPr lang="en-US"/>
              <a:t> de </a:t>
            </a:r>
            <a:r>
              <a:rPr lang="en-US" err="1"/>
              <a:t>votre</a:t>
            </a:r>
            <a:r>
              <a:rPr lang="en-US"/>
              <a:t> CCMS </a:t>
            </a:r>
          </a:p>
          <a:p>
            <a:pPr marL="114300" indent="-3175">
              <a:buNone/>
            </a:pPr>
            <a:endParaRPr lang="en-US"/>
          </a:p>
          <a:p>
            <a:pPr marL="114300" indent="-3175">
              <a:buNone/>
            </a:pPr>
            <a:r>
              <a:rPr lang="en-US"/>
              <a:t>Options de </a:t>
            </a:r>
            <a:r>
              <a:rPr lang="en-US" err="1"/>
              <a:t>réutilisation</a:t>
            </a:r>
            <a:endParaRPr lang="en-US"/>
          </a:p>
          <a:p>
            <a:pPr marL="457200" indent="-346075"/>
            <a:r>
              <a:rPr lang="en-US" b="0" err="1"/>
              <a:t>Réutiliser</a:t>
            </a:r>
            <a:r>
              <a:rPr lang="en-US" b="0"/>
              <a:t> des </a:t>
            </a:r>
            <a:r>
              <a:rPr lang="en-US" b="0" err="1"/>
              <a:t>cartes</a:t>
            </a:r>
            <a:r>
              <a:rPr lang="en-US" b="0"/>
              <a:t> DITA</a:t>
            </a:r>
          </a:p>
          <a:p>
            <a:pPr marL="457200" indent="-346075"/>
            <a:r>
              <a:rPr lang="en-US" b="0" err="1"/>
              <a:t>Réutiliser</a:t>
            </a:r>
            <a:r>
              <a:rPr lang="en-US" b="0"/>
              <a:t> d</a:t>
            </a:r>
            <a:r>
              <a:rPr lang="en-US"/>
              <a:t>es </a:t>
            </a:r>
            <a:r>
              <a:rPr lang="en-US" err="1"/>
              <a:t>rubriques</a:t>
            </a:r>
            <a:endParaRPr lang="en-US" b="0"/>
          </a:p>
          <a:p>
            <a:pPr marL="457200" indent="-346075"/>
            <a:r>
              <a:rPr lang="en-US" err="1"/>
              <a:t>Réutiliser</a:t>
            </a:r>
            <a:r>
              <a:rPr lang="en-US"/>
              <a:t> des </a:t>
            </a:r>
            <a:r>
              <a:rPr lang="en-US" err="1"/>
              <a:t>éléments</a:t>
            </a:r>
            <a:r>
              <a:rPr lang="en-US"/>
              <a:t> de </a:t>
            </a:r>
            <a:r>
              <a:rPr lang="en-US" err="1"/>
              <a:t>contenu</a:t>
            </a:r>
            <a:r>
              <a:rPr lang="en-US"/>
              <a:t> (</a:t>
            </a:r>
            <a:r>
              <a:rPr lang="en-US" err="1"/>
              <a:t>éléments</a:t>
            </a:r>
            <a:r>
              <a:rPr lang="en-US"/>
              <a:t>, phrases et </a:t>
            </a:r>
            <a:r>
              <a:rPr lang="en-US" err="1"/>
              <a:t>paragraphes</a:t>
            </a:r>
            <a:r>
              <a:rPr lang="en-US"/>
              <a:t>)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utilisant</a:t>
            </a:r>
            <a:r>
              <a:rPr lang="en-US"/>
              <a:t> des </a:t>
            </a:r>
            <a:r>
              <a:rPr lang="en-US" err="1"/>
              <a:t>références</a:t>
            </a:r>
            <a:r>
              <a:rPr lang="en-US"/>
              <a:t> de </a:t>
            </a:r>
            <a:r>
              <a:rPr lang="en-US" err="1"/>
              <a:t>contenu</a:t>
            </a:r>
            <a:r>
              <a:rPr lang="en-US"/>
              <a:t> (</a:t>
            </a:r>
            <a:r>
              <a:rPr lang="en-US" err="1"/>
              <a:t>conrefs</a:t>
            </a:r>
            <a:r>
              <a:rPr lang="en-US"/>
              <a:t>)</a:t>
            </a:r>
            <a:endParaRPr lang="en-US" b="0"/>
          </a:p>
          <a:p>
            <a:pPr marL="457200" indent="-346075">
              <a:buNone/>
            </a:pPr>
            <a:endParaRPr lang="en-US" b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Candidats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</a:t>
            </a:r>
            <a:r>
              <a:rPr lang="en-US" dirty="0" err="1"/>
              <a:t>réutilisation</a:t>
            </a:r>
            <a:r>
              <a:rPr lang="en-US" dirty="0"/>
              <a:t> du </a:t>
            </a:r>
            <a:r>
              <a:rPr lang="en-US" dirty="0" err="1"/>
              <a:t>contenu</a:t>
            </a:r>
            <a:r>
              <a:rPr lang="en-US" dirty="0"/>
              <a:t> – </a:t>
            </a:r>
            <a:r>
              <a:rPr lang="en-US" dirty="0" err="1"/>
              <a:t>Réflexion</a:t>
            </a:r>
            <a:r>
              <a:rPr lang="en-US" dirty="0"/>
              <a:t> de </a:t>
            </a:r>
            <a:r>
              <a:rPr lang="en-US" dirty="0" err="1"/>
              <a:t>groupe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Quels</a:t>
            </a:r>
            <a:r>
              <a:rPr lang="en-US" dirty="0"/>
              <a:t> types de </a:t>
            </a:r>
            <a:r>
              <a:rPr lang="en-US" dirty="0" err="1"/>
              <a:t>contenus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de </a:t>
            </a:r>
            <a:r>
              <a:rPr lang="en-US" dirty="0" err="1"/>
              <a:t>bons</a:t>
            </a:r>
            <a:r>
              <a:rPr lang="en-US" dirty="0"/>
              <a:t> </a:t>
            </a:r>
            <a:r>
              <a:rPr lang="en-US" dirty="0" err="1"/>
              <a:t>candidats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</a:t>
            </a:r>
            <a:r>
              <a:rPr lang="en-US" dirty="0" err="1"/>
              <a:t>réutilisation</a:t>
            </a:r>
            <a:r>
              <a:rPr lang="en-US" dirty="0"/>
              <a:t> ?</a:t>
            </a:r>
          </a:p>
          <a:p>
            <a:r>
              <a:rPr lang="en-US" dirty="0" err="1"/>
              <a:t>Informations</a:t>
            </a:r>
            <a:r>
              <a:rPr lang="en-US" dirty="0"/>
              <a:t> sur les droits </a:t>
            </a:r>
            <a:r>
              <a:rPr lang="en-US" dirty="0" err="1"/>
              <a:t>d'auteur</a:t>
            </a:r>
            <a:endParaRPr lang="en-US" dirty="0"/>
          </a:p>
          <a:p>
            <a:r>
              <a:rPr lang="en-US" dirty="0" err="1"/>
              <a:t>Informations</a:t>
            </a:r>
            <a:r>
              <a:rPr lang="en-US" dirty="0"/>
              <a:t> de </a:t>
            </a:r>
            <a:r>
              <a:rPr lang="en-US" dirty="0" err="1"/>
              <a:t>connexion</a:t>
            </a:r>
            <a:endParaRPr lang="en-US" dirty="0"/>
          </a:p>
          <a:p>
            <a:r>
              <a:rPr lang="en-US" dirty="0"/>
              <a:t>Exigences </a:t>
            </a:r>
            <a:r>
              <a:rPr lang="en-US" dirty="0" err="1"/>
              <a:t>matérielles</a:t>
            </a:r>
            <a:endParaRPr lang="en-US" dirty="0"/>
          </a:p>
          <a:p>
            <a:r>
              <a:rPr lang="en-US" b="0" dirty="0"/>
              <a:t>Exigences clients</a:t>
            </a:r>
          </a:p>
          <a:p>
            <a:r>
              <a:rPr lang="en-US" dirty="0"/>
              <a:t>Description des </a:t>
            </a:r>
            <a:r>
              <a:rPr lang="en-US" dirty="0" err="1"/>
              <a:t>caractéristiques</a:t>
            </a:r>
            <a:endParaRPr lang="en-US" dirty="0"/>
          </a:p>
          <a:p>
            <a:r>
              <a:rPr lang="en-US" dirty="0" err="1"/>
              <a:t>Définitions</a:t>
            </a:r>
            <a:r>
              <a:rPr lang="en-US" dirty="0"/>
              <a:t>/descriptions des champs</a:t>
            </a:r>
          </a:p>
          <a:p>
            <a:r>
              <a:rPr lang="en-US" b="0" dirty="0" err="1"/>
              <a:t>Informations</a:t>
            </a:r>
            <a:r>
              <a:rPr lang="en-US" b="0" dirty="0"/>
              <a:t> de support</a:t>
            </a:r>
          </a:p>
          <a:p>
            <a:r>
              <a:rPr lang="en-US" b="0" dirty="0"/>
              <a:t>Descriptions </a:t>
            </a:r>
            <a:r>
              <a:rPr lang="en-US" b="0" dirty="0" err="1"/>
              <a:t>produit</a:t>
            </a:r>
            <a:endParaRPr lang="en-US" b="0" dirty="0"/>
          </a:p>
          <a:p>
            <a:r>
              <a:rPr lang="en-US" b="0" dirty="0"/>
              <a:t>Public </a:t>
            </a:r>
            <a:r>
              <a:rPr lang="en-US" b="0" dirty="0" err="1"/>
              <a:t>cible</a:t>
            </a:r>
            <a:endParaRPr lang="en-US" b="0" dirty="0"/>
          </a:p>
          <a:p>
            <a:r>
              <a:rPr lang="en-US" dirty="0"/>
              <a:t>Notes </a:t>
            </a:r>
            <a:r>
              <a:rPr lang="en-US" dirty="0" err="1"/>
              <a:t>répétées</a:t>
            </a:r>
            <a:r>
              <a:rPr lang="en-US" dirty="0"/>
              <a:t>, </a:t>
            </a:r>
            <a:r>
              <a:rPr lang="en-US" dirty="0" err="1"/>
              <a:t>avertissements</a:t>
            </a:r>
            <a:endParaRPr lang="en-US" b="0" dirty="0"/>
          </a:p>
          <a:p>
            <a:r>
              <a:rPr lang="en-US" b="0" dirty="0"/>
              <a:t>Chemins </a:t>
            </a:r>
            <a:r>
              <a:rPr lang="en-US" b="0" dirty="0" err="1"/>
              <a:t>ou</a:t>
            </a:r>
            <a:r>
              <a:rPr lang="en-US" b="0" dirty="0"/>
              <a:t> URLs</a:t>
            </a:r>
          </a:p>
          <a:p>
            <a:r>
              <a:rPr lang="en-US" b="0" dirty="0"/>
              <a:t>Nom de </a:t>
            </a:r>
            <a:r>
              <a:rPr lang="en-US" b="0" dirty="0" err="1"/>
              <a:t>produits</a:t>
            </a:r>
            <a:endParaRPr lang="en-US" b="0" dirty="0"/>
          </a:p>
          <a:p>
            <a:endParaRPr lang="en-US"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Réutiliser</a:t>
            </a:r>
            <a:r>
              <a:rPr lang="en-US" dirty="0"/>
              <a:t> des </a:t>
            </a:r>
            <a:r>
              <a:rPr lang="en-US" dirty="0" err="1"/>
              <a:t>cartes</a:t>
            </a:r>
            <a:r>
              <a:rPr lang="en-US" dirty="0"/>
              <a:t> DITA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19200" y="1066800"/>
            <a:ext cx="7429499" cy="4343400"/>
          </a:xfrm>
        </p:spPr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cartes</a:t>
            </a:r>
            <a:r>
              <a:rPr lang="en-US" dirty="0"/>
              <a:t> DITA </a:t>
            </a:r>
            <a:r>
              <a:rPr lang="en-US" dirty="0" err="1"/>
              <a:t>sont</a:t>
            </a:r>
            <a:r>
              <a:rPr lang="en-US" dirty="0"/>
              <a:t> de </a:t>
            </a:r>
            <a:r>
              <a:rPr lang="en-US" dirty="0" err="1"/>
              <a:t>parfaites</a:t>
            </a:r>
            <a:r>
              <a:rPr lang="en-US" dirty="0"/>
              <a:t> candidates pour la </a:t>
            </a:r>
            <a:r>
              <a:rPr lang="en-US" dirty="0" err="1"/>
              <a:t>réutilisation</a:t>
            </a:r>
            <a:endParaRPr lang="en-US" dirty="0"/>
          </a:p>
          <a:p>
            <a:r>
              <a:rPr lang="en-US" dirty="0" err="1"/>
              <a:t>Combinez</a:t>
            </a:r>
            <a:r>
              <a:rPr lang="en-US" dirty="0"/>
              <a:t> les </a:t>
            </a:r>
            <a:r>
              <a:rPr lang="en-US" dirty="0" err="1"/>
              <a:t>fichiers</a:t>
            </a:r>
            <a:r>
              <a:rPr lang="en-US" dirty="0"/>
              <a:t> </a:t>
            </a:r>
            <a:r>
              <a:rPr lang="en-US" dirty="0" err="1"/>
              <a:t>cartes</a:t>
            </a:r>
            <a:r>
              <a:rPr lang="en-US" dirty="0"/>
              <a:t> pour les </a:t>
            </a:r>
            <a:r>
              <a:rPr lang="en-US" dirty="0" err="1"/>
              <a:t>différents</a:t>
            </a:r>
            <a:r>
              <a:rPr lang="en-US" dirty="0"/>
              <a:t> personas, les modules </a:t>
            </a:r>
            <a:r>
              <a:rPr lang="en-US" dirty="0" err="1"/>
              <a:t>logiciels</a:t>
            </a:r>
            <a:r>
              <a:rPr lang="en-US" dirty="0"/>
              <a:t> </a:t>
            </a:r>
            <a:r>
              <a:rPr lang="en-US" dirty="0" err="1"/>
              <a:t>achetés</a:t>
            </a:r>
            <a:r>
              <a:rPr lang="en-US" dirty="0"/>
              <a:t> et les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personnalisées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Réutiliser</a:t>
            </a:r>
            <a:r>
              <a:rPr lang="en-US" dirty="0"/>
              <a:t> des </a:t>
            </a:r>
            <a:r>
              <a:rPr lang="en-US" dirty="0" err="1"/>
              <a:t>rubriques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Deux </a:t>
            </a:r>
            <a:r>
              <a:rPr lang="en-US" dirty="0" err="1"/>
              <a:t>manières</a:t>
            </a:r>
            <a:r>
              <a:rPr lang="en-US" dirty="0"/>
              <a:t> de </a:t>
            </a:r>
            <a:r>
              <a:rPr lang="en-US" dirty="0" err="1"/>
              <a:t>réutiliser</a:t>
            </a:r>
            <a:r>
              <a:rPr lang="en-US" dirty="0"/>
              <a:t> les </a:t>
            </a:r>
            <a:r>
              <a:rPr lang="en-US" dirty="0" err="1"/>
              <a:t>rubriques</a:t>
            </a:r>
            <a:endParaRPr lang="en-US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0" dirty="0" err="1"/>
              <a:t>Réutiliser</a:t>
            </a:r>
            <a:r>
              <a:rPr lang="en-US" b="0" dirty="0"/>
              <a:t> les </a:t>
            </a:r>
            <a:r>
              <a:rPr lang="en-US" b="0" dirty="0" err="1"/>
              <a:t>rubriques</a:t>
            </a:r>
            <a:r>
              <a:rPr lang="en-US" b="0" dirty="0"/>
              <a:t> </a:t>
            </a:r>
            <a:r>
              <a:rPr lang="en-US" b="0" dirty="0" err="1"/>
              <a:t>dans</a:t>
            </a:r>
            <a:r>
              <a:rPr lang="en-US" b="0" dirty="0"/>
              <a:t> la </a:t>
            </a:r>
            <a:r>
              <a:rPr lang="en-US" b="0" dirty="0" err="1"/>
              <a:t>même</a:t>
            </a:r>
            <a:r>
              <a:rPr lang="en-US" b="0" dirty="0"/>
              <a:t> carte DITA</a:t>
            </a:r>
          </a:p>
          <a:p>
            <a:pPr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800" dirty="0"/>
              <a:t>Note :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vous</a:t>
            </a:r>
            <a:r>
              <a:rPr lang="en-US" sz="1800" dirty="0"/>
              <a:t> </a:t>
            </a:r>
            <a:r>
              <a:rPr lang="en-US" sz="1800" dirty="0" err="1"/>
              <a:t>ajoutez</a:t>
            </a:r>
            <a:r>
              <a:rPr lang="en-US" sz="1800" dirty="0"/>
              <a:t> le </a:t>
            </a:r>
            <a:r>
              <a:rPr lang="en-US" sz="1800" dirty="0" err="1"/>
              <a:t>même</a:t>
            </a:r>
            <a:r>
              <a:rPr lang="en-US" sz="1800" dirty="0"/>
              <a:t> </a:t>
            </a:r>
            <a:r>
              <a:rPr lang="en-US" sz="1800" dirty="0" err="1"/>
              <a:t>sujet</a:t>
            </a:r>
            <a:r>
              <a:rPr lang="en-US" sz="1800" dirty="0"/>
              <a:t> </a:t>
            </a:r>
            <a:r>
              <a:rPr lang="en-US" sz="1800" dirty="0" err="1"/>
              <a:t>deux</a:t>
            </a:r>
            <a:r>
              <a:rPr lang="en-US" sz="1800" dirty="0"/>
              <a:t> </a:t>
            </a:r>
            <a:r>
              <a:rPr lang="en-US" sz="1800" dirty="0" err="1"/>
              <a:t>fois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plus </a:t>
            </a:r>
            <a:r>
              <a:rPr lang="en-US" sz="1800" dirty="0" err="1"/>
              <a:t>à</a:t>
            </a:r>
            <a:r>
              <a:rPr lang="en-US" sz="1800" dirty="0"/>
              <a:t> la </a:t>
            </a:r>
            <a:r>
              <a:rPr lang="en-US" sz="1800" dirty="0" err="1"/>
              <a:t>même</a:t>
            </a:r>
            <a:r>
              <a:rPr lang="en-US" sz="1800" dirty="0"/>
              <a:t> carte DITA, </a:t>
            </a:r>
            <a:r>
              <a:rPr lang="en-US" sz="1800" dirty="0" err="1"/>
              <a:t>vous</a:t>
            </a:r>
            <a:r>
              <a:rPr lang="en-US" sz="1800" dirty="0"/>
              <a:t> </a:t>
            </a:r>
            <a:r>
              <a:rPr lang="en-US" sz="1800" dirty="0" err="1"/>
              <a:t>devez</a:t>
            </a:r>
            <a:r>
              <a:rPr lang="en-US" sz="1800" dirty="0"/>
              <a:t> </a:t>
            </a:r>
            <a:r>
              <a:rPr lang="en-US" sz="1800" dirty="0" err="1"/>
              <a:t>comprendre</a:t>
            </a:r>
            <a:r>
              <a:rPr lang="en-US" sz="1800" dirty="0"/>
              <a:t> le </a:t>
            </a:r>
            <a:r>
              <a:rPr lang="en-US" sz="1800" dirty="0" err="1"/>
              <a:t>comportement</a:t>
            </a:r>
            <a:r>
              <a:rPr lang="en-US" sz="1800" dirty="0"/>
              <a:t> de la publication de </a:t>
            </a:r>
            <a:r>
              <a:rPr lang="en-US" sz="1800" dirty="0" err="1"/>
              <a:t>l'aide</a:t>
            </a:r>
            <a:r>
              <a:rPr lang="en-US" sz="1800" dirty="0"/>
              <a:t>. </a:t>
            </a:r>
            <a:endParaRPr lang="en-US" sz="1800" b="0" dirty="0"/>
          </a:p>
          <a:p>
            <a:pPr marL="628650" indent="-171450">
              <a:spcBef>
                <a:spcPts val="1200"/>
              </a:spcBef>
              <a:spcAft>
                <a:spcPts val="600"/>
              </a:spcAft>
            </a:pPr>
            <a:r>
              <a:rPr lang="en-US" sz="1800" dirty="0"/>
              <a:t>Pour la publication de </a:t>
            </a:r>
            <a:r>
              <a:rPr lang="en-US" sz="1800" dirty="0" err="1"/>
              <a:t>l'aide</a:t>
            </a:r>
            <a:r>
              <a:rPr lang="en-US" sz="1800" dirty="0"/>
              <a:t>, la </a:t>
            </a:r>
            <a:r>
              <a:rPr lang="en-US" sz="1800" dirty="0" err="1"/>
              <a:t>rubrique</a:t>
            </a:r>
            <a:r>
              <a:rPr lang="en-US" sz="1800" dirty="0"/>
              <a:t> </a:t>
            </a:r>
            <a:r>
              <a:rPr lang="en-US" sz="1800" dirty="0" err="1"/>
              <a:t>apparaît</a:t>
            </a:r>
            <a:r>
              <a:rPr lang="en-US" sz="1800" dirty="0"/>
              <a:t> </a:t>
            </a:r>
            <a:r>
              <a:rPr lang="en-US" sz="1800" dirty="0" err="1"/>
              <a:t>plusieurs</a:t>
            </a:r>
            <a:r>
              <a:rPr lang="en-US" sz="1800" dirty="0"/>
              <a:t> </a:t>
            </a:r>
            <a:r>
              <a:rPr lang="en-US" sz="1800" dirty="0" err="1"/>
              <a:t>fois</a:t>
            </a:r>
            <a:r>
              <a:rPr lang="en-US" sz="1800" dirty="0"/>
              <a:t>, </a:t>
            </a:r>
            <a:r>
              <a:rPr lang="en-US" sz="1800" dirty="0" err="1"/>
              <a:t>mais</a:t>
            </a:r>
            <a:r>
              <a:rPr lang="en-US" sz="1800" dirty="0"/>
              <a:t> les liens qui </a:t>
            </a:r>
            <a:r>
              <a:rPr lang="en-US" sz="1800" dirty="0" err="1"/>
              <a:t>sont</a:t>
            </a:r>
            <a:r>
              <a:rPr lang="en-US" sz="1800" dirty="0"/>
              <a:t> </a:t>
            </a:r>
            <a:r>
              <a:rPr lang="en-US" sz="1800" dirty="0" err="1"/>
              <a:t>créés</a:t>
            </a:r>
            <a:r>
              <a:rPr lang="en-US" sz="1800" dirty="0"/>
              <a:t> </a:t>
            </a:r>
            <a:r>
              <a:rPr lang="en-US" sz="1800" dirty="0" err="1"/>
              <a:t>vers</a:t>
            </a:r>
            <a:r>
              <a:rPr lang="en-US" sz="1800" dirty="0"/>
              <a:t> les </a:t>
            </a:r>
            <a:r>
              <a:rPr lang="en-US" sz="1800" dirty="0" err="1"/>
              <a:t>rubriques</a:t>
            </a:r>
            <a:r>
              <a:rPr lang="en-US" sz="1800" dirty="0"/>
              <a:t> </a:t>
            </a:r>
            <a:r>
              <a:rPr lang="en-US" sz="1800" dirty="0" err="1"/>
              <a:t>parentes</a:t>
            </a:r>
            <a:r>
              <a:rPr lang="en-US" sz="1800" dirty="0"/>
              <a:t> </a:t>
            </a:r>
            <a:r>
              <a:rPr lang="en-US" sz="1800" dirty="0" err="1"/>
              <a:t>sont</a:t>
            </a:r>
            <a:r>
              <a:rPr lang="en-US" sz="1800" dirty="0"/>
              <a:t> </a:t>
            </a:r>
            <a:r>
              <a:rPr lang="en-US" sz="1800" dirty="0" err="1"/>
              <a:t>différents</a:t>
            </a:r>
            <a:r>
              <a:rPr lang="en-US" sz="1800" dirty="0"/>
              <a:t>.</a:t>
            </a:r>
            <a:endParaRPr lang="en-US" sz="1800" b="0" dirty="0"/>
          </a:p>
          <a:p>
            <a:pPr marL="628650" indent="-171450">
              <a:spcBef>
                <a:spcPts val="1200"/>
              </a:spcBef>
              <a:spcAft>
                <a:spcPts val="600"/>
              </a:spcAft>
            </a:pPr>
            <a:r>
              <a:rPr lang="en-US" sz="1800" dirty="0"/>
              <a:t>Pour la publication PDF, la </a:t>
            </a:r>
            <a:r>
              <a:rPr lang="en-US" sz="1800" dirty="0" err="1"/>
              <a:t>rubrique</a:t>
            </a:r>
            <a:r>
              <a:rPr lang="en-US" sz="1800" dirty="0"/>
              <a:t> </a:t>
            </a:r>
            <a:r>
              <a:rPr lang="en-US" sz="1800" dirty="0" err="1"/>
              <a:t>apparaît</a:t>
            </a:r>
            <a:r>
              <a:rPr lang="en-US" sz="1800" dirty="0"/>
              <a:t> plus </a:t>
            </a:r>
            <a:r>
              <a:rPr lang="en-US" sz="1800" dirty="0" err="1"/>
              <a:t>d'une</a:t>
            </a:r>
            <a:r>
              <a:rPr lang="en-US" sz="1800" dirty="0"/>
              <a:t> </a:t>
            </a:r>
            <a:r>
              <a:rPr lang="en-US" sz="1800" dirty="0" err="1"/>
              <a:t>fois</a:t>
            </a:r>
            <a:r>
              <a:rPr lang="en-US" sz="1800" dirty="0"/>
              <a:t>. Les liens de la table des </a:t>
            </a:r>
            <a:r>
              <a:rPr lang="en-US" sz="1800" dirty="0" err="1"/>
              <a:t>matières</a:t>
            </a:r>
            <a:r>
              <a:rPr lang="en-US" sz="1800" dirty="0"/>
              <a:t> </a:t>
            </a:r>
            <a:r>
              <a:rPr lang="en-US" sz="1800" dirty="0" err="1"/>
              <a:t>vont</a:t>
            </a:r>
            <a:r>
              <a:rPr lang="en-US" sz="1800" dirty="0"/>
              <a:t> </a:t>
            </a:r>
            <a:r>
              <a:rPr lang="en-US" sz="1800" dirty="0" err="1"/>
              <a:t>directement</a:t>
            </a:r>
            <a:r>
              <a:rPr lang="en-US" sz="1800" dirty="0"/>
              <a:t> </a:t>
            </a:r>
            <a:r>
              <a:rPr lang="en-US" sz="1800" dirty="0" err="1"/>
              <a:t>à</a:t>
            </a:r>
            <a:r>
              <a:rPr lang="en-US" sz="1800" dirty="0"/>
              <a:t> la bonne </a:t>
            </a:r>
            <a:r>
              <a:rPr lang="en-US" sz="1800" dirty="0" err="1"/>
              <a:t>rubrique</a:t>
            </a:r>
            <a:r>
              <a:rPr lang="en-US" sz="1800" dirty="0"/>
              <a:t> de la table des </a:t>
            </a:r>
            <a:r>
              <a:rPr lang="en-US" sz="1800" dirty="0" err="1"/>
              <a:t>matières</a:t>
            </a:r>
            <a:r>
              <a:rPr lang="en-US" sz="1800" dirty="0"/>
              <a:t>.</a:t>
            </a:r>
            <a:endParaRPr lang="en-US" sz="1800" b="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b="0" dirty="0" err="1"/>
              <a:t>Réutiliser</a:t>
            </a:r>
            <a:r>
              <a:rPr lang="en-US" b="0" dirty="0"/>
              <a:t> les </a:t>
            </a:r>
            <a:r>
              <a:rPr lang="en-US" b="0" dirty="0" err="1"/>
              <a:t>rubriques</a:t>
            </a:r>
            <a:r>
              <a:rPr lang="en-US" b="0" dirty="0"/>
              <a:t> </a:t>
            </a:r>
            <a:r>
              <a:rPr lang="en-US" dirty="0" err="1"/>
              <a:t>dans</a:t>
            </a:r>
            <a:r>
              <a:rPr lang="en-US" dirty="0"/>
              <a:t> </a:t>
            </a:r>
            <a:r>
              <a:rPr lang="en-US" dirty="0" err="1"/>
              <a:t>différentes</a:t>
            </a:r>
            <a:r>
              <a:rPr lang="en-US" dirty="0"/>
              <a:t> </a:t>
            </a:r>
            <a:r>
              <a:rPr lang="en-US" dirty="0" err="1"/>
              <a:t>cartes</a:t>
            </a:r>
            <a:r>
              <a:rPr lang="en-US" b="0" dirty="0"/>
              <a:t> DITA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Réutiliser</a:t>
            </a:r>
            <a:r>
              <a:rPr lang="en-US" dirty="0"/>
              <a:t> des </a:t>
            </a:r>
            <a:r>
              <a:rPr lang="en-US" dirty="0" err="1"/>
              <a:t>rubriques</a:t>
            </a:r>
            <a:r>
              <a:rPr lang="en-US" dirty="0"/>
              <a:t> </a:t>
            </a:r>
            <a:r>
              <a:rPr lang="en-US" dirty="0" err="1"/>
              <a:t>dans</a:t>
            </a:r>
            <a:r>
              <a:rPr lang="en-US" dirty="0"/>
              <a:t> la </a:t>
            </a:r>
            <a:r>
              <a:rPr lang="en-US" dirty="0" err="1"/>
              <a:t>même</a:t>
            </a:r>
            <a:r>
              <a:rPr lang="en-US" dirty="0"/>
              <a:t> carte DITA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Ajoutez</a:t>
            </a:r>
            <a:r>
              <a:rPr lang="en-US" b="0" dirty="0"/>
              <a:t> </a:t>
            </a:r>
            <a:r>
              <a:rPr lang="en-US" b="0" dirty="0" err="1"/>
              <a:t>une</a:t>
            </a:r>
            <a:r>
              <a:rPr lang="en-US" b="0" dirty="0"/>
              <a:t> première </a:t>
            </a:r>
            <a:r>
              <a:rPr lang="en-US" b="0" dirty="0" err="1"/>
              <a:t>fois</a:t>
            </a:r>
            <a:r>
              <a:rPr lang="en-US" b="0" dirty="0"/>
              <a:t> la </a:t>
            </a:r>
            <a:r>
              <a:rPr lang="en-US" b="0" dirty="0" err="1"/>
              <a:t>rubrique</a:t>
            </a:r>
            <a:r>
              <a:rPr lang="en-US" b="0" dirty="0"/>
              <a:t> </a:t>
            </a:r>
            <a:r>
              <a:rPr lang="en-US" b="0" dirty="0" err="1"/>
              <a:t>à</a:t>
            </a:r>
            <a:r>
              <a:rPr lang="en-US" b="0" dirty="0"/>
              <a:t> la carte DITA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 err="1"/>
              <a:t>Ajoutez</a:t>
            </a:r>
            <a:r>
              <a:rPr lang="en-US" b="0" dirty="0"/>
              <a:t> </a:t>
            </a:r>
            <a:r>
              <a:rPr lang="en-US" dirty="0" err="1"/>
              <a:t>une</a:t>
            </a:r>
            <a:r>
              <a:rPr lang="en-US" dirty="0"/>
              <a:t> nouvelle </a:t>
            </a:r>
            <a:r>
              <a:rPr lang="en-US" dirty="0" err="1"/>
              <a:t>fois</a:t>
            </a:r>
            <a:r>
              <a:rPr lang="en-US" dirty="0"/>
              <a:t> la </a:t>
            </a:r>
            <a:r>
              <a:rPr lang="en-US" dirty="0" err="1"/>
              <a:t>rubrique</a:t>
            </a:r>
            <a:r>
              <a:rPr lang="en-US" dirty="0"/>
              <a:t> </a:t>
            </a:r>
            <a:r>
              <a:rPr lang="en-US" dirty="0" err="1"/>
              <a:t>à</a:t>
            </a:r>
            <a:r>
              <a:rPr lang="en-US" dirty="0"/>
              <a:t> la carte DITA, </a:t>
            </a:r>
            <a:r>
              <a:rPr lang="en-US" dirty="0" err="1"/>
              <a:t>puis</a:t>
            </a:r>
            <a:r>
              <a:rPr lang="en-US" dirty="0"/>
              <a:t> </a:t>
            </a:r>
            <a:r>
              <a:rPr lang="en-US" dirty="0" err="1"/>
              <a:t>ajoutez</a:t>
            </a:r>
            <a:r>
              <a:rPr lang="en-US" dirty="0"/>
              <a:t> </a:t>
            </a:r>
            <a:r>
              <a:rPr lang="en-US" dirty="0" err="1"/>
              <a:t>l’attribute</a:t>
            </a:r>
            <a:r>
              <a:rPr lang="en-US" dirty="0"/>
              <a:t> </a:t>
            </a:r>
            <a:r>
              <a:rPr lang="en-US" b="0" dirty="0"/>
              <a:t>copy-to</a:t>
            </a:r>
          </a:p>
          <a:p>
            <a:r>
              <a:rPr lang="en-US" b="0" dirty="0"/>
              <a:t>Si </a:t>
            </a:r>
            <a:r>
              <a:rPr lang="en-US" b="0" dirty="0" err="1"/>
              <a:t>vous</a:t>
            </a:r>
            <a:r>
              <a:rPr lang="en-US" b="0" dirty="0"/>
              <a:t> </a:t>
            </a:r>
            <a:r>
              <a:rPr lang="en-US" b="0" dirty="0" err="1"/>
              <a:t>ajoutez</a:t>
            </a:r>
            <a:r>
              <a:rPr lang="en-US" b="0" dirty="0"/>
              <a:t> </a:t>
            </a:r>
            <a:r>
              <a:rPr lang="en-US" b="0" dirty="0" err="1"/>
              <a:t>une</a:t>
            </a:r>
            <a:r>
              <a:rPr lang="en-US" b="0" dirty="0"/>
              <a:t> </a:t>
            </a:r>
            <a:r>
              <a:rPr lang="en-US" b="0" dirty="0" err="1"/>
              <a:t>troisième</a:t>
            </a:r>
            <a:r>
              <a:rPr lang="en-US" b="0" dirty="0"/>
              <a:t> </a:t>
            </a:r>
            <a:r>
              <a:rPr lang="en-US" b="0" dirty="0" err="1"/>
              <a:t>fois</a:t>
            </a:r>
            <a:r>
              <a:rPr lang="en-US" b="0" dirty="0"/>
              <a:t> la </a:t>
            </a:r>
            <a:r>
              <a:rPr lang="en-US" b="0" dirty="0" err="1"/>
              <a:t>même</a:t>
            </a:r>
            <a:r>
              <a:rPr lang="en-US" b="0" dirty="0"/>
              <a:t> </a:t>
            </a:r>
            <a:r>
              <a:rPr lang="en-US" b="0" dirty="0" err="1"/>
              <a:t>rubrique</a:t>
            </a:r>
            <a:r>
              <a:rPr lang="en-US" b="0" dirty="0"/>
              <a:t> </a:t>
            </a:r>
            <a:r>
              <a:rPr lang="en-US" b="0" dirty="0" err="1"/>
              <a:t>à</a:t>
            </a:r>
            <a:r>
              <a:rPr lang="en-US" b="0" dirty="0"/>
              <a:t> la carte, </a:t>
            </a:r>
            <a:r>
              <a:rPr lang="en-US" b="0" dirty="0" err="1"/>
              <a:t>ajoutez</a:t>
            </a:r>
            <a:r>
              <a:rPr lang="en-US" b="0" dirty="0"/>
              <a:t> un attribute copy-to different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695700"/>
            <a:ext cx="8881467" cy="25641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Aide sans </a:t>
            </a:r>
            <a:r>
              <a:rPr lang="en-US" dirty="0" err="1"/>
              <a:t>utiliser</a:t>
            </a:r>
            <a:r>
              <a:rPr lang="en-US" dirty="0"/>
              <a:t> </a:t>
            </a:r>
            <a:r>
              <a:rPr lang="en-US" dirty="0" err="1"/>
              <a:t>l’attribut</a:t>
            </a:r>
            <a:r>
              <a:rPr lang="en-US" dirty="0"/>
              <a:t> copy-to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838200"/>
            <a:ext cx="685265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304800" y="1828800"/>
            <a:ext cx="990600" cy="1295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6200000">
            <a:off x="1447800" y="4038600"/>
            <a:ext cx="1295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657600" y="3886200"/>
            <a:ext cx="4343400" cy="14478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95400" y="2590800"/>
            <a:ext cx="2590800" cy="7119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6001</TotalTime>
  <Words>964</Words>
  <Application>Microsoft Macintosh PowerPoint</Application>
  <PresentationFormat>Affichage à l'écran (4:3)</PresentationFormat>
  <Paragraphs>116</Paragraphs>
  <Slides>16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Tahoma</vt:lpstr>
      <vt:lpstr>Trebuchet MS</vt:lpstr>
      <vt:lpstr>Tw Cen MT</vt:lpstr>
      <vt:lpstr>Circuit</vt:lpstr>
      <vt:lpstr>Réutilisation de contenu DITA</vt:lpstr>
      <vt:lpstr>Résultats de la session</vt:lpstr>
      <vt:lpstr>Bénéfices de la réutilisation de contenu</vt:lpstr>
      <vt:lpstr>DITA – Les moyens de réutiliser du contenu</vt:lpstr>
      <vt:lpstr>Candidats à la réutilisation du contenu – Réflexion de groupe</vt:lpstr>
      <vt:lpstr>Réutiliser des cartes DITA</vt:lpstr>
      <vt:lpstr>Réutiliser des rubriques</vt:lpstr>
      <vt:lpstr>Réutiliser des rubriques dans la même carte DITA</vt:lpstr>
      <vt:lpstr>Aide sans utiliser l’attribut copy-to</vt:lpstr>
      <vt:lpstr>Aide avec l’attribut copy-to</vt:lpstr>
      <vt:lpstr>Réutiliser des parties de contenus (Conref) – Les meilleurs pratiques</vt:lpstr>
      <vt:lpstr>Réutiliser des parties de contenus (Conref) – Les meilleurs pratiques</vt:lpstr>
      <vt:lpstr>L'organisation du CCMS - ressemble peut-être à ceci</vt:lpstr>
      <vt:lpstr>Passons à la pratique - Réutilisation de contenu</vt:lpstr>
      <vt:lpstr>Résultats de la session - Où nous sommes allés</vt:lpstr>
      <vt:lpstr>Commencez à réfléchir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Phoenix TRM</dc:title>
  <dc:creator>Pam Noreault</dc:creator>
  <cp:lastModifiedBy>Microsoft Office User</cp:lastModifiedBy>
  <cp:revision>500</cp:revision>
  <dcterms:modified xsi:type="dcterms:W3CDTF">2021-07-13T19:03:32Z</dcterms:modified>
</cp:coreProperties>
</file>