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7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2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4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9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8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1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A basket filled with fruit&#10;&#10;Description automatically generated">
            <a:extLst>
              <a:ext uri="{FF2B5EF4-FFF2-40B4-BE49-F238E27FC236}">
                <a16:creationId xmlns:a16="http://schemas.microsoft.com/office/drawing/2014/main" id="{4ACDD62D-6A59-4EF5-93EE-22349FA4D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5" b="74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7C4932-E19A-40D3-AB20-FFE1586A9035}"/>
              </a:ext>
            </a:extLst>
          </p:cNvPr>
          <p:cNvSpPr txBox="1">
            <a:spLocks/>
          </p:cNvSpPr>
          <p:nvPr/>
        </p:nvSpPr>
        <p:spPr>
          <a:xfrm>
            <a:off x="0" y="5154339"/>
            <a:ext cx="8641976" cy="1246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2"/>
                </a:solidFill>
              </a:rPr>
              <a:t>Design Process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76153A-64C9-434F-B845-5BA5898B32D6}"/>
              </a:ext>
            </a:extLst>
          </p:cNvPr>
          <p:cNvSpPr txBox="1">
            <a:spLocks/>
          </p:cNvSpPr>
          <p:nvPr/>
        </p:nvSpPr>
        <p:spPr>
          <a:xfrm>
            <a:off x="0" y="6334705"/>
            <a:ext cx="2743200" cy="531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200" dirty="0">
                <a:solidFill>
                  <a:schemeClr val="bg2"/>
                </a:solidFill>
              </a:rPr>
              <a:t>Jake Stubbs</a:t>
            </a:r>
            <a:endParaRPr 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7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9D3-7C1F-4C27-AB08-E2FC0E30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Areas of Potential Improvement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7BB439-D585-4D60-ABCF-74965A03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  <a:solidFill>
            <a:schemeClr val="bg1"/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Face images exhibiting the property of Lambertian Reflectance suggests that the same individual under varying lighting conditions should be accurately represented by a low dimensional linear subspace.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47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9DE3-A290-4E41-8007-7A9A8B52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9C6C-59DF-4ADB-AE61-DBB7BB13A5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Developed our own implementation of Eigenfaces written in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To serve as a benchmark for the performance of the algorithm which we will develop.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5D08-864B-44D6-869D-1D8DD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Optimizing Subspace Dimension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185896-26CD-4422-B6B4-2DB1EC4B10BF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 - Varying the dimension of the linear subspace, the accuracy of recognition was observed on a fixed set of  images.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- An optimal accuracy of approximately 94% occurs with a subspace dimension of 9.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09EE12F-9BDB-4060-A217-5CD84A17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27" y="381305"/>
            <a:ext cx="8127188" cy="60953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359EFC-4CFA-4436-AE26-4C6349001FD9}"/>
              </a:ext>
            </a:extLst>
          </p:cNvPr>
          <p:cNvSpPr txBox="1"/>
          <p:nvPr/>
        </p:nvSpPr>
        <p:spPr>
          <a:xfrm rot="16200000">
            <a:off x="2824014" y="3244333"/>
            <a:ext cx="3234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Identification Accuracy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F6F90-26E1-44F6-9E2B-7A71364A1B8F}"/>
              </a:ext>
            </a:extLst>
          </p:cNvPr>
          <p:cNvSpPr txBox="1"/>
          <p:nvPr/>
        </p:nvSpPr>
        <p:spPr>
          <a:xfrm>
            <a:off x="6505399" y="6107362"/>
            <a:ext cx="3234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Subspace Dimension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D8B1D5-1BD6-4865-B29A-F22BB35C2770}"/>
              </a:ext>
            </a:extLst>
          </p:cNvPr>
          <p:cNvCxnSpPr>
            <a:cxnSpLocks/>
          </p:cNvCxnSpPr>
          <p:nvPr/>
        </p:nvCxnSpPr>
        <p:spPr>
          <a:xfrm>
            <a:off x="492370" y="2638787"/>
            <a:ext cx="29937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8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5D08-864B-44D6-869D-1D8DD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Optimizing K-Nearest Neighbors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21251-850E-4E3B-AB7E-F16DCB9E5635}"/>
              </a:ext>
            </a:extLst>
          </p:cNvPr>
          <p:cNvSpPr txBox="1"/>
          <p:nvPr/>
        </p:nvSpPr>
        <p:spPr>
          <a:xfrm>
            <a:off x="313548" y="2942531"/>
            <a:ext cx="3438525" cy="34487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With a fixed subspace of dimension 9, K was increased in the KNN algorithm to attempt to increase accuracy.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As seen in the plot, the accuracy was unaffected until K became too large and the accuracy decreased.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E19C46-AC08-46A4-BE52-1192AA59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53" y="416770"/>
            <a:ext cx="8032616" cy="6024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FCB6B-8B1F-4FCE-AEEB-738637E377D3}"/>
              </a:ext>
            </a:extLst>
          </p:cNvPr>
          <p:cNvSpPr txBox="1"/>
          <p:nvPr/>
        </p:nvSpPr>
        <p:spPr>
          <a:xfrm>
            <a:off x="6564039" y="6071898"/>
            <a:ext cx="3234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Nearest Neighbors Considered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F50317-FBF5-47F6-AA87-8D63EFA638B9}"/>
              </a:ext>
            </a:extLst>
          </p:cNvPr>
          <p:cNvSpPr txBox="1"/>
          <p:nvPr/>
        </p:nvSpPr>
        <p:spPr>
          <a:xfrm rot="16200000">
            <a:off x="2831909" y="3244334"/>
            <a:ext cx="3234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Identification Accuracy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76768B-FFAC-48CD-97DD-3E2B5C403F20}"/>
              </a:ext>
            </a:extLst>
          </p:cNvPr>
          <p:cNvCxnSpPr>
            <a:cxnSpLocks/>
          </p:cNvCxnSpPr>
          <p:nvPr/>
        </p:nvCxnSpPr>
        <p:spPr>
          <a:xfrm>
            <a:off x="492370" y="2638787"/>
            <a:ext cx="29937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3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5D08-864B-44D6-869D-1D8DD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Optimizing K-Nearest Neighbors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21251-850E-4E3B-AB7E-F16DCB9E5635}"/>
              </a:ext>
            </a:extLst>
          </p:cNvPr>
          <p:cNvSpPr txBox="1"/>
          <p:nvPr/>
        </p:nvSpPr>
        <p:spPr>
          <a:xfrm>
            <a:off x="313548" y="2942531"/>
            <a:ext cx="3438525" cy="34487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By decreasing the subspace to dimension 7, increasing K had a positive effect.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Optimal accuracy was able to be increased to approximately 98% with a dimension 7 subspace and K value of 3.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(Keep in mind that this is a select dataset)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C8E19B-DB66-41F0-8174-B932EDCF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12" y="448666"/>
            <a:ext cx="7947557" cy="5960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2C5DFA-88DC-4BF3-84E4-54F4F05454C6}"/>
              </a:ext>
            </a:extLst>
          </p:cNvPr>
          <p:cNvSpPr txBox="1"/>
          <p:nvPr/>
        </p:nvSpPr>
        <p:spPr>
          <a:xfrm>
            <a:off x="6606568" y="6040002"/>
            <a:ext cx="3234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Nearest Neighbors Considered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FC7C9-3155-4295-B5DC-14B0985C9CB7}"/>
              </a:ext>
            </a:extLst>
          </p:cNvPr>
          <p:cNvSpPr txBox="1"/>
          <p:nvPr/>
        </p:nvSpPr>
        <p:spPr>
          <a:xfrm rot="16200000">
            <a:off x="2885484" y="3244334"/>
            <a:ext cx="3234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Identification Accuracy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5DA1DC-6AF9-40CD-B00A-96FA48C47A6F}"/>
              </a:ext>
            </a:extLst>
          </p:cNvPr>
          <p:cNvCxnSpPr>
            <a:cxnSpLocks/>
          </p:cNvCxnSpPr>
          <p:nvPr/>
        </p:nvCxnSpPr>
        <p:spPr>
          <a:xfrm>
            <a:off x="492370" y="2638787"/>
            <a:ext cx="29937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62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5D08-864B-44D6-869D-1D8DD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Observed Strengths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21251-850E-4E3B-AB7E-F16DCB9E5635}"/>
              </a:ext>
            </a:extLst>
          </p:cNvPr>
          <p:cNvSpPr txBox="1"/>
          <p:nvPr/>
        </p:nvSpPr>
        <p:spPr>
          <a:xfrm>
            <a:off x="313548" y="2942531"/>
            <a:ext cx="3438525" cy="34487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Drastically varying the facial expression and positioning.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5DA1DC-6AF9-40CD-B00A-96FA48C47A6F}"/>
              </a:ext>
            </a:extLst>
          </p:cNvPr>
          <p:cNvCxnSpPr>
            <a:cxnSpLocks/>
          </p:cNvCxnSpPr>
          <p:nvPr/>
        </p:nvCxnSpPr>
        <p:spPr>
          <a:xfrm>
            <a:off x="492370" y="2638787"/>
            <a:ext cx="29937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person, indoor, table, man&#10;&#10;Description automatically generated">
            <a:extLst>
              <a:ext uri="{FF2B5EF4-FFF2-40B4-BE49-F238E27FC236}">
                <a16:creationId xmlns:a16="http://schemas.microsoft.com/office/drawing/2014/main" id="{30F90CC2-A94D-404F-A3AE-CB060C4ED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599" y="635386"/>
            <a:ext cx="3845603" cy="3845603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1B977C-3168-4CD1-8D36-11F133CF1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65" y="635386"/>
            <a:ext cx="3845603" cy="384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B99C1E-A580-466F-A2FE-7D8AEF32B0EA}"/>
              </a:ext>
            </a:extLst>
          </p:cNvPr>
          <p:cNvSpPr txBox="1"/>
          <p:nvPr/>
        </p:nvSpPr>
        <p:spPr>
          <a:xfrm>
            <a:off x="4581524" y="4480989"/>
            <a:ext cx="3028950" cy="37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Image in dataset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61BC6-D59A-4878-A457-524FF162D643}"/>
              </a:ext>
            </a:extLst>
          </p:cNvPr>
          <p:cNvSpPr txBox="1"/>
          <p:nvPr/>
        </p:nvSpPr>
        <p:spPr>
          <a:xfrm>
            <a:off x="8590925" y="4480989"/>
            <a:ext cx="3028950" cy="37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Identified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5D08-864B-44D6-869D-1D8DD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Observed Strengths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21251-850E-4E3B-AB7E-F16DCB9E5635}"/>
              </a:ext>
            </a:extLst>
          </p:cNvPr>
          <p:cNvSpPr txBox="1"/>
          <p:nvPr/>
        </p:nvSpPr>
        <p:spPr>
          <a:xfrm>
            <a:off x="313548" y="2942531"/>
            <a:ext cx="3438525" cy="34487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Varying the positioning of an individual within the frame.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5DA1DC-6AF9-40CD-B00A-96FA48C47A6F}"/>
              </a:ext>
            </a:extLst>
          </p:cNvPr>
          <p:cNvCxnSpPr>
            <a:cxnSpLocks/>
          </p:cNvCxnSpPr>
          <p:nvPr/>
        </p:nvCxnSpPr>
        <p:spPr>
          <a:xfrm>
            <a:off x="492370" y="2638787"/>
            <a:ext cx="29937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99C1E-A580-466F-A2FE-7D8AEF32B0EA}"/>
              </a:ext>
            </a:extLst>
          </p:cNvPr>
          <p:cNvSpPr txBox="1"/>
          <p:nvPr/>
        </p:nvSpPr>
        <p:spPr>
          <a:xfrm>
            <a:off x="4581525" y="4561587"/>
            <a:ext cx="3028950" cy="37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Image in dataset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61BC6-D59A-4878-A457-524FF162D643}"/>
              </a:ext>
            </a:extLst>
          </p:cNvPr>
          <p:cNvSpPr txBox="1"/>
          <p:nvPr/>
        </p:nvSpPr>
        <p:spPr>
          <a:xfrm>
            <a:off x="8633455" y="4561587"/>
            <a:ext cx="3028950" cy="37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Identified Image</a:t>
            </a:r>
            <a:endParaRPr lang="en-US" dirty="0"/>
          </a:p>
        </p:txBody>
      </p:sp>
      <p:pic>
        <p:nvPicPr>
          <p:cNvPr id="4" name="Picture 3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4238472C-8721-4C77-8E90-51203908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95" y="665877"/>
            <a:ext cx="3461043" cy="3845603"/>
          </a:xfrm>
          <a:prstGeom prst="rect">
            <a:avLst/>
          </a:prstGeom>
        </p:spPr>
      </p:pic>
      <p:pic>
        <p:nvPicPr>
          <p:cNvPr id="17" name="Picture 16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2D2040C1-ADAE-4FA9-B319-2037A5973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93" y="665876"/>
            <a:ext cx="3461043" cy="38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5D08-864B-44D6-869D-1D8DD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Observed Strengths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21251-850E-4E3B-AB7E-F16DCB9E5635}"/>
              </a:ext>
            </a:extLst>
          </p:cNvPr>
          <p:cNvSpPr txBox="1"/>
          <p:nvPr/>
        </p:nvSpPr>
        <p:spPr>
          <a:xfrm>
            <a:off x="313548" y="2942531"/>
            <a:ext cx="3438525" cy="34487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Varying image quality.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5DA1DC-6AF9-40CD-B00A-96FA48C47A6F}"/>
              </a:ext>
            </a:extLst>
          </p:cNvPr>
          <p:cNvCxnSpPr>
            <a:cxnSpLocks/>
          </p:cNvCxnSpPr>
          <p:nvPr/>
        </p:nvCxnSpPr>
        <p:spPr>
          <a:xfrm>
            <a:off x="492370" y="2638787"/>
            <a:ext cx="29937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99C1E-A580-466F-A2FE-7D8AEF32B0EA}"/>
              </a:ext>
            </a:extLst>
          </p:cNvPr>
          <p:cNvSpPr txBox="1"/>
          <p:nvPr/>
        </p:nvSpPr>
        <p:spPr>
          <a:xfrm>
            <a:off x="4581525" y="4561587"/>
            <a:ext cx="3028950" cy="37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Image in dataset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61BC6-D59A-4878-A457-524FF162D643}"/>
              </a:ext>
            </a:extLst>
          </p:cNvPr>
          <p:cNvSpPr txBox="1"/>
          <p:nvPr/>
        </p:nvSpPr>
        <p:spPr>
          <a:xfrm>
            <a:off x="8633455" y="4561587"/>
            <a:ext cx="3028950" cy="37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Identified Image</a:t>
            </a:r>
            <a:endParaRPr lang="en-US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6875812-9530-427E-995A-9DEAAC0A6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99" y="626197"/>
            <a:ext cx="3541850" cy="3935389"/>
          </a:xfrm>
          <a:prstGeom prst="rect">
            <a:avLst/>
          </a:prstGeom>
        </p:spPr>
      </p:pic>
      <p:pic>
        <p:nvPicPr>
          <p:cNvPr id="7" name="Picture 6" descr="A picture containing shirt&#10;&#10;Description automatically generated">
            <a:extLst>
              <a:ext uri="{FF2B5EF4-FFF2-40B4-BE49-F238E27FC236}">
                <a16:creationId xmlns:a16="http://schemas.microsoft.com/office/drawing/2014/main" id="{5FE7FDE6-84FF-4667-8541-A82CBD869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98" y="626198"/>
            <a:ext cx="3541850" cy="39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5D08-864B-44D6-869D-1D8DD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51" y="516836"/>
            <a:ext cx="3206963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Observed Weaknesses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21251-850E-4E3B-AB7E-F16DCB9E5635}"/>
              </a:ext>
            </a:extLst>
          </p:cNvPr>
          <p:cNvSpPr txBox="1"/>
          <p:nvPr/>
        </p:nvSpPr>
        <p:spPr>
          <a:xfrm>
            <a:off x="313548" y="2942531"/>
            <a:ext cx="3438525" cy="34487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Shadowing and image brightness.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5DA1DC-6AF9-40CD-B00A-96FA48C47A6F}"/>
              </a:ext>
            </a:extLst>
          </p:cNvPr>
          <p:cNvCxnSpPr>
            <a:cxnSpLocks/>
          </p:cNvCxnSpPr>
          <p:nvPr/>
        </p:nvCxnSpPr>
        <p:spPr>
          <a:xfrm>
            <a:off x="492370" y="2638787"/>
            <a:ext cx="29937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99C1E-A580-466F-A2FE-7D8AEF32B0EA}"/>
              </a:ext>
            </a:extLst>
          </p:cNvPr>
          <p:cNvSpPr txBox="1"/>
          <p:nvPr/>
        </p:nvSpPr>
        <p:spPr>
          <a:xfrm>
            <a:off x="4522934" y="4571111"/>
            <a:ext cx="3028950" cy="37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Image in dataset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61BC6-D59A-4878-A457-524FF162D643}"/>
              </a:ext>
            </a:extLst>
          </p:cNvPr>
          <p:cNvSpPr txBox="1"/>
          <p:nvPr/>
        </p:nvSpPr>
        <p:spPr>
          <a:xfrm>
            <a:off x="8514919" y="4561586"/>
            <a:ext cx="3028950" cy="37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Unidentifiable Image</a:t>
            </a:r>
            <a:endParaRPr lang="en-US" dirty="0"/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0875FCA-7E3A-4116-9AA0-BCB6123D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19" y="227485"/>
            <a:ext cx="3541580" cy="4334101"/>
          </a:xfrm>
          <a:prstGeom prst="rect">
            <a:avLst/>
          </a:prstGeom>
        </p:spPr>
      </p:pic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9324EB9-C39E-4CE1-A177-B8214335D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49" y="227485"/>
            <a:ext cx="3900691" cy="43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381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14124"/>
      </a:dk2>
      <a:lt2>
        <a:srgbClr val="EEECF0"/>
      </a:lt2>
      <a:accent1>
        <a:srgbClr val="76AF45"/>
      </a:accent1>
      <a:accent2>
        <a:srgbClr val="9BA938"/>
      </a:accent2>
      <a:accent3>
        <a:srgbClr val="BF9C4B"/>
      </a:accent3>
      <a:accent4>
        <a:srgbClr val="B15D3B"/>
      </a:accent4>
      <a:accent5>
        <a:srgbClr val="C34D5C"/>
      </a:accent5>
      <a:accent6>
        <a:srgbClr val="B33E7E"/>
      </a:accent6>
      <a:hlink>
        <a:srgbClr val="CC6B67"/>
      </a:hlink>
      <a:folHlink>
        <a:srgbClr val="87878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274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RetrospectVTI</vt:lpstr>
      <vt:lpstr>PowerPoint Presentation</vt:lpstr>
      <vt:lpstr>Implementation</vt:lpstr>
      <vt:lpstr>Optimizing Subspace Dimension</vt:lpstr>
      <vt:lpstr>Optimizing K-Nearest Neighbors</vt:lpstr>
      <vt:lpstr>Optimizing K-Nearest Neighbors</vt:lpstr>
      <vt:lpstr>Observed Strengths</vt:lpstr>
      <vt:lpstr>Observed Strengths</vt:lpstr>
      <vt:lpstr>Observed Strengths</vt:lpstr>
      <vt:lpstr>Observed Weaknesses</vt:lpstr>
      <vt:lpstr>Areas of Potential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Stubbs</dc:creator>
  <cp:lastModifiedBy>Jake Stubbs</cp:lastModifiedBy>
  <cp:revision>10</cp:revision>
  <dcterms:created xsi:type="dcterms:W3CDTF">2019-11-24T21:57:57Z</dcterms:created>
  <dcterms:modified xsi:type="dcterms:W3CDTF">2019-11-25T03:17:37Z</dcterms:modified>
</cp:coreProperties>
</file>