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80" r:id="rId5"/>
    <p:sldId id="268" r:id="rId6"/>
    <p:sldId id="257" r:id="rId7"/>
    <p:sldId id="270" r:id="rId8"/>
    <p:sldId id="259" r:id="rId9"/>
    <p:sldId id="260" r:id="rId10"/>
    <p:sldId id="258" r:id="rId11"/>
    <p:sldId id="276" r:id="rId12"/>
    <p:sldId id="261" r:id="rId13"/>
    <p:sldId id="262" r:id="rId14"/>
    <p:sldId id="263" r:id="rId15"/>
    <p:sldId id="275" r:id="rId16"/>
    <p:sldId id="264" r:id="rId17"/>
    <p:sldId id="265" r:id="rId18"/>
    <p:sldId id="266" r:id="rId19"/>
    <p:sldId id="271" r:id="rId20"/>
    <p:sldId id="273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111-D72D-0945-34BA-39F7E952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8B00-C8EC-C6ED-EE1C-79B6022A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D1BE-D0A5-2E7C-4925-76B2740E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3EB7-C682-7865-84AC-61CAB797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F017-CE24-5CD9-6CED-82404BB9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6ACD-4B34-FB7D-FF7D-6AA3B5C3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7409-AA6A-AA8E-4991-A0BAF8DD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C685-99A9-74CA-7A02-D8A1FC55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43AC-E30E-9E1E-AA10-C9382056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B9FBA-57B8-CBD8-0CEA-CF06376F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1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0EB1A-0F3E-292D-A5F4-135E25F9D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B3881-3EF7-167D-0832-24B8B165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F7D9-C656-FF02-7A56-BD19302A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0D25-1FA7-9D71-7D82-B29B82F3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99F7-F5E9-8557-6D87-B75C8DC7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03FB-A646-D7BA-54AD-A5866180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C0E5-A3DF-E992-451A-7B2CC1DD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AAF9-6788-B72E-66DC-49178416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65F0-9259-DB95-EF06-B7E0297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3C44-3331-54F1-DF3F-8B19CCC2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21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2E81-7E9D-7437-D244-12669FD6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96970-12D1-5C5F-33A2-F284DFE5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3D7A-0C33-8A8C-F48F-29CC3620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BD8F-8FDF-A998-202E-3EFC80DC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96D37-2F52-55D5-33DA-D1701383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2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A2A0-48F2-1181-D861-78CEE15E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AD58-AED1-D7F7-9844-43DB62964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AB71-7E15-7AA2-63F7-C182CFE9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80587-B6DF-43CE-CA82-6905613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7B06-6465-6D50-15EA-CA666AAC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B19B-B6BF-BD9D-DEB6-D1F5EE34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1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2CB3-E52B-24AB-3CEB-0BA60E09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7BCB8-33B4-F2A7-0CE5-9F1FA964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194EF-0F2C-2BCC-52B0-41DDD4B5D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18B66-E3A9-2412-5E07-3ED2F100D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359DB-AC58-7CB3-B6D9-BD57D40CC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A7446-7966-205D-9A50-35B7AE9F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AB737-D1E7-E482-4B4A-88BB5813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BCFF-255D-4B56-29B4-38B61029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7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B2DD-D79E-7051-5DAA-C2B4C99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32AEB-869D-4F92-3BA5-012BEB06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41621-0198-3A1A-5B99-A8D59A19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7656-3460-2805-27B1-4F80537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0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243FA-33BB-BEC8-50BC-5CB14816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E2B19-54CA-5336-1EBA-D739A4CD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AF307-964B-FB2D-5FE0-BF2A42C6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7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A41-401F-987A-A01C-8A7C8D76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79BD-F66D-A6C7-B47C-2CB6DCAD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4576C-9B41-D3A0-FBB8-2331B27B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73963-1886-3137-7AB1-3CAA657B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0F3FA-3BD4-B30E-58CD-C973D76E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C3A7D-9A07-C653-9754-394085C2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1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5CF3-F727-0816-F706-4C52041C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DFCA4-D728-5C64-C6C6-E88E41541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D66F3-17B0-983C-CDBF-334D217F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031D-34D7-D48D-5651-A449B9ED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90C98-A91E-762C-7933-5E8DA806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BBBC-8CBF-31F9-1469-63784A26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5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5CB8A-6242-89A4-83A0-E861EA8A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52A5-2FA0-6D67-6462-26FF0345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F27C-D3D2-762D-BFCE-DA75163F1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2F83-6A5E-4614-92C4-C2704D312880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DBA3-6C4B-B63B-AD05-59355A5C5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3490-2A62-66AC-57AD-EF33CFBAB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6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hyperlink" Target="https://reactjs.org/docs/hooks-reference.html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BCD9-C335-D664-53B9-C23A2B902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FC29-39B7-72AD-29ED-5176A9B79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 React</a:t>
            </a:r>
          </a:p>
        </p:txBody>
      </p:sp>
    </p:spTree>
    <p:extLst>
      <p:ext uri="{BB962C8B-B14F-4D97-AF65-F5344CB8AC3E}">
        <p14:creationId xmlns:p14="http://schemas.microsoft.com/office/powerpoint/2010/main" val="12314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CBB6-BD8A-30CC-8891-24336B3D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8B68-E686-B410-4598-63404A20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JavaScript framework which fulfils two key roles:</a:t>
            </a:r>
          </a:p>
          <a:p>
            <a:endParaRPr lang="en-GB" dirty="0"/>
          </a:p>
          <a:p>
            <a:r>
              <a:rPr lang="en-GB" dirty="0"/>
              <a:t>Firstly, it integrates the issues of data manipulation (traditional JS task) and the issue of data structure (traditional HTML task) into a single solution.</a:t>
            </a:r>
          </a:p>
          <a:p>
            <a:endParaRPr lang="en-GB" dirty="0"/>
          </a:p>
          <a:p>
            <a:r>
              <a:rPr lang="en-GB" dirty="0"/>
              <a:t>Secondly, it creates a way to encapsulate such behaviour in a manner which makes such code much more reusable, logical, and readable.</a:t>
            </a:r>
          </a:p>
        </p:txBody>
      </p:sp>
    </p:spTree>
    <p:extLst>
      <p:ext uri="{BB962C8B-B14F-4D97-AF65-F5344CB8AC3E}">
        <p14:creationId xmlns:p14="http://schemas.microsoft.com/office/powerpoint/2010/main" val="412272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5E68-5DF8-0218-72A2-8EF746A0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47B27-AA5D-C488-219F-95854A7CD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6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A4A0-BDC2-F2B2-597D-B89A1A71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DB71-2BC0-61CD-D4CC-1D97F41D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important react concept.</a:t>
            </a:r>
          </a:p>
          <a:p>
            <a:endParaRPr lang="en-GB" dirty="0"/>
          </a:p>
          <a:p>
            <a:r>
              <a:rPr lang="en-GB" dirty="0"/>
              <a:t>Code is split up into components – this is how we encapsulate </a:t>
            </a:r>
            <a:r>
              <a:rPr lang="en-GB" dirty="0" err="1"/>
              <a:t>behavior</a:t>
            </a:r>
            <a:r>
              <a:rPr lang="en-GB" dirty="0"/>
              <a:t>. We create a component to fulfil a specific task.</a:t>
            </a:r>
          </a:p>
          <a:p>
            <a:endParaRPr lang="en-GB" dirty="0"/>
          </a:p>
          <a:p>
            <a:r>
              <a:rPr lang="en-GB" dirty="0"/>
              <a:t>Components can be class based or functional.</a:t>
            </a:r>
          </a:p>
          <a:p>
            <a:r>
              <a:rPr lang="en-GB" dirty="0"/>
              <a:t>No one write class based components anymore – they’re annoying</a:t>
            </a:r>
          </a:p>
          <a:p>
            <a:pPr lvl="1"/>
            <a:r>
              <a:rPr lang="en-GB" dirty="0"/>
              <a:t>However they can be useful to study to understand the workings of react</a:t>
            </a:r>
          </a:p>
          <a:p>
            <a:pPr lvl="2"/>
            <a:r>
              <a:rPr lang="en-GB" dirty="0"/>
              <a:t>We do not have time for that though.</a:t>
            </a:r>
          </a:p>
        </p:txBody>
      </p:sp>
    </p:spTree>
    <p:extLst>
      <p:ext uri="{BB962C8B-B14F-4D97-AF65-F5344CB8AC3E}">
        <p14:creationId xmlns:p14="http://schemas.microsoft.com/office/powerpoint/2010/main" val="336901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EC0C-4494-16F7-8440-D9681D46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2E20-A4D4-F791-340A-9564C41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//</a:t>
            </a:r>
            <a:r>
              <a:rPr lang="en-GB" dirty="0" err="1"/>
              <a:t>MyFunComponent.jsx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import React from ‘react’;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MyFunComponent</a:t>
            </a:r>
            <a:r>
              <a:rPr lang="en-GB" dirty="0"/>
              <a:t> = () =&gt; {</a:t>
            </a:r>
          </a:p>
          <a:p>
            <a:pPr marL="0" indent="0">
              <a:buNone/>
            </a:pPr>
            <a:r>
              <a:rPr lang="en-GB" dirty="0"/>
              <a:t>	return &lt;div&gt;&lt;/div&gt;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export default </a:t>
            </a:r>
            <a:r>
              <a:rPr lang="en-GB" dirty="0" err="1"/>
              <a:t>MyFunComponent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19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E9BA-5048-32ED-67EF-ECDE51EF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F6AF-D68E-A409-D400-4FF95426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//index.js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Import react from ‘react’;</a:t>
            </a:r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createRoot</a:t>
            </a:r>
            <a:r>
              <a:rPr lang="en-GB" dirty="0"/>
              <a:t> from ‘react-</a:t>
            </a:r>
            <a:r>
              <a:rPr lang="en-GB" dirty="0" err="1"/>
              <a:t>dom</a:t>
            </a:r>
            <a:r>
              <a:rPr lang="en-GB" dirty="0"/>
              <a:t>/client’;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MyFunComponent</a:t>
            </a:r>
            <a:r>
              <a:rPr lang="en-GB" dirty="0"/>
              <a:t> from ‘</a:t>
            </a:r>
            <a:r>
              <a:rPr lang="en-GB" dirty="0" err="1"/>
              <a:t>MyFunComponent</a:t>
            </a:r>
            <a:r>
              <a:rPr lang="en-GB" dirty="0"/>
              <a:t>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container = </a:t>
            </a:r>
            <a:r>
              <a:rPr lang="en-GB" dirty="0" err="1"/>
              <a:t>document.getElementById</a:t>
            </a:r>
            <a:r>
              <a:rPr lang="en-GB" dirty="0"/>
              <a:t>(“</a:t>
            </a:r>
            <a:r>
              <a:rPr lang="en-GB" dirty="0" err="1"/>
              <a:t>appRoot</a:t>
            </a:r>
            <a:r>
              <a:rPr lang="en-GB" dirty="0"/>
              <a:t>”)</a:t>
            </a:r>
          </a:p>
          <a:p>
            <a:pPr marL="0" indent="0">
              <a:buNone/>
            </a:pPr>
            <a:r>
              <a:rPr lang="en-GB" dirty="0"/>
              <a:t>Let root = </a:t>
            </a:r>
            <a:r>
              <a:rPr lang="en-GB" dirty="0" err="1"/>
              <a:t>createRoot</a:t>
            </a:r>
            <a:r>
              <a:rPr lang="en-GB" dirty="0"/>
              <a:t>(container)</a:t>
            </a:r>
          </a:p>
          <a:p>
            <a:pPr marL="0" indent="0">
              <a:buNone/>
            </a:pPr>
            <a:r>
              <a:rPr lang="en-GB" dirty="0" err="1"/>
              <a:t>root.render</a:t>
            </a:r>
            <a:r>
              <a:rPr lang="en-GB" dirty="0"/>
              <a:t>(&lt;</a:t>
            </a:r>
            <a:r>
              <a:rPr lang="en-GB" dirty="0" err="1"/>
              <a:t>MyFunComponent</a:t>
            </a:r>
            <a:r>
              <a:rPr lang="en-GB" dirty="0"/>
              <a:t>/&gt;)</a:t>
            </a:r>
          </a:p>
        </p:txBody>
      </p:sp>
    </p:spTree>
    <p:extLst>
      <p:ext uri="{BB962C8B-B14F-4D97-AF65-F5344CB8AC3E}">
        <p14:creationId xmlns:p14="http://schemas.microsoft.com/office/powerpoint/2010/main" val="88369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8060-D6BF-41FB-DD86-9852DFB7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Hooks &amp;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EFA3B-9A9A-7ED5-52AB-27EA041F2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useState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70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CB77-3A2D-2554-FC16-1A888CA8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CAD2-82D2-4552-98DB-A3C65A91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React can do more than just render fixed HTML</a:t>
            </a:r>
          </a:p>
          <a:p>
            <a:endParaRPr lang="en-GB" dirty="0"/>
          </a:p>
          <a:p>
            <a:r>
              <a:rPr lang="en-GB" dirty="0"/>
              <a:t>Interactive apps have state;</a:t>
            </a:r>
          </a:p>
          <a:p>
            <a:endParaRPr lang="en-GB" dirty="0"/>
          </a:p>
          <a:p>
            <a:r>
              <a:rPr lang="en-GB" dirty="0"/>
              <a:t>React has a special way of managing state, using a hook.</a:t>
            </a:r>
          </a:p>
        </p:txBody>
      </p:sp>
    </p:spTree>
    <p:extLst>
      <p:ext uri="{BB962C8B-B14F-4D97-AF65-F5344CB8AC3E}">
        <p14:creationId xmlns:p14="http://schemas.microsoft.com/office/powerpoint/2010/main" val="62526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D172-956A-0693-CA2F-FC8F5903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Hooks - Wait, a 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54B9-3E35-FA73-4591-798B7783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react hook is a special function that is used in achieving some particular effect.</a:t>
            </a:r>
          </a:p>
          <a:p>
            <a:r>
              <a:rPr lang="en-GB" dirty="0"/>
              <a:t>There are many built in hooks. You can extend their functionality by writing your own.</a:t>
            </a:r>
          </a:p>
          <a:p>
            <a:endParaRPr lang="en-GB" dirty="0"/>
          </a:p>
          <a:p>
            <a:r>
              <a:rPr lang="en-GB" dirty="0"/>
              <a:t>But we will only explore </a:t>
            </a:r>
            <a:r>
              <a:rPr lang="en-GB" dirty="0" err="1"/>
              <a:t>useState</a:t>
            </a:r>
            <a:r>
              <a:rPr lang="en-GB" dirty="0"/>
              <a:t> (maybe </a:t>
            </a:r>
            <a:r>
              <a:rPr lang="en-GB" dirty="0" err="1"/>
              <a:t>useEffect</a:t>
            </a:r>
            <a:r>
              <a:rPr lang="en-GB" dirty="0"/>
              <a:t>)</a:t>
            </a:r>
          </a:p>
          <a:p>
            <a:r>
              <a:rPr lang="en-GB" dirty="0"/>
              <a:t>But first, an example on state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36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EC0C-4494-16F7-8440-D9681D46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counter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2E20-A4D4-F791-340A-9564C41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//</a:t>
            </a:r>
            <a:r>
              <a:rPr lang="en-GB" dirty="0" err="1"/>
              <a:t>MyFunCounter.jsx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import React, { </a:t>
            </a:r>
            <a:r>
              <a:rPr lang="en-GB" dirty="0" err="1"/>
              <a:t>useState</a:t>
            </a:r>
            <a:r>
              <a:rPr lang="en-GB" dirty="0"/>
              <a:t> } from ‘react’;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MyFunCounter</a:t>
            </a:r>
            <a:r>
              <a:rPr lang="en-GB" dirty="0"/>
              <a:t> = () =&gt; {</a:t>
            </a:r>
          </a:p>
          <a:p>
            <a:pPr marL="0" indent="0">
              <a:buNone/>
            </a:pPr>
            <a:r>
              <a:rPr lang="en-GB" dirty="0"/>
              <a:t>	let [count, </a:t>
            </a:r>
            <a:r>
              <a:rPr lang="en-GB" dirty="0" err="1"/>
              <a:t>setCount</a:t>
            </a:r>
            <a:r>
              <a:rPr lang="en-GB" dirty="0"/>
              <a:t>] = </a:t>
            </a:r>
            <a:r>
              <a:rPr lang="en-GB" dirty="0" err="1"/>
              <a:t>useState</a:t>
            </a:r>
            <a:r>
              <a:rPr lang="en-GB" dirty="0"/>
              <a:t>(0)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return (&lt;&gt;</a:t>
            </a:r>
          </a:p>
          <a:p>
            <a:pPr marL="0" indent="0">
              <a:buNone/>
            </a:pPr>
            <a:r>
              <a:rPr lang="en-GB" dirty="0"/>
              <a:t>		&lt;button </a:t>
            </a:r>
            <a:r>
              <a:rPr lang="en-GB" dirty="0" err="1"/>
              <a:t>onClick</a:t>
            </a:r>
            <a:r>
              <a:rPr lang="en-GB" dirty="0"/>
              <a:t>={()=&gt;</a:t>
            </a:r>
            <a:r>
              <a:rPr lang="en-GB" dirty="0" err="1"/>
              <a:t>setCount</a:t>
            </a:r>
            <a:r>
              <a:rPr lang="en-GB" dirty="0"/>
              <a:t>(count-1)}&gt;-&lt;/button&gt;</a:t>
            </a:r>
          </a:p>
          <a:p>
            <a:pPr marL="0" indent="0">
              <a:buNone/>
            </a:pPr>
            <a:r>
              <a:rPr lang="en-GB" dirty="0"/>
              <a:t>		&lt;p&gt;{count}&lt;/p&gt;</a:t>
            </a:r>
          </a:p>
          <a:p>
            <a:pPr marL="0" indent="0">
              <a:buNone/>
            </a:pPr>
            <a:r>
              <a:rPr lang="en-GB" dirty="0"/>
              <a:t>		&lt;button </a:t>
            </a:r>
            <a:r>
              <a:rPr lang="en-GB" dirty="0" err="1"/>
              <a:t>onClick</a:t>
            </a:r>
            <a:r>
              <a:rPr lang="en-GB" dirty="0"/>
              <a:t>={()=&gt;</a:t>
            </a:r>
            <a:r>
              <a:rPr lang="en-GB" dirty="0" err="1"/>
              <a:t>setCount</a:t>
            </a:r>
            <a:r>
              <a:rPr lang="en-GB" dirty="0"/>
              <a:t>(count+1)}&gt;+&lt;/button&gt;</a:t>
            </a:r>
          </a:p>
          <a:p>
            <a:pPr marL="0" indent="0">
              <a:buNone/>
            </a:pPr>
            <a:r>
              <a:rPr lang="en-GB" dirty="0"/>
              <a:t>	&lt;/&gt;)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export default </a:t>
            </a:r>
            <a:r>
              <a:rPr lang="en-GB" dirty="0" err="1"/>
              <a:t>MyFunCounter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71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2A13-61E7-3A5A-CA71-18EC348A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do you prefer?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19B33-D45B-7CA5-5803-CCE744D2B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220"/>
            <a:ext cx="10515600" cy="4190147"/>
          </a:xfrm>
        </p:spPr>
      </p:pic>
    </p:spTree>
    <p:extLst>
      <p:ext uri="{BB962C8B-B14F-4D97-AF65-F5344CB8AC3E}">
        <p14:creationId xmlns:p14="http://schemas.microsoft.com/office/powerpoint/2010/main" val="24474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C53E-BE52-043D-04C2-9C29E2EE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987E-1770-7E91-646A-FC504022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install node (nodejs.org)</a:t>
            </a:r>
          </a:p>
          <a:p>
            <a:r>
              <a:rPr lang="en-GB" dirty="0"/>
              <a:t>Please clone this project:</a:t>
            </a:r>
          </a:p>
          <a:p>
            <a:pPr lvl="1"/>
            <a:r>
              <a:rPr lang="en-GB" dirty="0"/>
              <a:t>Git clone https://github.com/JakeTrevor/react-demo.git</a:t>
            </a:r>
          </a:p>
          <a:p>
            <a:pPr lvl="1"/>
            <a:r>
              <a:rPr lang="en-GB" dirty="0"/>
              <a:t>Or you can use “</a:t>
            </a:r>
            <a:r>
              <a:rPr lang="en-GB" dirty="0" err="1"/>
              <a:t>degit</a:t>
            </a:r>
            <a:r>
              <a:rPr lang="en-GB" dirty="0"/>
              <a:t>” once you have installed node:</a:t>
            </a:r>
          </a:p>
          <a:p>
            <a:pPr lvl="2"/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degit</a:t>
            </a:r>
            <a:r>
              <a:rPr lang="en-GB" dirty="0"/>
              <a:t> </a:t>
            </a:r>
            <a:r>
              <a:rPr lang="en-GB" dirty="0" err="1"/>
              <a:t>jaketrevor</a:t>
            </a:r>
            <a:r>
              <a:rPr lang="en-GB" dirty="0"/>
              <a:t>/react-demo</a:t>
            </a:r>
          </a:p>
          <a:p>
            <a:pPr lvl="2"/>
            <a:endParaRPr lang="en-GB" dirty="0"/>
          </a:p>
          <a:p>
            <a:r>
              <a:rPr lang="en-GB" dirty="0"/>
              <a:t>It’s a bit late now, but ideally, make sure you have a code editor installed</a:t>
            </a:r>
          </a:p>
          <a:p>
            <a:pPr lvl="1"/>
            <a:r>
              <a:rPr lang="en-GB" dirty="0"/>
              <a:t>I recommend VS Code (https://code.visualstudio.com/)</a:t>
            </a:r>
          </a:p>
        </p:txBody>
      </p:sp>
    </p:spTree>
    <p:extLst>
      <p:ext uri="{BB962C8B-B14F-4D97-AF65-F5344CB8AC3E}">
        <p14:creationId xmlns:p14="http://schemas.microsoft.com/office/powerpoint/2010/main" val="22541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53F2-E7F3-BB5F-6E62-BDE2A1CE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D9A6-D3A6-2F98-805F-16C7D7EEC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68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DC11-577B-FB5D-951B-72CA8D5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25A-D6C9-2337-195E-AB5F8CE0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just saw how we can use {} to inject JavaScript directly into the HTML</a:t>
            </a:r>
          </a:p>
          <a:p>
            <a:r>
              <a:rPr lang="en-GB" dirty="0"/>
              <a:t>We can use this to do lots of cool things:</a:t>
            </a:r>
          </a:p>
          <a:p>
            <a:pPr lvl="1"/>
            <a:r>
              <a:rPr lang="en-GB" dirty="0"/>
              <a:t>Conditional rendering via ternary statement</a:t>
            </a:r>
          </a:p>
          <a:p>
            <a:pPr lvl="1"/>
            <a:r>
              <a:rPr lang="en-GB" dirty="0"/>
              <a:t>In-line Variable manipulation</a:t>
            </a:r>
          </a:p>
          <a:p>
            <a:pPr lvl="1"/>
            <a:endParaRPr lang="en-GB" dirty="0"/>
          </a:p>
          <a:p>
            <a:r>
              <a:rPr lang="en-GB" dirty="0"/>
              <a:t>We can also use it to easily add HTML for every item in a list.</a:t>
            </a:r>
          </a:p>
        </p:txBody>
      </p:sp>
    </p:spTree>
    <p:extLst>
      <p:ext uri="{BB962C8B-B14F-4D97-AF65-F5344CB8AC3E}">
        <p14:creationId xmlns:p14="http://schemas.microsoft.com/office/powerpoint/2010/main" val="144966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2471-70D2-D45E-3EB1-858284FD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43E0-7DD8-4C48-2136-DF4B7A64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</a:t>
            </a:r>
            <a:r>
              <a:rPr lang="en-GB" dirty="0" err="1"/>
              <a:t>Iteration.jsx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Import react from “react”;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Iter</a:t>
            </a:r>
            <a:r>
              <a:rPr lang="en-GB" dirty="0"/>
              <a:t> = () =&gt; {</a:t>
            </a:r>
          </a:p>
          <a:p>
            <a:pPr marL="0" indent="0">
              <a:buNone/>
            </a:pPr>
            <a:r>
              <a:rPr lang="en-GB" dirty="0"/>
              <a:t>	let data = [“hello”, “this is”, “some data”]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return &lt;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data.map</a:t>
            </a:r>
            <a:r>
              <a:rPr lang="en-GB" dirty="0"/>
              <a:t>(each =&gt; &lt;li&gt;{each}&lt;/li&gt;)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&lt;/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70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7DA7-34E3-12AE-8E5F-137697BC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&amp; Sub-components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92B31-98F9-0B39-28AF-F88B40BB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2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B480-2244-4068-B58A-C8F2A560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B3AD-2CEE-EEE7-6CBA-8E82AAC8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how useful it was to iterate over a list of data</a:t>
            </a:r>
          </a:p>
          <a:p>
            <a:r>
              <a:rPr lang="en-US" dirty="0"/>
              <a:t>But what if our data is complex?</a:t>
            </a:r>
          </a:p>
          <a:p>
            <a:r>
              <a:rPr lang="en-US" dirty="0"/>
              <a:t>It is often cleaner to encapsulate the rendering </a:t>
            </a:r>
            <a:r>
              <a:rPr lang="en-US" dirty="0" err="1"/>
              <a:t>behaviour</a:t>
            </a:r>
            <a:r>
              <a:rPr lang="en-US" dirty="0"/>
              <a:t> for complex data in its own component</a:t>
            </a:r>
          </a:p>
          <a:p>
            <a:endParaRPr lang="en-US" dirty="0"/>
          </a:p>
          <a:p>
            <a:r>
              <a:rPr lang="en-US" dirty="0"/>
              <a:t>We can then use that component in our map function.</a:t>
            </a:r>
          </a:p>
          <a:p>
            <a:r>
              <a:rPr lang="en-US" dirty="0"/>
              <a:t>But: how do we get the data from one component to the other?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016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39-F680-E426-26F9-247B236B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76EF-92E1-4138-1E83-019F5930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allow us to pass data down the component tree.</a:t>
            </a:r>
          </a:p>
          <a:p>
            <a:r>
              <a:rPr lang="en-US" dirty="0"/>
              <a:t>A parent can give its children props.</a:t>
            </a:r>
          </a:p>
          <a:p>
            <a:endParaRPr lang="en-US" dirty="0"/>
          </a:p>
          <a:p>
            <a:r>
              <a:rPr lang="en-US" dirty="0"/>
              <a:t>They look like HTML attributes:</a:t>
            </a:r>
          </a:p>
          <a:p>
            <a:pPr marL="0" indent="0">
              <a:buNone/>
            </a:pPr>
            <a:r>
              <a:rPr lang="en-US" dirty="0"/>
              <a:t>	&lt;Item person={x} /&gt;</a:t>
            </a:r>
          </a:p>
          <a:p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84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F999-DC2D-5506-3047-38886342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3812-55FB-4E58-DEFC-65E6C8B601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List.jsx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Import react from “react”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Import Item from “./item”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List = () =&gt; {</a:t>
            </a:r>
          </a:p>
          <a:p>
            <a:pPr marL="0" indent="0">
              <a:buNone/>
            </a:pPr>
            <a:r>
              <a:rPr lang="en-GB" dirty="0"/>
              <a:t>	let data = [{name: ”jake”, age:20}]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return &lt;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{</a:t>
            </a:r>
            <a:r>
              <a:rPr lang="en-GB" dirty="0" err="1"/>
              <a:t>data.map</a:t>
            </a:r>
            <a:r>
              <a:rPr lang="en-GB" dirty="0"/>
              <a:t>(each=&gt;&lt;item person={each} /&gt; )}</a:t>
            </a:r>
          </a:p>
          <a:p>
            <a:pPr marL="0" indent="0">
              <a:buNone/>
            </a:pPr>
            <a:r>
              <a:rPr lang="en-GB" dirty="0"/>
              <a:t>	&lt;/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Export default list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FE665-13FF-10DA-07B0-D0AD07E334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Item.jsx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react from “react”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Item = ({ person:{name, age} }) =&gt; {</a:t>
            </a:r>
          </a:p>
          <a:p>
            <a:pPr marL="0" indent="0">
              <a:buNone/>
            </a:pPr>
            <a:r>
              <a:rPr lang="en-US" dirty="0"/>
              <a:t>	return &lt;li&gt;</a:t>
            </a:r>
          </a:p>
          <a:p>
            <a:pPr marL="0" indent="0">
              <a:buNone/>
            </a:pPr>
            <a:r>
              <a:rPr lang="en-US" dirty="0"/>
              <a:t>	&lt;p&gt;{name} is {age} years old&lt;/p&gt;</a:t>
            </a:r>
          </a:p>
          <a:p>
            <a:pPr marL="0" indent="0">
              <a:buNone/>
            </a:pPr>
            <a:r>
              <a:rPr lang="en-US" dirty="0"/>
              <a:t>	&lt;/li&gt;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64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220C-FF77-86E2-B7D7-F78B1C40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A494-EC7E-9D90-E1E6-42550354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assignment is key to clean react/JS code</a:t>
            </a:r>
          </a:p>
          <a:p>
            <a:endParaRPr lang="en-US" dirty="0"/>
          </a:p>
          <a:p>
            <a:r>
              <a:rPr lang="en-US" dirty="0"/>
              <a:t>We build components to organize our code; so we may use them in many contexts, not just the list example I just showed you.</a:t>
            </a:r>
          </a:p>
          <a:p>
            <a:endParaRPr lang="en-US" dirty="0"/>
          </a:p>
          <a:p>
            <a:r>
              <a:rPr lang="en-US" dirty="0"/>
              <a:t>Data can (generally) only flow down the component tree (via props).</a:t>
            </a:r>
          </a:p>
          <a:p>
            <a:pPr lvl="1"/>
            <a:r>
              <a:rPr lang="en-US" dirty="0"/>
              <a:t>This brings up the idea of “lifting up” state – but we can talk about that later.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309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83D-A26C-EF1F-308F-7974B1DD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2340-E2AC-94AD-FC3C-6722F9FF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Practice:</a:t>
            </a:r>
          </a:p>
          <a:p>
            <a:r>
              <a:rPr lang="en-GB" dirty="0"/>
              <a:t>Build a to-do app </a:t>
            </a:r>
          </a:p>
          <a:p>
            <a:pPr lvl="1"/>
            <a:r>
              <a:rPr lang="en-GB" dirty="0"/>
              <a:t>like Microsoft to-do</a:t>
            </a:r>
          </a:p>
          <a:p>
            <a:r>
              <a:rPr lang="en-GB" dirty="0"/>
              <a:t>The bundler is already configured</a:t>
            </a:r>
          </a:p>
          <a:p>
            <a:r>
              <a:rPr lang="en-GB" dirty="0"/>
              <a:t>We can work together or individually – but the idea is that you will write some react and get used to it.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1E2ED-72A6-E42F-6D4F-3DF18AE7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React hooks docs: (</a:t>
            </a:r>
            <a:r>
              <a:rPr lang="en-GB" dirty="0">
                <a:hlinkClick r:id="rId2"/>
              </a:rPr>
              <a:t>https://reactjs.org/docs/hooks-reference.html</a:t>
            </a:r>
            <a:r>
              <a:rPr lang="en-GB" dirty="0"/>
              <a:t>)</a:t>
            </a:r>
          </a:p>
          <a:p>
            <a:r>
              <a:rPr lang="en-GB" dirty="0"/>
              <a:t>MDN JS docs: (</a:t>
            </a:r>
            <a:r>
              <a:rPr lang="en-GB" dirty="0">
                <a:hlinkClick r:id="rId3"/>
              </a:rPr>
              <a:t>https://developer.mozilla.org/en-US/docs/Web/JavaScript/Reference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97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7FAE-7B9F-519B-42CA-ADA7218C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GB" dirty="0"/>
              <a:t>Extra reference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FDBE-83CF-0FA2-1BDE-DB96377A5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“How do I X?”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50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5B7-B37A-0A41-26F4-C044959C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8260-CF16-12E4-8F5A-CAA1D4E5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Components (11-12)</a:t>
            </a:r>
          </a:p>
          <a:p>
            <a:r>
              <a:rPr lang="en-GB" dirty="0"/>
              <a:t>Hooks</a:t>
            </a:r>
          </a:p>
          <a:p>
            <a:pPr lvl="1"/>
            <a:r>
              <a:rPr lang="en-GB" dirty="0"/>
              <a:t>State</a:t>
            </a:r>
          </a:p>
          <a:p>
            <a:pPr lvl="1"/>
            <a:r>
              <a:rPr lang="en-GB" dirty="0"/>
              <a:t>effects</a:t>
            </a:r>
          </a:p>
          <a:p>
            <a:r>
              <a:rPr lang="en-GB" dirty="0"/>
              <a:t>Iteration</a:t>
            </a:r>
          </a:p>
          <a:p>
            <a:r>
              <a:rPr lang="en-GB" dirty="0"/>
              <a:t>Props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86A2-0714-87A8-0A8C-F09A0B99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GB" dirty="0"/>
              <a:t>How do I use a text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C245-9FDE-7E92-CA04-E496F521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react from “react”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comp = () =&gt; {</a:t>
            </a:r>
          </a:p>
          <a:p>
            <a:pPr marL="0" indent="0">
              <a:buNone/>
            </a:pPr>
            <a:r>
              <a:rPr lang="en-US" dirty="0"/>
              <a:t>	let [text, </a:t>
            </a:r>
            <a:r>
              <a:rPr lang="en-US" dirty="0" err="1"/>
              <a:t>setText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(“”)</a:t>
            </a:r>
          </a:p>
          <a:p>
            <a:pPr marL="0" indent="0">
              <a:buNone/>
            </a:pPr>
            <a:r>
              <a:rPr lang="en-US" dirty="0"/>
              <a:t>	return &lt;div&gt;</a:t>
            </a:r>
          </a:p>
          <a:p>
            <a:pPr marL="0" indent="0">
              <a:buNone/>
            </a:pPr>
            <a:r>
              <a:rPr lang="en-US" dirty="0"/>
              <a:t>	&lt;input type=“text” value ={text}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onChange</a:t>
            </a:r>
            <a:r>
              <a:rPr lang="en-US" dirty="0"/>
              <a:t>={(e) =&gt; </a:t>
            </a:r>
            <a:r>
              <a:rPr lang="en-US" dirty="0" err="1"/>
              <a:t>setText</a:t>
            </a:r>
            <a:r>
              <a:rPr lang="en-US" dirty="0"/>
              <a:t>(</a:t>
            </a:r>
            <a:r>
              <a:rPr lang="en-US" dirty="0" err="1"/>
              <a:t>e.target.value</a:t>
            </a:r>
            <a:r>
              <a:rPr lang="en-US" dirty="0"/>
              <a:t>)} </a:t>
            </a:r>
          </a:p>
          <a:p>
            <a:pPr marL="0" indent="0">
              <a:buNone/>
            </a:pPr>
            <a:r>
              <a:rPr lang="en-US" dirty="0"/>
              <a:t>	/&gt;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Export default comp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D8F874-9E45-18F6-B1BD-72A614F9DBBE}"/>
              </a:ext>
            </a:extLst>
          </p:cNvPr>
          <p:cNvSpPr/>
          <p:nvPr/>
        </p:nvSpPr>
        <p:spPr>
          <a:xfrm rot="19862274">
            <a:off x="9228667" y="953824"/>
            <a:ext cx="2540000" cy="160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also works for </a:t>
            </a:r>
            <a:r>
              <a:rPr lang="en-US" dirty="0" err="1"/>
              <a:t>TextArea</a:t>
            </a:r>
            <a:r>
              <a:rPr lang="en-US" dirty="0"/>
              <a:t> elements!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D4239-59D0-0D58-82FD-669C4C1CDB2A}"/>
              </a:ext>
            </a:extLst>
          </p:cNvPr>
          <p:cNvSpPr/>
          <p:nvPr/>
        </p:nvSpPr>
        <p:spPr>
          <a:xfrm>
            <a:off x="4790077" y="4605868"/>
            <a:ext cx="5698066" cy="100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“e” is the change event – a generic event.</a:t>
            </a:r>
          </a:p>
          <a:p>
            <a:r>
              <a:rPr lang="en-US" dirty="0"/>
              <a:t>MDN docs: </a:t>
            </a:r>
          </a:p>
          <a:p>
            <a:r>
              <a:rPr lang="en-GB" dirty="0"/>
              <a:t>https://developer.mozilla.org/en-US/docs/Web/API/Event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BD9FE-F6BB-52F3-FD60-06805BDE11EE}"/>
              </a:ext>
            </a:extLst>
          </p:cNvPr>
          <p:cNvSpPr/>
          <p:nvPr/>
        </p:nvSpPr>
        <p:spPr>
          <a:xfrm>
            <a:off x="982134" y="6094942"/>
            <a:ext cx="5113866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value of “text” is now bound to the input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59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3EB3-EE18-4676-EEE1-A1463197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will not be covering: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537F-1ED8-567A-52DC-E78A3D92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CSS</a:t>
            </a:r>
          </a:p>
          <a:p>
            <a:r>
              <a:rPr lang="en-GB" dirty="0"/>
              <a:t>JS fundamentals </a:t>
            </a:r>
          </a:p>
          <a:p>
            <a:pPr lvl="1"/>
            <a:r>
              <a:rPr lang="en-GB" dirty="0"/>
              <a:t>hopefully you will pick up some as we go</a:t>
            </a:r>
          </a:p>
          <a:p>
            <a:r>
              <a:rPr lang="en-GB" dirty="0"/>
              <a:t>Module bunders (they’re hard)</a:t>
            </a:r>
          </a:p>
        </p:txBody>
      </p:sp>
    </p:spTree>
    <p:extLst>
      <p:ext uri="{BB962C8B-B14F-4D97-AF65-F5344CB8AC3E}">
        <p14:creationId xmlns:p14="http://schemas.microsoft.com/office/powerpoint/2010/main" val="11935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86AB-B311-57D5-43FB-CAB5ABB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3 Core Web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69FD1-55BB-2237-480A-E7E2978BB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their roles</a:t>
            </a:r>
          </a:p>
        </p:txBody>
      </p:sp>
    </p:spTree>
    <p:extLst>
      <p:ext uri="{BB962C8B-B14F-4D97-AF65-F5344CB8AC3E}">
        <p14:creationId xmlns:p14="http://schemas.microsoft.com/office/powerpoint/2010/main" val="1105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0796-8952-08BA-1BEF-56F7AF12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F363-E88E-2A55-3948-0FCC1AA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know what HTML is;</a:t>
            </a:r>
          </a:p>
          <a:p>
            <a:r>
              <a:rPr lang="en-GB" dirty="0"/>
              <a:t>The purpose of HTML is to </a:t>
            </a:r>
            <a:r>
              <a:rPr lang="en-GB" i="1" dirty="0"/>
              <a:t>add structure to information.</a:t>
            </a:r>
          </a:p>
          <a:p>
            <a:r>
              <a:rPr lang="en-GB" dirty="0"/>
              <a:t>As opposed to CSS: which is to “style” this structure (change how it is displayed).</a:t>
            </a:r>
          </a:p>
          <a:p>
            <a:endParaRPr lang="en-GB" dirty="0"/>
          </a:p>
          <a:p>
            <a:r>
              <a:rPr lang="en-GB" dirty="0"/>
              <a:t>JavaScript is there to fill other auxiliary functions:</a:t>
            </a:r>
          </a:p>
          <a:p>
            <a:pPr lvl="1"/>
            <a:r>
              <a:rPr lang="en-GB" dirty="0"/>
              <a:t>Add interactivity </a:t>
            </a:r>
          </a:p>
          <a:p>
            <a:pPr lvl="1"/>
            <a:r>
              <a:rPr lang="en-GB" dirty="0"/>
              <a:t>Dynamically load content (from remote sources)</a:t>
            </a:r>
          </a:p>
          <a:p>
            <a:pPr lvl="1"/>
            <a:r>
              <a:rPr lang="en-GB" dirty="0"/>
              <a:t>Perform computation on data in HTML (including form inputs).</a:t>
            </a:r>
          </a:p>
        </p:txBody>
      </p:sp>
    </p:spTree>
    <p:extLst>
      <p:ext uri="{BB962C8B-B14F-4D97-AF65-F5344CB8AC3E}">
        <p14:creationId xmlns:p14="http://schemas.microsoft.com/office/powerpoint/2010/main" val="215343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D0D8-FC7B-2F0E-6329-1353BC01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F4C7-FEC4-A992-0649-8647EF90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9366" cy="4277224"/>
          </a:xfrm>
        </p:spPr>
        <p:txBody>
          <a:bodyPr/>
          <a:lstStyle/>
          <a:p>
            <a:r>
              <a:rPr lang="en-GB" dirty="0"/>
              <a:t>How would you build a “counter” with vanilla JS?</a:t>
            </a:r>
          </a:p>
          <a:p>
            <a:endParaRPr lang="en-GB" dirty="0"/>
          </a:p>
          <a:p>
            <a:r>
              <a:rPr lang="en-GB" dirty="0"/>
              <a:t>Code would be long, look something like the code in index.html: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1852E-DFD4-ED67-5A0F-EC20F039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56" y="1467109"/>
            <a:ext cx="6917158" cy="51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2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4D6B-53E6-B913-B9D6-DE853816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These goals have been well separated, but in reality they are closely related.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ABC9B-A7B1-19EC-36E5-A82F3B671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11D83D-40F2-D6D8-5061-0BEDACC12F7E}"/>
              </a:ext>
            </a:extLst>
          </p:cNvPr>
          <p:cNvSpPr txBox="1">
            <a:spLocks/>
          </p:cNvSpPr>
          <p:nvPr/>
        </p:nvSpPr>
        <p:spPr>
          <a:xfrm>
            <a:off x="293785" y="942392"/>
            <a:ext cx="10515600" cy="852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The problem: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08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494A-6FAA-C9E3-1C01-2173585B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other words, an inappropriate separation of concerns.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A097-D492-FDF3-24F5-81D0DE120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5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1265</Words>
  <Application>Microsoft Office PowerPoint</Application>
  <PresentationFormat>Widescreen</PresentationFormat>
  <Paragraphs>198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How to react</vt:lpstr>
      <vt:lpstr>Before we begin:</vt:lpstr>
      <vt:lpstr>Key Concepts we will cover:</vt:lpstr>
      <vt:lpstr>I will not be covering:</vt:lpstr>
      <vt:lpstr>The 3 Core Web Languages</vt:lpstr>
      <vt:lpstr>HTML</vt:lpstr>
      <vt:lpstr>Consider an example</vt:lpstr>
      <vt:lpstr>These goals have been well separated, but in reality they are closely related.</vt:lpstr>
      <vt:lpstr>In other words, an inappropriate separation of concerns.</vt:lpstr>
      <vt:lpstr>react</vt:lpstr>
      <vt:lpstr>Components</vt:lpstr>
      <vt:lpstr>Components</vt:lpstr>
      <vt:lpstr>An example</vt:lpstr>
      <vt:lpstr>How do we use it?</vt:lpstr>
      <vt:lpstr>Hooks &amp; State</vt:lpstr>
      <vt:lpstr>State</vt:lpstr>
      <vt:lpstr>Hooks - Wait, a what now?</vt:lpstr>
      <vt:lpstr>A counter example</vt:lpstr>
      <vt:lpstr>Which do you prefer?</vt:lpstr>
      <vt:lpstr>Iteration</vt:lpstr>
      <vt:lpstr>Iteration</vt:lpstr>
      <vt:lpstr>Example</vt:lpstr>
      <vt:lpstr>Props &amp; Sub-components</vt:lpstr>
      <vt:lpstr>Sub-components</vt:lpstr>
      <vt:lpstr>Props</vt:lpstr>
      <vt:lpstr>example</vt:lpstr>
      <vt:lpstr>Note:</vt:lpstr>
      <vt:lpstr>Some useful resources</vt:lpstr>
      <vt:lpstr> Extra reference slides</vt:lpstr>
      <vt:lpstr> How do I use a text input?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Jacob Trevor (student)</dc:creator>
  <cp:lastModifiedBy>Jacob Trevor (student)</cp:lastModifiedBy>
  <cp:revision>14</cp:revision>
  <dcterms:created xsi:type="dcterms:W3CDTF">2022-09-16T19:45:12Z</dcterms:created>
  <dcterms:modified xsi:type="dcterms:W3CDTF">2022-09-30T15:45:30Z</dcterms:modified>
</cp:coreProperties>
</file>