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8" r:id="rId3"/>
    <p:sldId id="257" r:id="rId4"/>
    <p:sldId id="259" r:id="rId5"/>
    <p:sldId id="260" r:id="rId6"/>
    <p:sldId id="265" r:id="rId7"/>
    <p:sldId id="263" r:id="rId8"/>
    <p:sldId id="266" r:id="rId9"/>
    <p:sldId id="268" r:id="rId10"/>
    <p:sldId id="269" r:id="rId11"/>
    <p:sldId id="273" r:id="rId12"/>
    <p:sldId id="271" r:id="rId13"/>
    <p:sldId id="272" r:id="rId14"/>
    <p:sldId id="274" r:id="rId15"/>
    <p:sldId id="277" r:id="rId16"/>
    <p:sldId id="281" r:id="rId17"/>
    <p:sldId id="279" r:id="rId18"/>
    <p:sldId id="280" r:id="rId19"/>
    <p:sldId id="288" r:id="rId20"/>
    <p:sldId id="291" r:id="rId21"/>
    <p:sldId id="290" r:id="rId22"/>
    <p:sldId id="292" r:id="rId23"/>
    <p:sldId id="298" r:id="rId24"/>
    <p:sldId id="276" r:id="rId25"/>
    <p:sldId id="289" r:id="rId26"/>
    <p:sldId id="284" r:id="rId27"/>
    <p:sldId id="297" r:id="rId28"/>
    <p:sldId id="300" r:id="rId29"/>
    <p:sldId id="302" r:id="rId30"/>
    <p:sldId id="301" r:id="rId31"/>
    <p:sldId id="303" r:id="rId32"/>
    <p:sldId id="305" r:id="rId33"/>
    <p:sldId id="286" r:id="rId34"/>
    <p:sldId id="293" r:id="rId35"/>
    <p:sldId id="295" r:id="rId36"/>
    <p:sldId id="294" r:id="rId37"/>
    <p:sldId id="296" r:id="rId38"/>
    <p:sldId id="282" r:id="rId39"/>
    <p:sldId id="312" r:id="rId40"/>
    <p:sldId id="309" r:id="rId41"/>
    <p:sldId id="311" r:id="rId42"/>
    <p:sldId id="308" r:id="rId43"/>
    <p:sldId id="310" r:id="rId44"/>
    <p:sldId id="306" r:id="rId45"/>
    <p:sldId id="283" r:id="rId46"/>
    <p:sldId id="261" r:id="rId47"/>
    <p:sldId id="262"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19F4BEB9-BDCD-B24F-B497-C319403BA80B}">
          <p14:sldIdLst>
            <p14:sldId id="256"/>
            <p14:sldId id="258"/>
            <p14:sldId id="257"/>
            <p14:sldId id="259"/>
            <p14:sldId id="260"/>
            <p14:sldId id="265"/>
            <p14:sldId id="263"/>
            <p14:sldId id="266"/>
            <p14:sldId id="268"/>
            <p14:sldId id="269"/>
            <p14:sldId id="273"/>
            <p14:sldId id="271"/>
            <p14:sldId id="272"/>
            <p14:sldId id="274"/>
            <p14:sldId id="277"/>
            <p14:sldId id="281"/>
            <p14:sldId id="279"/>
            <p14:sldId id="280"/>
            <p14:sldId id="288"/>
            <p14:sldId id="291"/>
            <p14:sldId id="290"/>
            <p14:sldId id="292"/>
            <p14:sldId id="298"/>
            <p14:sldId id="276"/>
            <p14:sldId id="289"/>
            <p14:sldId id="284"/>
            <p14:sldId id="297"/>
            <p14:sldId id="300"/>
            <p14:sldId id="302"/>
            <p14:sldId id="301"/>
            <p14:sldId id="303"/>
            <p14:sldId id="305"/>
            <p14:sldId id="286"/>
            <p14:sldId id="293"/>
            <p14:sldId id="295"/>
            <p14:sldId id="294"/>
            <p14:sldId id="296"/>
            <p14:sldId id="282"/>
            <p14:sldId id="312"/>
            <p14:sldId id="309"/>
            <p14:sldId id="311"/>
            <p14:sldId id="308"/>
            <p14:sldId id="310"/>
            <p14:sldId id="306"/>
            <p14:sldId id="283"/>
            <p14:sldId id="261"/>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952"/>
  </p:normalViewPr>
  <p:slideViewPr>
    <p:cSldViewPr snapToGrid="0" snapToObjects="1">
      <p:cViewPr>
        <p:scale>
          <a:sx n="82" d="100"/>
          <a:sy n="82" d="100"/>
        </p:scale>
        <p:origin x="496" y="8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12/12/22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12/12/22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12/12/22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12/12/22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12/12/22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12/12/22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12/12/22</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12/12/22</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12/12/22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12/12/22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12/12/22</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12/12/22</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hyperlink" Target="https://towardsdatascience.com/expectation-maximization-for-gmms-explained-5636161577ca" TargetMode="External"/><Relationship Id="rId2" Type="http://schemas.openxmlformats.org/officeDocument/2006/relationships/hyperlink" Target="https://medium.com/@cmukesh8688/k-means-clustering-in-machine-learning-252130c85e23"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2B41D-B1F7-C8B9-68A8-C3CA8F10C056}"/>
              </a:ext>
            </a:extLst>
          </p:cNvPr>
          <p:cNvSpPr>
            <a:spLocks noGrp="1"/>
          </p:cNvSpPr>
          <p:nvPr>
            <p:ph type="ctrTitle"/>
          </p:nvPr>
        </p:nvSpPr>
        <p:spPr>
          <a:xfrm>
            <a:off x="1069848" y="1273354"/>
            <a:ext cx="7315200" cy="3280358"/>
          </a:xfrm>
        </p:spPr>
        <p:txBody>
          <a:bodyPr>
            <a:normAutofit/>
          </a:bodyPr>
          <a:lstStyle/>
          <a:p>
            <a:pPr algn="ctr"/>
            <a:r>
              <a:rPr lang="en-US" sz="4800" dirty="0"/>
              <a:t>Course Project: Recognizing Spoken Digits in Arabic</a:t>
            </a:r>
          </a:p>
        </p:txBody>
      </p:sp>
      <p:sp>
        <p:nvSpPr>
          <p:cNvPr id="3" name="Subtitle 2">
            <a:extLst>
              <a:ext uri="{FF2B5EF4-FFF2-40B4-BE49-F238E27FC236}">
                <a16:creationId xmlns:a16="http://schemas.microsoft.com/office/drawing/2014/main" id="{6583F0B7-5BE2-FA79-C7A8-AC46D0B22B9A}"/>
              </a:ext>
            </a:extLst>
          </p:cNvPr>
          <p:cNvSpPr>
            <a:spLocks noGrp="1"/>
          </p:cNvSpPr>
          <p:nvPr>
            <p:ph type="subTitle" idx="1"/>
          </p:nvPr>
        </p:nvSpPr>
        <p:spPr/>
        <p:txBody>
          <a:bodyPr/>
          <a:lstStyle/>
          <a:p>
            <a:r>
              <a:rPr lang="en-US" dirty="0"/>
              <a:t>Jake Vigeant</a:t>
            </a:r>
          </a:p>
          <a:p>
            <a:r>
              <a:rPr lang="en-US" dirty="0"/>
              <a:t>December 12, 2022</a:t>
            </a:r>
          </a:p>
        </p:txBody>
      </p:sp>
    </p:spTree>
    <p:extLst>
      <p:ext uri="{BB962C8B-B14F-4D97-AF65-F5344CB8AC3E}">
        <p14:creationId xmlns:p14="http://schemas.microsoft.com/office/powerpoint/2010/main" val="420590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A055C8E-3536-3F00-B7E3-3F23E4606134}"/>
              </a:ext>
            </a:extLst>
          </p:cNvPr>
          <p:cNvSpPr>
            <a:spLocks noGrp="1"/>
          </p:cNvSpPr>
          <p:nvPr>
            <p:ph type="ctrTitle"/>
          </p:nvPr>
        </p:nvSpPr>
        <p:spPr/>
        <p:txBody>
          <a:bodyPr/>
          <a:lstStyle/>
          <a:p>
            <a:r>
              <a:rPr lang="en-US" dirty="0"/>
              <a:t>Core Modeling Approaches</a:t>
            </a:r>
          </a:p>
        </p:txBody>
      </p:sp>
      <p:sp>
        <p:nvSpPr>
          <p:cNvPr id="8" name="Subtitle 7">
            <a:extLst>
              <a:ext uri="{FF2B5EF4-FFF2-40B4-BE49-F238E27FC236}">
                <a16:creationId xmlns:a16="http://schemas.microsoft.com/office/drawing/2014/main" id="{196C25F9-5797-94B9-FBCE-45E97B8B57B6}"/>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357743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A055C8E-3536-3F00-B7E3-3F23E4606134}"/>
              </a:ext>
            </a:extLst>
          </p:cNvPr>
          <p:cNvSpPr>
            <a:spLocks noGrp="1"/>
          </p:cNvSpPr>
          <p:nvPr>
            <p:ph type="ctrTitle"/>
          </p:nvPr>
        </p:nvSpPr>
        <p:spPr/>
        <p:txBody>
          <a:bodyPr/>
          <a:lstStyle/>
          <a:p>
            <a:r>
              <a:rPr lang="en-US" dirty="0"/>
              <a:t>Defining Fundamental M0deling Tools</a:t>
            </a:r>
          </a:p>
        </p:txBody>
      </p:sp>
      <p:sp>
        <p:nvSpPr>
          <p:cNvPr id="8" name="Subtitle 7">
            <a:extLst>
              <a:ext uri="{FF2B5EF4-FFF2-40B4-BE49-F238E27FC236}">
                <a16:creationId xmlns:a16="http://schemas.microsoft.com/office/drawing/2014/main" id="{196C25F9-5797-94B9-FBCE-45E97B8B57B6}"/>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281896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96BD0E-C72E-9995-F8E3-00B9B0FDA719}"/>
              </a:ext>
            </a:extLst>
          </p:cNvPr>
          <p:cNvSpPr>
            <a:spLocks noGrp="1"/>
          </p:cNvSpPr>
          <p:nvPr>
            <p:ph type="title"/>
          </p:nvPr>
        </p:nvSpPr>
        <p:spPr/>
        <p:txBody>
          <a:bodyPr/>
          <a:lstStyle/>
          <a:p>
            <a:pPr algn="ctr"/>
            <a:r>
              <a:rPr lang="en-US" dirty="0"/>
              <a:t>The Gaussian Mixture Model (GMM)</a:t>
            </a:r>
          </a:p>
        </p:txBody>
      </p:sp>
      <p:sp>
        <p:nvSpPr>
          <p:cNvPr id="5" name="Text Placeholder 4">
            <a:extLst>
              <a:ext uri="{FF2B5EF4-FFF2-40B4-BE49-F238E27FC236}">
                <a16:creationId xmlns:a16="http://schemas.microsoft.com/office/drawing/2014/main" id="{3FFDC412-DAE2-9065-B87C-D82E28AC4523}"/>
              </a:ext>
            </a:extLst>
          </p:cNvPr>
          <p:cNvSpPr>
            <a:spLocks noGrp="1"/>
          </p:cNvSpPr>
          <p:nvPr>
            <p:ph type="body" idx="1"/>
          </p:nvPr>
        </p:nvSpPr>
        <p:spPr>
          <a:xfrm>
            <a:off x="3919280" y="1012380"/>
            <a:ext cx="7373902" cy="430563"/>
          </a:xfrm>
        </p:spPr>
        <p:txBody>
          <a:bodyPr>
            <a:normAutofit fontScale="85000" lnSpcReduction="10000"/>
          </a:bodyPr>
          <a:lstStyle/>
          <a:p>
            <a:r>
              <a:rPr lang="en-US" dirty="0">
                <a:solidFill>
                  <a:schemeClr val="accent6"/>
                </a:solidFill>
              </a:rPr>
              <a:t>GMMs fit a finite number of Gaussian distributions to a dataset  to model it</a:t>
            </a:r>
          </a:p>
        </p:txBody>
      </p:sp>
      <p:sp>
        <p:nvSpPr>
          <p:cNvPr id="7" name="TextBox 6">
            <a:extLst>
              <a:ext uri="{FF2B5EF4-FFF2-40B4-BE49-F238E27FC236}">
                <a16:creationId xmlns:a16="http://schemas.microsoft.com/office/drawing/2014/main" id="{7CBC20ED-A5D8-80F8-1941-7EC939DDFF01}"/>
              </a:ext>
            </a:extLst>
          </p:cNvPr>
          <p:cNvSpPr txBox="1"/>
          <p:nvPr/>
        </p:nvSpPr>
        <p:spPr>
          <a:xfrm>
            <a:off x="3919280" y="1406758"/>
            <a:ext cx="7813684" cy="3693319"/>
          </a:xfrm>
          <a:prstGeom prst="rect">
            <a:avLst/>
          </a:prstGeom>
          <a:noFill/>
        </p:spPr>
        <p:txBody>
          <a:bodyPr wrap="square" rtlCol="0">
            <a:spAutoFit/>
          </a:bodyPr>
          <a:lstStyle/>
          <a:p>
            <a:r>
              <a:rPr lang="en-US" dirty="0"/>
              <a:t>GMMs operate on the assumption that a given dataset can be modeled, although not necessarily was generated from, a set of Gaussian distribution components (GDC). GMMs generate a specified number of Gaussian distributions that model the dataset when combined. The GDCs each have a mean (</a:t>
            </a:r>
            <a:r>
              <a:rPr lang="en-US" b="0" i="0" dirty="0">
                <a:effectLst/>
                <a:latin typeface="Roboto" panose="02000000000000000000" pitchFamily="2" charset="0"/>
              </a:rPr>
              <a:t>µ</a:t>
            </a:r>
            <a:r>
              <a:rPr lang="en-US" dirty="0"/>
              <a:t>) and covariance matrix (</a:t>
            </a:r>
            <a:r>
              <a:rPr lang="el-GR" b="0" i="0" dirty="0">
                <a:effectLst/>
                <a:latin typeface="Roboto" panose="02000000000000000000" pitchFamily="2" charset="0"/>
              </a:rPr>
              <a:t>Σ</a:t>
            </a:r>
            <a:r>
              <a:rPr lang="en-US" dirty="0"/>
              <a:t>) as shown in the PDF below. The iterative methods of deciding which points correspond to a which mixture component varies and will be focused upon in depth later in this project, but after points are assigned the mean and covariance of each component can be computed. The GMM model is then dependent on the full set of mean, covariances, and weights (w) for each component, represented by </a:t>
            </a:r>
            <a:r>
              <a:rPr lang="el-GR" b="0" i="0" dirty="0">
                <a:effectLst/>
                <a:latin typeface="Roboto" panose="02000000000000000000" pitchFamily="2" charset="0"/>
              </a:rPr>
              <a:t>λ</a:t>
            </a:r>
            <a:r>
              <a:rPr lang="en-US" dirty="0"/>
              <a:t>. The likelihood of a specific data point is found by getting its probability from each component and then performing a weighted sum as shown. This probability can be viewed as the likelihood it came from the entire GMM. </a:t>
            </a:r>
          </a:p>
        </p:txBody>
      </p:sp>
      <p:sp>
        <p:nvSpPr>
          <p:cNvPr id="15" name="TextBox 14">
            <a:extLst>
              <a:ext uri="{FF2B5EF4-FFF2-40B4-BE49-F238E27FC236}">
                <a16:creationId xmlns:a16="http://schemas.microsoft.com/office/drawing/2014/main" id="{AB6CC393-4301-D641-B63A-88EF7CCC6C8C}"/>
              </a:ext>
            </a:extLst>
          </p:cNvPr>
          <p:cNvSpPr txBox="1"/>
          <p:nvPr/>
        </p:nvSpPr>
        <p:spPr>
          <a:xfrm>
            <a:off x="4108914" y="5349064"/>
            <a:ext cx="2699133" cy="369332"/>
          </a:xfrm>
          <a:prstGeom prst="rect">
            <a:avLst/>
          </a:prstGeom>
          <a:noFill/>
        </p:spPr>
        <p:txBody>
          <a:bodyPr wrap="square">
            <a:spAutoFit/>
          </a:bodyPr>
          <a:lstStyle/>
          <a:p>
            <a:r>
              <a:rPr lang="en-US" u="sng" dirty="0">
                <a:solidFill>
                  <a:schemeClr val="accent6"/>
                </a:solidFill>
              </a:rPr>
              <a:t>Gaussian Component PDF</a:t>
            </a:r>
          </a:p>
        </p:txBody>
      </p:sp>
      <p:sp>
        <p:nvSpPr>
          <p:cNvPr id="18" name="TextBox 17">
            <a:extLst>
              <a:ext uri="{FF2B5EF4-FFF2-40B4-BE49-F238E27FC236}">
                <a16:creationId xmlns:a16="http://schemas.microsoft.com/office/drawing/2014/main" id="{347DC15E-8C3E-85A4-F988-6E65F4E484F3}"/>
              </a:ext>
            </a:extLst>
          </p:cNvPr>
          <p:cNvSpPr txBox="1"/>
          <p:nvPr/>
        </p:nvSpPr>
        <p:spPr>
          <a:xfrm>
            <a:off x="9140328" y="5287155"/>
            <a:ext cx="6103344" cy="369332"/>
          </a:xfrm>
          <a:prstGeom prst="rect">
            <a:avLst/>
          </a:prstGeom>
          <a:noFill/>
        </p:spPr>
        <p:txBody>
          <a:bodyPr wrap="square">
            <a:spAutoFit/>
          </a:bodyPr>
          <a:lstStyle/>
          <a:p>
            <a:r>
              <a:rPr lang="en-US" u="sng" dirty="0">
                <a:solidFill>
                  <a:schemeClr val="accent6"/>
                </a:solidFill>
              </a:rPr>
              <a:t>GMM Likelihood</a:t>
            </a:r>
          </a:p>
        </p:txBody>
      </p:sp>
      <p:pic>
        <p:nvPicPr>
          <p:cNvPr id="20" name="Picture 19">
            <a:extLst>
              <a:ext uri="{FF2B5EF4-FFF2-40B4-BE49-F238E27FC236}">
                <a16:creationId xmlns:a16="http://schemas.microsoft.com/office/drawing/2014/main" id="{61ABD9EB-3451-A652-9AEE-E7A3FBD29984}"/>
              </a:ext>
            </a:extLst>
          </p:cNvPr>
          <p:cNvPicPr>
            <a:picLocks noChangeAspect="1"/>
          </p:cNvPicPr>
          <p:nvPr/>
        </p:nvPicPr>
        <p:blipFill>
          <a:blip r:embed="rId2"/>
          <a:stretch>
            <a:fillRect/>
          </a:stretch>
        </p:blipFill>
        <p:spPr>
          <a:xfrm>
            <a:off x="3796535" y="5718396"/>
            <a:ext cx="4157643" cy="482600"/>
          </a:xfrm>
          <a:prstGeom prst="rect">
            <a:avLst/>
          </a:prstGeom>
        </p:spPr>
      </p:pic>
      <p:pic>
        <p:nvPicPr>
          <p:cNvPr id="22" name="Picture 21" descr="Text&#10;&#10;Description automatically generated with medium confidence">
            <a:extLst>
              <a:ext uri="{FF2B5EF4-FFF2-40B4-BE49-F238E27FC236}">
                <a16:creationId xmlns:a16="http://schemas.microsoft.com/office/drawing/2014/main" id="{8C39558C-30AD-C2C3-D914-53344987338A}"/>
              </a:ext>
            </a:extLst>
          </p:cNvPr>
          <p:cNvPicPr>
            <a:picLocks noChangeAspect="1"/>
          </p:cNvPicPr>
          <p:nvPr/>
        </p:nvPicPr>
        <p:blipFill>
          <a:blip r:embed="rId3"/>
          <a:stretch>
            <a:fillRect/>
          </a:stretch>
        </p:blipFill>
        <p:spPr>
          <a:xfrm>
            <a:off x="8681752" y="5620044"/>
            <a:ext cx="2209800" cy="622300"/>
          </a:xfrm>
          <a:prstGeom prst="rect">
            <a:avLst/>
          </a:prstGeom>
        </p:spPr>
      </p:pic>
      <p:sp>
        <p:nvSpPr>
          <p:cNvPr id="23" name="TextBox 22">
            <a:extLst>
              <a:ext uri="{FF2B5EF4-FFF2-40B4-BE49-F238E27FC236}">
                <a16:creationId xmlns:a16="http://schemas.microsoft.com/office/drawing/2014/main" id="{B1D32346-B00E-71B9-5370-732417CA3547}"/>
              </a:ext>
            </a:extLst>
          </p:cNvPr>
          <p:cNvSpPr txBox="1"/>
          <p:nvPr/>
        </p:nvSpPr>
        <p:spPr>
          <a:xfrm>
            <a:off x="6621137" y="6449983"/>
            <a:ext cx="3899594" cy="369332"/>
          </a:xfrm>
          <a:prstGeom prst="rect">
            <a:avLst/>
          </a:prstGeom>
          <a:noFill/>
        </p:spPr>
        <p:txBody>
          <a:bodyPr wrap="none" rtlCol="0">
            <a:spAutoFit/>
          </a:bodyPr>
          <a:lstStyle/>
          <a:p>
            <a:r>
              <a:rPr lang="en-US" dirty="0"/>
              <a:t>Equations taken from Reynold’s paper.</a:t>
            </a:r>
          </a:p>
        </p:txBody>
      </p:sp>
    </p:spTree>
    <p:extLst>
      <p:ext uri="{BB962C8B-B14F-4D97-AF65-F5344CB8AC3E}">
        <p14:creationId xmlns:p14="http://schemas.microsoft.com/office/powerpoint/2010/main" val="4104601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96BD0E-C72E-9995-F8E3-00B9B0FDA719}"/>
              </a:ext>
            </a:extLst>
          </p:cNvPr>
          <p:cNvSpPr>
            <a:spLocks noGrp="1"/>
          </p:cNvSpPr>
          <p:nvPr>
            <p:ph type="title"/>
          </p:nvPr>
        </p:nvSpPr>
        <p:spPr/>
        <p:txBody>
          <a:bodyPr/>
          <a:lstStyle/>
          <a:p>
            <a:pPr algn="ctr"/>
            <a:r>
              <a:rPr lang="en-US" dirty="0"/>
              <a:t>K-means Clustering (K-Means)</a:t>
            </a:r>
          </a:p>
        </p:txBody>
      </p:sp>
      <p:sp>
        <p:nvSpPr>
          <p:cNvPr id="5" name="Text Placeholder 4">
            <a:extLst>
              <a:ext uri="{FF2B5EF4-FFF2-40B4-BE49-F238E27FC236}">
                <a16:creationId xmlns:a16="http://schemas.microsoft.com/office/drawing/2014/main" id="{3FFDC412-DAE2-9065-B87C-D82E28AC4523}"/>
              </a:ext>
            </a:extLst>
          </p:cNvPr>
          <p:cNvSpPr>
            <a:spLocks noGrp="1"/>
          </p:cNvSpPr>
          <p:nvPr>
            <p:ph type="body" idx="1"/>
          </p:nvPr>
        </p:nvSpPr>
        <p:spPr>
          <a:xfrm>
            <a:off x="3919280" y="1012380"/>
            <a:ext cx="7373902" cy="430563"/>
          </a:xfrm>
        </p:spPr>
        <p:txBody>
          <a:bodyPr>
            <a:normAutofit fontScale="70000" lnSpcReduction="20000"/>
          </a:bodyPr>
          <a:lstStyle/>
          <a:p>
            <a:r>
              <a:rPr lang="en-US" dirty="0">
                <a:solidFill>
                  <a:schemeClr val="accent6"/>
                </a:solidFill>
              </a:rPr>
              <a:t>K-Means clustering is an unsupervised learning technique that assigns data points in a dataset into a specified number (k) of clusters</a:t>
            </a:r>
          </a:p>
        </p:txBody>
      </p:sp>
      <p:sp>
        <p:nvSpPr>
          <p:cNvPr id="18" name="TextBox 17">
            <a:extLst>
              <a:ext uri="{FF2B5EF4-FFF2-40B4-BE49-F238E27FC236}">
                <a16:creationId xmlns:a16="http://schemas.microsoft.com/office/drawing/2014/main" id="{347DC15E-8C3E-85A4-F988-6E65F4E484F3}"/>
              </a:ext>
            </a:extLst>
          </p:cNvPr>
          <p:cNvSpPr txBox="1"/>
          <p:nvPr/>
        </p:nvSpPr>
        <p:spPr>
          <a:xfrm>
            <a:off x="3796535" y="4271088"/>
            <a:ext cx="6103344" cy="369332"/>
          </a:xfrm>
          <a:prstGeom prst="rect">
            <a:avLst/>
          </a:prstGeom>
          <a:noFill/>
        </p:spPr>
        <p:txBody>
          <a:bodyPr wrap="square">
            <a:spAutoFit/>
          </a:bodyPr>
          <a:lstStyle/>
          <a:p>
            <a:r>
              <a:rPr lang="en-US" u="sng" dirty="0">
                <a:solidFill>
                  <a:schemeClr val="accent6"/>
                </a:solidFill>
              </a:rPr>
              <a:t>Error Function</a:t>
            </a:r>
          </a:p>
        </p:txBody>
      </p:sp>
      <p:sp>
        <p:nvSpPr>
          <p:cNvPr id="6" name="TextBox 5">
            <a:extLst>
              <a:ext uri="{FF2B5EF4-FFF2-40B4-BE49-F238E27FC236}">
                <a16:creationId xmlns:a16="http://schemas.microsoft.com/office/drawing/2014/main" id="{BC6D7C2C-3076-F351-9877-CCF0E50DFEFA}"/>
              </a:ext>
            </a:extLst>
          </p:cNvPr>
          <p:cNvSpPr txBox="1"/>
          <p:nvPr/>
        </p:nvSpPr>
        <p:spPr>
          <a:xfrm>
            <a:off x="3796535" y="1297619"/>
            <a:ext cx="7987229" cy="3139321"/>
          </a:xfrm>
          <a:prstGeom prst="rect">
            <a:avLst/>
          </a:prstGeom>
          <a:noFill/>
        </p:spPr>
        <p:txBody>
          <a:bodyPr wrap="square" rtlCol="0">
            <a:spAutoFit/>
          </a:bodyPr>
          <a:lstStyle/>
          <a:p>
            <a:r>
              <a:rPr lang="en-US" dirty="0"/>
              <a:t>K-Means is one of the methods the project will employ to generate a GMM. After K-means has been applied, a Gaussian mixture component can be generated from each cluster’s mean, covariance, and percent of total data points it holds (weight). K-Means works by selecting a set of k initial cluster centroids and then iteratively recalculating the position of the centroids as the mean of the points corresponding to each cluster until the cluster assignments do not appreciably change between steps or a set number of iterations has concluded. A given point is assigned to its nearest cluster based on which centroid it has the minimal squared distance to. This approach will yield a set of cluster assignments that have worked to minimize the error function below, dependent on the distance between each point and its cluster’s center.</a:t>
            </a:r>
          </a:p>
        </p:txBody>
      </p:sp>
      <p:sp>
        <p:nvSpPr>
          <p:cNvPr id="8" name="TextBox 7">
            <a:extLst>
              <a:ext uri="{FF2B5EF4-FFF2-40B4-BE49-F238E27FC236}">
                <a16:creationId xmlns:a16="http://schemas.microsoft.com/office/drawing/2014/main" id="{B14E10ED-5F67-463C-F593-80B8831A759D}"/>
              </a:ext>
            </a:extLst>
          </p:cNvPr>
          <p:cNvSpPr txBox="1"/>
          <p:nvPr/>
        </p:nvSpPr>
        <p:spPr>
          <a:xfrm>
            <a:off x="0" y="6189412"/>
            <a:ext cx="6498207" cy="668588"/>
          </a:xfrm>
          <a:prstGeom prst="rect">
            <a:avLst/>
          </a:prstGeom>
          <a:noFill/>
        </p:spPr>
        <p:txBody>
          <a:bodyPr wrap="square" rtlCol="0">
            <a:spAutoFit/>
          </a:bodyPr>
          <a:lstStyle/>
          <a:p>
            <a:r>
              <a:rPr lang="en-US" dirty="0"/>
              <a:t>K-Means was implemented using the </a:t>
            </a:r>
            <a:r>
              <a:rPr lang="en-US" dirty="0" err="1"/>
              <a:t>SciKit</a:t>
            </a:r>
            <a:r>
              <a:rPr lang="en-US" dirty="0"/>
              <a:t> Learn K-Means package throughout the code base (</a:t>
            </a:r>
            <a:r>
              <a:rPr lang="en-US" dirty="0" err="1"/>
              <a:t>SciKitLearn</a:t>
            </a:r>
            <a:r>
              <a:rPr lang="en-US" dirty="0"/>
              <a:t>).</a:t>
            </a:r>
          </a:p>
        </p:txBody>
      </p:sp>
      <p:pic>
        <p:nvPicPr>
          <p:cNvPr id="10" name="Picture 9" descr="Diagram, schematic&#10;&#10;Description automatically generated">
            <a:extLst>
              <a:ext uri="{FF2B5EF4-FFF2-40B4-BE49-F238E27FC236}">
                <a16:creationId xmlns:a16="http://schemas.microsoft.com/office/drawing/2014/main" id="{7A7AD5A9-2B36-5288-39BB-50EDCD42F0D3}"/>
              </a:ext>
            </a:extLst>
          </p:cNvPr>
          <p:cNvPicPr>
            <a:picLocks noChangeAspect="1"/>
          </p:cNvPicPr>
          <p:nvPr/>
        </p:nvPicPr>
        <p:blipFill>
          <a:blip r:embed="rId2"/>
          <a:stretch>
            <a:fillRect/>
          </a:stretch>
        </p:blipFill>
        <p:spPr>
          <a:xfrm>
            <a:off x="5285559" y="4192038"/>
            <a:ext cx="6498206" cy="2281683"/>
          </a:xfrm>
          <a:prstGeom prst="rect">
            <a:avLst/>
          </a:prstGeom>
        </p:spPr>
      </p:pic>
      <p:sp>
        <p:nvSpPr>
          <p:cNvPr id="13" name="TextBox 12">
            <a:extLst>
              <a:ext uri="{FF2B5EF4-FFF2-40B4-BE49-F238E27FC236}">
                <a16:creationId xmlns:a16="http://schemas.microsoft.com/office/drawing/2014/main" id="{BB46B293-BE29-168D-3911-77641CD546B7}"/>
              </a:ext>
            </a:extLst>
          </p:cNvPr>
          <p:cNvSpPr txBox="1"/>
          <p:nvPr/>
        </p:nvSpPr>
        <p:spPr>
          <a:xfrm>
            <a:off x="9317083" y="6456819"/>
            <a:ext cx="2373342" cy="369332"/>
          </a:xfrm>
          <a:prstGeom prst="rect">
            <a:avLst/>
          </a:prstGeom>
          <a:noFill/>
        </p:spPr>
        <p:txBody>
          <a:bodyPr wrap="none" rtlCol="0">
            <a:spAutoFit/>
          </a:bodyPr>
          <a:lstStyle/>
          <a:p>
            <a:r>
              <a:rPr lang="en-US" dirty="0"/>
              <a:t>Image from Chaudhary</a:t>
            </a:r>
          </a:p>
        </p:txBody>
      </p:sp>
    </p:spTree>
    <p:extLst>
      <p:ext uri="{BB962C8B-B14F-4D97-AF65-F5344CB8AC3E}">
        <p14:creationId xmlns:p14="http://schemas.microsoft.com/office/powerpoint/2010/main" val="1465236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96BD0E-C72E-9995-F8E3-00B9B0FDA719}"/>
              </a:ext>
            </a:extLst>
          </p:cNvPr>
          <p:cNvSpPr>
            <a:spLocks noGrp="1"/>
          </p:cNvSpPr>
          <p:nvPr>
            <p:ph type="title"/>
          </p:nvPr>
        </p:nvSpPr>
        <p:spPr/>
        <p:txBody>
          <a:bodyPr/>
          <a:lstStyle/>
          <a:p>
            <a:pPr algn="ctr"/>
            <a:r>
              <a:rPr lang="en-US" dirty="0"/>
              <a:t>Expectation Maximization (EM)</a:t>
            </a:r>
          </a:p>
        </p:txBody>
      </p:sp>
      <p:sp>
        <p:nvSpPr>
          <p:cNvPr id="5" name="Text Placeholder 4">
            <a:extLst>
              <a:ext uri="{FF2B5EF4-FFF2-40B4-BE49-F238E27FC236}">
                <a16:creationId xmlns:a16="http://schemas.microsoft.com/office/drawing/2014/main" id="{3FFDC412-DAE2-9065-B87C-D82E28AC4523}"/>
              </a:ext>
            </a:extLst>
          </p:cNvPr>
          <p:cNvSpPr>
            <a:spLocks noGrp="1"/>
          </p:cNvSpPr>
          <p:nvPr>
            <p:ph type="body" idx="1"/>
          </p:nvPr>
        </p:nvSpPr>
        <p:spPr>
          <a:xfrm>
            <a:off x="3796535" y="770950"/>
            <a:ext cx="7373902" cy="430563"/>
          </a:xfrm>
        </p:spPr>
        <p:txBody>
          <a:bodyPr>
            <a:normAutofit fontScale="70000" lnSpcReduction="20000"/>
          </a:bodyPr>
          <a:lstStyle/>
          <a:p>
            <a:r>
              <a:rPr lang="en-US" dirty="0">
                <a:solidFill>
                  <a:schemeClr val="accent6"/>
                </a:solidFill>
              </a:rPr>
              <a:t>EM is an unsupervised learning technique that generates clusters in a dataset that can then be used to describe a GMM.</a:t>
            </a:r>
          </a:p>
        </p:txBody>
      </p:sp>
      <p:sp>
        <p:nvSpPr>
          <p:cNvPr id="2" name="TextBox 1">
            <a:extLst>
              <a:ext uri="{FF2B5EF4-FFF2-40B4-BE49-F238E27FC236}">
                <a16:creationId xmlns:a16="http://schemas.microsoft.com/office/drawing/2014/main" id="{F25B5EE0-B49C-AC0B-072B-447C1CD15EC4}"/>
              </a:ext>
            </a:extLst>
          </p:cNvPr>
          <p:cNvSpPr txBox="1"/>
          <p:nvPr/>
        </p:nvSpPr>
        <p:spPr>
          <a:xfrm>
            <a:off x="0" y="6470536"/>
            <a:ext cx="11433130" cy="369332"/>
          </a:xfrm>
          <a:prstGeom prst="rect">
            <a:avLst/>
          </a:prstGeom>
          <a:noFill/>
        </p:spPr>
        <p:txBody>
          <a:bodyPr wrap="none" rtlCol="0">
            <a:spAutoFit/>
          </a:bodyPr>
          <a:lstStyle/>
          <a:p>
            <a:r>
              <a:rPr lang="en-US" dirty="0"/>
              <a:t>The </a:t>
            </a:r>
            <a:r>
              <a:rPr lang="en-US" dirty="0" err="1"/>
              <a:t>SciKit</a:t>
            </a:r>
            <a:r>
              <a:rPr lang="en-US" dirty="0"/>
              <a:t>-Learn GMM package implements EM to produce its models, so this was used in the code base (</a:t>
            </a:r>
            <a:r>
              <a:rPr lang="en-US" dirty="0" err="1"/>
              <a:t>SciKitLearn</a:t>
            </a:r>
            <a:r>
              <a:rPr lang="en-US" dirty="0"/>
              <a:t>). </a:t>
            </a:r>
          </a:p>
        </p:txBody>
      </p:sp>
      <p:sp>
        <p:nvSpPr>
          <p:cNvPr id="6" name="TextBox 5">
            <a:extLst>
              <a:ext uri="{FF2B5EF4-FFF2-40B4-BE49-F238E27FC236}">
                <a16:creationId xmlns:a16="http://schemas.microsoft.com/office/drawing/2014/main" id="{430D5AA9-4AF7-450C-BBBB-DE187BC89851}"/>
              </a:ext>
            </a:extLst>
          </p:cNvPr>
          <p:cNvSpPr txBox="1"/>
          <p:nvPr/>
        </p:nvSpPr>
        <p:spPr>
          <a:xfrm>
            <a:off x="3786188" y="1123837"/>
            <a:ext cx="8001000" cy="3970318"/>
          </a:xfrm>
          <a:prstGeom prst="rect">
            <a:avLst/>
          </a:prstGeom>
          <a:noFill/>
        </p:spPr>
        <p:txBody>
          <a:bodyPr wrap="square" rtlCol="0">
            <a:spAutoFit/>
          </a:bodyPr>
          <a:lstStyle/>
          <a:p>
            <a:r>
              <a:rPr lang="en-US" dirty="0"/>
              <a:t>As EM is much more algorithmically complex than EM, I will provide a more general description of its methodology and outputs. EM assigns each point to a random Gaussian component at initialization, and then uses the points assigned to each component in order to calculate each component’s mean and variance at each step. As this generates a set of Gaussian PDFs the probability of each point belonging to each component can now be calculated, and this is used to reassign the points in successive steps. The likelihood a point was drawn from our model can be represented as the GMM’s final state as mentioned on the GMM slide. Thus, the model can iteratively maximize this likelihood across the data set. At conclusion, the data can easily be partitioned into cluster based on the likelihood of each point coming from each mixture component. The components themselves and their weights also provide a GMM that has been fitted to the data. As EM iteratively fits Gaussians to the data clusters, the clusters depend also upon the variance – not just the means as is the case with K-Means.</a:t>
            </a:r>
          </a:p>
        </p:txBody>
      </p:sp>
      <p:sp>
        <p:nvSpPr>
          <p:cNvPr id="8" name="TextBox 7">
            <a:extLst>
              <a:ext uri="{FF2B5EF4-FFF2-40B4-BE49-F238E27FC236}">
                <a16:creationId xmlns:a16="http://schemas.microsoft.com/office/drawing/2014/main" id="{84421970-9A83-083F-1FF8-C44575C4D788}"/>
              </a:ext>
            </a:extLst>
          </p:cNvPr>
          <p:cNvSpPr txBox="1"/>
          <p:nvPr/>
        </p:nvSpPr>
        <p:spPr>
          <a:xfrm>
            <a:off x="3510797" y="5543780"/>
            <a:ext cx="8276392" cy="646331"/>
          </a:xfrm>
          <a:prstGeom prst="rect">
            <a:avLst/>
          </a:prstGeom>
          <a:noFill/>
        </p:spPr>
        <p:txBody>
          <a:bodyPr wrap="square" rtlCol="0">
            <a:spAutoFit/>
          </a:bodyPr>
          <a:lstStyle/>
          <a:p>
            <a:r>
              <a:rPr lang="en-US" dirty="0"/>
              <a:t>Fabien article was read to help develop the above understanding of EM in a GMM context.</a:t>
            </a:r>
          </a:p>
        </p:txBody>
      </p:sp>
    </p:spTree>
    <p:extLst>
      <p:ext uri="{BB962C8B-B14F-4D97-AF65-F5344CB8AC3E}">
        <p14:creationId xmlns:p14="http://schemas.microsoft.com/office/powerpoint/2010/main" val="605734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870F6B5-F839-660E-C345-4C3EFBEADE8F}"/>
              </a:ext>
            </a:extLst>
          </p:cNvPr>
          <p:cNvSpPr>
            <a:spLocks noGrp="1"/>
          </p:cNvSpPr>
          <p:nvPr>
            <p:ph type="ctrTitle"/>
          </p:nvPr>
        </p:nvSpPr>
        <p:spPr/>
        <p:txBody>
          <a:bodyPr/>
          <a:lstStyle/>
          <a:p>
            <a:r>
              <a:rPr lang="en-US" dirty="0"/>
              <a:t>The Classifier</a:t>
            </a:r>
          </a:p>
        </p:txBody>
      </p:sp>
      <p:sp>
        <p:nvSpPr>
          <p:cNvPr id="8" name="Subtitle 7">
            <a:extLst>
              <a:ext uri="{FF2B5EF4-FFF2-40B4-BE49-F238E27FC236}">
                <a16:creationId xmlns:a16="http://schemas.microsoft.com/office/drawing/2014/main" id="{B686E103-BF9B-47A0-CFB5-52D059C0155A}"/>
              </a:ext>
            </a:extLst>
          </p:cNvPr>
          <p:cNvSpPr>
            <a:spLocks noGrp="1"/>
          </p:cNvSpPr>
          <p:nvPr>
            <p:ph type="subTitle" idx="1"/>
          </p:nvPr>
        </p:nvSpPr>
        <p:spPr/>
        <p:txBody>
          <a:bodyPr>
            <a:normAutofit fontScale="85000" lnSpcReduction="20000"/>
          </a:bodyPr>
          <a:lstStyle/>
          <a:p>
            <a:r>
              <a:rPr lang="en-US" dirty="0">
                <a:solidFill>
                  <a:schemeClr val="tx1"/>
                </a:solidFill>
              </a:rPr>
              <a:t>The focus of this project is on modeling choices and their effects on a classifier, not classifier selection itself. Nonetheless, the ML classifier will be used in this project and it is valuable to understand it conceptually.</a:t>
            </a:r>
          </a:p>
          <a:p>
            <a:endParaRPr lang="en-US" dirty="0"/>
          </a:p>
        </p:txBody>
      </p:sp>
    </p:spTree>
    <p:extLst>
      <p:ext uri="{BB962C8B-B14F-4D97-AF65-F5344CB8AC3E}">
        <p14:creationId xmlns:p14="http://schemas.microsoft.com/office/powerpoint/2010/main" val="2651084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96BD0E-C72E-9995-F8E3-00B9B0FDA719}"/>
              </a:ext>
            </a:extLst>
          </p:cNvPr>
          <p:cNvSpPr>
            <a:spLocks noGrp="1"/>
          </p:cNvSpPr>
          <p:nvPr>
            <p:ph type="title"/>
          </p:nvPr>
        </p:nvSpPr>
        <p:spPr/>
        <p:txBody>
          <a:bodyPr/>
          <a:lstStyle/>
          <a:p>
            <a:pPr algn="ctr"/>
            <a:r>
              <a:rPr lang="en-US" dirty="0"/>
              <a:t>The Maximum Likelihood (ML) Classifier</a:t>
            </a:r>
          </a:p>
        </p:txBody>
      </p:sp>
      <p:sp>
        <p:nvSpPr>
          <p:cNvPr id="5" name="Text Placeholder 4">
            <a:extLst>
              <a:ext uri="{FF2B5EF4-FFF2-40B4-BE49-F238E27FC236}">
                <a16:creationId xmlns:a16="http://schemas.microsoft.com/office/drawing/2014/main" id="{3FFDC412-DAE2-9065-B87C-D82E28AC4523}"/>
              </a:ext>
            </a:extLst>
          </p:cNvPr>
          <p:cNvSpPr>
            <a:spLocks noGrp="1"/>
          </p:cNvSpPr>
          <p:nvPr>
            <p:ph type="body" idx="1"/>
          </p:nvPr>
        </p:nvSpPr>
        <p:spPr>
          <a:xfrm>
            <a:off x="3796535" y="757238"/>
            <a:ext cx="7496647" cy="685705"/>
          </a:xfrm>
        </p:spPr>
        <p:txBody>
          <a:bodyPr>
            <a:normAutofit fontScale="85000" lnSpcReduction="10000"/>
          </a:bodyPr>
          <a:lstStyle/>
          <a:p>
            <a:r>
              <a:rPr lang="en-US" dirty="0">
                <a:solidFill>
                  <a:schemeClr val="accent6"/>
                </a:solidFill>
              </a:rPr>
              <a:t>The ML Classifier determines the likelihood that a data point was drawn from a set of hypotheses and then selects the hypothesis with the highest likelihood. </a:t>
            </a:r>
          </a:p>
        </p:txBody>
      </p:sp>
      <p:sp>
        <p:nvSpPr>
          <p:cNvPr id="18" name="TextBox 17">
            <a:extLst>
              <a:ext uri="{FF2B5EF4-FFF2-40B4-BE49-F238E27FC236}">
                <a16:creationId xmlns:a16="http://schemas.microsoft.com/office/drawing/2014/main" id="{347DC15E-8C3E-85A4-F988-6E65F4E484F3}"/>
              </a:ext>
            </a:extLst>
          </p:cNvPr>
          <p:cNvSpPr txBox="1"/>
          <p:nvPr/>
        </p:nvSpPr>
        <p:spPr>
          <a:xfrm>
            <a:off x="3796535" y="5138059"/>
            <a:ext cx="6103344" cy="369332"/>
          </a:xfrm>
          <a:prstGeom prst="rect">
            <a:avLst/>
          </a:prstGeom>
          <a:noFill/>
        </p:spPr>
        <p:txBody>
          <a:bodyPr wrap="square">
            <a:spAutoFit/>
          </a:bodyPr>
          <a:lstStyle/>
          <a:p>
            <a:r>
              <a:rPr lang="en-US" u="sng" dirty="0">
                <a:solidFill>
                  <a:schemeClr val="accent6"/>
                </a:solidFill>
              </a:rPr>
              <a:t>General Maximum Likelihood Classifier</a:t>
            </a:r>
          </a:p>
        </p:txBody>
      </p:sp>
      <p:sp>
        <p:nvSpPr>
          <p:cNvPr id="2" name="TextBox 1">
            <a:extLst>
              <a:ext uri="{FF2B5EF4-FFF2-40B4-BE49-F238E27FC236}">
                <a16:creationId xmlns:a16="http://schemas.microsoft.com/office/drawing/2014/main" id="{4F451B4E-4127-2FEE-6006-D6B1D2C0B5A8}"/>
              </a:ext>
            </a:extLst>
          </p:cNvPr>
          <p:cNvSpPr txBox="1"/>
          <p:nvPr/>
        </p:nvSpPr>
        <p:spPr>
          <a:xfrm>
            <a:off x="3721425" y="1489109"/>
            <a:ext cx="7496648" cy="3693319"/>
          </a:xfrm>
          <a:prstGeom prst="rect">
            <a:avLst/>
          </a:prstGeom>
          <a:noFill/>
        </p:spPr>
        <p:txBody>
          <a:bodyPr wrap="square" rtlCol="0">
            <a:spAutoFit/>
          </a:bodyPr>
          <a:lstStyle/>
          <a:p>
            <a:r>
              <a:rPr lang="en-US" dirty="0"/>
              <a:t>In this project, we will create a GMM in various ways from the training set, and then use the model to classify the testing set. The ML classifier will thus calculate the likelihood that a data point represents each of the 10 digits and then apply the label of the digit with the highest likelihood. The likelihood a given MFCC sequence is a specific is found by taking the product of the likelihood of each frame of data belonging to a given digit over the sequence’s time. The likelihood of a given frame of 13 MFCCs corresponding to a digit is found by finding the likelihood of that sequence belonging to the GMM for that digit. This equation was presented on the GMM slide. So, taking a product over all the frames of the likelihood of each digit’s GMM will yield the likelihood that a block belongs to the digit that is currently being examined. In the equation below, f is the sum over all the mixture components for a target digit, theta. We evaluate this for each digit 0-9.</a:t>
            </a:r>
          </a:p>
        </p:txBody>
      </p:sp>
      <p:sp>
        <p:nvSpPr>
          <p:cNvPr id="8" name="TextBox 7">
            <a:extLst>
              <a:ext uri="{FF2B5EF4-FFF2-40B4-BE49-F238E27FC236}">
                <a16:creationId xmlns:a16="http://schemas.microsoft.com/office/drawing/2014/main" id="{00EDA4F9-699C-5647-100A-A635062D1E33}"/>
              </a:ext>
            </a:extLst>
          </p:cNvPr>
          <p:cNvSpPr txBox="1"/>
          <p:nvPr/>
        </p:nvSpPr>
        <p:spPr>
          <a:xfrm>
            <a:off x="252919" y="6163204"/>
            <a:ext cx="3468506" cy="646331"/>
          </a:xfrm>
          <a:prstGeom prst="rect">
            <a:avLst/>
          </a:prstGeom>
          <a:noFill/>
        </p:spPr>
        <p:txBody>
          <a:bodyPr wrap="square" rtlCol="0">
            <a:spAutoFit/>
          </a:bodyPr>
          <a:lstStyle/>
          <a:p>
            <a:r>
              <a:rPr lang="en-US" dirty="0"/>
              <a:t>Equation image from (</a:t>
            </a:r>
            <a:r>
              <a:rPr lang="en-US" dirty="0">
                <a:effectLst/>
              </a:rPr>
              <a:t>Maximum Likelihood Estimation).</a:t>
            </a:r>
            <a:endParaRPr lang="en-US" dirty="0"/>
          </a:p>
        </p:txBody>
      </p:sp>
      <p:pic>
        <p:nvPicPr>
          <p:cNvPr id="10" name="Picture 9" descr="Text&#10;&#10;Description automatically generated with low confidence">
            <a:extLst>
              <a:ext uri="{FF2B5EF4-FFF2-40B4-BE49-F238E27FC236}">
                <a16:creationId xmlns:a16="http://schemas.microsoft.com/office/drawing/2014/main" id="{4B3AC6D1-F65D-E2C6-BD05-A977D4584CFF}"/>
              </a:ext>
            </a:extLst>
          </p:cNvPr>
          <p:cNvPicPr>
            <a:picLocks noChangeAspect="1"/>
          </p:cNvPicPr>
          <p:nvPr/>
        </p:nvPicPr>
        <p:blipFill>
          <a:blip r:embed="rId2"/>
          <a:stretch>
            <a:fillRect/>
          </a:stretch>
        </p:blipFill>
        <p:spPr>
          <a:xfrm>
            <a:off x="4245997" y="5732436"/>
            <a:ext cx="1003300" cy="800100"/>
          </a:xfrm>
          <a:prstGeom prst="rect">
            <a:avLst/>
          </a:prstGeom>
        </p:spPr>
      </p:pic>
      <p:pic>
        <p:nvPicPr>
          <p:cNvPr id="12" name="Picture 11" descr="Text&#10;&#10;Description automatically generated">
            <a:extLst>
              <a:ext uri="{FF2B5EF4-FFF2-40B4-BE49-F238E27FC236}">
                <a16:creationId xmlns:a16="http://schemas.microsoft.com/office/drawing/2014/main" id="{6C500AD8-9B91-7387-88F8-0B3BA9993C99}"/>
              </a:ext>
            </a:extLst>
          </p:cNvPr>
          <p:cNvPicPr>
            <a:picLocks noChangeAspect="1"/>
          </p:cNvPicPr>
          <p:nvPr/>
        </p:nvPicPr>
        <p:blipFill>
          <a:blip r:embed="rId3"/>
          <a:stretch>
            <a:fillRect/>
          </a:stretch>
        </p:blipFill>
        <p:spPr>
          <a:xfrm>
            <a:off x="5088069" y="5757836"/>
            <a:ext cx="1371600" cy="749300"/>
          </a:xfrm>
          <a:prstGeom prst="rect">
            <a:avLst/>
          </a:prstGeom>
        </p:spPr>
      </p:pic>
    </p:spTree>
    <p:extLst>
      <p:ext uri="{BB962C8B-B14F-4D97-AF65-F5344CB8AC3E}">
        <p14:creationId xmlns:p14="http://schemas.microsoft.com/office/powerpoint/2010/main" val="3900518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96BD0E-C72E-9995-F8E3-00B9B0FDA719}"/>
              </a:ext>
            </a:extLst>
          </p:cNvPr>
          <p:cNvSpPr>
            <a:spLocks noGrp="1"/>
          </p:cNvSpPr>
          <p:nvPr>
            <p:ph type="title"/>
          </p:nvPr>
        </p:nvSpPr>
        <p:spPr/>
        <p:txBody>
          <a:bodyPr/>
          <a:lstStyle/>
          <a:p>
            <a:pPr algn="ctr"/>
            <a:r>
              <a:rPr lang="en-US" dirty="0"/>
              <a:t>Why is ML good for Speech Recognition?</a:t>
            </a:r>
          </a:p>
        </p:txBody>
      </p:sp>
      <p:sp>
        <p:nvSpPr>
          <p:cNvPr id="3" name="TextBox 2">
            <a:extLst>
              <a:ext uri="{FF2B5EF4-FFF2-40B4-BE49-F238E27FC236}">
                <a16:creationId xmlns:a16="http://schemas.microsoft.com/office/drawing/2014/main" id="{3BA2B694-C43D-5EEB-D6D9-4E85FBB9D0D5}"/>
              </a:ext>
            </a:extLst>
          </p:cNvPr>
          <p:cNvSpPr txBox="1"/>
          <p:nvPr/>
        </p:nvSpPr>
        <p:spPr>
          <a:xfrm>
            <a:off x="3567935" y="1200705"/>
            <a:ext cx="7622380" cy="4524315"/>
          </a:xfrm>
          <a:prstGeom prst="rect">
            <a:avLst/>
          </a:prstGeom>
          <a:noFill/>
        </p:spPr>
        <p:txBody>
          <a:bodyPr wrap="square">
            <a:spAutoFit/>
          </a:bodyPr>
          <a:lstStyle/>
          <a:p>
            <a:r>
              <a:rPr lang="en-US" dirty="0"/>
              <a:t>	The ML classifier that the project implements is agnostic to the underlying model’s design choices. So, it is easy to implement once and then only change the input model in order to explore many modeling options efficiently. The classifier is rooted in the intrinsic concept of a likelihood: a measure of confidence in a given hypothesis. So, making use of this is a good fit for a classifier as we should look at an input MFCC sequence and examine the hypothesis that the sequence represents each of the 10 digits. Then, selecting the most likely digit  from this makes sense. </a:t>
            </a:r>
          </a:p>
          <a:p>
            <a:endParaRPr lang="en-US" dirty="0"/>
          </a:p>
          <a:p>
            <a:endParaRPr lang="en-US" dirty="0"/>
          </a:p>
          <a:p>
            <a:endParaRPr lang="en-US" dirty="0"/>
          </a:p>
          <a:p>
            <a:endParaRPr lang="en-US" dirty="0"/>
          </a:p>
          <a:p>
            <a:r>
              <a:rPr lang="en-US" dirty="0"/>
              <a:t>	 Additionally, many academic explorations into speech recognition utilize an ML-based classifier. Continuous speech recognition, a much more complex problem than the one this project addresses, implemented an ML classifier to group multiple spoken words together (</a:t>
            </a:r>
            <a:r>
              <a:rPr lang="en-US" dirty="0" err="1"/>
              <a:t>Bahl</a:t>
            </a:r>
            <a:r>
              <a:rPr lang="en-US" dirty="0"/>
              <a:t>).</a:t>
            </a:r>
          </a:p>
        </p:txBody>
      </p:sp>
    </p:spTree>
    <p:extLst>
      <p:ext uri="{BB962C8B-B14F-4D97-AF65-F5344CB8AC3E}">
        <p14:creationId xmlns:p14="http://schemas.microsoft.com/office/powerpoint/2010/main" val="990729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96BD0E-C72E-9995-F8E3-00B9B0FDA719}"/>
              </a:ext>
            </a:extLst>
          </p:cNvPr>
          <p:cNvSpPr>
            <a:spLocks noGrp="1"/>
          </p:cNvSpPr>
          <p:nvPr>
            <p:ph type="title"/>
          </p:nvPr>
        </p:nvSpPr>
        <p:spPr/>
        <p:txBody>
          <a:bodyPr/>
          <a:lstStyle/>
          <a:p>
            <a:pPr algn="ctr"/>
            <a:r>
              <a:rPr lang="en-US" dirty="0"/>
              <a:t>Challenges in Implementing ML Classification</a:t>
            </a:r>
          </a:p>
        </p:txBody>
      </p:sp>
      <p:sp>
        <p:nvSpPr>
          <p:cNvPr id="5" name="Text Placeholder 4">
            <a:extLst>
              <a:ext uri="{FF2B5EF4-FFF2-40B4-BE49-F238E27FC236}">
                <a16:creationId xmlns:a16="http://schemas.microsoft.com/office/drawing/2014/main" id="{3FFDC412-DAE2-9065-B87C-D82E28AC4523}"/>
              </a:ext>
            </a:extLst>
          </p:cNvPr>
          <p:cNvSpPr>
            <a:spLocks noGrp="1"/>
          </p:cNvSpPr>
          <p:nvPr>
            <p:ph type="body" idx="1"/>
          </p:nvPr>
        </p:nvSpPr>
        <p:spPr>
          <a:xfrm>
            <a:off x="3796535" y="757238"/>
            <a:ext cx="7496647" cy="685705"/>
          </a:xfrm>
        </p:spPr>
        <p:txBody>
          <a:bodyPr>
            <a:normAutofit/>
          </a:bodyPr>
          <a:lstStyle/>
          <a:p>
            <a:r>
              <a:rPr lang="en-US" dirty="0">
                <a:solidFill>
                  <a:schemeClr val="accent6"/>
                </a:solidFill>
              </a:rPr>
              <a:t>The ML Classifier was implemented from scratch.</a:t>
            </a:r>
          </a:p>
        </p:txBody>
      </p:sp>
      <p:sp>
        <p:nvSpPr>
          <p:cNvPr id="6" name="TextBox 5">
            <a:extLst>
              <a:ext uri="{FF2B5EF4-FFF2-40B4-BE49-F238E27FC236}">
                <a16:creationId xmlns:a16="http://schemas.microsoft.com/office/drawing/2014/main" id="{3413DE07-64F7-98E9-0BE9-2060FCABC9AB}"/>
              </a:ext>
            </a:extLst>
          </p:cNvPr>
          <p:cNvSpPr txBox="1"/>
          <p:nvPr/>
        </p:nvSpPr>
        <p:spPr>
          <a:xfrm>
            <a:off x="4016548" y="1499576"/>
            <a:ext cx="6258828" cy="2862322"/>
          </a:xfrm>
          <a:prstGeom prst="rect">
            <a:avLst/>
          </a:prstGeom>
          <a:noFill/>
        </p:spPr>
        <p:txBody>
          <a:bodyPr wrap="square" rtlCol="0">
            <a:spAutoFit/>
          </a:bodyPr>
          <a:lstStyle/>
          <a:p>
            <a:r>
              <a:rPr lang="en-US" dirty="0"/>
              <a:t>	There was no package I could find that provided a suitable implementation of the ML Classifier for this project. Given the mathematical complexity of the ML Classifier equation, it was difficult to implement from scratch and be confident that it worked as was expected. Selecting a classifier that already existed in </a:t>
            </a:r>
            <a:r>
              <a:rPr lang="en-US" dirty="0" err="1"/>
              <a:t>SciKit</a:t>
            </a:r>
            <a:r>
              <a:rPr lang="en-US" dirty="0"/>
              <a:t> Learn such as an SVM, decision tree, or a CNN would have made application of the classifier simpler, but those more complex classifiers require additional constraints on the data that would have been very hard to check and may have been even more time consuming to run. </a:t>
            </a:r>
          </a:p>
        </p:txBody>
      </p:sp>
      <p:sp>
        <p:nvSpPr>
          <p:cNvPr id="7" name="TextBox 6">
            <a:extLst>
              <a:ext uri="{FF2B5EF4-FFF2-40B4-BE49-F238E27FC236}">
                <a16:creationId xmlns:a16="http://schemas.microsoft.com/office/drawing/2014/main" id="{BF6CA60A-E3FC-0E2A-82EC-7BA2FD009DF6}"/>
              </a:ext>
            </a:extLst>
          </p:cNvPr>
          <p:cNvSpPr txBox="1"/>
          <p:nvPr/>
        </p:nvSpPr>
        <p:spPr>
          <a:xfrm>
            <a:off x="4016548" y="4418531"/>
            <a:ext cx="6509288" cy="1477328"/>
          </a:xfrm>
          <a:prstGeom prst="rect">
            <a:avLst/>
          </a:prstGeom>
          <a:noFill/>
        </p:spPr>
        <p:txBody>
          <a:bodyPr wrap="square" rtlCol="0">
            <a:spAutoFit/>
          </a:bodyPr>
          <a:lstStyle/>
          <a:p>
            <a:r>
              <a:rPr lang="en-US" dirty="0"/>
              <a:t>	The ML classifier also adds in additional summation products as more features are considered. So, if many data features are to be analyzed (many frames, speaker gender, etc.), the classifier’s runtime will not scale very well. This runtime issue posed itself during classification. </a:t>
            </a:r>
          </a:p>
        </p:txBody>
      </p:sp>
    </p:spTree>
    <p:extLst>
      <p:ext uri="{BB962C8B-B14F-4D97-AF65-F5344CB8AC3E}">
        <p14:creationId xmlns:p14="http://schemas.microsoft.com/office/powerpoint/2010/main" val="1846729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9AD4ED0-1668-8D74-6D5E-58A7F1542F80}"/>
              </a:ext>
            </a:extLst>
          </p:cNvPr>
          <p:cNvSpPr>
            <a:spLocks noGrp="1"/>
          </p:cNvSpPr>
          <p:nvPr>
            <p:ph type="ctrTitle"/>
          </p:nvPr>
        </p:nvSpPr>
        <p:spPr/>
        <p:txBody>
          <a:bodyPr/>
          <a:lstStyle/>
          <a:p>
            <a:r>
              <a:rPr lang="en-US" dirty="0"/>
              <a:t>K-Means vs EM Classification Performance</a:t>
            </a:r>
          </a:p>
        </p:txBody>
      </p:sp>
      <p:sp>
        <p:nvSpPr>
          <p:cNvPr id="8" name="Subtitle 7">
            <a:extLst>
              <a:ext uri="{FF2B5EF4-FFF2-40B4-BE49-F238E27FC236}">
                <a16:creationId xmlns:a16="http://schemas.microsoft.com/office/drawing/2014/main" id="{2582FC76-A601-EE88-7A69-F9591D3C188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14599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D6A1C8-0B0E-4D9F-8557-0919DCE6042E}"/>
              </a:ext>
            </a:extLst>
          </p:cNvPr>
          <p:cNvSpPr>
            <a:spLocks noGrp="1"/>
          </p:cNvSpPr>
          <p:nvPr>
            <p:ph type="ctrTitle"/>
          </p:nvPr>
        </p:nvSpPr>
        <p:spPr/>
        <p:txBody>
          <a:bodyPr/>
          <a:lstStyle/>
          <a:p>
            <a:r>
              <a:rPr lang="en-US" dirty="0"/>
              <a:t>Problem Description</a:t>
            </a:r>
          </a:p>
        </p:txBody>
      </p:sp>
      <p:sp>
        <p:nvSpPr>
          <p:cNvPr id="5" name="Subtitle 4">
            <a:extLst>
              <a:ext uri="{FF2B5EF4-FFF2-40B4-BE49-F238E27FC236}">
                <a16:creationId xmlns:a16="http://schemas.microsoft.com/office/drawing/2014/main" id="{7A71235B-308E-7872-27A5-9019F6C5127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015794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1624CE-83C6-FADD-D552-2361B0D0EA2E}"/>
              </a:ext>
            </a:extLst>
          </p:cNvPr>
          <p:cNvSpPr>
            <a:spLocks noGrp="1"/>
          </p:cNvSpPr>
          <p:nvPr>
            <p:ph type="ctrTitle"/>
          </p:nvPr>
        </p:nvSpPr>
        <p:spPr/>
        <p:txBody>
          <a:bodyPr/>
          <a:lstStyle/>
          <a:p>
            <a:r>
              <a:rPr lang="en-US" dirty="0"/>
              <a:t>Confusion Matrices</a:t>
            </a:r>
          </a:p>
        </p:txBody>
      </p:sp>
      <p:sp>
        <p:nvSpPr>
          <p:cNvPr id="5" name="Subtitle 4">
            <a:extLst>
              <a:ext uri="{FF2B5EF4-FFF2-40B4-BE49-F238E27FC236}">
                <a16:creationId xmlns:a16="http://schemas.microsoft.com/office/drawing/2014/main" id="{89CE9834-2001-2F68-7CA1-E3764D18254F}"/>
              </a:ext>
            </a:extLst>
          </p:cNvPr>
          <p:cNvSpPr>
            <a:spLocks noGrp="1"/>
          </p:cNvSpPr>
          <p:nvPr>
            <p:ph type="subTitle" idx="1"/>
          </p:nvPr>
        </p:nvSpPr>
        <p:spPr/>
        <p:txBody>
          <a:bodyPr>
            <a:normAutofit lnSpcReduction="10000"/>
          </a:bodyPr>
          <a:lstStyle/>
          <a:p>
            <a:r>
              <a:rPr lang="en-US" dirty="0"/>
              <a:t>All confusion matrices generated with </a:t>
            </a:r>
            <a:r>
              <a:rPr lang="en-US" dirty="0" err="1"/>
              <a:t>MatPlotLib</a:t>
            </a:r>
            <a:r>
              <a:rPr lang="en-US" dirty="0"/>
              <a:t> and Seaborn packages. </a:t>
            </a:r>
            <a:r>
              <a:rPr lang="en-US" dirty="0" err="1"/>
              <a:t>Numpy</a:t>
            </a:r>
            <a:r>
              <a:rPr lang="en-US" dirty="0"/>
              <a:t> also used to shape/process the data prior to plotting</a:t>
            </a:r>
          </a:p>
        </p:txBody>
      </p:sp>
    </p:spTree>
    <p:extLst>
      <p:ext uri="{BB962C8B-B14F-4D97-AF65-F5344CB8AC3E}">
        <p14:creationId xmlns:p14="http://schemas.microsoft.com/office/powerpoint/2010/main" val="13371442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6885D97-8026-63DA-6C84-386D004508A1}"/>
              </a:ext>
            </a:extLst>
          </p:cNvPr>
          <p:cNvSpPr>
            <a:spLocks noGrp="1"/>
          </p:cNvSpPr>
          <p:nvPr>
            <p:ph type="title"/>
          </p:nvPr>
        </p:nvSpPr>
        <p:spPr/>
        <p:txBody>
          <a:bodyPr/>
          <a:lstStyle/>
          <a:p>
            <a:r>
              <a:rPr lang="en-US" dirty="0"/>
              <a:t>K-Means GMM Classification Results</a:t>
            </a:r>
          </a:p>
        </p:txBody>
      </p:sp>
      <p:sp>
        <p:nvSpPr>
          <p:cNvPr id="8" name="Text Placeholder 7">
            <a:extLst>
              <a:ext uri="{FF2B5EF4-FFF2-40B4-BE49-F238E27FC236}">
                <a16:creationId xmlns:a16="http://schemas.microsoft.com/office/drawing/2014/main" id="{FD879962-A3D3-0610-5B2B-6764B3C5E5BA}"/>
              </a:ext>
            </a:extLst>
          </p:cNvPr>
          <p:cNvSpPr>
            <a:spLocks noGrp="1"/>
          </p:cNvSpPr>
          <p:nvPr>
            <p:ph type="body" idx="1"/>
          </p:nvPr>
        </p:nvSpPr>
        <p:spPr>
          <a:xfrm>
            <a:off x="4177879" y="773107"/>
            <a:ext cx="3474720" cy="807720"/>
          </a:xfrm>
        </p:spPr>
        <p:txBody>
          <a:bodyPr/>
          <a:lstStyle/>
          <a:p>
            <a:r>
              <a:rPr lang="en-US" dirty="0"/>
              <a:t>Total Accuracy: 85.3182 %</a:t>
            </a:r>
          </a:p>
          <a:p>
            <a:endParaRPr lang="en-US" dirty="0"/>
          </a:p>
        </p:txBody>
      </p:sp>
      <p:pic>
        <p:nvPicPr>
          <p:cNvPr id="13" name="Content Placeholder 12" descr="Calendar&#10;&#10;Description automatically generated">
            <a:extLst>
              <a:ext uri="{FF2B5EF4-FFF2-40B4-BE49-F238E27FC236}">
                <a16:creationId xmlns:a16="http://schemas.microsoft.com/office/drawing/2014/main" id="{DCCC25C0-ABC6-395E-D812-547C1E171C80}"/>
              </a:ext>
            </a:extLst>
          </p:cNvPr>
          <p:cNvPicPr>
            <a:picLocks noGrp="1" noChangeAspect="1"/>
          </p:cNvPicPr>
          <p:nvPr>
            <p:ph sz="half" idx="2"/>
          </p:nvPr>
        </p:nvPicPr>
        <p:blipFill>
          <a:blip r:embed="rId2"/>
          <a:stretch>
            <a:fillRect/>
          </a:stretch>
        </p:blipFill>
        <p:spPr>
          <a:xfrm>
            <a:off x="4177879" y="1596325"/>
            <a:ext cx="7172582" cy="4931149"/>
          </a:xfrm>
        </p:spPr>
      </p:pic>
    </p:spTree>
    <p:extLst>
      <p:ext uri="{BB962C8B-B14F-4D97-AF65-F5344CB8AC3E}">
        <p14:creationId xmlns:p14="http://schemas.microsoft.com/office/powerpoint/2010/main" val="25468842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6885D97-8026-63DA-6C84-386D004508A1}"/>
              </a:ext>
            </a:extLst>
          </p:cNvPr>
          <p:cNvSpPr>
            <a:spLocks noGrp="1"/>
          </p:cNvSpPr>
          <p:nvPr>
            <p:ph type="title"/>
          </p:nvPr>
        </p:nvSpPr>
        <p:spPr/>
        <p:txBody>
          <a:bodyPr/>
          <a:lstStyle/>
          <a:p>
            <a:r>
              <a:rPr lang="en-US" dirty="0"/>
              <a:t>EM GMM Classification Results</a:t>
            </a:r>
          </a:p>
        </p:txBody>
      </p:sp>
      <p:sp>
        <p:nvSpPr>
          <p:cNvPr id="8" name="Text Placeholder 7">
            <a:extLst>
              <a:ext uri="{FF2B5EF4-FFF2-40B4-BE49-F238E27FC236}">
                <a16:creationId xmlns:a16="http://schemas.microsoft.com/office/drawing/2014/main" id="{FD879962-A3D3-0610-5B2B-6764B3C5E5BA}"/>
              </a:ext>
            </a:extLst>
          </p:cNvPr>
          <p:cNvSpPr>
            <a:spLocks noGrp="1"/>
          </p:cNvSpPr>
          <p:nvPr>
            <p:ph type="body" idx="1"/>
          </p:nvPr>
        </p:nvSpPr>
        <p:spPr>
          <a:xfrm>
            <a:off x="4177879" y="773107"/>
            <a:ext cx="3474720" cy="807720"/>
          </a:xfrm>
        </p:spPr>
        <p:txBody>
          <a:bodyPr>
            <a:normAutofit/>
          </a:bodyPr>
          <a:lstStyle/>
          <a:p>
            <a:r>
              <a:rPr lang="en-US" dirty="0"/>
              <a:t>Total Accuracy: 86.36%</a:t>
            </a:r>
          </a:p>
          <a:p>
            <a:endParaRPr lang="en-US" dirty="0"/>
          </a:p>
        </p:txBody>
      </p:sp>
      <p:pic>
        <p:nvPicPr>
          <p:cNvPr id="5" name="Content Placeholder 4" descr="Calendar&#10;&#10;Description automatically generated">
            <a:extLst>
              <a:ext uri="{FF2B5EF4-FFF2-40B4-BE49-F238E27FC236}">
                <a16:creationId xmlns:a16="http://schemas.microsoft.com/office/drawing/2014/main" id="{8C210A22-CA36-0DCA-1AD0-756AD3D0B34D}"/>
              </a:ext>
            </a:extLst>
          </p:cNvPr>
          <p:cNvPicPr>
            <a:picLocks noGrp="1" noChangeAspect="1"/>
          </p:cNvPicPr>
          <p:nvPr>
            <p:ph sz="half" idx="2"/>
          </p:nvPr>
        </p:nvPicPr>
        <p:blipFill>
          <a:blip r:embed="rId2"/>
          <a:stretch>
            <a:fillRect/>
          </a:stretch>
        </p:blipFill>
        <p:spPr>
          <a:xfrm>
            <a:off x="4177879" y="1580827"/>
            <a:ext cx="7421552" cy="5102316"/>
          </a:xfrm>
        </p:spPr>
      </p:pic>
    </p:spTree>
    <p:extLst>
      <p:ext uri="{BB962C8B-B14F-4D97-AF65-F5344CB8AC3E}">
        <p14:creationId xmlns:p14="http://schemas.microsoft.com/office/powerpoint/2010/main" val="13206032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4A1FA-FB36-88E7-D750-6FA8CE3C6A0B}"/>
              </a:ext>
            </a:extLst>
          </p:cNvPr>
          <p:cNvSpPr>
            <a:spLocks noGrp="1"/>
          </p:cNvSpPr>
          <p:nvPr>
            <p:ph type="title"/>
          </p:nvPr>
        </p:nvSpPr>
        <p:spPr/>
        <p:txBody>
          <a:bodyPr/>
          <a:lstStyle/>
          <a:p>
            <a:r>
              <a:rPr lang="en-US" dirty="0"/>
              <a:t>Interpretation</a:t>
            </a:r>
          </a:p>
        </p:txBody>
      </p:sp>
      <p:sp>
        <p:nvSpPr>
          <p:cNvPr id="8" name="TextBox 7">
            <a:extLst>
              <a:ext uri="{FF2B5EF4-FFF2-40B4-BE49-F238E27FC236}">
                <a16:creationId xmlns:a16="http://schemas.microsoft.com/office/drawing/2014/main" id="{5F56DF18-AC79-2D45-6C0C-0A85700C4C38}"/>
              </a:ext>
            </a:extLst>
          </p:cNvPr>
          <p:cNvSpPr txBox="1"/>
          <p:nvPr/>
        </p:nvSpPr>
        <p:spPr>
          <a:xfrm>
            <a:off x="4037308" y="791203"/>
            <a:ext cx="7439186" cy="3139321"/>
          </a:xfrm>
          <a:prstGeom prst="rect">
            <a:avLst/>
          </a:prstGeom>
          <a:noFill/>
        </p:spPr>
        <p:txBody>
          <a:bodyPr wrap="square" rtlCol="0">
            <a:spAutoFit/>
          </a:bodyPr>
          <a:lstStyle/>
          <a:p>
            <a:r>
              <a:rPr lang="en-US" dirty="0"/>
              <a:t>The EM GMM model performed better than K-Means Model. As generating the GMM with EM is a more complex task than running K-Means to get the mixture components, the modeling step took longer to run with EM. However, the majority of the runtime is due to the classification step, so this runtime difference can be neglected here. As can be seen from the accuracies listed on the previous slide, the EM GMM model was able to classify the correct digit 1.04 more percent of the time. This was as expected, as EM considers the variances in each cluster in addition to the means, while K-means can just generate clusters based on the means. For these reasons, the following additional modeling choices were implemented with the EM GMM model as a base.  </a:t>
            </a:r>
          </a:p>
        </p:txBody>
      </p:sp>
      <p:sp>
        <p:nvSpPr>
          <p:cNvPr id="5" name="TextBox 4">
            <a:extLst>
              <a:ext uri="{FF2B5EF4-FFF2-40B4-BE49-F238E27FC236}">
                <a16:creationId xmlns:a16="http://schemas.microsoft.com/office/drawing/2014/main" id="{2CBB2CED-8919-1E6F-1164-838F414F093F}"/>
              </a:ext>
            </a:extLst>
          </p:cNvPr>
          <p:cNvSpPr txBox="1"/>
          <p:nvPr/>
        </p:nvSpPr>
        <p:spPr>
          <a:xfrm>
            <a:off x="4107051" y="3930524"/>
            <a:ext cx="7299701" cy="2862322"/>
          </a:xfrm>
          <a:prstGeom prst="rect">
            <a:avLst/>
          </a:prstGeom>
          <a:noFill/>
        </p:spPr>
        <p:txBody>
          <a:bodyPr wrap="square" rtlCol="0">
            <a:spAutoFit/>
          </a:bodyPr>
          <a:lstStyle/>
          <a:p>
            <a:r>
              <a:rPr lang="en-US" dirty="0"/>
              <a:t>The digit 1 was the easiest to classify across both models, with an accuracy rate of ~92% in the EM GMM model.  This is likely because its phonemes follow a distinct variance structure, so its GMM is most unique compared to the others. The digit 3 seems the hardest to classify, with a lot of mis-labeling as 7 occurring. Interestingly, not nearly as many 7s are labeled as 3s. Digits with similar MFCC variation patterns would be easy to confuse, as they will have GMMs that appear similarly, thus similar likelihood. It is likely that 3 exhibits some features similar to 7 that are particularly strong, and 7 has these same features but also phonemes that are different enough from 3 to diminish the likelihood of 3’s GMM. </a:t>
            </a:r>
          </a:p>
        </p:txBody>
      </p:sp>
    </p:spTree>
    <p:extLst>
      <p:ext uri="{BB962C8B-B14F-4D97-AF65-F5344CB8AC3E}">
        <p14:creationId xmlns:p14="http://schemas.microsoft.com/office/powerpoint/2010/main" val="21321415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70E9F7C-C4E0-0C76-966C-01C5802A8BD6}"/>
              </a:ext>
            </a:extLst>
          </p:cNvPr>
          <p:cNvSpPr>
            <a:spLocks noGrp="1"/>
          </p:cNvSpPr>
          <p:nvPr>
            <p:ph type="ctrTitle"/>
          </p:nvPr>
        </p:nvSpPr>
        <p:spPr/>
        <p:txBody>
          <a:bodyPr/>
          <a:lstStyle/>
          <a:p>
            <a:r>
              <a:rPr lang="en-US" dirty="0"/>
              <a:t>Additional Modeling Choices</a:t>
            </a:r>
          </a:p>
        </p:txBody>
      </p:sp>
      <p:sp>
        <p:nvSpPr>
          <p:cNvPr id="8" name="Subtitle 7">
            <a:extLst>
              <a:ext uri="{FF2B5EF4-FFF2-40B4-BE49-F238E27FC236}">
                <a16:creationId xmlns:a16="http://schemas.microsoft.com/office/drawing/2014/main" id="{96B3F419-1084-3583-1B08-85BC781D925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107715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882AC-8803-2893-5DA3-C8A72FC15454}"/>
              </a:ext>
            </a:extLst>
          </p:cNvPr>
          <p:cNvSpPr>
            <a:spLocks noGrp="1"/>
          </p:cNvSpPr>
          <p:nvPr>
            <p:ph type="title"/>
          </p:nvPr>
        </p:nvSpPr>
        <p:spPr/>
        <p:txBody>
          <a:bodyPr/>
          <a:lstStyle/>
          <a:p>
            <a:r>
              <a:rPr lang="en-US" dirty="0"/>
              <a:t>Selecting the proper number of components for each digit in K-means</a:t>
            </a:r>
          </a:p>
        </p:txBody>
      </p:sp>
      <p:sp>
        <p:nvSpPr>
          <p:cNvPr id="4" name="TextBox 3">
            <a:extLst>
              <a:ext uri="{FF2B5EF4-FFF2-40B4-BE49-F238E27FC236}">
                <a16:creationId xmlns:a16="http://schemas.microsoft.com/office/drawing/2014/main" id="{980B28FE-BE94-FF9A-07AB-21653593D353}"/>
              </a:ext>
            </a:extLst>
          </p:cNvPr>
          <p:cNvSpPr txBox="1"/>
          <p:nvPr/>
        </p:nvSpPr>
        <p:spPr>
          <a:xfrm>
            <a:off x="3807418" y="1459077"/>
            <a:ext cx="3487118" cy="4524315"/>
          </a:xfrm>
          <a:prstGeom prst="rect">
            <a:avLst/>
          </a:prstGeom>
          <a:noFill/>
        </p:spPr>
        <p:txBody>
          <a:bodyPr wrap="square" rtlCol="0">
            <a:spAutoFit/>
          </a:bodyPr>
          <a:lstStyle/>
          <a:p>
            <a:r>
              <a:rPr lang="en-US" dirty="0"/>
              <a:t>K-Means requires an input number of clusters to work. So, to generate a GMM from K-Means for each digit’s data, one must choose the number of cluster centers desired by the algorithm. This choice was not immediately apparent in looking at the dataset or project specifications, so an elbow plot was used to select a value of K where error has begun to level out for each digit. So, plots like the one to the right were generated for each digit and used to select K values. K elbowed at either 3 or 4 for each of the 10 digits.</a:t>
            </a:r>
          </a:p>
        </p:txBody>
      </p:sp>
      <p:sp>
        <p:nvSpPr>
          <p:cNvPr id="5" name="TextBox 4">
            <a:extLst>
              <a:ext uri="{FF2B5EF4-FFF2-40B4-BE49-F238E27FC236}">
                <a16:creationId xmlns:a16="http://schemas.microsoft.com/office/drawing/2014/main" id="{A27AFA7B-EF30-1129-D068-B9AD35487DFB}"/>
              </a:ext>
            </a:extLst>
          </p:cNvPr>
          <p:cNvSpPr txBox="1"/>
          <p:nvPr/>
        </p:nvSpPr>
        <p:spPr>
          <a:xfrm>
            <a:off x="8276095" y="5037606"/>
            <a:ext cx="3363132" cy="1200329"/>
          </a:xfrm>
          <a:prstGeom prst="rect">
            <a:avLst/>
          </a:prstGeom>
          <a:noFill/>
        </p:spPr>
        <p:txBody>
          <a:bodyPr wrap="square" rtlCol="0">
            <a:spAutoFit/>
          </a:bodyPr>
          <a:lstStyle/>
          <a:p>
            <a:r>
              <a:rPr lang="en-US" dirty="0"/>
              <a:t>Sample elbow Plot generated for the digit 0, suggests k=4 is a good choice for the resulting K-Means attempt.</a:t>
            </a:r>
          </a:p>
        </p:txBody>
      </p:sp>
      <p:sp>
        <p:nvSpPr>
          <p:cNvPr id="6" name="TextBox 5">
            <a:extLst>
              <a:ext uri="{FF2B5EF4-FFF2-40B4-BE49-F238E27FC236}">
                <a16:creationId xmlns:a16="http://schemas.microsoft.com/office/drawing/2014/main" id="{79025265-187F-3F55-B4F9-FEE7C3D9BD7F}"/>
              </a:ext>
            </a:extLst>
          </p:cNvPr>
          <p:cNvSpPr txBox="1"/>
          <p:nvPr/>
        </p:nvSpPr>
        <p:spPr>
          <a:xfrm>
            <a:off x="1596325" y="6307810"/>
            <a:ext cx="8708474" cy="369332"/>
          </a:xfrm>
          <a:prstGeom prst="rect">
            <a:avLst/>
          </a:prstGeom>
          <a:noFill/>
        </p:spPr>
        <p:txBody>
          <a:bodyPr wrap="none" rtlCol="0">
            <a:spAutoFit/>
          </a:bodyPr>
          <a:lstStyle/>
          <a:p>
            <a:r>
              <a:rPr lang="en-US" dirty="0"/>
              <a:t>A Scikit sub-package called Yellow Brick was used to generate the elbow plots (Bengfort). </a:t>
            </a:r>
          </a:p>
        </p:txBody>
      </p:sp>
      <p:pic>
        <p:nvPicPr>
          <p:cNvPr id="10" name="Picture 9" descr="Chart, line chart&#10;&#10;Description automatically generated">
            <a:extLst>
              <a:ext uri="{FF2B5EF4-FFF2-40B4-BE49-F238E27FC236}">
                <a16:creationId xmlns:a16="http://schemas.microsoft.com/office/drawing/2014/main" id="{F20B5988-D230-2F8E-4B1B-711C1F29F7C7}"/>
              </a:ext>
            </a:extLst>
          </p:cNvPr>
          <p:cNvPicPr>
            <a:picLocks noChangeAspect="1"/>
          </p:cNvPicPr>
          <p:nvPr/>
        </p:nvPicPr>
        <p:blipFill>
          <a:blip r:embed="rId2"/>
          <a:stretch>
            <a:fillRect/>
          </a:stretch>
        </p:blipFill>
        <p:spPr>
          <a:xfrm>
            <a:off x="7294536" y="1123837"/>
            <a:ext cx="4897464" cy="3911797"/>
          </a:xfrm>
          <a:prstGeom prst="rect">
            <a:avLst/>
          </a:prstGeom>
        </p:spPr>
      </p:pic>
    </p:spTree>
    <p:extLst>
      <p:ext uri="{BB962C8B-B14F-4D97-AF65-F5344CB8AC3E}">
        <p14:creationId xmlns:p14="http://schemas.microsoft.com/office/powerpoint/2010/main" val="6506908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06BBA2-8AC7-2550-E145-3AD01DB0C991}"/>
              </a:ext>
            </a:extLst>
          </p:cNvPr>
          <p:cNvSpPr>
            <a:spLocks noGrp="1"/>
          </p:cNvSpPr>
          <p:nvPr>
            <p:ph type="ctrTitle"/>
          </p:nvPr>
        </p:nvSpPr>
        <p:spPr/>
        <p:txBody>
          <a:bodyPr/>
          <a:lstStyle/>
          <a:p>
            <a:r>
              <a:rPr lang="en-US" dirty="0"/>
              <a:t>Selecting a Subset of Cepstral Coefficients</a:t>
            </a:r>
          </a:p>
        </p:txBody>
      </p:sp>
      <p:sp>
        <p:nvSpPr>
          <p:cNvPr id="5" name="Subtitle 4">
            <a:extLst>
              <a:ext uri="{FF2B5EF4-FFF2-40B4-BE49-F238E27FC236}">
                <a16:creationId xmlns:a16="http://schemas.microsoft.com/office/drawing/2014/main" id="{FE136F1D-BA20-34B4-8A53-96DF72FA5E2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750624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3A18C-8ECB-05E7-78AB-A3E576E265A7}"/>
              </a:ext>
            </a:extLst>
          </p:cNvPr>
          <p:cNvSpPr>
            <a:spLocks noGrp="1"/>
          </p:cNvSpPr>
          <p:nvPr>
            <p:ph type="title"/>
          </p:nvPr>
        </p:nvSpPr>
        <p:spPr/>
        <p:txBody>
          <a:bodyPr/>
          <a:lstStyle/>
          <a:p>
            <a:r>
              <a:rPr lang="en-US" dirty="0"/>
              <a:t>Motivation</a:t>
            </a:r>
          </a:p>
        </p:txBody>
      </p:sp>
      <p:sp>
        <p:nvSpPr>
          <p:cNvPr id="4" name="TextBox 3">
            <a:extLst>
              <a:ext uri="{FF2B5EF4-FFF2-40B4-BE49-F238E27FC236}">
                <a16:creationId xmlns:a16="http://schemas.microsoft.com/office/drawing/2014/main" id="{38FD6A4A-C124-AFC4-EF22-2170A19B6902}"/>
              </a:ext>
            </a:extLst>
          </p:cNvPr>
          <p:cNvSpPr txBox="1"/>
          <p:nvPr/>
        </p:nvSpPr>
        <p:spPr>
          <a:xfrm>
            <a:off x="3820238" y="1900128"/>
            <a:ext cx="7051729" cy="2308324"/>
          </a:xfrm>
          <a:prstGeom prst="rect">
            <a:avLst/>
          </a:prstGeom>
          <a:noFill/>
        </p:spPr>
        <p:txBody>
          <a:bodyPr wrap="square" rtlCol="0">
            <a:spAutoFit/>
          </a:bodyPr>
          <a:lstStyle/>
          <a:p>
            <a:r>
              <a:rPr lang="en-US" dirty="0"/>
              <a:t>Reducing the dimensionality of our dataset would improve code runtime significantly, so this would be preferred if there are cepstral coefficients that can be removed that do not diminish classifier accuracy very significantly. Principal component analysis was applied (</a:t>
            </a:r>
            <a:r>
              <a:rPr lang="en-US" dirty="0" err="1"/>
              <a:t>SciKitLearn</a:t>
            </a:r>
            <a:r>
              <a:rPr lang="en-US" dirty="0"/>
              <a:t>) and resulted in a very large runtime and a severe reduction in accuracy in projecting down to just 12/13 input features. More simplistic methods including examining the variances among each MFCC within a digit at the modeling phase and choosing 1 to exclude were also conducting. </a:t>
            </a:r>
          </a:p>
        </p:txBody>
      </p:sp>
    </p:spTree>
    <p:extLst>
      <p:ext uri="{BB962C8B-B14F-4D97-AF65-F5344CB8AC3E}">
        <p14:creationId xmlns:p14="http://schemas.microsoft.com/office/powerpoint/2010/main" val="12285063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59B5A-3758-7E8F-5477-8EAFB6E0E403}"/>
              </a:ext>
            </a:extLst>
          </p:cNvPr>
          <p:cNvSpPr>
            <a:spLocks noGrp="1"/>
          </p:cNvSpPr>
          <p:nvPr>
            <p:ph type="title"/>
          </p:nvPr>
        </p:nvSpPr>
        <p:spPr/>
        <p:txBody>
          <a:bodyPr/>
          <a:lstStyle/>
          <a:p>
            <a:r>
              <a:rPr lang="en-US" dirty="0"/>
              <a:t>PCA Results (12 Components)</a:t>
            </a:r>
          </a:p>
        </p:txBody>
      </p:sp>
      <p:sp>
        <p:nvSpPr>
          <p:cNvPr id="4" name="Text Placeholder 7">
            <a:extLst>
              <a:ext uri="{FF2B5EF4-FFF2-40B4-BE49-F238E27FC236}">
                <a16:creationId xmlns:a16="http://schemas.microsoft.com/office/drawing/2014/main" id="{7892FF6F-9114-1DBD-6C54-15C9C6A7DE95}"/>
              </a:ext>
            </a:extLst>
          </p:cNvPr>
          <p:cNvSpPr txBox="1">
            <a:spLocks/>
          </p:cNvSpPr>
          <p:nvPr/>
        </p:nvSpPr>
        <p:spPr>
          <a:xfrm>
            <a:off x="3737085" y="959991"/>
            <a:ext cx="3474720" cy="807720"/>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dirty="0"/>
              <a:t>Total Accuracy: 17.64%</a:t>
            </a:r>
          </a:p>
          <a:p>
            <a:endParaRPr lang="en-US" dirty="0"/>
          </a:p>
        </p:txBody>
      </p:sp>
      <p:pic>
        <p:nvPicPr>
          <p:cNvPr id="6" name="Picture 5" descr="Calendar&#10;&#10;Description automatically generated">
            <a:extLst>
              <a:ext uri="{FF2B5EF4-FFF2-40B4-BE49-F238E27FC236}">
                <a16:creationId xmlns:a16="http://schemas.microsoft.com/office/drawing/2014/main" id="{F0986B1A-88E1-B2E0-4F8D-A223B0AB8A25}"/>
              </a:ext>
            </a:extLst>
          </p:cNvPr>
          <p:cNvPicPr>
            <a:picLocks noChangeAspect="1"/>
          </p:cNvPicPr>
          <p:nvPr/>
        </p:nvPicPr>
        <p:blipFill>
          <a:blip r:embed="rId2"/>
          <a:stretch>
            <a:fillRect/>
          </a:stretch>
        </p:blipFill>
        <p:spPr>
          <a:xfrm>
            <a:off x="3737084" y="1767711"/>
            <a:ext cx="6398807" cy="5044416"/>
          </a:xfrm>
          <a:prstGeom prst="rect">
            <a:avLst/>
          </a:prstGeom>
        </p:spPr>
      </p:pic>
    </p:spTree>
    <p:extLst>
      <p:ext uri="{BB962C8B-B14F-4D97-AF65-F5344CB8AC3E}">
        <p14:creationId xmlns:p14="http://schemas.microsoft.com/office/powerpoint/2010/main" val="33538282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93B5A-16E9-8C53-408D-2B6FBD71249E}"/>
              </a:ext>
            </a:extLst>
          </p:cNvPr>
          <p:cNvSpPr>
            <a:spLocks noGrp="1"/>
          </p:cNvSpPr>
          <p:nvPr>
            <p:ph type="title"/>
          </p:nvPr>
        </p:nvSpPr>
        <p:spPr/>
        <p:txBody>
          <a:bodyPr/>
          <a:lstStyle/>
          <a:p>
            <a:r>
              <a:rPr lang="en-US" dirty="0"/>
              <a:t>PCA Interpretation</a:t>
            </a:r>
          </a:p>
        </p:txBody>
      </p:sp>
      <p:sp>
        <p:nvSpPr>
          <p:cNvPr id="4" name="TextBox 3">
            <a:extLst>
              <a:ext uri="{FF2B5EF4-FFF2-40B4-BE49-F238E27FC236}">
                <a16:creationId xmlns:a16="http://schemas.microsoft.com/office/drawing/2014/main" id="{DAAD0B73-D5ED-61BA-360E-04DE9C18006C}"/>
              </a:ext>
            </a:extLst>
          </p:cNvPr>
          <p:cNvSpPr txBox="1"/>
          <p:nvPr/>
        </p:nvSpPr>
        <p:spPr>
          <a:xfrm>
            <a:off x="3595605" y="1270861"/>
            <a:ext cx="6896747" cy="4247317"/>
          </a:xfrm>
          <a:prstGeom prst="rect">
            <a:avLst/>
          </a:prstGeom>
          <a:noFill/>
        </p:spPr>
        <p:txBody>
          <a:bodyPr wrap="square" rtlCol="0">
            <a:spAutoFit/>
          </a:bodyPr>
          <a:lstStyle/>
          <a:p>
            <a:r>
              <a:rPr lang="en-US" dirty="0"/>
              <a:t>The runtime was only sped up by roughly 5% with the 12 component PCA model.  Accuracy is expected to decline further with each additional PCA component that is removed in our projection, so there is no use in attempting to diminish runtime further, as the classification results are not acceptable now. As the classification accuracy was so low, this gain in runtime is clearly not worth the tradeoff. So, other methods of diminishing MFCC dimensionality will be explored. It is interesting that the classifier selects 9 and 1 so much of the time with the PCA model. This implies that there is variance the PCA has removed that is integral in distinguishing the set of digits [0,2,3,4,5,6,7,8] from the set [1,9]. PCA has been shown to be weak on data where there is a weak correlation between the feature dimensions. So, the results suggest that the MFCCs may be very close to independent and removing each of them individually might yield better results.</a:t>
            </a:r>
          </a:p>
        </p:txBody>
      </p:sp>
    </p:spTree>
    <p:extLst>
      <p:ext uri="{BB962C8B-B14F-4D97-AF65-F5344CB8AC3E}">
        <p14:creationId xmlns:p14="http://schemas.microsoft.com/office/powerpoint/2010/main" val="1886487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96BD0E-C72E-9995-F8E3-00B9B0FDA719}"/>
              </a:ext>
            </a:extLst>
          </p:cNvPr>
          <p:cNvSpPr>
            <a:spLocks noGrp="1"/>
          </p:cNvSpPr>
          <p:nvPr>
            <p:ph type="title"/>
          </p:nvPr>
        </p:nvSpPr>
        <p:spPr/>
        <p:txBody>
          <a:bodyPr/>
          <a:lstStyle/>
          <a:p>
            <a:pPr algn="ctr"/>
            <a:r>
              <a:rPr lang="en-US" dirty="0"/>
              <a:t>Project Goals</a:t>
            </a:r>
          </a:p>
        </p:txBody>
      </p:sp>
      <p:sp>
        <p:nvSpPr>
          <p:cNvPr id="5" name="Text Placeholder 4">
            <a:extLst>
              <a:ext uri="{FF2B5EF4-FFF2-40B4-BE49-F238E27FC236}">
                <a16:creationId xmlns:a16="http://schemas.microsoft.com/office/drawing/2014/main" id="{3FFDC412-DAE2-9065-B87C-D82E28AC4523}"/>
              </a:ext>
            </a:extLst>
          </p:cNvPr>
          <p:cNvSpPr>
            <a:spLocks noGrp="1"/>
          </p:cNvSpPr>
          <p:nvPr>
            <p:ph type="body" idx="1"/>
          </p:nvPr>
        </p:nvSpPr>
        <p:spPr>
          <a:xfrm>
            <a:off x="3867911" y="1089765"/>
            <a:ext cx="7425271" cy="807720"/>
          </a:xfrm>
        </p:spPr>
        <p:txBody>
          <a:bodyPr>
            <a:normAutofit fontScale="92500" lnSpcReduction="10000"/>
          </a:bodyPr>
          <a:lstStyle/>
          <a:p>
            <a:r>
              <a:rPr lang="en-US" dirty="0">
                <a:solidFill>
                  <a:schemeClr val="accent6"/>
                </a:solidFill>
              </a:rPr>
              <a:t>The project aims to identify the Arabic digits 0-9 as represented by a dataset of Mel-frequency Cepstral Coefficients (MFCCs)  generated from spoken recordings</a:t>
            </a:r>
          </a:p>
        </p:txBody>
      </p:sp>
      <p:sp>
        <p:nvSpPr>
          <p:cNvPr id="14" name="TextBox 13">
            <a:extLst>
              <a:ext uri="{FF2B5EF4-FFF2-40B4-BE49-F238E27FC236}">
                <a16:creationId xmlns:a16="http://schemas.microsoft.com/office/drawing/2014/main" id="{61E8ADB6-E36B-03A6-7549-EE06FF270E32}"/>
              </a:ext>
            </a:extLst>
          </p:cNvPr>
          <p:cNvSpPr txBox="1"/>
          <p:nvPr/>
        </p:nvSpPr>
        <p:spPr>
          <a:xfrm>
            <a:off x="3986213" y="1897484"/>
            <a:ext cx="4043362" cy="5355312"/>
          </a:xfrm>
          <a:prstGeom prst="rect">
            <a:avLst/>
          </a:prstGeom>
          <a:noFill/>
        </p:spPr>
        <p:txBody>
          <a:bodyPr wrap="square" rtlCol="0">
            <a:spAutoFit/>
          </a:bodyPr>
          <a:lstStyle/>
          <a:p>
            <a:r>
              <a:rPr lang="en-US" dirty="0"/>
              <a:t>	Each Arabic digit has its own set of unique phonemes that comprise its pronunciation. Thus, examining a data set of MFCCs that showcase the phoneme variances will allow identification to be done smoothly.</a:t>
            </a:r>
          </a:p>
          <a:p>
            <a:endParaRPr lang="en-US" dirty="0"/>
          </a:p>
          <a:p>
            <a:r>
              <a:rPr lang="en-US" dirty="0"/>
              <a:t>	Identification will proceed by implementing Gaussian Mixture Models (GMMs) to fit the training dataset and then applying the models to the test dataset. From here, Maximum Likelihood Classification (ML) will be applied to classify each digit. The goal of this analysis is to examine the effects of different modelling choices on the fixed MLE classifier’s accuracy.</a:t>
            </a:r>
          </a:p>
          <a:p>
            <a:endParaRPr lang="en-US" dirty="0"/>
          </a:p>
          <a:p>
            <a:endParaRPr lang="en-US" dirty="0"/>
          </a:p>
        </p:txBody>
      </p:sp>
      <p:sp>
        <p:nvSpPr>
          <p:cNvPr id="15" name="TextBox 14">
            <a:extLst>
              <a:ext uri="{FF2B5EF4-FFF2-40B4-BE49-F238E27FC236}">
                <a16:creationId xmlns:a16="http://schemas.microsoft.com/office/drawing/2014/main" id="{A2EB193D-DFF0-433C-BFD0-498A809F4DA5}"/>
              </a:ext>
            </a:extLst>
          </p:cNvPr>
          <p:cNvSpPr txBox="1"/>
          <p:nvPr/>
        </p:nvSpPr>
        <p:spPr>
          <a:xfrm>
            <a:off x="8258176" y="1897483"/>
            <a:ext cx="3300412" cy="1477328"/>
          </a:xfrm>
          <a:prstGeom prst="rect">
            <a:avLst/>
          </a:prstGeom>
          <a:noFill/>
        </p:spPr>
        <p:txBody>
          <a:bodyPr wrap="square" rtlCol="0">
            <a:spAutoFit/>
          </a:bodyPr>
          <a:lstStyle/>
          <a:p>
            <a:r>
              <a:rPr lang="en-US" dirty="0"/>
              <a:t>	Use of GMMs will also allow for a comparison between two methods of GMM parameter selection: K-Means clustering and Expectation Maximization.</a:t>
            </a:r>
          </a:p>
        </p:txBody>
      </p:sp>
      <p:pic>
        <p:nvPicPr>
          <p:cNvPr id="17" name="Picture 16" descr="A picture containing graphical user interface&#10;&#10;Description automatically generated">
            <a:extLst>
              <a:ext uri="{FF2B5EF4-FFF2-40B4-BE49-F238E27FC236}">
                <a16:creationId xmlns:a16="http://schemas.microsoft.com/office/drawing/2014/main" id="{62E210F3-7E31-ADC1-5FBB-10FACA26923D}"/>
              </a:ext>
            </a:extLst>
          </p:cNvPr>
          <p:cNvPicPr>
            <a:picLocks noChangeAspect="1"/>
          </p:cNvPicPr>
          <p:nvPr/>
        </p:nvPicPr>
        <p:blipFill>
          <a:blip r:embed="rId2"/>
          <a:stretch>
            <a:fillRect/>
          </a:stretch>
        </p:blipFill>
        <p:spPr>
          <a:xfrm>
            <a:off x="8258176" y="3651809"/>
            <a:ext cx="2763544" cy="3181999"/>
          </a:xfrm>
          <a:prstGeom prst="rect">
            <a:avLst/>
          </a:prstGeom>
        </p:spPr>
      </p:pic>
      <p:sp>
        <p:nvSpPr>
          <p:cNvPr id="2" name="TextBox 1">
            <a:extLst>
              <a:ext uri="{FF2B5EF4-FFF2-40B4-BE49-F238E27FC236}">
                <a16:creationId xmlns:a16="http://schemas.microsoft.com/office/drawing/2014/main" id="{EB5D2E2A-0A9E-5502-2286-9350BBD13F4F}"/>
              </a:ext>
            </a:extLst>
          </p:cNvPr>
          <p:cNvSpPr txBox="1"/>
          <p:nvPr/>
        </p:nvSpPr>
        <p:spPr>
          <a:xfrm>
            <a:off x="252919" y="6059836"/>
            <a:ext cx="2412789" cy="923330"/>
          </a:xfrm>
          <a:prstGeom prst="rect">
            <a:avLst/>
          </a:prstGeom>
          <a:noFill/>
        </p:spPr>
        <p:txBody>
          <a:bodyPr wrap="square" rtlCol="0">
            <a:spAutoFit/>
          </a:bodyPr>
          <a:lstStyle/>
          <a:p>
            <a:r>
              <a:rPr lang="en-US" dirty="0"/>
              <a:t>Image from (</a:t>
            </a:r>
            <a:r>
              <a:rPr lang="en-US" dirty="0">
                <a:effectLst/>
              </a:rPr>
              <a:t>Arabic Numbers: How to Count in Arabic)</a:t>
            </a:r>
            <a:endParaRPr lang="en-US" dirty="0"/>
          </a:p>
        </p:txBody>
      </p:sp>
    </p:spTree>
    <p:extLst>
      <p:ext uri="{BB962C8B-B14F-4D97-AF65-F5344CB8AC3E}">
        <p14:creationId xmlns:p14="http://schemas.microsoft.com/office/powerpoint/2010/main" val="6953677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59B5A-3758-7E8F-5477-8EAFB6E0E403}"/>
              </a:ext>
            </a:extLst>
          </p:cNvPr>
          <p:cNvSpPr>
            <a:spLocks noGrp="1"/>
          </p:cNvSpPr>
          <p:nvPr>
            <p:ph type="ctrTitle"/>
          </p:nvPr>
        </p:nvSpPr>
        <p:spPr>
          <a:xfrm>
            <a:off x="1100015" y="1414982"/>
            <a:ext cx="7315200" cy="3255264"/>
          </a:xfrm>
        </p:spPr>
        <p:txBody>
          <a:bodyPr/>
          <a:lstStyle/>
          <a:p>
            <a:r>
              <a:rPr lang="en-US" dirty="0"/>
              <a:t>Choosing MFCCs to Remove by Hand</a:t>
            </a:r>
          </a:p>
        </p:txBody>
      </p:sp>
      <p:sp>
        <p:nvSpPr>
          <p:cNvPr id="3" name="Subtitle 2">
            <a:extLst>
              <a:ext uri="{FF2B5EF4-FFF2-40B4-BE49-F238E27FC236}">
                <a16:creationId xmlns:a16="http://schemas.microsoft.com/office/drawing/2014/main" id="{56B1A114-D316-4C65-9D66-95F94166518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076927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93B5A-16E9-8C53-408D-2B6FBD71249E}"/>
              </a:ext>
            </a:extLst>
          </p:cNvPr>
          <p:cNvSpPr>
            <a:spLocks noGrp="1"/>
          </p:cNvSpPr>
          <p:nvPr>
            <p:ph type="title"/>
          </p:nvPr>
        </p:nvSpPr>
        <p:spPr/>
        <p:txBody>
          <a:bodyPr/>
          <a:lstStyle/>
          <a:p>
            <a:r>
              <a:rPr lang="en-US" dirty="0"/>
              <a:t>Motivation and Analysis</a:t>
            </a:r>
          </a:p>
        </p:txBody>
      </p:sp>
      <p:sp>
        <p:nvSpPr>
          <p:cNvPr id="4" name="TextBox 3">
            <a:extLst>
              <a:ext uri="{FF2B5EF4-FFF2-40B4-BE49-F238E27FC236}">
                <a16:creationId xmlns:a16="http://schemas.microsoft.com/office/drawing/2014/main" id="{DAAD0B73-D5ED-61BA-360E-04DE9C18006C}"/>
              </a:ext>
            </a:extLst>
          </p:cNvPr>
          <p:cNvSpPr txBox="1"/>
          <p:nvPr/>
        </p:nvSpPr>
        <p:spPr>
          <a:xfrm>
            <a:off x="3595605" y="1270861"/>
            <a:ext cx="6896747" cy="3139321"/>
          </a:xfrm>
          <a:prstGeom prst="rect">
            <a:avLst/>
          </a:prstGeom>
          <a:noFill/>
        </p:spPr>
        <p:txBody>
          <a:bodyPr wrap="square" rtlCol="0">
            <a:spAutoFit/>
          </a:bodyPr>
          <a:lstStyle/>
          <a:p>
            <a:r>
              <a:rPr lang="en-US" dirty="0"/>
              <a:t>After PCA made classification much worse, I experimented with removing each of the MFCCs by hand to see if it was possible that one of them was particularly noisy or if there could be runtime gains achieved in removing one without impacting classification accuracy too much. After running the classification with each MFCC removed, it was evident that the first coefficient was noisy. The accuracy actually increased (by 0.32%) after it was removed from the GMM fitting step. The rest provided significant decreases in classification efficacy and only sped up the code’s runtime marginally. So, it makes the model better in terms of both runtime and accuracy to remove the 1</a:t>
            </a:r>
            <a:r>
              <a:rPr lang="en-US" baseline="30000" dirty="0"/>
              <a:t>st</a:t>
            </a:r>
            <a:r>
              <a:rPr lang="en-US" dirty="0"/>
              <a:t> MFCC value from the data. </a:t>
            </a:r>
          </a:p>
        </p:txBody>
      </p:sp>
    </p:spTree>
    <p:extLst>
      <p:ext uri="{BB962C8B-B14F-4D97-AF65-F5344CB8AC3E}">
        <p14:creationId xmlns:p14="http://schemas.microsoft.com/office/powerpoint/2010/main" val="17933955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59B5A-3758-7E8F-5477-8EAFB6E0E403}"/>
              </a:ext>
            </a:extLst>
          </p:cNvPr>
          <p:cNvSpPr>
            <a:spLocks noGrp="1"/>
          </p:cNvSpPr>
          <p:nvPr>
            <p:ph type="title"/>
          </p:nvPr>
        </p:nvSpPr>
        <p:spPr/>
        <p:txBody>
          <a:bodyPr/>
          <a:lstStyle/>
          <a:p>
            <a:r>
              <a:rPr lang="en-US" dirty="0"/>
              <a:t>Results</a:t>
            </a:r>
          </a:p>
        </p:txBody>
      </p:sp>
      <p:sp>
        <p:nvSpPr>
          <p:cNvPr id="4" name="Text Placeholder 7">
            <a:extLst>
              <a:ext uri="{FF2B5EF4-FFF2-40B4-BE49-F238E27FC236}">
                <a16:creationId xmlns:a16="http://schemas.microsoft.com/office/drawing/2014/main" id="{7892FF6F-9114-1DBD-6C54-15C9C6A7DE95}"/>
              </a:ext>
            </a:extLst>
          </p:cNvPr>
          <p:cNvSpPr txBox="1">
            <a:spLocks/>
          </p:cNvSpPr>
          <p:nvPr/>
        </p:nvSpPr>
        <p:spPr>
          <a:xfrm>
            <a:off x="3737085" y="959991"/>
            <a:ext cx="3474720" cy="807720"/>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dirty="0"/>
              <a:t>Total Accuracy:86.68%</a:t>
            </a:r>
          </a:p>
          <a:p>
            <a:endParaRPr lang="en-US" dirty="0"/>
          </a:p>
        </p:txBody>
      </p:sp>
      <p:pic>
        <p:nvPicPr>
          <p:cNvPr id="5" name="Picture 4" descr="Calendar&#10;&#10;Description automatically generated">
            <a:extLst>
              <a:ext uri="{FF2B5EF4-FFF2-40B4-BE49-F238E27FC236}">
                <a16:creationId xmlns:a16="http://schemas.microsoft.com/office/drawing/2014/main" id="{6A128718-02E2-68C0-3C14-80BA17589168}"/>
              </a:ext>
            </a:extLst>
          </p:cNvPr>
          <p:cNvPicPr>
            <a:picLocks noChangeAspect="1"/>
          </p:cNvPicPr>
          <p:nvPr/>
        </p:nvPicPr>
        <p:blipFill>
          <a:blip r:embed="rId2"/>
          <a:stretch>
            <a:fillRect/>
          </a:stretch>
        </p:blipFill>
        <p:spPr>
          <a:xfrm>
            <a:off x="3819670" y="1363851"/>
            <a:ext cx="6734676" cy="5309194"/>
          </a:xfrm>
          <a:prstGeom prst="rect">
            <a:avLst/>
          </a:prstGeom>
        </p:spPr>
      </p:pic>
    </p:spTree>
    <p:extLst>
      <p:ext uri="{BB962C8B-B14F-4D97-AF65-F5344CB8AC3E}">
        <p14:creationId xmlns:p14="http://schemas.microsoft.com/office/powerpoint/2010/main" val="9570407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679403-AF5E-A183-47C4-2F9846C95D9A}"/>
              </a:ext>
            </a:extLst>
          </p:cNvPr>
          <p:cNvSpPr>
            <a:spLocks noGrp="1"/>
          </p:cNvSpPr>
          <p:nvPr>
            <p:ph type="ctrTitle"/>
          </p:nvPr>
        </p:nvSpPr>
        <p:spPr/>
        <p:txBody>
          <a:bodyPr/>
          <a:lstStyle/>
          <a:p>
            <a:r>
              <a:rPr lang="en-US" dirty="0"/>
              <a:t>Covariance Matrix Restriction</a:t>
            </a:r>
          </a:p>
        </p:txBody>
      </p:sp>
      <p:sp>
        <p:nvSpPr>
          <p:cNvPr id="5" name="Subtitle 4">
            <a:extLst>
              <a:ext uri="{FF2B5EF4-FFF2-40B4-BE49-F238E27FC236}">
                <a16:creationId xmlns:a16="http://schemas.microsoft.com/office/drawing/2014/main" id="{D05EA0F6-403C-7F5C-BDC0-FB7159974A9B}"/>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5337431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59B5A-3758-7E8F-5477-8EAFB6E0E403}"/>
              </a:ext>
            </a:extLst>
          </p:cNvPr>
          <p:cNvSpPr>
            <a:spLocks noGrp="1"/>
          </p:cNvSpPr>
          <p:nvPr>
            <p:ph type="title"/>
          </p:nvPr>
        </p:nvSpPr>
        <p:spPr/>
        <p:txBody>
          <a:bodyPr/>
          <a:lstStyle/>
          <a:p>
            <a:r>
              <a:rPr lang="en-US" dirty="0"/>
              <a:t>Full Covariance Matrix EM GMM Results</a:t>
            </a:r>
          </a:p>
        </p:txBody>
      </p:sp>
      <p:sp>
        <p:nvSpPr>
          <p:cNvPr id="4" name="Text Placeholder 7">
            <a:extLst>
              <a:ext uri="{FF2B5EF4-FFF2-40B4-BE49-F238E27FC236}">
                <a16:creationId xmlns:a16="http://schemas.microsoft.com/office/drawing/2014/main" id="{7892FF6F-9114-1DBD-6C54-15C9C6A7DE95}"/>
              </a:ext>
            </a:extLst>
          </p:cNvPr>
          <p:cNvSpPr txBox="1">
            <a:spLocks/>
          </p:cNvSpPr>
          <p:nvPr/>
        </p:nvSpPr>
        <p:spPr>
          <a:xfrm>
            <a:off x="3737085" y="959991"/>
            <a:ext cx="3474720" cy="807720"/>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dirty="0"/>
              <a:t>Total Accuracy: 86.36%</a:t>
            </a:r>
          </a:p>
          <a:p>
            <a:endParaRPr lang="en-US" dirty="0"/>
          </a:p>
        </p:txBody>
      </p:sp>
      <p:pic>
        <p:nvPicPr>
          <p:cNvPr id="5" name="Content Placeholder 4" descr="Calendar&#10;&#10;Description automatically generated">
            <a:extLst>
              <a:ext uri="{FF2B5EF4-FFF2-40B4-BE49-F238E27FC236}">
                <a16:creationId xmlns:a16="http://schemas.microsoft.com/office/drawing/2014/main" id="{32181629-EBE7-DB2F-6569-B42909F362F0}"/>
              </a:ext>
            </a:extLst>
          </p:cNvPr>
          <p:cNvPicPr>
            <a:picLocks noChangeAspect="1"/>
          </p:cNvPicPr>
          <p:nvPr/>
        </p:nvPicPr>
        <p:blipFill>
          <a:blip r:embed="rId2"/>
          <a:stretch>
            <a:fillRect/>
          </a:stretch>
        </p:blipFill>
        <p:spPr>
          <a:xfrm>
            <a:off x="3762916" y="1363851"/>
            <a:ext cx="7421552" cy="5102316"/>
          </a:xfrm>
          <a:prstGeom prst="rect">
            <a:avLst/>
          </a:prstGeom>
        </p:spPr>
      </p:pic>
    </p:spTree>
    <p:extLst>
      <p:ext uri="{BB962C8B-B14F-4D97-AF65-F5344CB8AC3E}">
        <p14:creationId xmlns:p14="http://schemas.microsoft.com/office/powerpoint/2010/main" val="5563853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9B7F5-549B-DC45-B0A2-C90390D2A221}"/>
              </a:ext>
            </a:extLst>
          </p:cNvPr>
          <p:cNvSpPr>
            <a:spLocks noGrp="1"/>
          </p:cNvSpPr>
          <p:nvPr>
            <p:ph type="title"/>
          </p:nvPr>
        </p:nvSpPr>
        <p:spPr/>
        <p:txBody>
          <a:bodyPr/>
          <a:lstStyle/>
          <a:p>
            <a:r>
              <a:rPr lang="en-US" dirty="0"/>
              <a:t>Diagonal Covariance Matrix EM GMM Results</a:t>
            </a:r>
          </a:p>
        </p:txBody>
      </p:sp>
      <p:sp>
        <p:nvSpPr>
          <p:cNvPr id="5" name="TextBox 4">
            <a:extLst>
              <a:ext uri="{FF2B5EF4-FFF2-40B4-BE49-F238E27FC236}">
                <a16:creationId xmlns:a16="http://schemas.microsoft.com/office/drawing/2014/main" id="{801EEDE8-027A-D883-CAC8-E53D27162C51}"/>
              </a:ext>
            </a:extLst>
          </p:cNvPr>
          <p:cNvSpPr txBox="1"/>
          <p:nvPr/>
        </p:nvSpPr>
        <p:spPr>
          <a:xfrm>
            <a:off x="3859078" y="760402"/>
            <a:ext cx="2384627" cy="646331"/>
          </a:xfrm>
          <a:prstGeom prst="rect">
            <a:avLst/>
          </a:prstGeom>
          <a:noFill/>
        </p:spPr>
        <p:txBody>
          <a:bodyPr wrap="none" rtlCol="0">
            <a:spAutoFit/>
          </a:bodyPr>
          <a:lstStyle/>
          <a:p>
            <a:r>
              <a:rPr lang="en-US" dirty="0"/>
              <a:t>Total Accuracy: 78.86%</a:t>
            </a:r>
          </a:p>
          <a:p>
            <a:endParaRPr lang="en-US" dirty="0"/>
          </a:p>
        </p:txBody>
      </p:sp>
      <p:pic>
        <p:nvPicPr>
          <p:cNvPr id="4" name="Picture 3" descr="Calendar&#10;&#10;Description automatically generated">
            <a:extLst>
              <a:ext uri="{FF2B5EF4-FFF2-40B4-BE49-F238E27FC236}">
                <a16:creationId xmlns:a16="http://schemas.microsoft.com/office/drawing/2014/main" id="{E9365CC0-1ABD-8CD7-FB36-981B157E42C6}"/>
              </a:ext>
            </a:extLst>
          </p:cNvPr>
          <p:cNvPicPr>
            <a:picLocks noChangeAspect="1"/>
          </p:cNvPicPr>
          <p:nvPr/>
        </p:nvPicPr>
        <p:blipFill>
          <a:blip r:embed="rId2"/>
          <a:stretch>
            <a:fillRect/>
          </a:stretch>
        </p:blipFill>
        <p:spPr>
          <a:xfrm>
            <a:off x="3859078" y="1123837"/>
            <a:ext cx="7315200" cy="5029200"/>
          </a:xfrm>
          <a:prstGeom prst="rect">
            <a:avLst/>
          </a:prstGeom>
        </p:spPr>
      </p:pic>
    </p:spTree>
    <p:extLst>
      <p:ext uri="{BB962C8B-B14F-4D97-AF65-F5344CB8AC3E}">
        <p14:creationId xmlns:p14="http://schemas.microsoft.com/office/powerpoint/2010/main" val="27167928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9B7F5-549B-DC45-B0A2-C90390D2A221}"/>
              </a:ext>
            </a:extLst>
          </p:cNvPr>
          <p:cNvSpPr>
            <a:spLocks noGrp="1"/>
          </p:cNvSpPr>
          <p:nvPr>
            <p:ph type="title"/>
          </p:nvPr>
        </p:nvSpPr>
        <p:spPr/>
        <p:txBody>
          <a:bodyPr/>
          <a:lstStyle/>
          <a:p>
            <a:r>
              <a:rPr lang="en-US" dirty="0"/>
              <a:t>Spherical Covariance Matrix EM GMM Results</a:t>
            </a:r>
          </a:p>
        </p:txBody>
      </p:sp>
      <p:sp>
        <p:nvSpPr>
          <p:cNvPr id="5" name="TextBox 4">
            <a:extLst>
              <a:ext uri="{FF2B5EF4-FFF2-40B4-BE49-F238E27FC236}">
                <a16:creationId xmlns:a16="http://schemas.microsoft.com/office/drawing/2014/main" id="{801EEDE8-027A-D883-CAC8-E53D27162C51}"/>
              </a:ext>
            </a:extLst>
          </p:cNvPr>
          <p:cNvSpPr txBox="1"/>
          <p:nvPr/>
        </p:nvSpPr>
        <p:spPr>
          <a:xfrm>
            <a:off x="3859078" y="760402"/>
            <a:ext cx="2395849" cy="646331"/>
          </a:xfrm>
          <a:prstGeom prst="rect">
            <a:avLst/>
          </a:prstGeom>
          <a:noFill/>
        </p:spPr>
        <p:txBody>
          <a:bodyPr wrap="none" rtlCol="0">
            <a:spAutoFit/>
          </a:bodyPr>
          <a:lstStyle/>
          <a:p>
            <a:r>
              <a:rPr lang="en-US" dirty="0"/>
              <a:t>Total Accuracy: 60.45%</a:t>
            </a:r>
          </a:p>
          <a:p>
            <a:endParaRPr lang="en-US" dirty="0"/>
          </a:p>
        </p:txBody>
      </p:sp>
      <p:pic>
        <p:nvPicPr>
          <p:cNvPr id="7" name="Picture 6" descr="A picture containing calendar&#10;&#10;Description automatically generated">
            <a:extLst>
              <a:ext uri="{FF2B5EF4-FFF2-40B4-BE49-F238E27FC236}">
                <a16:creationId xmlns:a16="http://schemas.microsoft.com/office/drawing/2014/main" id="{1906DE58-E6CD-9CF5-E0FF-8F89D6693C26}"/>
              </a:ext>
            </a:extLst>
          </p:cNvPr>
          <p:cNvPicPr>
            <a:picLocks noChangeAspect="1"/>
          </p:cNvPicPr>
          <p:nvPr/>
        </p:nvPicPr>
        <p:blipFill>
          <a:blip r:embed="rId2"/>
          <a:stretch>
            <a:fillRect/>
          </a:stretch>
        </p:blipFill>
        <p:spPr>
          <a:xfrm>
            <a:off x="4127715" y="1123837"/>
            <a:ext cx="7315200" cy="5029200"/>
          </a:xfrm>
          <a:prstGeom prst="rect">
            <a:avLst/>
          </a:prstGeom>
        </p:spPr>
      </p:pic>
    </p:spTree>
    <p:extLst>
      <p:ext uri="{BB962C8B-B14F-4D97-AF65-F5344CB8AC3E}">
        <p14:creationId xmlns:p14="http://schemas.microsoft.com/office/powerpoint/2010/main" val="39112770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67BBF-E256-D1D6-A3C4-6AB5C8C2B15B}"/>
              </a:ext>
            </a:extLst>
          </p:cNvPr>
          <p:cNvSpPr>
            <a:spLocks noGrp="1"/>
          </p:cNvSpPr>
          <p:nvPr>
            <p:ph type="title"/>
          </p:nvPr>
        </p:nvSpPr>
        <p:spPr/>
        <p:txBody>
          <a:bodyPr/>
          <a:lstStyle/>
          <a:p>
            <a:r>
              <a:rPr lang="en-US" dirty="0"/>
              <a:t>Which is best?</a:t>
            </a:r>
          </a:p>
        </p:txBody>
      </p:sp>
      <p:sp>
        <p:nvSpPr>
          <p:cNvPr id="7" name="TextBox 6">
            <a:extLst>
              <a:ext uri="{FF2B5EF4-FFF2-40B4-BE49-F238E27FC236}">
                <a16:creationId xmlns:a16="http://schemas.microsoft.com/office/drawing/2014/main" id="{38F2E8F8-2295-1F7A-6DB3-CCD22F4BF479}"/>
              </a:ext>
            </a:extLst>
          </p:cNvPr>
          <p:cNvSpPr txBox="1"/>
          <p:nvPr/>
        </p:nvSpPr>
        <p:spPr>
          <a:xfrm>
            <a:off x="3673098" y="1573288"/>
            <a:ext cx="7997126" cy="3416320"/>
          </a:xfrm>
          <a:prstGeom prst="rect">
            <a:avLst/>
          </a:prstGeom>
          <a:noFill/>
        </p:spPr>
        <p:txBody>
          <a:bodyPr wrap="square" rtlCol="0">
            <a:spAutoFit/>
          </a:bodyPr>
          <a:lstStyle/>
          <a:p>
            <a:r>
              <a:rPr lang="en-US" dirty="0"/>
              <a:t>The code runtime is spent mostly on the  classification step, not the GMM fitting</a:t>
            </a:r>
          </a:p>
          <a:p>
            <a:r>
              <a:rPr lang="en-US" dirty="0"/>
              <a:t>step. As this only happens once per code run and is dwarfed in runtime by the classification, it makes sense to disregard the slight performance differences between the covariance matrix shapes in the </a:t>
            </a:r>
            <a:r>
              <a:rPr lang="en-US" dirty="0" err="1"/>
              <a:t>SciKitLearn</a:t>
            </a:r>
            <a:r>
              <a:rPr lang="en-US" dirty="0"/>
              <a:t> GMM implementation and select the matrix shape that leads to the greatest accuracy in classification. As expected, the full covariance matrix fit the data best. Spherical constraints were the worst, suggesting that the clusters (13D, so they can not be visualized) have higher-dimensional ellipsoid shapes instead of spherical ones where identical vectors along each axis are suitable for fitting. As the previous results show, the accuracy increases in classification with each increase in covariance matrix flexibility. So, as the runtime for the GMM fitting step is not a huge concern, selecting a full covariance matrix is a wise modeling choice.</a:t>
            </a:r>
          </a:p>
        </p:txBody>
      </p:sp>
    </p:spTree>
    <p:extLst>
      <p:ext uri="{BB962C8B-B14F-4D97-AF65-F5344CB8AC3E}">
        <p14:creationId xmlns:p14="http://schemas.microsoft.com/office/powerpoint/2010/main" val="37458832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EAA31B-D68F-918B-4643-636B4DC645AF}"/>
              </a:ext>
            </a:extLst>
          </p:cNvPr>
          <p:cNvSpPr>
            <a:spLocks noGrp="1"/>
          </p:cNvSpPr>
          <p:nvPr>
            <p:ph type="ctrTitle"/>
          </p:nvPr>
        </p:nvSpPr>
        <p:spPr/>
        <p:txBody>
          <a:bodyPr/>
          <a:lstStyle/>
          <a:p>
            <a:r>
              <a:rPr lang="en-US" dirty="0"/>
              <a:t>Conclusions</a:t>
            </a:r>
          </a:p>
        </p:txBody>
      </p:sp>
      <p:sp>
        <p:nvSpPr>
          <p:cNvPr id="5" name="Subtitle 4">
            <a:extLst>
              <a:ext uri="{FF2B5EF4-FFF2-40B4-BE49-F238E27FC236}">
                <a16:creationId xmlns:a16="http://schemas.microsoft.com/office/drawing/2014/main" id="{EEBE3526-5470-4A71-8E12-AC7194E2128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083969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A8212-73A4-B36D-AD5E-C5E0F89F1E9C}"/>
              </a:ext>
            </a:extLst>
          </p:cNvPr>
          <p:cNvSpPr>
            <a:spLocks noGrp="1"/>
          </p:cNvSpPr>
          <p:nvPr>
            <p:ph type="title"/>
          </p:nvPr>
        </p:nvSpPr>
        <p:spPr/>
        <p:txBody>
          <a:bodyPr/>
          <a:lstStyle/>
          <a:p>
            <a:r>
              <a:rPr lang="en-US" dirty="0"/>
              <a:t>Final Model</a:t>
            </a:r>
          </a:p>
        </p:txBody>
      </p:sp>
      <p:sp>
        <p:nvSpPr>
          <p:cNvPr id="4" name="TextBox 3">
            <a:extLst>
              <a:ext uri="{FF2B5EF4-FFF2-40B4-BE49-F238E27FC236}">
                <a16:creationId xmlns:a16="http://schemas.microsoft.com/office/drawing/2014/main" id="{BB46F2B4-C5FB-8E41-1C08-CB75640D8597}"/>
              </a:ext>
            </a:extLst>
          </p:cNvPr>
          <p:cNvSpPr txBox="1"/>
          <p:nvPr/>
        </p:nvSpPr>
        <p:spPr>
          <a:xfrm>
            <a:off x="3905573" y="836908"/>
            <a:ext cx="7888637" cy="1754326"/>
          </a:xfrm>
          <a:prstGeom prst="rect">
            <a:avLst/>
          </a:prstGeom>
          <a:noFill/>
        </p:spPr>
        <p:txBody>
          <a:bodyPr wrap="square" rtlCol="0">
            <a:spAutoFit/>
          </a:bodyPr>
          <a:lstStyle/>
          <a:p>
            <a:r>
              <a:rPr lang="en-US" dirty="0"/>
              <a:t>Based on the modeling choices explored, the best model achieved was the GMM EM model with a full covariance matrix, the 1</a:t>
            </a:r>
            <a:r>
              <a:rPr lang="en-US" baseline="30000" dirty="0"/>
              <a:t>st</a:t>
            </a:r>
            <a:r>
              <a:rPr lang="en-US" dirty="0"/>
              <a:t> MFCC removed, and number of clusters decided with an elbow plot for each digit. The runtime between options explored was not appreciably different, and this combination of choices yielded the model with the greatest accuracy.</a:t>
            </a:r>
          </a:p>
          <a:p>
            <a:endParaRPr lang="en-US" dirty="0"/>
          </a:p>
        </p:txBody>
      </p:sp>
      <p:pic>
        <p:nvPicPr>
          <p:cNvPr id="6" name="Picture 5" descr="Calendar&#10;&#10;Description automatically generated">
            <a:extLst>
              <a:ext uri="{FF2B5EF4-FFF2-40B4-BE49-F238E27FC236}">
                <a16:creationId xmlns:a16="http://schemas.microsoft.com/office/drawing/2014/main" id="{55284E76-0485-C106-866F-EFA9AAE6F870}"/>
              </a:ext>
            </a:extLst>
          </p:cNvPr>
          <p:cNvPicPr>
            <a:picLocks noChangeAspect="1"/>
          </p:cNvPicPr>
          <p:nvPr/>
        </p:nvPicPr>
        <p:blipFill>
          <a:blip r:embed="rId2"/>
          <a:stretch>
            <a:fillRect/>
          </a:stretch>
        </p:blipFill>
        <p:spPr>
          <a:xfrm>
            <a:off x="5996072" y="2287114"/>
            <a:ext cx="5798138" cy="4570886"/>
          </a:xfrm>
          <a:prstGeom prst="rect">
            <a:avLst/>
          </a:prstGeom>
        </p:spPr>
      </p:pic>
      <p:sp>
        <p:nvSpPr>
          <p:cNvPr id="7" name="TextBox 6">
            <a:extLst>
              <a:ext uri="{FF2B5EF4-FFF2-40B4-BE49-F238E27FC236}">
                <a16:creationId xmlns:a16="http://schemas.microsoft.com/office/drawing/2014/main" id="{FCB4F360-C7B7-25F3-87FB-EEA67E52CF22}"/>
              </a:ext>
            </a:extLst>
          </p:cNvPr>
          <p:cNvSpPr txBox="1"/>
          <p:nvPr/>
        </p:nvSpPr>
        <p:spPr>
          <a:xfrm>
            <a:off x="4200041" y="2836190"/>
            <a:ext cx="1768241" cy="369332"/>
          </a:xfrm>
          <a:prstGeom prst="rect">
            <a:avLst/>
          </a:prstGeom>
          <a:noFill/>
        </p:spPr>
        <p:txBody>
          <a:bodyPr wrap="none" rtlCol="0">
            <a:spAutoFit/>
          </a:bodyPr>
          <a:lstStyle/>
          <a:p>
            <a:r>
              <a:rPr lang="en-US" dirty="0"/>
              <a:t>Accuracy: 86.6%</a:t>
            </a:r>
          </a:p>
        </p:txBody>
      </p:sp>
    </p:spTree>
    <p:extLst>
      <p:ext uri="{BB962C8B-B14F-4D97-AF65-F5344CB8AC3E}">
        <p14:creationId xmlns:p14="http://schemas.microsoft.com/office/powerpoint/2010/main" val="1623365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96BD0E-C72E-9995-F8E3-00B9B0FDA719}"/>
              </a:ext>
            </a:extLst>
          </p:cNvPr>
          <p:cNvSpPr>
            <a:spLocks noGrp="1"/>
          </p:cNvSpPr>
          <p:nvPr>
            <p:ph type="title"/>
          </p:nvPr>
        </p:nvSpPr>
        <p:spPr/>
        <p:txBody>
          <a:bodyPr/>
          <a:lstStyle/>
          <a:p>
            <a:pPr algn="ctr"/>
            <a:r>
              <a:rPr lang="en-US" dirty="0"/>
              <a:t>Project Importance</a:t>
            </a:r>
          </a:p>
        </p:txBody>
      </p:sp>
      <p:sp>
        <p:nvSpPr>
          <p:cNvPr id="5" name="Text Placeholder 4">
            <a:extLst>
              <a:ext uri="{FF2B5EF4-FFF2-40B4-BE49-F238E27FC236}">
                <a16:creationId xmlns:a16="http://schemas.microsoft.com/office/drawing/2014/main" id="{3FFDC412-DAE2-9065-B87C-D82E28AC4523}"/>
              </a:ext>
            </a:extLst>
          </p:cNvPr>
          <p:cNvSpPr>
            <a:spLocks noGrp="1"/>
          </p:cNvSpPr>
          <p:nvPr>
            <p:ph type="body" idx="1"/>
          </p:nvPr>
        </p:nvSpPr>
        <p:spPr>
          <a:xfrm>
            <a:off x="3867911" y="1089765"/>
            <a:ext cx="7425271" cy="807720"/>
          </a:xfrm>
        </p:spPr>
        <p:txBody>
          <a:bodyPr>
            <a:normAutofit/>
          </a:bodyPr>
          <a:lstStyle/>
          <a:p>
            <a:r>
              <a:rPr lang="en-US" dirty="0">
                <a:solidFill>
                  <a:schemeClr val="accent6"/>
                </a:solidFill>
              </a:rPr>
              <a:t>Voice/recording classification is a growing technology space with large economic boons for the best solutions.</a:t>
            </a:r>
          </a:p>
        </p:txBody>
      </p:sp>
      <p:sp>
        <p:nvSpPr>
          <p:cNvPr id="14" name="TextBox 13">
            <a:extLst>
              <a:ext uri="{FF2B5EF4-FFF2-40B4-BE49-F238E27FC236}">
                <a16:creationId xmlns:a16="http://schemas.microsoft.com/office/drawing/2014/main" id="{61E8ADB6-E36B-03A6-7549-EE06FF270E32}"/>
              </a:ext>
            </a:extLst>
          </p:cNvPr>
          <p:cNvSpPr txBox="1"/>
          <p:nvPr/>
        </p:nvSpPr>
        <p:spPr>
          <a:xfrm>
            <a:off x="3667886" y="1832151"/>
            <a:ext cx="5104639" cy="5078313"/>
          </a:xfrm>
          <a:prstGeom prst="rect">
            <a:avLst/>
          </a:prstGeom>
          <a:noFill/>
        </p:spPr>
        <p:txBody>
          <a:bodyPr wrap="square" rtlCol="0">
            <a:spAutoFit/>
          </a:bodyPr>
          <a:lstStyle/>
          <a:p>
            <a:r>
              <a:rPr lang="en-US" dirty="0"/>
              <a:t>	Determination of the most effective modelling options for MFCC-based classifiers will allow for optimal classification on voice recordings that can reliable be represented in this basis. Efficient voice recognition is an important technological hurdle as humans implement more Internet-Of-Things (IOT) devices into daily life. Buggy voice commands are common when dealing with car voice control or one of the various voice assistant products on the market (Alexa, Siri, etc.). As IOT devices like these become further integrated into daily life, there will be significant competition in the space. Thus, there is a substantial competitive and economic advantage to developing a system that models spoken data optimally to make classification as effective as possible. </a:t>
            </a:r>
          </a:p>
          <a:p>
            <a:endParaRPr lang="en-US" dirty="0"/>
          </a:p>
          <a:p>
            <a:endParaRPr lang="en-US" dirty="0"/>
          </a:p>
        </p:txBody>
      </p:sp>
      <p:sp>
        <p:nvSpPr>
          <p:cNvPr id="11" name="TextBox 10">
            <a:extLst>
              <a:ext uri="{FF2B5EF4-FFF2-40B4-BE49-F238E27FC236}">
                <a16:creationId xmlns:a16="http://schemas.microsoft.com/office/drawing/2014/main" id="{67D7B951-B629-6EC2-C7E2-E63E060CE66C}"/>
              </a:ext>
            </a:extLst>
          </p:cNvPr>
          <p:cNvSpPr txBox="1"/>
          <p:nvPr/>
        </p:nvSpPr>
        <p:spPr>
          <a:xfrm>
            <a:off x="8601075" y="1832151"/>
            <a:ext cx="2863557" cy="4801314"/>
          </a:xfrm>
          <a:prstGeom prst="rect">
            <a:avLst/>
          </a:prstGeom>
          <a:noFill/>
        </p:spPr>
        <p:txBody>
          <a:bodyPr wrap="square" rtlCol="0">
            <a:spAutoFit/>
          </a:bodyPr>
          <a:lstStyle/>
          <a:p>
            <a:r>
              <a:rPr lang="en-US" dirty="0"/>
              <a:t>	MFCC based classifiers have numerous real-world applications in identifying the differences in patterns between two speakers and allowing new speech samples to then be classified by speaker efficiently. MFCC calculation can be used to produce a text-dependent speaker identification model (Ashish). This is a very valuable feature as voice assistant products look to adapt to the voices of their end users.</a:t>
            </a:r>
          </a:p>
        </p:txBody>
      </p:sp>
    </p:spTree>
    <p:extLst>
      <p:ext uri="{BB962C8B-B14F-4D97-AF65-F5344CB8AC3E}">
        <p14:creationId xmlns:p14="http://schemas.microsoft.com/office/powerpoint/2010/main" val="18411973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D548B-E57C-1AD9-72CF-B31314CCD7FC}"/>
              </a:ext>
            </a:extLst>
          </p:cNvPr>
          <p:cNvSpPr>
            <a:spLocks noGrp="1"/>
          </p:cNvSpPr>
          <p:nvPr>
            <p:ph type="title"/>
          </p:nvPr>
        </p:nvSpPr>
        <p:spPr/>
        <p:txBody>
          <a:bodyPr/>
          <a:lstStyle/>
          <a:p>
            <a:r>
              <a:rPr lang="en-US" dirty="0"/>
              <a:t>Important Modeling Decisions</a:t>
            </a:r>
          </a:p>
        </p:txBody>
      </p:sp>
      <p:sp>
        <p:nvSpPr>
          <p:cNvPr id="4" name="TextBox 3">
            <a:extLst>
              <a:ext uri="{FF2B5EF4-FFF2-40B4-BE49-F238E27FC236}">
                <a16:creationId xmlns:a16="http://schemas.microsoft.com/office/drawing/2014/main" id="{D5C1C691-6863-39BD-E9BD-035542DE40F7}"/>
              </a:ext>
            </a:extLst>
          </p:cNvPr>
          <p:cNvSpPr txBox="1"/>
          <p:nvPr/>
        </p:nvSpPr>
        <p:spPr>
          <a:xfrm>
            <a:off x="4107051" y="1123837"/>
            <a:ext cx="7113722" cy="5355312"/>
          </a:xfrm>
          <a:prstGeom prst="rect">
            <a:avLst/>
          </a:prstGeom>
          <a:noFill/>
        </p:spPr>
        <p:txBody>
          <a:bodyPr wrap="square" rtlCol="0">
            <a:spAutoFit/>
          </a:bodyPr>
          <a:lstStyle/>
          <a:p>
            <a:r>
              <a:rPr lang="en-US" dirty="0"/>
              <a:t>The choice of K-Means or EM clustering to generate a GMM is an important modeling choice. There was a significant gain in model accuracy yielded just by changing this parameter of the classifier. This is because K-Means clusters based on less information: EM determines clusters based on both mean and covariance. </a:t>
            </a:r>
          </a:p>
          <a:p>
            <a:endParaRPr lang="en-US" dirty="0"/>
          </a:p>
          <a:p>
            <a:r>
              <a:rPr lang="en-US" dirty="0"/>
              <a:t>The choice of covariance matrix shape also impacts the results significantly. Less constrained covariance matrices yielded much better results, all while compromising very little on runtime. This is because less constrained matrices have more flexible shapes and can fit the data shape better in general. So, it is essential to examine the model results with each covariance matrix shape and determine which is most appropriate for the underlying data.</a:t>
            </a:r>
          </a:p>
          <a:p>
            <a:endParaRPr lang="en-US" dirty="0"/>
          </a:p>
          <a:p>
            <a:r>
              <a:rPr lang="en-US" dirty="0"/>
              <a:t>The choice of which MFCCs to include in the model – if one is to be removed - is also very important. My analysis of the impact of each MFCC on the model’s accuracy shows that some of the MFCCs are actually noisy in terms of classification. Removing the first coefficient improved both runtime and accuracy. </a:t>
            </a:r>
          </a:p>
        </p:txBody>
      </p:sp>
    </p:spTree>
    <p:extLst>
      <p:ext uri="{BB962C8B-B14F-4D97-AF65-F5344CB8AC3E}">
        <p14:creationId xmlns:p14="http://schemas.microsoft.com/office/powerpoint/2010/main" val="33536693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D548B-E57C-1AD9-72CF-B31314CCD7FC}"/>
              </a:ext>
            </a:extLst>
          </p:cNvPr>
          <p:cNvSpPr>
            <a:spLocks noGrp="1"/>
          </p:cNvSpPr>
          <p:nvPr>
            <p:ph type="title"/>
          </p:nvPr>
        </p:nvSpPr>
        <p:spPr/>
        <p:txBody>
          <a:bodyPr/>
          <a:lstStyle/>
          <a:p>
            <a:r>
              <a:rPr lang="en-US" dirty="0"/>
              <a:t>Unimportant Modeling Decisions</a:t>
            </a:r>
          </a:p>
        </p:txBody>
      </p:sp>
      <p:sp>
        <p:nvSpPr>
          <p:cNvPr id="4" name="TextBox 3">
            <a:extLst>
              <a:ext uri="{FF2B5EF4-FFF2-40B4-BE49-F238E27FC236}">
                <a16:creationId xmlns:a16="http://schemas.microsoft.com/office/drawing/2014/main" id="{D5C1C691-6863-39BD-E9BD-035542DE40F7}"/>
              </a:ext>
            </a:extLst>
          </p:cNvPr>
          <p:cNvSpPr txBox="1"/>
          <p:nvPr/>
        </p:nvSpPr>
        <p:spPr>
          <a:xfrm>
            <a:off x="3673098" y="2131766"/>
            <a:ext cx="7113722" cy="3139321"/>
          </a:xfrm>
          <a:prstGeom prst="rect">
            <a:avLst/>
          </a:prstGeom>
          <a:noFill/>
        </p:spPr>
        <p:txBody>
          <a:bodyPr wrap="square" rtlCol="0">
            <a:spAutoFit/>
          </a:bodyPr>
          <a:lstStyle/>
          <a:p>
            <a:r>
              <a:rPr lang="en-US" dirty="0"/>
              <a:t>The choice to remove a single MFCC did not substantially increase the accuracy or runtime of the model. Despite identifying a potentially noisy 1</a:t>
            </a:r>
            <a:r>
              <a:rPr lang="en-US" baseline="30000" dirty="0"/>
              <a:t>st</a:t>
            </a:r>
            <a:r>
              <a:rPr lang="en-US" dirty="0"/>
              <a:t> MFCC, the results achieved in removing it may not warrant the time spent to analyze the model sans each MFCC and determine this information. So, unless dimensionality can be more significantly reduced (not the case in this project as accuracy started to plummet after 1 MFCC) successfully, this feature is not of cardinal importance to the model’s overall performance. As the PCA results would suggest that the MFCCs are relatively independent, losing 1/13 feature points still provides enough variance for the classifier to work similarly. </a:t>
            </a:r>
          </a:p>
          <a:p>
            <a:endParaRPr lang="en-US" dirty="0"/>
          </a:p>
        </p:txBody>
      </p:sp>
    </p:spTree>
    <p:extLst>
      <p:ext uri="{BB962C8B-B14F-4D97-AF65-F5344CB8AC3E}">
        <p14:creationId xmlns:p14="http://schemas.microsoft.com/office/powerpoint/2010/main" val="12581409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BDFB9-9278-9F84-E7E5-9DCFA466F3F7}"/>
              </a:ext>
            </a:extLst>
          </p:cNvPr>
          <p:cNvSpPr>
            <a:spLocks noGrp="1"/>
          </p:cNvSpPr>
          <p:nvPr>
            <p:ph type="title"/>
          </p:nvPr>
        </p:nvSpPr>
        <p:spPr/>
        <p:txBody>
          <a:bodyPr/>
          <a:lstStyle/>
          <a:p>
            <a:r>
              <a:rPr lang="en-US" dirty="0"/>
              <a:t>What Went Well?</a:t>
            </a:r>
          </a:p>
        </p:txBody>
      </p:sp>
      <p:sp>
        <p:nvSpPr>
          <p:cNvPr id="5" name="TextBox 4">
            <a:extLst>
              <a:ext uri="{FF2B5EF4-FFF2-40B4-BE49-F238E27FC236}">
                <a16:creationId xmlns:a16="http://schemas.microsoft.com/office/drawing/2014/main" id="{C5212579-44C4-B063-DC97-8B18A7FB5162}"/>
              </a:ext>
            </a:extLst>
          </p:cNvPr>
          <p:cNvSpPr txBox="1"/>
          <p:nvPr/>
        </p:nvSpPr>
        <p:spPr>
          <a:xfrm>
            <a:off x="3688596" y="969393"/>
            <a:ext cx="7532176" cy="2862322"/>
          </a:xfrm>
          <a:prstGeom prst="rect">
            <a:avLst/>
          </a:prstGeom>
          <a:noFill/>
        </p:spPr>
        <p:txBody>
          <a:bodyPr wrap="square" rtlCol="0">
            <a:spAutoFit/>
          </a:bodyPr>
          <a:lstStyle/>
          <a:p>
            <a:r>
              <a:rPr lang="en-US" dirty="0"/>
              <a:t>Overall, the classification results turned out well. Going in, I expected the EM Classifier to outperform the K-Means classifier, which was indeed the case. My method for selecting the number of components in each K-Means and EM fitting yielded GMMs that fit the data well, as the accuracy was ~86% for the the final model. This is an acceptable results, given the data still contains significant variances - spoken digits from different people and genders.</a:t>
            </a:r>
          </a:p>
          <a:p>
            <a:endParaRPr lang="en-US" dirty="0"/>
          </a:p>
          <a:p>
            <a:endParaRPr lang="en-US" dirty="0"/>
          </a:p>
          <a:p>
            <a:r>
              <a:rPr lang="en-US" dirty="0"/>
              <a:t>My method of selecting an MFCC to remove also worked well, as removing the 1</a:t>
            </a:r>
            <a:r>
              <a:rPr lang="en-US" baseline="30000" dirty="0"/>
              <a:t>st</a:t>
            </a:r>
            <a:r>
              <a:rPr lang="en-US" dirty="0"/>
              <a:t> MFCC resulted in gains in both accuracy and runtime.</a:t>
            </a:r>
          </a:p>
        </p:txBody>
      </p:sp>
      <p:sp>
        <p:nvSpPr>
          <p:cNvPr id="6" name="TextBox 5">
            <a:extLst>
              <a:ext uri="{FF2B5EF4-FFF2-40B4-BE49-F238E27FC236}">
                <a16:creationId xmlns:a16="http://schemas.microsoft.com/office/drawing/2014/main" id="{A948E2C8-8EC8-F055-D744-2D7E4ECA906A}"/>
              </a:ext>
            </a:extLst>
          </p:cNvPr>
          <p:cNvSpPr txBox="1"/>
          <p:nvPr/>
        </p:nvSpPr>
        <p:spPr>
          <a:xfrm>
            <a:off x="3688596" y="4076055"/>
            <a:ext cx="7532176" cy="1754326"/>
          </a:xfrm>
          <a:prstGeom prst="rect">
            <a:avLst/>
          </a:prstGeom>
          <a:noFill/>
        </p:spPr>
        <p:txBody>
          <a:bodyPr wrap="square" rtlCol="0">
            <a:spAutoFit/>
          </a:bodyPr>
          <a:lstStyle/>
          <a:p>
            <a:r>
              <a:rPr lang="en-US" dirty="0"/>
              <a:t>My method of iteratively improving the model for subsequent modeling choice explorations was very effective and is something I would repeat, as this allowed me to isolate each new choice and work with the most efficient version of the model possible.</a:t>
            </a:r>
          </a:p>
          <a:p>
            <a:endParaRPr lang="en-US" dirty="0"/>
          </a:p>
          <a:p>
            <a:endParaRPr lang="en-US" dirty="0"/>
          </a:p>
        </p:txBody>
      </p:sp>
    </p:spTree>
    <p:extLst>
      <p:ext uri="{BB962C8B-B14F-4D97-AF65-F5344CB8AC3E}">
        <p14:creationId xmlns:p14="http://schemas.microsoft.com/office/powerpoint/2010/main" val="23363618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F54BD-98F6-B249-4723-AF70586FAEB9}"/>
              </a:ext>
            </a:extLst>
          </p:cNvPr>
          <p:cNvSpPr>
            <a:spLocks noGrp="1"/>
          </p:cNvSpPr>
          <p:nvPr>
            <p:ph type="title"/>
          </p:nvPr>
        </p:nvSpPr>
        <p:spPr/>
        <p:txBody>
          <a:bodyPr/>
          <a:lstStyle/>
          <a:p>
            <a:r>
              <a:rPr lang="en-US" dirty="0"/>
              <a:t>Lessons Learned</a:t>
            </a:r>
          </a:p>
        </p:txBody>
      </p:sp>
      <p:sp>
        <p:nvSpPr>
          <p:cNvPr id="4" name="TextBox 3">
            <a:extLst>
              <a:ext uri="{FF2B5EF4-FFF2-40B4-BE49-F238E27FC236}">
                <a16:creationId xmlns:a16="http://schemas.microsoft.com/office/drawing/2014/main" id="{4B5EFCF0-2B52-61D4-13CA-7FFEDA1F658C}"/>
              </a:ext>
            </a:extLst>
          </p:cNvPr>
          <p:cNvSpPr txBox="1"/>
          <p:nvPr/>
        </p:nvSpPr>
        <p:spPr>
          <a:xfrm>
            <a:off x="3693763" y="1544919"/>
            <a:ext cx="7718156" cy="923330"/>
          </a:xfrm>
          <a:prstGeom prst="rect">
            <a:avLst/>
          </a:prstGeom>
          <a:noFill/>
        </p:spPr>
        <p:txBody>
          <a:bodyPr wrap="square" rtlCol="0">
            <a:spAutoFit/>
          </a:bodyPr>
          <a:lstStyle/>
          <a:p>
            <a:r>
              <a:rPr lang="en-US" dirty="0"/>
              <a:t>Allotting more time at the project’s conclusion for running the code many more times and exploring more modeling options would have improved the project. I delve more deeply into a specific example of this on the next slide. </a:t>
            </a:r>
          </a:p>
        </p:txBody>
      </p:sp>
      <p:sp>
        <p:nvSpPr>
          <p:cNvPr id="5" name="TextBox 4">
            <a:extLst>
              <a:ext uri="{FF2B5EF4-FFF2-40B4-BE49-F238E27FC236}">
                <a16:creationId xmlns:a16="http://schemas.microsoft.com/office/drawing/2014/main" id="{5D809940-E370-4718-95B6-8BF374ADF905}"/>
              </a:ext>
            </a:extLst>
          </p:cNvPr>
          <p:cNvSpPr txBox="1"/>
          <p:nvPr/>
        </p:nvSpPr>
        <p:spPr>
          <a:xfrm>
            <a:off x="3693763" y="3429000"/>
            <a:ext cx="7919634" cy="2031325"/>
          </a:xfrm>
          <a:prstGeom prst="rect">
            <a:avLst/>
          </a:prstGeom>
          <a:noFill/>
        </p:spPr>
        <p:txBody>
          <a:bodyPr wrap="square" rtlCol="0">
            <a:spAutoFit/>
          </a:bodyPr>
          <a:lstStyle/>
          <a:p>
            <a:r>
              <a:rPr lang="en-US" dirty="0"/>
              <a:t>The PCA performed in the project was not effective at reducing the dimensionality compared to just removing an MFCC. This was surprising, as I anticipated that PCA would be able to maintain some variance from each of the 13 MFCCs in its 12 component form. I was not aware that there were conditions in which PCA would not be appropriately applicable prior to beginning the project. Seeing these results inspired me to research this and understand that PCA is not effective if the data features are wholly independent. </a:t>
            </a:r>
          </a:p>
        </p:txBody>
      </p:sp>
    </p:spTree>
    <p:extLst>
      <p:ext uri="{BB962C8B-B14F-4D97-AF65-F5344CB8AC3E}">
        <p14:creationId xmlns:p14="http://schemas.microsoft.com/office/powerpoint/2010/main" val="16939065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EF0D-E790-2F1B-BE49-F573A3668264}"/>
              </a:ext>
            </a:extLst>
          </p:cNvPr>
          <p:cNvSpPr>
            <a:spLocks noGrp="1"/>
          </p:cNvSpPr>
          <p:nvPr>
            <p:ph type="title"/>
          </p:nvPr>
        </p:nvSpPr>
        <p:spPr/>
        <p:txBody>
          <a:bodyPr/>
          <a:lstStyle/>
          <a:p>
            <a:r>
              <a:rPr lang="en-US" dirty="0"/>
              <a:t>Frame Aggregation for Modeling</a:t>
            </a:r>
          </a:p>
        </p:txBody>
      </p:sp>
      <p:sp>
        <p:nvSpPr>
          <p:cNvPr id="7" name="TextBox 6">
            <a:extLst>
              <a:ext uri="{FF2B5EF4-FFF2-40B4-BE49-F238E27FC236}">
                <a16:creationId xmlns:a16="http://schemas.microsoft.com/office/drawing/2014/main" id="{898D2A10-C663-F09F-64E8-DDCD6D376275}"/>
              </a:ext>
            </a:extLst>
          </p:cNvPr>
          <p:cNvSpPr txBox="1"/>
          <p:nvPr/>
        </p:nvSpPr>
        <p:spPr>
          <a:xfrm>
            <a:off x="3409626" y="1123837"/>
            <a:ext cx="8529455" cy="3693319"/>
          </a:xfrm>
          <a:prstGeom prst="rect">
            <a:avLst/>
          </a:prstGeom>
          <a:noFill/>
        </p:spPr>
        <p:txBody>
          <a:bodyPr wrap="square" rtlCol="0">
            <a:spAutoFit/>
          </a:bodyPr>
          <a:lstStyle/>
          <a:p>
            <a:r>
              <a:rPr lang="en-US" dirty="0"/>
              <a:t>K-Means and EM required data input vectors of 13 dimensions each. As each block consists of several frame vectors like this, it was initially unintuitive to select a way to represent the blocks in a format that can be clustered. After experimenting with many approaches in code, it became clear that concatenating the frames together and fitting the GMMs to the concatenated block data made the most sense and yielded proper results. This was done in throughout the modeling procedures of this project. In order to reduce the amount of data, it would be possible to potentially identify the key frames by examining MFCC variance values and then fit/test the models based on only these frames. Next steps to improve model runtime could be to implement a variance-based frame selector that tries to trim the number of MFCC frame vectors in each block. This would speed up classification and potentially not impact accuracy very much. Given the runtime of the model, there was not enough time remaining at the end to adequately explore this modeling choice. </a:t>
            </a:r>
          </a:p>
        </p:txBody>
      </p:sp>
    </p:spTree>
    <p:extLst>
      <p:ext uri="{BB962C8B-B14F-4D97-AF65-F5344CB8AC3E}">
        <p14:creationId xmlns:p14="http://schemas.microsoft.com/office/powerpoint/2010/main" val="37704493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CC9B95-1582-A287-D6EF-2DF84117621A}"/>
              </a:ext>
            </a:extLst>
          </p:cNvPr>
          <p:cNvSpPr>
            <a:spLocks noGrp="1"/>
          </p:cNvSpPr>
          <p:nvPr>
            <p:ph type="ctrTitle"/>
          </p:nvPr>
        </p:nvSpPr>
        <p:spPr/>
        <p:txBody>
          <a:bodyPr/>
          <a:lstStyle/>
          <a:p>
            <a:r>
              <a:rPr lang="en-US" dirty="0"/>
              <a:t>Collaborators</a:t>
            </a:r>
          </a:p>
        </p:txBody>
      </p:sp>
      <p:sp>
        <p:nvSpPr>
          <p:cNvPr id="5" name="Subtitle 4">
            <a:extLst>
              <a:ext uri="{FF2B5EF4-FFF2-40B4-BE49-F238E27FC236}">
                <a16:creationId xmlns:a16="http://schemas.microsoft.com/office/drawing/2014/main" id="{81EF9FD3-8DA5-808B-7E23-A34AB6089E06}"/>
              </a:ext>
            </a:extLst>
          </p:cNvPr>
          <p:cNvSpPr>
            <a:spLocks noGrp="1"/>
          </p:cNvSpPr>
          <p:nvPr>
            <p:ph type="subTitle" idx="1"/>
          </p:nvPr>
        </p:nvSpPr>
        <p:spPr/>
        <p:txBody>
          <a:bodyPr>
            <a:normAutofit lnSpcReduction="10000"/>
          </a:bodyPr>
          <a:lstStyle/>
          <a:p>
            <a:r>
              <a:rPr lang="en-US" dirty="0"/>
              <a:t>I discussed grouping the data and pseudocode with Monty Truitt on one occasion. We did not exchange code or other resources.</a:t>
            </a:r>
          </a:p>
        </p:txBody>
      </p:sp>
    </p:spTree>
    <p:extLst>
      <p:ext uri="{BB962C8B-B14F-4D97-AF65-F5344CB8AC3E}">
        <p14:creationId xmlns:p14="http://schemas.microsoft.com/office/powerpoint/2010/main" val="15222575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6462972-8EC0-3C46-E6F2-948E8741E2B9}"/>
              </a:ext>
            </a:extLst>
          </p:cNvPr>
          <p:cNvSpPr>
            <a:spLocks noGrp="1"/>
          </p:cNvSpPr>
          <p:nvPr>
            <p:ph type="ctrTitle"/>
          </p:nvPr>
        </p:nvSpPr>
        <p:spPr/>
        <p:txBody>
          <a:bodyPr/>
          <a:lstStyle/>
          <a:p>
            <a:r>
              <a:rPr lang="en-US" dirty="0"/>
              <a:t>Citations</a:t>
            </a:r>
          </a:p>
        </p:txBody>
      </p:sp>
      <p:sp>
        <p:nvSpPr>
          <p:cNvPr id="8" name="Subtitle 7">
            <a:extLst>
              <a:ext uri="{FF2B5EF4-FFF2-40B4-BE49-F238E27FC236}">
                <a16:creationId xmlns:a16="http://schemas.microsoft.com/office/drawing/2014/main" id="{9670650C-4D32-B0BD-1E49-30055C06E87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7274323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D5BCF44-8AA4-D7F4-7695-37800C648932}"/>
              </a:ext>
            </a:extLst>
          </p:cNvPr>
          <p:cNvSpPr txBox="1"/>
          <p:nvPr/>
        </p:nvSpPr>
        <p:spPr>
          <a:xfrm>
            <a:off x="100013" y="185739"/>
            <a:ext cx="10372726" cy="6186309"/>
          </a:xfrm>
          <a:prstGeom prst="rect">
            <a:avLst/>
          </a:prstGeom>
          <a:noFill/>
        </p:spPr>
        <p:txBody>
          <a:bodyPr wrap="square" rtlCol="0">
            <a:spAutoFit/>
          </a:bodyPr>
          <a:lstStyle/>
          <a:p>
            <a:r>
              <a:rPr lang="en-US" dirty="0">
                <a:effectLst/>
              </a:rPr>
              <a:t>Arabic Numbers: How to Count in Arabic. </a:t>
            </a:r>
            <a:r>
              <a:rPr lang="en-US" i="1" dirty="0">
                <a:effectLst/>
              </a:rPr>
              <a:t>ArabicPod101.Com Blog</a:t>
            </a:r>
            <a:r>
              <a:rPr lang="en-US" dirty="0">
                <a:effectLst/>
              </a:rPr>
              <a:t>, 25 Oct. 2019, 	https://www.arabicpod101.com/blog/2019/10/24/</a:t>
            </a:r>
            <a:r>
              <a:rPr lang="en-US" dirty="0" err="1">
                <a:effectLst/>
              </a:rPr>
              <a:t>arabic</a:t>
            </a:r>
            <a:r>
              <a:rPr lang="en-US" dirty="0">
                <a:effectLst/>
              </a:rPr>
              <a:t>-numbers/. </a:t>
            </a:r>
            <a:endParaRPr lang="en-US" dirty="0">
              <a:solidFill>
                <a:srgbClr val="2E414F"/>
              </a:solidFill>
              <a:latin typeface="Roboto" panose="02000000000000000000" pitchFamily="2" charset="0"/>
            </a:endParaRPr>
          </a:p>
          <a:p>
            <a:r>
              <a:rPr lang="en-US" sz="1800" b="0" i="0" dirty="0">
                <a:solidFill>
                  <a:srgbClr val="2E414F"/>
                </a:solidFill>
                <a:effectLst/>
                <a:latin typeface="Roboto" panose="02000000000000000000" pitchFamily="2" charset="0"/>
              </a:rPr>
              <a:t>Ashish, Ashish et al. “IDENTIFICATION AND VERIFICATION OF SPEAKER USING MEL FREQUENCY 	CEPSTRAL COEFFICIENT.” </a:t>
            </a:r>
            <a:r>
              <a:rPr lang="en-US" sz="1800" b="0" i="1" dirty="0">
                <a:solidFill>
                  <a:srgbClr val="2E414F"/>
                </a:solidFill>
                <a:effectLst/>
                <a:latin typeface="Roboto" panose="02000000000000000000" pitchFamily="2" charset="0"/>
              </a:rPr>
              <a:t>International Journal of Information Technology &amp; Computer Sciences 	Perspectives</a:t>
            </a:r>
            <a:r>
              <a:rPr lang="en-US" sz="1800" b="0" i="0" dirty="0">
                <a:solidFill>
                  <a:srgbClr val="2E414F"/>
                </a:solidFill>
                <a:effectLst/>
                <a:latin typeface="Roboto" panose="02000000000000000000" pitchFamily="2" charset="0"/>
              </a:rPr>
              <a:t> 3 (2014): 907-913.</a:t>
            </a:r>
          </a:p>
          <a:p>
            <a:r>
              <a:rPr lang="en-US" dirty="0" err="1">
                <a:effectLst/>
              </a:rPr>
              <a:t>Bahl</a:t>
            </a:r>
            <a:r>
              <a:rPr lang="en-US" dirty="0">
                <a:effectLst/>
              </a:rPr>
              <a:t>, Lalit R., et al. “A Maximum Likelihood Approach to Continuous Speech Recognition.” </a:t>
            </a:r>
            <a:r>
              <a:rPr lang="en-US" i="1" dirty="0">
                <a:effectLst/>
              </a:rPr>
              <a:t>Readings in 	Speech Recognition</a:t>
            </a:r>
            <a:r>
              <a:rPr lang="en-US" dirty="0">
                <a:effectLst/>
              </a:rPr>
              <a:t>, 1990, pp. 308–319., https://</a:t>
            </a:r>
            <a:r>
              <a:rPr lang="en-US" dirty="0" err="1">
                <a:effectLst/>
              </a:rPr>
              <a:t>doi.org</a:t>
            </a:r>
            <a:r>
              <a:rPr lang="en-US" dirty="0">
                <a:effectLst/>
              </a:rPr>
              <a:t>/10.1016/b978-0-08-051584-7.50029-2. </a:t>
            </a:r>
          </a:p>
          <a:p>
            <a:r>
              <a:rPr lang="en-US" dirty="0">
                <a:effectLst/>
              </a:rPr>
              <a:t>Bengfort, Benjamin, et al. (2022). </a:t>
            </a:r>
            <a:r>
              <a:rPr lang="en-US" i="1" dirty="0" err="1">
                <a:effectLst/>
              </a:rPr>
              <a:t>YellowBrick</a:t>
            </a:r>
            <a:r>
              <a:rPr lang="en-US" i="1" dirty="0">
                <a:effectLst/>
              </a:rPr>
              <a:t> V1.5</a:t>
            </a:r>
            <a:r>
              <a:rPr lang="en-US" dirty="0">
                <a:effectLst/>
              </a:rPr>
              <a:t>. https://</a:t>
            </a:r>
            <a:r>
              <a:rPr lang="en-US" dirty="0" err="1">
                <a:effectLst/>
              </a:rPr>
              <a:t>doi.org</a:t>
            </a:r>
            <a:r>
              <a:rPr lang="en-US" dirty="0">
                <a:effectLst/>
              </a:rPr>
              <a:t>/10.5281/zenodo.7013541 </a:t>
            </a:r>
            <a:endParaRPr lang="en-US" sz="1800" dirty="0"/>
          </a:p>
          <a:p>
            <a:r>
              <a:rPr lang="en-US" dirty="0">
                <a:effectLst/>
              </a:rPr>
              <a:t>Chen, Tao, et al. “Probability Density Estimation via an Infinite Gaussian Mixture Model: Application to 	Statistical Process Monitoring.” </a:t>
            </a:r>
            <a:r>
              <a:rPr lang="en-US" i="1" dirty="0">
                <a:effectLst/>
              </a:rPr>
              <a:t>Journal of the Royal Statistical Society: Series C (Applied Statistics)</a:t>
            </a:r>
            <a:r>
              <a:rPr lang="en-US" dirty="0">
                <a:effectLst/>
              </a:rPr>
              <a:t>, vol. 	55, no. 5, 2006, pp. 699–715., https://</a:t>
            </a:r>
            <a:r>
              <a:rPr lang="en-US" dirty="0" err="1">
                <a:effectLst/>
              </a:rPr>
              <a:t>doi.org</a:t>
            </a:r>
            <a:r>
              <a:rPr lang="en-US" dirty="0">
                <a:effectLst/>
              </a:rPr>
              <a:t>/10.1111/j.1467-9876.2006.00560.x. </a:t>
            </a:r>
          </a:p>
          <a:p>
            <a:r>
              <a:rPr lang="en-US" dirty="0">
                <a:effectLst/>
              </a:rPr>
              <a:t>Chaudhary, Mukesh. “K-Means Clustering in Machine Learning:” </a:t>
            </a:r>
            <a:r>
              <a:rPr lang="en-US" i="1" dirty="0">
                <a:effectLst/>
              </a:rPr>
              <a:t>Medium</a:t>
            </a:r>
            <a:r>
              <a:rPr lang="en-US" dirty="0">
                <a:effectLst/>
              </a:rPr>
              <a:t>, Medium, 29 May 2020, 	</a:t>
            </a:r>
            <a:r>
              <a:rPr lang="en-US" dirty="0">
                <a:effectLst/>
                <a:hlinkClick r:id="rId2"/>
              </a:rPr>
              <a:t>https://medium.com/@cmukesh8688/k-means-clustering-in-machine-learning-252130c85e23</a:t>
            </a:r>
            <a:r>
              <a:rPr lang="en-US" dirty="0">
                <a:effectLst/>
              </a:rPr>
              <a:t>.</a:t>
            </a:r>
          </a:p>
          <a:p>
            <a:r>
              <a:rPr lang="en-US" dirty="0">
                <a:effectLst/>
              </a:rPr>
              <a:t>Fabien, </a:t>
            </a:r>
            <a:r>
              <a:rPr lang="en-US" dirty="0" err="1">
                <a:effectLst/>
              </a:rPr>
              <a:t>Maël</a:t>
            </a:r>
            <a:r>
              <a:rPr lang="en-US" dirty="0">
                <a:effectLst/>
              </a:rPr>
              <a:t>. “Expectation-Maximization for GMMS Explained.” </a:t>
            </a:r>
            <a:r>
              <a:rPr lang="en-US" i="1" dirty="0">
                <a:effectLst/>
              </a:rPr>
              <a:t>Medium</a:t>
            </a:r>
            <a:r>
              <a:rPr lang="en-US" dirty="0">
                <a:effectLst/>
              </a:rPr>
              <a:t>, Towards Data Science, 3 June 	2020, </a:t>
            </a:r>
            <a:r>
              <a:rPr lang="en-US" dirty="0">
                <a:effectLst/>
                <a:hlinkClick r:id="rId3"/>
              </a:rPr>
              <a:t>https://towardsdatascience.com/expectation-maximization-for-gmms-explained-5636161577ca</a:t>
            </a:r>
            <a:r>
              <a:rPr lang="en-US" dirty="0">
                <a:effectLst/>
              </a:rPr>
              <a:t>.</a:t>
            </a:r>
          </a:p>
          <a:p>
            <a:r>
              <a:rPr lang="en-US" dirty="0">
                <a:effectLst/>
              </a:rPr>
              <a:t>Maximum Likelihood Estimation: STAT 415. </a:t>
            </a:r>
            <a:r>
              <a:rPr lang="en-US" i="1" dirty="0" err="1">
                <a:effectLst/>
              </a:rPr>
              <a:t>PennState</a:t>
            </a:r>
            <a:r>
              <a:rPr lang="en-US" i="1" dirty="0">
                <a:effectLst/>
              </a:rPr>
              <a:t>: Statistics Online Courses</a:t>
            </a:r>
            <a:r>
              <a:rPr lang="en-US" dirty="0">
                <a:effectLst/>
              </a:rPr>
              <a:t>, 	https://</a:t>
            </a:r>
            <a:r>
              <a:rPr lang="en-US" dirty="0" err="1">
                <a:effectLst/>
              </a:rPr>
              <a:t>online.stat.psu.edu</a:t>
            </a:r>
            <a:r>
              <a:rPr lang="en-US" dirty="0">
                <a:effectLst/>
              </a:rPr>
              <a:t>/stat415/lesson/1/1.2.  </a:t>
            </a:r>
          </a:p>
          <a:p>
            <a:r>
              <a:rPr lang="en-US" sz="1800" dirty="0">
                <a:solidFill>
                  <a:srgbClr val="3A3A3D"/>
                </a:solidFill>
                <a:effectLst/>
                <a:latin typeface="MicrosoftNewTaiLue"/>
              </a:rPr>
              <a:t>Scikit-learn: Machine Learning in Python, </a:t>
            </a:r>
            <a:r>
              <a:rPr lang="en-US" sz="1800" dirty="0" err="1">
                <a:solidFill>
                  <a:srgbClr val="3A3A3D"/>
                </a:solidFill>
                <a:effectLst/>
                <a:latin typeface="MicrosoftNewTaiLue"/>
              </a:rPr>
              <a:t>Pedregosa</a:t>
            </a:r>
            <a:r>
              <a:rPr lang="en-US" sz="1800" dirty="0">
                <a:solidFill>
                  <a:srgbClr val="3A3A3D"/>
                </a:solidFill>
                <a:effectLst/>
                <a:latin typeface="MicrosoftNewTaiLue"/>
              </a:rPr>
              <a:t> et al., JMLR 12, pp. 2825-2830, 2011. </a:t>
            </a:r>
            <a:r>
              <a:rPr lang="en-US" dirty="0">
                <a:effectLst/>
              </a:rPr>
              <a:t> </a:t>
            </a:r>
            <a:endParaRPr lang="en-US" dirty="0"/>
          </a:p>
          <a:p>
            <a:r>
              <a:rPr lang="en-US" dirty="0">
                <a:effectLst/>
              </a:rPr>
              <a:t>Reynolds, Douglas. “Gaussian Mixture Models - Leap Laboratory.” </a:t>
            </a:r>
            <a:r>
              <a:rPr lang="en-US" i="1" dirty="0">
                <a:effectLst/>
              </a:rPr>
              <a:t>Gaussian Mixture Models</a:t>
            </a:r>
            <a:r>
              <a:rPr lang="en-US" dirty="0">
                <a:effectLst/>
              </a:rPr>
              <a:t>, 	http://</a:t>
            </a:r>
            <a:r>
              <a:rPr lang="en-US" dirty="0" err="1">
                <a:effectLst/>
              </a:rPr>
              <a:t>leap.ee.iisc.ac.in</a:t>
            </a:r>
            <a:r>
              <a:rPr lang="en-US" dirty="0">
                <a:effectLst/>
              </a:rPr>
              <a:t>/</a:t>
            </a:r>
            <a:r>
              <a:rPr lang="en-US" dirty="0" err="1">
                <a:effectLst/>
              </a:rPr>
              <a:t>sriram</a:t>
            </a:r>
            <a:r>
              <a:rPr lang="en-US" dirty="0">
                <a:effectLst/>
              </a:rPr>
              <a:t>/teaching/MLSP_19/refs/</a:t>
            </a:r>
            <a:r>
              <a:rPr lang="en-US" dirty="0" err="1">
                <a:effectLst/>
              </a:rPr>
              <a:t>GMM_Tutorial_Reynolds.pdf</a:t>
            </a:r>
            <a:r>
              <a:rPr lang="en-US" dirty="0">
                <a:effectLst/>
              </a:rPr>
              <a:t>. </a:t>
            </a:r>
          </a:p>
          <a:p>
            <a:endParaRPr lang="en-US" dirty="0">
              <a:effectLst/>
            </a:endParaRPr>
          </a:p>
          <a:p>
            <a:endParaRPr lang="en-US" dirty="0"/>
          </a:p>
        </p:txBody>
      </p:sp>
    </p:spTree>
    <p:extLst>
      <p:ext uri="{BB962C8B-B14F-4D97-AF65-F5344CB8AC3E}">
        <p14:creationId xmlns:p14="http://schemas.microsoft.com/office/powerpoint/2010/main" val="3466671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96BD0E-C72E-9995-F8E3-00B9B0FDA719}"/>
              </a:ext>
            </a:extLst>
          </p:cNvPr>
          <p:cNvSpPr>
            <a:spLocks noGrp="1"/>
          </p:cNvSpPr>
          <p:nvPr>
            <p:ph type="title"/>
          </p:nvPr>
        </p:nvSpPr>
        <p:spPr/>
        <p:txBody>
          <a:bodyPr/>
          <a:lstStyle/>
          <a:p>
            <a:pPr algn="ctr"/>
            <a:r>
              <a:rPr lang="en-US" dirty="0"/>
              <a:t>Interest of Others</a:t>
            </a:r>
          </a:p>
        </p:txBody>
      </p:sp>
      <p:sp>
        <p:nvSpPr>
          <p:cNvPr id="5" name="Text Placeholder 4">
            <a:extLst>
              <a:ext uri="{FF2B5EF4-FFF2-40B4-BE49-F238E27FC236}">
                <a16:creationId xmlns:a16="http://schemas.microsoft.com/office/drawing/2014/main" id="{3FFDC412-DAE2-9065-B87C-D82E28AC4523}"/>
              </a:ext>
            </a:extLst>
          </p:cNvPr>
          <p:cNvSpPr>
            <a:spLocks noGrp="1"/>
          </p:cNvSpPr>
          <p:nvPr>
            <p:ph type="body" idx="1"/>
          </p:nvPr>
        </p:nvSpPr>
        <p:spPr>
          <a:xfrm>
            <a:off x="3667886" y="1024431"/>
            <a:ext cx="8271195" cy="807720"/>
          </a:xfrm>
        </p:spPr>
        <p:txBody>
          <a:bodyPr>
            <a:normAutofit/>
          </a:bodyPr>
          <a:lstStyle/>
          <a:p>
            <a:r>
              <a:rPr lang="en-US" dirty="0">
                <a:solidFill>
                  <a:schemeClr val="accent6"/>
                </a:solidFill>
              </a:rPr>
              <a:t>The modeling techniques employed in this project are extensible to any data space that can be represented as feature vectors</a:t>
            </a:r>
          </a:p>
        </p:txBody>
      </p:sp>
      <p:sp>
        <p:nvSpPr>
          <p:cNvPr id="7" name="TextBox 6">
            <a:extLst>
              <a:ext uri="{FF2B5EF4-FFF2-40B4-BE49-F238E27FC236}">
                <a16:creationId xmlns:a16="http://schemas.microsoft.com/office/drawing/2014/main" id="{266150FA-253C-034F-197B-6ADC999EAF8E}"/>
              </a:ext>
            </a:extLst>
          </p:cNvPr>
          <p:cNvSpPr txBox="1"/>
          <p:nvPr/>
        </p:nvSpPr>
        <p:spPr>
          <a:xfrm>
            <a:off x="3457575" y="2157413"/>
            <a:ext cx="8271195" cy="4247317"/>
          </a:xfrm>
          <a:prstGeom prst="rect">
            <a:avLst/>
          </a:prstGeom>
          <a:noFill/>
        </p:spPr>
        <p:txBody>
          <a:bodyPr wrap="square" rtlCol="0">
            <a:spAutoFit/>
          </a:bodyPr>
          <a:lstStyle/>
          <a:p>
            <a:r>
              <a:rPr lang="en-US" dirty="0"/>
              <a:t>The modeling techniques explored in this project are extensible to many other data sets across various disciplines and pockets of Machine Learning. Aside the idea of MFCCs, any data set that can be represented as a series of feature vectors whose components provide a pattern that defines a classification problem can benefit from understanding the modeling techniques explored in this problem. Although more cutting-edge techniques exist in applying Machine Learning to speech recognition, the underlying process of  fitting GMMs to a dataset to identify clusters that adequately fit them is still used in many problems. GMMs may be used to segment customer data into clusters, identify gene expression patterns in biological dataset, and model many other natural events which are hypothesized to occur under the normal distributions. So, examining the process of generating multiple GMM fits based upon different modeling assumptions and then comparing their respective ML classifier performances can provide a general procedure for efficiently approaching these related problems.</a:t>
            </a:r>
          </a:p>
          <a:p>
            <a:endParaRPr lang="en-US" dirty="0"/>
          </a:p>
        </p:txBody>
      </p:sp>
    </p:spTree>
    <p:extLst>
      <p:ext uri="{BB962C8B-B14F-4D97-AF65-F5344CB8AC3E}">
        <p14:creationId xmlns:p14="http://schemas.microsoft.com/office/powerpoint/2010/main" val="3414816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96BD0E-C72E-9995-F8E3-00B9B0FDA719}"/>
              </a:ext>
            </a:extLst>
          </p:cNvPr>
          <p:cNvSpPr>
            <a:spLocks noGrp="1"/>
          </p:cNvSpPr>
          <p:nvPr>
            <p:ph type="title"/>
          </p:nvPr>
        </p:nvSpPr>
        <p:spPr/>
        <p:txBody>
          <a:bodyPr/>
          <a:lstStyle/>
          <a:p>
            <a:pPr algn="ctr"/>
            <a:r>
              <a:rPr lang="en-US" dirty="0"/>
              <a:t>Specific Application – Manufacturing Process Monitoring</a:t>
            </a:r>
          </a:p>
        </p:txBody>
      </p:sp>
      <p:sp>
        <p:nvSpPr>
          <p:cNvPr id="5" name="Text Placeholder 4">
            <a:extLst>
              <a:ext uri="{FF2B5EF4-FFF2-40B4-BE49-F238E27FC236}">
                <a16:creationId xmlns:a16="http://schemas.microsoft.com/office/drawing/2014/main" id="{3FFDC412-DAE2-9065-B87C-D82E28AC4523}"/>
              </a:ext>
            </a:extLst>
          </p:cNvPr>
          <p:cNvSpPr>
            <a:spLocks noGrp="1"/>
          </p:cNvSpPr>
          <p:nvPr>
            <p:ph type="body" idx="1"/>
          </p:nvPr>
        </p:nvSpPr>
        <p:spPr>
          <a:xfrm>
            <a:off x="3919280" y="1089765"/>
            <a:ext cx="7373902" cy="430563"/>
          </a:xfrm>
        </p:spPr>
        <p:txBody>
          <a:bodyPr>
            <a:normAutofit fontScale="70000" lnSpcReduction="20000"/>
          </a:bodyPr>
          <a:lstStyle/>
          <a:p>
            <a:r>
              <a:rPr lang="en-US" dirty="0">
                <a:solidFill>
                  <a:schemeClr val="accent6"/>
                </a:solidFill>
              </a:rPr>
              <a:t>GMMs are used to monitor manufacturing process data and detect deviations from fitted confidence intervals so that errors can be detected</a:t>
            </a:r>
          </a:p>
        </p:txBody>
      </p:sp>
      <p:sp>
        <p:nvSpPr>
          <p:cNvPr id="14" name="TextBox 13">
            <a:extLst>
              <a:ext uri="{FF2B5EF4-FFF2-40B4-BE49-F238E27FC236}">
                <a16:creationId xmlns:a16="http://schemas.microsoft.com/office/drawing/2014/main" id="{61E8ADB6-E36B-03A6-7549-EE06FF270E32}"/>
              </a:ext>
            </a:extLst>
          </p:cNvPr>
          <p:cNvSpPr txBox="1"/>
          <p:nvPr/>
        </p:nvSpPr>
        <p:spPr>
          <a:xfrm>
            <a:off x="3919280" y="1520328"/>
            <a:ext cx="4043362" cy="5632311"/>
          </a:xfrm>
          <a:prstGeom prst="rect">
            <a:avLst/>
          </a:prstGeom>
          <a:noFill/>
        </p:spPr>
        <p:txBody>
          <a:bodyPr wrap="square" rtlCol="0">
            <a:spAutoFit/>
          </a:bodyPr>
          <a:lstStyle/>
          <a:p>
            <a:r>
              <a:rPr lang="en-US" dirty="0"/>
              <a:t>Research has studied applying GMMs to manufacturing process data to generate confidence intervals that can be used to gauge if the process is within its normal range of accuracy or needs to be interrupted and fixed. This is done by fitting a GMM to a dataset that conveys the quality of each manufacturing product and assumes that this is represented by a set of normal distributions. This was applied specifically to a semiconductor production process, and the GMM confidence intervals were found to fit the several quality-level clusters much more effectively than a non-Bayesian approach of representing the data’s PDF (Chen), helping identify errors at a significantly higher rate.</a:t>
            </a:r>
          </a:p>
          <a:p>
            <a:endParaRPr lang="en-US" dirty="0"/>
          </a:p>
        </p:txBody>
      </p:sp>
      <p:sp>
        <p:nvSpPr>
          <p:cNvPr id="2" name="TextBox 1">
            <a:extLst>
              <a:ext uri="{FF2B5EF4-FFF2-40B4-BE49-F238E27FC236}">
                <a16:creationId xmlns:a16="http://schemas.microsoft.com/office/drawing/2014/main" id="{2EAC2650-53D8-68C3-BD99-C73B042C1E43}"/>
              </a:ext>
            </a:extLst>
          </p:cNvPr>
          <p:cNvSpPr txBox="1"/>
          <p:nvPr/>
        </p:nvSpPr>
        <p:spPr>
          <a:xfrm>
            <a:off x="7958520" y="1520328"/>
            <a:ext cx="3334662" cy="2585323"/>
          </a:xfrm>
          <a:prstGeom prst="rect">
            <a:avLst/>
          </a:prstGeom>
          <a:noFill/>
        </p:spPr>
        <p:txBody>
          <a:bodyPr wrap="square" rtlCol="0">
            <a:spAutoFit/>
          </a:bodyPr>
          <a:lstStyle/>
          <a:p>
            <a:r>
              <a:rPr lang="en-US" dirty="0"/>
              <a:t>This is a valuable application to solve, as streamlining production processes to reduce unusable products yields direct profit for corporations. Further, exploring and contrasting modeling options for fitting GMMs to data will allow clustering performance to be optimized.</a:t>
            </a:r>
          </a:p>
        </p:txBody>
      </p:sp>
      <p:pic>
        <p:nvPicPr>
          <p:cNvPr id="6" name="Picture 5" descr="Diagram, engineering drawing&#10;&#10;Description automatically generated">
            <a:extLst>
              <a:ext uri="{FF2B5EF4-FFF2-40B4-BE49-F238E27FC236}">
                <a16:creationId xmlns:a16="http://schemas.microsoft.com/office/drawing/2014/main" id="{22D63175-3355-C93A-4F58-FDC9531CF456}"/>
              </a:ext>
            </a:extLst>
          </p:cNvPr>
          <p:cNvPicPr>
            <a:picLocks noChangeAspect="1"/>
          </p:cNvPicPr>
          <p:nvPr/>
        </p:nvPicPr>
        <p:blipFill>
          <a:blip r:embed="rId2"/>
          <a:stretch>
            <a:fillRect/>
          </a:stretch>
        </p:blipFill>
        <p:spPr>
          <a:xfrm>
            <a:off x="8190473" y="4029075"/>
            <a:ext cx="3334663" cy="2399947"/>
          </a:xfrm>
          <a:prstGeom prst="rect">
            <a:avLst/>
          </a:prstGeom>
        </p:spPr>
      </p:pic>
    </p:spTree>
    <p:extLst>
      <p:ext uri="{BB962C8B-B14F-4D97-AF65-F5344CB8AC3E}">
        <p14:creationId xmlns:p14="http://schemas.microsoft.com/office/powerpoint/2010/main" val="1154373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4B5CC49-6FAE-42FA-99B6-A3FDA8C688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3E259DD4-D0C1-B50E-59A2-A1D0E5F07DB6}"/>
              </a:ext>
            </a:extLst>
          </p:cNvPr>
          <p:cNvSpPr>
            <a:spLocks noGrp="1"/>
          </p:cNvSpPr>
          <p:nvPr>
            <p:ph type="ctrTitle"/>
          </p:nvPr>
        </p:nvSpPr>
        <p:spPr>
          <a:xfrm>
            <a:off x="1703295" y="1083732"/>
            <a:ext cx="5509628" cy="4690534"/>
          </a:xfrm>
        </p:spPr>
        <p:txBody>
          <a:bodyPr anchor="ctr">
            <a:normAutofit/>
          </a:bodyPr>
          <a:lstStyle/>
          <a:p>
            <a:pPr algn="r"/>
            <a:r>
              <a:rPr lang="en-US" sz="7200" dirty="0">
                <a:solidFill>
                  <a:schemeClr val="tx1">
                    <a:lumMod val="75000"/>
                    <a:lumOff val="25000"/>
                  </a:schemeClr>
                </a:solidFill>
              </a:rPr>
              <a:t>Data (Feature) Modeling</a:t>
            </a:r>
          </a:p>
        </p:txBody>
      </p:sp>
      <p:sp>
        <p:nvSpPr>
          <p:cNvPr id="8" name="Subtitle 7">
            <a:extLst>
              <a:ext uri="{FF2B5EF4-FFF2-40B4-BE49-F238E27FC236}">
                <a16:creationId xmlns:a16="http://schemas.microsoft.com/office/drawing/2014/main" id="{1FAFF35C-856A-546B-2416-EB93F044803B}"/>
              </a:ext>
            </a:extLst>
          </p:cNvPr>
          <p:cNvSpPr>
            <a:spLocks noGrp="1"/>
          </p:cNvSpPr>
          <p:nvPr>
            <p:ph type="subTitle" idx="1"/>
          </p:nvPr>
        </p:nvSpPr>
        <p:spPr>
          <a:xfrm>
            <a:off x="7856389" y="1083732"/>
            <a:ext cx="3507654" cy="4690534"/>
          </a:xfrm>
        </p:spPr>
        <p:txBody>
          <a:bodyPr anchor="ctr">
            <a:normAutofit/>
          </a:bodyPr>
          <a:lstStyle/>
          <a:p>
            <a:endParaRPr lang="en-US" sz="2800">
              <a:solidFill>
                <a:schemeClr val="tx1">
                  <a:lumMod val="75000"/>
                  <a:lumOff val="25000"/>
                </a:schemeClr>
              </a:solidFill>
            </a:endParaRPr>
          </a:p>
        </p:txBody>
      </p:sp>
      <p:sp>
        <p:nvSpPr>
          <p:cNvPr id="15" name="Rectangle 14">
            <a:extLst>
              <a:ext uri="{FF2B5EF4-FFF2-40B4-BE49-F238E27FC236}">
                <a16:creationId xmlns:a16="http://schemas.microsoft.com/office/drawing/2014/main" id="{E6BC9B4A-2119-4645-B4CA-7817D5FAF4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158D888F-D87A-4C3C-BD82-273E4C8C5E8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99A2CD81-3BB6-4ED6-A50F-DC14F37A9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577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366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543D9B-3C02-1BC9-DF59-DEFDB76F1928}"/>
              </a:ext>
            </a:extLst>
          </p:cNvPr>
          <p:cNvSpPr>
            <a:spLocks noGrp="1"/>
          </p:cNvSpPr>
          <p:nvPr>
            <p:ph type="ctrTitle"/>
          </p:nvPr>
        </p:nvSpPr>
        <p:spPr/>
        <p:txBody>
          <a:bodyPr/>
          <a:lstStyle/>
          <a:p>
            <a:r>
              <a:rPr lang="en-US" dirty="0"/>
              <a:t>The Dataset</a:t>
            </a:r>
          </a:p>
        </p:txBody>
      </p:sp>
      <p:sp>
        <p:nvSpPr>
          <p:cNvPr id="5" name="Subtitle 4">
            <a:extLst>
              <a:ext uri="{FF2B5EF4-FFF2-40B4-BE49-F238E27FC236}">
                <a16:creationId xmlns:a16="http://schemas.microsoft.com/office/drawing/2014/main" id="{F15D2554-55A2-0AC6-5EA2-12E4FD05D24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14060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96BD0E-C72E-9995-F8E3-00B9B0FDA719}"/>
              </a:ext>
            </a:extLst>
          </p:cNvPr>
          <p:cNvSpPr>
            <a:spLocks noGrp="1"/>
          </p:cNvSpPr>
          <p:nvPr>
            <p:ph type="title"/>
          </p:nvPr>
        </p:nvSpPr>
        <p:spPr/>
        <p:txBody>
          <a:bodyPr/>
          <a:lstStyle/>
          <a:p>
            <a:pPr algn="ctr"/>
            <a:r>
              <a:rPr lang="en-US" dirty="0"/>
              <a:t>Data Source </a:t>
            </a:r>
          </a:p>
        </p:txBody>
      </p:sp>
      <p:sp>
        <p:nvSpPr>
          <p:cNvPr id="14" name="TextBox 13">
            <a:extLst>
              <a:ext uri="{FF2B5EF4-FFF2-40B4-BE49-F238E27FC236}">
                <a16:creationId xmlns:a16="http://schemas.microsoft.com/office/drawing/2014/main" id="{61E8ADB6-E36B-03A6-7549-EE06FF270E32}"/>
              </a:ext>
            </a:extLst>
          </p:cNvPr>
          <p:cNvSpPr txBox="1"/>
          <p:nvPr/>
        </p:nvSpPr>
        <p:spPr>
          <a:xfrm>
            <a:off x="3853816" y="441441"/>
            <a:ext cx="4043362" cy="6186309"/>
          </a:xfrm>
          <a:prstGeom prst="rect">
            <a:avLst/>
          </a:prstGeom>
          <a:noFill/>
        </p:spPr>
        <p:txBody>
          <a:bodyPr wrap="square" rtlCol="0">
            <a:spAutoFit/>
          </a:bodyPr>
          <a:lstStyle/>
          <a:p>
            <a:r>
              <a:rPr lang="en-US" dirty="0"/>
              <a:t>This project uses the data contained in the UCI Machine Learning Repository Spoken Arabic Digit Dataset. The dataset is already partitioned into two separate testing and training sets. There is a 75/25 training/testing split. The training set will be used to fit each model, and then classifier performance will be gauged by applying the models to the testing set and identifying the accuracy in output labels to actual data labels. There are 10 digits, 10 repetitions per speaker, and 88 speakers (44 male 44 female). So, the dataset contains 8800 total recorded digits. Each distinct digit utterance is called a block, so there are 8800 total blocks. This means there are also 880 blocks per digit. The blocks are represented as a series of analysis frames. For each analysis frame, there is a vector representing the 13 MFCC values at that instant. </a:t>
            </a:r>
          </a:p>
        </p:txBody>
      </p:sp>
      <p:sp>
        <p:nvSpPr>
          <p:cNvPr id="2" name="TextBox 1">
            <a:extLst>
              <a:ext uri="{FF2B5EF4-FFF2-40B4-BE49-F238E27FC236}">
                <a16:creationId xmlns:a16="http://schemas.microsoft.com/office/drawing/2014/main" id="{2EAC2650-53D8-68C3-BD99-C73B042C1E43}"/>
              </a:ext>
            </a:extLst>
          </p:cNvPr>
          <p:cNvSpPr txBox="1"/>
          <p:nvPr/>
        </p:nvSpPr>
        <p:spPr>
          <a:xfrm>
            <a:off x="7958520" y="1520328"/>
            <a:ext cx="3334662" cy="369332"/>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A3692259-9763-30E7-5031-F2AF94F86D86}"/>
              </a:ext>
            </a:extLst>
          </p:cNvPr>
          <p:cNvSpPr txBox="1"/>
          <p:nvPr/>
        </p:nvSpPr>
        <p:spPr>
          <a:xfrm>
            <a:off x="1961002" y="2864386"/>
            <a:ext cx="184731" cy="369332"/>
          </a:xfrm>
          <a:prstGeom prst="rect">
            <a:avLst/>
          </a:prstGeom>
          <a:noFill/>
        </p:spPr>
        <p:txBody>
          <a:bodyPr wrap="none" rtlCol="0">
            <a:spAutoFit/>
          </a:bodyPr>
          <a:lstStyle/>
          <a:p>
            <a:endParaRPr lang="en-US" dirty="0"/>
          </a:p>
        </p:txBody>
      </p:sp>
      <p:pic>
        <p:nvPicPr>
          <p:cNvPr id="9" name="Picture 8" descr="Chart, line chart&#10;&#10;Description automatically generated">
            <a:extLst>
              <a:ext uri="{FF2B5EF4-FFF2-40B4-BE49-F238E27FC236}">
                <a16:creationId xmlns:a16="http://schemas.microsoft.com/office/drawing/2014/main" id="{EA8DE724-C2A0-C837-97C8-7F2BA4446F7D}"/>
              </a:ext>
            </a:extLst>
          </p:cNvPr>
          <p:cNvPicPr>
            <a:picLocks noChangeAspect="1"/>
          </p:cNvPicPr>
          <p:nvPr/>
        </p:nvPicPr>
        <p:blipFill>
          <a:blip r:embed="rId2"/>
          <a:stretch>
            <a:fillRect/>
          </a:stretch>
        </p:blipFill>
        <p:spPr>
          <a:xfrm>
            <a:off x="7847161" y="709002"/>
            <a:ext cx="4369616" cy="3277212"/>
          </a:xfrm>
          <a:prstGeom prst="rect">
            <a:avLst/>
          </a:prstGeom>
        </p:spPr>
      </p:pic>
      <p:sp>
        <p:nvSpPr>
          <p:cNvPr id="10" name="TextBox 9">
            <a:extLst>
              <a:ext uri="{FF2B5EF4-FFF2-40B4-BE49-F238E27FC236}">
                <a16:creationId xmlns:a16="http://schemas.microsoft.com/office/drawing/2014/main" id="{BB40481B-3815-C5AD-E76B-98A428101B0D}"/>
              </a:ext>
            </a:extLst>
          </p:cNvPr>
          <p:cNvSpPr txBox="1"/>
          <p:nvPr/>
        </p:nvSpPr>
        <p:spPr>
          <a:xfrm>
            <a:off x="8245954" y="4315969"/>
            <a:ext cx="3334662" cy="1477328"/>
          </a:xfrm>
          <a:prstGeom prst="rect">
            <a:avLst/>
          </a:prstGeom>
          <a:noFill/>
        </p:spPr>
        <p:txBody>
          <a:bodyPr wrap="square" rtlCol="0">
            <a:spAutoFit/>
          </a:bodyPr>
          <a:lstStyle/>
          <a:p>
            <a:r>
              <a:rPr lang="en-US" dirty="0"/>
              <a:t>	The above plot represents the time-series of each MFCC across 35 analysis frames for a block that represents a recording of digit 1.</a:t>
            </a:r>
          </a:p>
        </p:txBody>
      </p:sp>
    </p:spTree>
    <p:extLst>
      <p:ext uri="{BB962C8B-B14F-4D97-AF65-F5344CB8AC3E}">
        <p14:creationId xmlns:p14="http://schemas.microsoft.com/office/powerpoint/2010/main" val="3690074278"/>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Frame</Template>
  <TotalTime>2377</TotalTime>
  <Words>4644</Words>
  <Application>Microsoft Macintosh PowerPoint</Application>
  <PresentationFormat>Widescreen</PresentationFormat>
  <Paragraphs>137</Paragraphs>
  <Slides>47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Corbel</vt:lpstr>
      <vt:lpstr>MicrosoftNewTaiLue</vt:lpstr>
      <vt:lpstr>Roboto</vt:lpstr>
      <vt:lpstr>Wingdings 2</vt:lpstr>
      <vt:lpstr>Frame</vt:lpstr>
      <vt:lpstr>Course Project: Recognizing Spoken Digits in Arabic</vt:lpstr>
      <vt:lpstr>Problem Description</vt:lpstr>
      <vt:lpstr>Project Goals</vt:lpstr>
      <vt:lpstr>Project Importance</vt:lpstr>
      <vt:lpstr>Interest of Others</vt:lpstr>
      <vt:lpstr>Specific Application – Manufacturing Process Monitoring</vt:lpstr>
      <vt:lpstr>Data (Feature) Modeling</vt:lpstr>
      <vt:lpstr>The Dataset</vt:lpstr>
      <vt:lpstr>Data Source </vt:lpstr>
      <vt:lpstr>Core Modeling Approaches</vt:lpstr>
      <vt:lpstr>Defining Fundamental M0deling Tools</vt:lpstr>
      <vt:lpstr>The Gaussian Mixture Model (GMM)</vt:lpstr>
      <vt:lpstr>K-means Clustering (K-Means)</vt:lpstr>
      <vt:lpstr>Expectation Maximization (EM)</vt:lpstr>
      <vt:lpstr>The Classifier</vt:lpstr>
      <vt:lpstr>The Maximum Likelihood (ML) Classifier</vt:lpstr>
      <vt:lpstr>Why is ML good for Speech Recognition?</vt:lpstr>
      <vt:lpstr>Challenges in Implementing ML Classification</vt:lpstr>
      <vt:lpstr>K-Means vs EM Classification Performance</vt:lpstr>
      <vt:lpstr>Confusion Matrices</vt:lpstr>
      <vt:lpstr>K-Means GMM Classification Results</vt:lpstr>
      <vt:lpstr>EM GMM Classification Results</vt:lpstr>
      <vt:lpstr>Interpretation</vt:lpstr>
      <vt:lpstr>Additional Modeling Choices</vt:lpstr>
      <vt:lpstr>Selecting the proper number of components for each digit in K-means</vt:lpstr>
      <vt:lpstr>Selecting a Subset of Cepstral Coefficients</vt:lpstr>
      <vt:lpstr>Motivation</vt:lpstr>
      <vt:lpstr>PCA Results (12 Components)</vt:lpstr>
      <vt:lpstr>PCA Interpretation</vt:lpstr>
      <vt:lpstr>Choosing MFCCs to Remove by Hand</vt:lpstr>
      <vt:lpstr>Motivation and Analysis</vt:lpstr>
      <vt:lpstr>Results</vt:lpstr>
      <vt:lpstr>Covariance Matrix Restriction</vt:lpstr>
      <vt:lpstr>Full Covariance Matrix EM GMM Results</vt:lpstr>
      <vt:lpstr>Diagonal Covariance Matrix EM GMM Results</vt:lpstr>
      <vt:lpstr>Spherical Covariance Matrix EM GMM Results</vt:lpstr>
      <vt:lpstr>Which is best?</vt:lpstr>
      <vt:lpstr>Conclusions</vt:lpstr>
      <vt:lpstr>Final Model</vt:lpstr>
      <vt:lpstr>Important Modeling Decisions</vt:lpstr>
      <vt:lpstr>Unimportant Modeling Decisions</vt:lpstr>
      <vt:lpstr>What Went Well?</vt:lpstr>
      <vt:lpstr>Lessons Learned</vt:lpstr>
      <vt:lpstr>Frame Aggregation for Modeling</vt:lpstr>
      <vt:lpstr>Collaborators</vt:lpstr>
      <vt:lpstr>Citations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Project: Recognizing Spoken Digits in Arabic</dc:title>
  <dc:creator>Jake Vigeant</dc:creator>
  <cp:lastModifiedBy>Jake Vigeant</cp:lastModifiedBy>
  <cp:revision>61</cp:revision>
  <dcterms:created xsi:type="dcterms:W3CDTF">2022-12-11T04:27:49Z</dcterms:created>
  <dcterms:modified xsi:type="dcterms:W3CDTF">2022-12-12T20:05:28Z</dcterms:modified>
</cp:coreProperties>
</file>