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60" r:id="rId2"/>
    <p:sldId id="644" r:id="rId3"/>
    <p:sldId id="645" r:id="rId4"/>
    <p:sldId id="468" r:id="rId5"/>
    <p:sldId id="646" r:id="rId6"/>
    <p:sldId id="647" r:id="rId7"/>
    <p:sldId id="648" r:id="rId8"/>
    <p:sldId id="650" r:id="rId9"/>
    <p:sldId id="649" r:id="rId10"/>
    <p:sldId id="651" r:id="rId11"/>
    <p:sldId id="652" r:id="rId12"/>
    <p:sldId id="656" r:id="rId13"/>
  </p:sldIdLst>
  <p:sldSz cx="10799763" cy="611981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91FE36E-3113-49A0-B4F1-3476191C3F6B}">
          <p14:sldIdLst>
            <p14:sldId id="460"/>
            <p14:sldId id="644"/>
            <p14:sldId id="645"/>
            <p14:sldId id="468"/>
            <p14:sldId id="646"/>
            <p14:sldId id="647"/>
            <p14:sldId id="648"/>
            <p14:sldId id="650"/>
            <p14:sldId id="649"/>
            <p14:sldId id="651"/>
            <p14:sldId id="652"/>
            <p14:sldId id="656"/>
          </p14:sldIdLst>
        </p14:section>
        <p14:section name="无标题节" id="{444301AB-4615-40CF-9EF1-6CADB0FE2E1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3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29795223@qq.com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FA"/>
    <a:srgbClr val="1A64C4"/>
    <a:srgbClr val="1A62C1"/>
    <a:srgbClr val="1350A1"/>
    <a:srgbClr val="368EF6"/>
    <a:srgbClr val="1452A6"/>
    <a:srgbClr val="061D49"/>
    <a:srgbClr val="FCC91A"/>
    <a:srgbClr val="E06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5" autoAdjust="0"/>
  </p:normalViewPr>
  <p:slideViewPr>
    <p:cSldViewPr snapToGrid="0" showGuides="1">
      <p:cViewPr varScale="1">
        <p:scale>
          <a:sx n="119" d="100"/>
          <a:sy n="119" d="100"/>
        </p:scale>
        <p:origin x="220" y="84"/>
      </p:cViewPr>
      <p:guideLst>
        <p:guide orient="horz" pos="2253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5971" y="1143000"/>
            <a:ext cx="544605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06438" y="1143000"/>
            <a:ext cx="5445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遍历依赖树，先解析文件，然后找出依赖，最后又定位并加载这些依赖，如此往复。（下载所有的</a:t>
            </a:r>
            <a:r>
              <a:rPr lang="en-US" altLang="zh-CN" sz="1200" dirty="0" err="1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js</a:t>
            </a:r>
            <a:r>
              <a:rPr lang="zh-CN" altLang="en-US" sz="1200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）</a:t>
            </a:r>
            <a:br>
              <a:rPr lang="en-US" altLang="zh-CN" sz="1200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</a:br>
            <a:r>
              <a:rPr lang="zh-CN" altLang="en-US" dirty="0">
                <a:solidFill>
                  <a:srgbClr val="262626"/>
                </a:solidFill>
                <a:effectLst/>
              </a:rPr>
              <a:t>当加载器要从一个 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URL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加载文件时，它会把 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URL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记录到模块映射中，并把它标记为正在下载的文件。然后它会发出这个文件请求并继续开始获取下一个文件</a:t>
            </a:r>
            <a:br>
              <a:rPr lang="en-US" altLang="zh-CN" dirty="0">
                <a:solidFill>
                  <a:srgbClr val="262626"/>
                </a:solidFill>
                <a:effectLst/>
              </a:rPr>
            </a:br>
            <a:r>
              <a:rPr lang="zh-CN" altLang="en-US" dirty="0">
                <a:effectLst/>
              </a:rPr>
              <a:t>有的模块都按照严格模式来解析的。不同文件类型按照不同的解析方式称。在浏览器中，通过 </a:t>
            </a:r>
            <a:r>
              <a:rPr lang="en-US" altLang="zh-CN" dirty="0">
                <a:effectLst/>
              </a:rPr>
              <a:t>type="module" </a:t>
            </a:r>
            <a:r>
              <a:rPr lang="zh-CN" altLang="en-US" dirty="0">
                <a:effectLst/>
              </a:rPr>
              <a:t>属性告诉浏览器这个文件需要被解析为一个模块。</a:t>
            </a:r>
            <a:br>
              <a:rPr lang="en-US" altLang="zh-CN" dirty="0">
                <a:effectLst/>
              </a:rPr>
            </a:br>
            <a:r>
              <a:rPr lang="zh-CN" altLang="en-US" dirty="0">
                <a:solidFill>
                  <a:srgbClr val="262626"/>
                </a:solidFill>
                <a:effectLst/>
              </a:rPr>
              <a:t>采用深度优先的后序遍历方式，顺着关系图到达最底端没有任何依赖的模块，然后设置它们的导出。</a:t>
            </a:r>
            <a:endParaRPr lang="zh-CN" altLang="en-US" sz="1200" dirty="0">
              <a:solidFill>
                <a:srgbClr val="030744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ea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0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000" y="1901167"/>
            <a:ext cx="9180000" cy="13118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000" y="3467999"/>
            <a:ext cx="7560000" cy="156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3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3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7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49375" y="216751"/>
            <a:ext cx="2870624" cy="46225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7499" y="216751"/>
            <a:ext cx="8431876" cy="46225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25" y="3932667"/>
            <a:ext cx="9180000" cy="1215500"/>
          </a:xfrm>
        </p:spPr>
        <p:txBody>
          <a:bodyPr anchor="t"/>
          <a:lstStyle>
            <a:lvl1pPr algn="l">
              <a:defRPr sz="40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125" y="2593918"/>
            <a:ext cx="9180000" cy="1338749"/>
          </a:xfrm>
        </p:spPr>
        <p:txBody>
          <a:bodyPr anchor="b"/>
          <a:lstStyle>
            <a:lvl1pPr marL="0" indent="0">
              <a:buNone/>
              <a:defRPr sz="2015">
                <a:solidFill>
                  <a:schemeClr val="tx1">
                    <a:tint val="75000"/>
                  </a:schemeClr>
                </a:solidFill>
              </a:defRPr>
            </a:lvl1pPr>
            <a:lvl2pPr marL="4610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922020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3pPr>
            <a:lvl4pPr marL="1383030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4pPr>
            <a:lvl5pPr marL="1843405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5pPr>
            <a:lvl6pPr marL="2304415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6pPr>
            <a:lvl7pPr marL="2765425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7pPr>
            <a:lvl8pPr marL="3226435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8pPr>
            <a:lvl9pPr marL="3687445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7500" y="1263667"/>
            <a:ext cx="5651249" cy="3575666"/>
          </a:xfrm>
        </p:spPr>
        <p:txBody>
          <a:bodyPr/>
          <a:lstStyle>
            <a:lvl1pPr>
              <a:defRPr sz="2825"/>
            </a:lvl1pPr>
            <a:lvl2pPr>
              <a:defRPr sz="2420"/>
            </a:lvl2pPr>
            <a:lvl3pPr>
              <a:defRPr sz="2015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8750" y="1263667"/>
            <a:ext cx="5651249" cy="3575666"/>
          </a:xfrm>
        </p:spPr>
        <p:txBody>
          <a:bodyPr/>
          <a:lstStyle>
            <a:lvl1pPr>
              <a:defRPr sz="2825"/>
            </a:lvl1pPr>
            <a:lvl2pPr>
              <a:defRPr sz="2420"/>
            </a:lvl2pPr>
            <a:lvl3pPr>
              <a:defRPr sz="2015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245083"/>
            <a:ext cx="9719999" cy="102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00" y="1369917"/>
            <a:ext cx="4771875" cy="570916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61010" indent="0">
              <a:buNone/>
              <a:defRPr sz="2015" b="1"/>
            </a:lvl2pPr>
            <a:lvl3pPr marL="922020" indent="0">
              <a:buNone/>
              <a:defRPr sz="1815" b="1"/>
            </a:lvl3pPr>
            <a:lvl4pPr marL="1383030" indent="0">
              <a:buNone/>
              <a:defRPr sz="1615" b="1"/>
            </a:lvl4pPr>
            <a:lvl5pPr marL="1843405" indent="0">
              <a:buNone/>
              <a:defRPr sz="1615" b="1"/>
            </a:lvl5pPr>
            <a:lvl6pPr marL="2304415" indent="0">
              <a:buNone/>
              <a:defRPr sz="1615" b="1"/>
            </a:lvl6pPr>
            <a:lvl7pPr marL="2765425" indent="0">
              <a:buNone/>
              <a:defRPr sz="1615" b="1"/>
            </a:lvl7pPr>
            <a:lvl8pPr marL="3226435" indent="0">
              <a:buNone/>
              <a:defRPr sz="1615" b="1"/>
            </a:lvl8pPr>
            <a:lvl9pPr marL="3687445" indent="0">
              <a:buNone/>
              <a:defRPr sz="161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00" y="1940833"/>
            <a:ext cx="4771875" cy="3526084"/>
          </a:xfrm>
        </p:spPr>
        <p:txBody>
          <a:bodyPr/>
          <a:lstStyle>
            <a:lvl1pPr>
              <a:defRPr sz="2420"/>
            </a:lvl1pPr>
            <a:lvl2pPr>
              <a:defRPr sz="2015"/>
            </a:lvl2pPr>
            <a:lvl3pPr>
              <a:defRPr sz="1815"/>
            </a:lvl3pPr>
            <a:lvl4pPr>
              <a:defRPr sz="1615"/>
            </a:lvl4pPr>
            <a:lvl5pPr>
              <a:defRPr sz="1615"/>
            </a:lvl5pPr>
            <a:lvl6pPr>
              <a:defRPr sz="1615"/>
            </a:lvl6pPr>
            <a:lvl7pPr>
              <a:defRPr sz="1615"/>
            </a:lvl7pPr>
            <a:lvl8pPr>
              <a:defRPr sz="1615"/>
            </a:lvl8pPr>
            <a:lvl9pPr>
              <a:defRPr sz="16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250" y="1369917"/>
            <a:ext cx="4773750" cy="570916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61010" indent="0">
              <a:buNone/>
              <a:defRPr sz="2015" b="1"/>
            </a:lvl2pPr>
            <a:lvl3pPr marL="922020" indent="0">
              <a:buNone/>
              <a:defRPr sz="1815" b="1"/>
            </a:lvl3pPr>
            <a:lvl4pPr marL="1383030" indent="0">
              <a:buNone/>
              <a:defRPr sz="1615" b="1"/>
            </a:lvl4pPr>
            <a:lvl5pPr marL="1843405" indent="0">
              <a:buNone/>
              <a:defRPr sz="1615" b="1"/>
            </a:lvl5pPr>
            <a:lvl6pPr marL="2304415" indent="0">
              <a:buNone/>
              <a:defRPr sz="1615" b="1"/>
            </a:lvl6pPr>
            <a:lvl7pPr marL="2765425" indent="0">
              <a:buNone/>
              <a:defRPr sz="1615" b="1"/>
            </a:lvl7pPr>
            <a:lvl8pPr marL="3226435" indent="0">
              <a:buNone/>
              <a:defRPr sz="1615" b="1"/>
            </a:lvl8pPr>
            <a:lvl9pPr marL="3687445" indent="0">
              <a:buNone/>
              <a:defRPr sz="161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250" y="1940833"/>
            <a:ext cx="4773750" cy="3526084"/>
          </a:xfrm>
        </p:spPr>
        <p:txBody>
          <a:bodyPr/>
          <a:lstStyle>
            <a:lvl1pPr>
              <a:defRPr sz="2420"/>
            </a:lvl1pPr>
            <a:lvl2pPr>
              <a:defRPr sz="2015"/>
            </a:lvl2pPr>
            <a:lvl3pPr>
              <a:defRPr sz="1815"/>
            </a:lvl3pPr>
            <a:lvl4pPr>
              <a:defRPr sz="1615"/>
            </a:lvl4pPr>
            <a:lvl5pPr>
              <a:defRPr sz="1615"/>
            </a:lvl5pPr>
            <a:lvl6pPr>
              <a:defRPr sz="1615"/>
            </a:lvl6pPr>
            <a:lvl7pPr>
              <a:defRPr sz="1615"/>
            </a:lvl7pPr>
            <a:lvl8pPr>
              <a:defRPr sz="1615"/>
            </a:lvl8pPr>
            <a:lvl9pPr>
              <a:defRPr sz="16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243667"/>
            <a:ext cx="3553126" cy="1037000"/>
          </a:xfrm>
        </p:spPr>
        <p:txBody>
          <a:bodyPr anchor="b"/>
          <a:lstStyle>
            <a:lvl1pPr algn="l">
              <a:defRPr sz="201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500" y="243667"/>
            <a:ext cx="6037500" cy="5223250"/>
          </a:xfrm>
        </p:spPr>
        <p:txBody>
          <a:bodyPr/>
          <a:lstStyle>
            <a:lvl1pPr>
              <a:defRPr sz="3225"/>
            </a:lvl1pPr>
            <a:lvl2pPr>
              <a:defRPr sz="2825"/>
            </a:lvl2pPr>
            <a:lvl3pPr>
              <a:defRPr sz="2420"/>
            </a:lvl3pPr>
            <a:lvl4pPr>
              <a:defRPr sz="2015"/>
            </a:lvl4pPr>
            <a:lvl5pPr>
              <a:defRPr sz="2015"/>
            </a:lvl5pPr>
            <a:lvl6pPr>
              <a:defRPr sz="2015"/>
            </a:lvl6pPr>
            <a:lvl7pPr>
              <a:defRPr sz="2015"/>
            </a:lvl7pPr>
            <a:lvl8pPr>
              <a:defRPr sz="2015"/>
            </a:lvl8pPr>
            <a:lvl9pPr>
              <a:defRPr sz="20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00" y="1280667"/>
            <a:ext cx="3553126" cy="4186250"/>
          </a:xfrm>
        </p:spPr>
        <p:txBody>
          <a:bodyPr/>
          <a:lstStyle>
            <a:lvl1pPr marL="0" indent="0">
              <a:buNone/>
              <a:defRPr sz="1410"/>
            </a:lvl1pPr>
            <a:lvl2pPr marL="461010" indent="0">
              <a:buNone/>
              <a:defRPr sz="1210"/>
            </a:lvl2pPr>
            <a:lvl3pPr marL="922020" indent="0">
              <a:buNone/>
              <a:defRPr sz="1010"/>
            </a:lvl3pPr>
            <a:lvl4pPr marL="1383030" indent="0">
              <a:buNone/>
              <a:defRPr sz="905"/>
            </a:lvl4pPr>
            <a:lvl5pPr marL="1843405" indent="0">
              <a:buNone/>
              <a:defRPr sz="905"/>
            </a:lvl5pPr>
            <a:lvl6pPr marL="2304415" indent="0">
              <a:buNone/>
              <a:defRPr sz="905"/>
            </a:lvl6pPr>
            <a:lvl7pPr marL="2765425" indent="0">
              <a:buNone/>
              <a:defRPr sz="905"/>
            </a:lvl7pPr>
            <a:lvl8pPr marL="3226435" indent="0">
              <a:buNone/>
              <a:defRPr sz="905"/>
            </a:lvl8pPr>
            <a:lvl9pPr marL="3687445" indent="0">
              <a:buNone/>
              <a:defRPr sz="9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875" y="4284000"/>
            <a:ext cx="6480000" cy="505750"/>
          </a:xfrm>
        </p:spPr>
        <p:txBody>
          <a:bodyPr anchor="b"/>
          <a:lstStyle>
            <a:lvl1pPr algn="l">
              <a:defRPr sz="201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6875" y="546833"/>
            <a:ext cx="6480000" cy="3672000"/>
          </a:xfrm>
        </p:spPr>
        <p:txBody>
          <a:bodyPr/>
          <a:lstStyle>
            <a:lvl1pPr marL="0" indent="0">
              <a:buNone/>
              <a:defRPr sz="3225"/>
            </a:lvl1pPr>
            <a:lvl2pPr marL="461010" indent="0">
              <a:buNone/>
              <a:defRPr sz="2825"/>
            </a:lvl2pPr>
            <a:lvl3pPr marL="922020" indent="0">
              <a:buNone/>
              <a:defRPr sz="2420"/>
            </a:lvl3pPr>
            <a:lvl4pPr marL="1383030" indent="0">
              <a:buNone/>
              <a:defRPr sz="2015"/>
            </a:lvl4pPr>
            <a:lvl5pPr marL="1843405" indent="0">
              <a:buNone/>
              <a:defRPr sz="2015"/>
            </a:lvl5pPr>
            <a:lvl6pPr marL="2304415" indent="0">
              <a:buNone/>
              <a:defRPr sz="2015"/>
            </a:lvl6pPr>
            <a:lvl7pPr marL="2765425" indent="0">
              <a:buNone/>
              <a:defRPr sz="2015"/>
            </a:lvl7pPr>
            <a:lvl8pPr marL="3226435" indent="0">
              <a:buNone/>
              <a:defRPr sz="2015"/>
            </a:lvl8pPr>
            <a:lvl9pPr marL="3687445" indent="0">
              <a:buNone/>
              <a:defRPr sz="20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875" y="4789750"/>
            <a:ext cx="6480000" cy="718250"/>
          </a:xfrm>
        </p:spPr>
        <p:txBody>
          <a:bodyPr/>
          <a:lstStyle>
            <a:lvl1pPr marL="0" indent="0">
              <a:buNone/>
              <a:defRPr sz="1410"/>
            </a:lvl1pPr>
            <a:lvl2pPr marL="461010" indent="0">
              <a:buNone/>
              <a:defRPr sz="1210"/>
            </a:lvl2pPr>
            <a:lvl3pPr marL="922020" indent="0">
              <a:buNone/>
              <a:defRPr sz="1010"/>
            </a:lvl3pPr>
            <a:lvl4pPr marL="1383030" indent="0">
              <a:buNone/>
              <a:defRPr sz="905"/>
            </a:lvl4pPr>
            <a:lvl5pPr marL="1843405" indent="0">
              <a:buNone/>
              <a:defRPr sz="905"/>
            </a:lvl5pPr>
            <a:lvl6pPr marL="2304415" indent="0">
              <a:buNone/>
              <a:defRPr sz="905"/>
            </a:lvl6pPr>
            <a:lvl7pPr marL="2765425" indent="0">
              <a:buNone/>
              <a:defRPr sz="905"/>
            </a:lvl7pPr>
            <a:lvl8pPr marL="3226435" indent="0">
              <a:buNone/>
              <a:defRPr sz="905"/>
            </a:lvl8pPr>
            <a:lvl9pPr marL="3687445" indent="0">
              <a:buNone/>
              <a:defRPr sz="9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00" y="245083"/>
            <a:ext cx="9719999" cy="10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00" y="1428001"/>
            <a:ext cx="9719999" cy="403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00" y="5672333"/>
            <a:ext cx="2520000" cy="32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9E7E-5126-41D0-ADE3-9FD85CFC44A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000" y="5672333"/>
            <a:ext cx="3420000" cy="32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000" y="5672333"/>
            <a:ext cx="2520000" cy="32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A87F-D2B3-439B-881D-A994587ADE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2020" rtl="0" eaLnBrk="1" latinLnBrk="0" hangingPunct="1">
        <a:spcBef>
          <a:spcPct val="0"/>
        </a:spcBef>
        <a:buNone/>
        <a:defRPr sz="44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440" indent="-345440" algn="l" defTabSz="922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25" kern="12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88290" algn="l" defTabSz="922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25" kern="1200">
          <a:solidFill>
            <a:schemeClr val="tx1"/>
          </a:solidFill>
          <a:latin typeface="+mn-lt"/>
          <a:ea typeface="+mn-ea"/>
          <a:cs typeface="+mn-cs"/>
        </a:defRPr>
      </a:lvl2pPr>
      <a:lvl3pPr marL="1152525" indent="-230505" algn="l" defTabSz="922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613535" indent="-230505" algn="l" defTabSz="922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15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indent="-230505" algn="l" defTabSz="922020" rtl="0" eaLnBrk="1" latinLnBrk="0" hangingPunct="1">
        <a:spcBef>
          <a:spcPct val="20000"/>
        </a:spcBef>
        <a:buFont typeface="Arial" panose="020B0604020202020204" pitchFamily="34" charset="0"/>
        <a:buChar char="»"/>
        <a:defRPr sz="2015" kern="1200">
          <a:solidFill>
            <a:schemeClr val="tx1"/>
          </a:solidFill>
          <a:latin typeface="+mn-lt"/>
          <a:ea typeface="+mn-ea"/>
          <a:cs typeface="+mn-cs"/>
        </a:defRPr>
      </a:lvl5pPr>
      <a:lvl6pPr marL="2534920" indent="-230505" algn="l" defTabSz="922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6pPr>
      <a:lvl7pPr marL="2995930" indent="-230505" algn="l" defTabSz="922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7pPr>
      <a:lvl8pPr marL="3456940" indent="-230505" algn="l" defTabSz="922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8pPr>
      <a:lvl9pPr marL="3917950" indent="-230505" algn="l" defTabSz="922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922020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3pPr>
      <a:lvl4pPr marL="1383030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4pPr>
      <a:lvl5pPr marL="1843405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5pPr>
      <a:lvl6pPr marL="2304415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6pPr>
      <a:lvl7pPr marL="2765425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7pPr>
      <a:lvl8pPr marL="3226435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8pPr>
      <a:lvl9pPr marL="3687445" algn="l" defTabSz="922020" rtl="0" eaLnBrk="1" latinLnBrk="0" hangingPunct="1">
        <a:defRPr sz="1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前端构建优化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80" y="1113661"/>
            <a:ext cx="2188431" cy="38924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73016" y="1200896"/>
            <a:ext cx="539816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0260"/>
            <a:r>
              <a:rPr lang="zh-CN" altLang="en-US" b="1" dirty="0">
                <a:solidFill>
                  <a:srgbClr val="1461FF"/>
                </a:solidFill>
                <a:latin typeface="+mj-ea"/>
                <a:ea typeface="+mj-ea"/>
              </a:rPr>
              <a:t>从自营外卖内嵌</a:t>
            </a:r>
            <a:r>
              <a:rPr lang="en-US" altLang="zh-CN" b="1" dirty="0">
                <a:solidFill>
                  <a:srgbClr val="1461FF"/>
                </a:solidFill>
                <a:latin typeface="+mj-ea"/>
                <a:ea typeface="+mj-ea"/>
              </a:rPr>
              <a:t>h5</a:t>
            </a:r>
            <a:r>
              <a:rPr lang="zh-CN" altLang="en-US" b="1" dirty="0">
                <a:solidFill>
                  <a:srgbClr val="1461FF"/>
                </a:solidFill>
                <a:latin typeface="+mj-ea"/>
                <a:ea typeface="+mj-ea"/>
              </a:rPr>
              <a:t>说起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73016" y="1716286"/>
            <a:ext cx="4792980" cy="219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25"/>
              </a:lnSpc>
              <a:buSzPct val="60000"/>
            </a:pPr>
            <a:r>
              <a:rPr lang="en-US" altLang="zh-CN" sz="1600" dirty="0"/>
              <a:t>1</a:t>
            </a:r>
            <a:r>
              <a:rPr lang="zh-CN" altLang="en-US" sz="1600" dirty="0"/>
              <a:t>、富匙前端</a:t>
            </a:r>
            <a:r>
              <a:rPr lang="zh-CN" altLang="en-US" sz="1600" dirty="0">
                <a:sym typeface="+mn-ea"/>
              </a:rPr>
              <a:t>项目主要基于</a:t>
            </a:r>
            <a:r>
              <a:rPr lang="en-US" altLang="zh-CN" sz="1600" dirty="0">
                <a:sym typeface="+mn-ea"/>
              </a:rPr>
              <a:t>Vue,</a:t>
            </a:r>
            <a:r>
              <a:rPr lang="zh-CN" altLang="en-US" sz="1600" dirty="0">
                <a:sym typeface="+mn-ea"/>
              </a:rPr>
              <a:t>构建工具使用</a:t>
            </a:r>
            <a:r>
              <a:rPr lang="en-US" altLang="zh-CN" sz="1600" dirty="0" err="1">
                <a:sym typeface="+mn-ea"/>
              </a:rPr>
              <a:t>vue</a:t>
            </a:r>
            <a:r>
              <a:rPr lang="en-US" altLang="zh-CN" sz="1600" dirty="0">
                <a:sym typeface="+mn-ea"/>
              </a:rPr>
              <a:t>-cli</a:t>
            </a:r>
            <a:r>
              <a:rPr lang="zh-CN" altLang="en-US" sz="1600" dirty="0">
                <a:sym typeface="+mn-ea"/>
              </a:rPr>
              <a:t>。</a:t>
            </a:r>
            <a:endParaRPr lang="en-US" altLang="zh-CN" sz="1600" dirty="0">
              <a:sym typeface="+mn-ea"/>
            </a:endParaRPr>
          </a:p>
          <a:p>
            <a:endParaRPr lang="en-US" altLang="zh-CN" sz="1600" dirty="0"/>
          </a:p>
          <a:p>
            <a:pPr defTabSz="810260">
              <a:lnSpc>
                <a:spcPts val="2125"/>
              </a:lnSpc>
              <a:buSzPct val="60000"/>
            </a:pPr>
            <a:r>
              <a:rPr lang="zh-CN" altLang="en-US" sz="1600" dirty="0"/>
              <a:t>2、</a:t>
            </a:r>
            <a:r>
              <a:rPr lang="zh-CN" altLang="en-US" sz="1600" dirty="0">
                <a:sym typeface="+mn-ea"/>
              </a:rPr>
              <a:t>随着项目的体量越来越大，在开发阶段将项目跑起来，即</a:t>
            </a:r>
            <a:r>
              <a:rPr lang="en-US" altLang="zh-CN" sz="1600" dirty="0" err="1">
                <a:sym typeface="+mn-ea"/>
              </a:rPr>
              <a:t>npm</a:t>
            </a:r>
            <a:r>
              <a:rPr lang="en-US" altLang="zh-CN" sz="1600" dirty="0">
                <a:sym typeface="+mn-ea"/>
              </a:rPr>
              <a:t> run serve</a:t>
            </a:r>
            <a:r>
              <a:rPr lang="zh-CN" altLang="en-US" sz="1600" dirty="0">
                <a:sym typeface="+mn-ea"/>
              </a:rPr>
              <a:t>的冷启动时间会越来越慢，影响了我们的开发效率。</a:t>
            </a:r>
            <a:endParaRPr lang="en-US" altLang="zh-CN" sz="1600" dirty="0">
              <a:sym typeface="+mn-ea"/>
            </a:endParaRPr>
          </a:p>
          <a:p>
            <a:pPr defTabSz="810260">
              <a:lnSpc>
                <a:spcPts val="2125"/>
              </a:lnSpc>
              <a:buSzPct val="60000"/>
            </a:pPr>
            <a:endParaRPr lang="zh-CN" altLang="en-US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、尽可能的降低冷启动时间，对提高前端开发效率的提升越来越重要。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en-US" altLang="zh-CN" sz="2420" dirty="0" err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Vite</a:t>
              </a: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执行流程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sp>
        <p:nvSpPr>
          <p:cNvPr id="5" name="标题 2"/>
          <p:cNvSpPr txBox="1"/>
          <p:nvPr/>
        </p:nvSpPr>
        <p:spPr>
          <a:xfrm>
            <a:off x="543926" y="359256"/>
            <a:ext cx="6145740" cy="629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22020" rtl="0" eaLnBrk="1" latinLnBrk="0" hangingPunct="1">
              <a:spcBef>
                <a:spcPct val="0"/>
              </a:spcBef>
              <a:buNone/>
              <a:defRPr sz="443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209984" y="2444233"/>
            <a:ext cx="1440250" cy="1405094"/>
          </a:xfrm>
          <a:prstGeom prst="ellipse">
            <a:avLst/>
          </a:prstGeom>
          <a:solidFill>
            <a:srgbClr val="00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标题 43"/>
          <p:cNvSpPr>
            <a:spLocks noGrp="1"/>
          </p:cNvSpPr>
          <p:nvPr/>
        </p:nvSpPr>
        <p:spPr>
          <a:xfrm>
            <a:off x="350522" y="2713303"/>
            <a:ext cx="1150287" cy="246370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开启服务</a:t>
            </a:r>
            <a:endParaRPr lang="en-US" altLang="zh-CN" sz="1415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标题 43"/>
          <p:cNvSpPr>
            <a:spLocks noGrp="1"/>
          </p:cNvSpPr>
          <p:nvPr/>
        </p:nvSpPr>
        <p:spPr>
          <a:xfrm>
            <a:off x="354965" y="3146780"/>
            <a:ext cx="1150288" cy="252275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托管资源（</a:t>
            </a:r>
            <a:r>
              <a:rPr lang="en-US" altLang="zh-CN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ES</a:t>
            </a: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源码）</a:t>
            </a:r>
          </a:p>
        </p:txBody>
      </p:sp>
      <p:sp>
        <p:nvSpPr>
          <p:cNvPr id="11" name="椭圆 10"/>
          <p:cNvSpPr/>
          <p:nvPr/>
        </p:nvSpPr>
        <p:spPr>
          <a:xfrm>
            <a:off x="2013582" y="2394769"/>
            <a:ext cx="1440249" cy="1430054"/>
          </a:xfrm>
          <a:prstGeom prst="ellipse">
            <a:avLst/>
          </a:prstGeom>
          <a:solidFill>
            <a:srgbClr val="003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标题 43"/>
          <p:cNvSpPr>
            <a:spLocks noGrp="1"/>
          </p:cNvSpPr>
          <p:nvPr/>
        </p:nvSpPr>
        <p:spPr>
          <a:xfrm>
            <a:off x="1980902" y="2653394"/>
            <a:ext cx="1506061" cy="367024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加载入口文件</a:t>
            </a:r>
            <a:endParaRPr lang="en-US" altLang="zh-CN" sz="1415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标题 43"/>
          <p:cNvSpPr>
            <a:spLocks noGrp="1"/>
          </p:cNvSpPr>
          <p:nvPr/>
        </p:nvSpPr>
        <p:spPr>
          <a:xfrm>
            <a:off x="1951230" y="3142969"/>
            <a:ext cx="1603349" cy="243839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浏览器模块化解析</a:t>
            </a:r>
          </a:p>
        </p:txBody>
      </p:sp>
      <p:sp>
        <p:nvSpPr>
          <p:cNvPr id="14" name="椭圆 13"/>
          <p:cNvSpPr/>
          <p:nvPr/>
        </p:nvSpPr>
        <p:spPr>
          <a:xfrm>
            <a:off x="3884750" y="2336029"/>
            <a:ext cx="1440250" cy="1405094"/>
          </a:xfrm>
          <a:prstGeom prst="ellipse">
            <a:avLst/>
          </a:prstGeom>
          <a:solidFill>
            <a:srgbClr val="005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标题 43"/>
          <p:cNvSpPr>
            <a:spLocks noGrp="1"/>
          </p:cNvSpPr>
          <p:nvPr/>
        </p:nvSpPr>
        <p:spPr>
          <a:xfrm>
            <a:off x="3914060" y="2682697"/>
            <a:ext cx="1379937" cy="283916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3.</a:t>
            </a:r>
            <a:r>
              <a:rPr lang="zh-CN" altLang="en-US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遍历依赖树</a:t>
            </a:r>
            <a:endParaRPr lang="en-US" altLang="zh-CN" sz="1415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标题 43"/>
          <p:cNvSpPr>
            <a:spLocks noGrp="1"/>
          </p:cNvSpPr>
          <p:nvPr/>
        </p:nvSpPr>
        <p:spPr>
          <a:xfrm>
            <a:off x="3826245" y="3120963"/>
            <a:ext cx="1537880" cy="265383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解析文件，递归找出依赖</a:t>
            </a:r>
          </a:p>
        </p:txBody>
      </p:sp>
      <p:sp>
        <p:nvSpPr>
          <p:cNvPr id="17" name="椭圆 16"/>
          <p:cNvSpPr/>
          <p:nvPr/>
        </p:nvSpPr>
        <p:spPr>
          <a:xfrm>
            <a:off x="5779910" y="2394768"/>
            <a:ext cx="1440249" cy="13546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标题 43"/>
          <p:cNvSpPr>
            <a:spLocks noGrp="1"/>
          </p:cNvSpPr>
          <p:nvPr/>
        </p:nvSpPr>
        <p:spPr>
          <a:xfrm>
            <a:off x="5900687" y="2668131"/>
            <a:ext cx="1218509" cy="313196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4.</a:t>
            </a:r>
            <a:r>
              <a:rPr lang="zh-CN" altLang="en-US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模块映射</a:t>
            </a:r>
            <a:endParaRPr lang="en-US" altLang="zh-CN" sz="1415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标题 43"/>
          <p:cNvSpPr>
            <a:spLocks noGrp="1"/>
          </p:cNvSpPr>
          <p:nvPr/>
        </p:nvSpPr>
        <p:spPr>
          <a:xfrm>
            <a:off x="5808163" y="3003552"/>
            <a:ext cx="1440248" cy="428259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en-US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URL</a:t>
            </a: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记录到模块映射中，</a:t>
            </a:r>
            <a:endParaRPr lang="en-US" altLang="zh-CN" sz="885" b="0" spc="0" dirty="0">
              <a:solidFill>
                <a:srgbClr val="FFFFFF">
                  <a:alpha val="70000"/>
                </a:srgbClr>
              </a:solidFill>
              <a:latin typeface="微软雅黑" panose="020B0503020204020204" pitchFamily="34" charset="-122"/>
            </a:endParaRPr>
          </a:p>
          <a:p>
            <a:pPr algn="ctr" defTabSz="810260">
              <a:lnSpc>
                <a:spcPct val="130000"/>
              </a:lnSpc>
            </a:pP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继续获取下一个文件</a:t>
            </a:r>
          </a:p>
        </p:txBody>
      </p:sp>
      <p:sp>
        <p:nvSpPr>
          <p:cNvPr id="20" name="燕尾形 12"/>
          <p:cNvSpPr/>
          <p:nvPr/>
        </p:nvSpPr>
        <p:spPr>
          <a:xfrm>
            <a:off x="1761953" y="3031330"/>
            <a:ext cx="160871" cy="178028"/>
          </a:xfrm>
          <a:prstGeom prst="chevron">
            <a:avLst/>
          </a:prstGeom>
          <a:solidFill>
            <a:srgbClr val="D7D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1" name="燕尾形 15"/>
          <p:cNvSpPr/>
          <p:nvPr/>
        </p:nvSpPr>
        <p:spPr>
          <a:xfrm>
            <a:off x="3636769" y="2966613"/>
            <a:ext cx="210933" cy="210933"/>
          </a:xfrm>
          <a:prstGeom prst="chevron">
            <a:avLst/>
          </a:prstGeom>
          <a:solidFill>
            <a:srgbClr val="D7D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2" name="燕尾形 18"/>
          <p:cNvSpPr/>
          <p:nvPr/>
        </p:nvSpPr>
        <p:spPr>
          <a:xfrm>
            <a:off x="5457251" y="2931835"/>
            <a:ext cx="210933" cy="210933"/>
          </a:xfrm>
          <a:prstGeom prst="chevron">
            <a:avLst/>
          </a:prstGeom>
          <a:solidFill>
            <a:srgbClr val="D7D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04" y="1556278"/>
            <a:ext cx="1603350" cy="62369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235" y="1092888"/>
            <a:ext cx="1760510" cy="1066061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7539548" y="2344295"/>
            <a:ext cx="1440250" cy="1405094"/>
          </a:xfrm>
          <a:prstGeom prst="ellipse">
            <a:avLst/>
          </a:prstGeom>
          <a:solidFill>
            <a:srgbClr val="00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6" name="燕尾形 12"/>
          <p:cNvSpPr/>
          <p:nvPr/>
        </p:nvSpPr>
        <p:spPr>
          <a:xfrm>
            <a:off x="7287658" y="2931768"/>
            <a:ext cx="160871" cy="178028"/>
          </a:xfrm>
          <a:prstGeom prst="chevron">
            <a:avLst/>
          </a:prstGeom>
          <a:solidFill>
            <a:srgbClr val="D7D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299186" y="2331815"/>
            <a:ext cx="1440249" cy="1430054"/>
          </a:xfrm>
          <a:prstGeom prst="ellipse">
            <a:avLst/>
          </a:prstGeom>
          <a:solidFill>
            <a:srgbClr val="003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8" name="标题 43"/>
          <p:cNvSpPr>
            <a:spLocks noGrp="1"/>
          </p:cNvSpPr>
          <p:nvPr/>
        </p:nvSpPr>
        <p:spPr>
          <a:xfrm>
            <a:off x="7694655" y="2680087"/>
            <a:ext cx="1218509" cy="313196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5.</a:t>
            </a:r>
            <a:r>
              <a:rPr lang="zh-CN" altLang="en-US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解析模块</a:t>
            </a:r>
            <a:endParaRPr lang="en-US" altLang="zh-CN" sz="1415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标题 43"/>
          <p:cNvSpPr>
            <a:spLocks noGrp="1"/>
          </p:cNvSpPr>
          <p:nvPr/>
        </p:nvSpPr>
        <p:spPr>
          <a:xfrm>
            <a:off x="7539840" y="3022440"/>
            <a:ext cx="1440248" cy="428259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不同文件按照不同的解析方法</a:t>
            </a:r>
            <a:endParaRPr lang="en-US" altLang="zh-CN" sz="885" b="0" spc="0" dirty="0">
              <a:solidFill>
                <a:srgbClr val="FFFFFF">
                  <a:alpha val="7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燕尾形 12"/>
          <p:cNvSpPr/>
          <p:nvPr/>
        </p:nvSpPr>
        <p:spPr>
          <a:xfrm>
            <a:off x="9070816" y="2940627"/>
            <a:ext cx="160871" cy="178028"/>
          </a:xfrm>
          <a:prstGeom prst="chevron">
            <a:avLst/>
          </a:prstGeom>
          <a:solidFill>
            <a:srgbClr val="D7D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1" name="标题 43"/>
          <p:cNvSpPr>
            <a:spLocks noGrp="1"/>
          </p:cNvSpPr>
          <p:nvPr/>
        </p:nvSpPr>
        <p:spPr>
          <a:xfrm>
            <a:off x="9442173" y="2668246"/>
            <a:ext cx="1218509" cy="313196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6.</a:t>
            </a:r>
            <a:r>
              <a:rPr lang="zh-CN" altLang="en-US" sz="1415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运行代码</a:t>
            </a:r>
            <a:endParaRPr lang="en-US" altLang="zh-CN" sz="1415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标题 43"/>
          <p:cNvSpPr>
            <a:spLocks noGrp="1"/>
          </p:cNvSpPr>
          <p:nvPr/>
        </p:nvSpPr>
        <p:spPr>
          <a:xfrm>
            <a:off x="9359515" y="3022299"/>
            <a:ext cx="1440248" cy="428259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88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深度优先的后序遍历算法，确保模块只执行一次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634" y="1252993"/>
            <a:ext cx="1852444" cy="940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en-US" altLang="zh-CN" sz="2420" dirty="0" err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Vite</a:t>
              </a: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测速对比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641890"/>
              </p:ext>
            </p:extLst>
          </p:nvPr>
        </p:nvGraphicFramePr>
        <p:xfrm>
          <a:off x="806220" y="1476989"/>
          <a:ext cx="3982301" cy="212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5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100" b="1" spc="12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B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100" b="1" spc="12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</a:t>
                      </a: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5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开发（冷启动）</a:t>
                      </a:r>
                      <a:endParaRPr lang="zh-CN" altLang="en-US" sz="1100" b="1" spc="6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900" b="0" spc="120" baseline="0" dirty="0" err="1">
                          <a:latin typeface="+mn-ea"/>
                          <a:ea typeface="+mn-ea"/>
                        </a:rPr>
                        <a:t>vite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不同于</a:t>
                      </a:r>
                      <a:r>
                        <a:rPr lang="en-US" altLang="zh-CN" sz="900" b="0" spc="120" baseline="0" dirty="0">
                          <a:latin typeface="+mn-ea"/>
                          <a:ea typeface="+mn-ea"/>
                        </a:rPr>
                        <a:t>webpack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900" b="0" spc="120" baseline="0" dirty="0">
                          <a:latin typeface="+mn-ea"/>
                          <a:ea typeface="+mn-ea"/>
                        </a:rPr>
                        <a:t>unbind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机制，不需要构建和分解</a:t>
                      </a:r>
                      <a:r>
                        <a:rPr lang="en-US" altLang="zh-CN" sz="900" b="0" spc="120" baseline="0" dirty="0">
                          <a:latin typeface="+mn-ea"/>
                          <a:ea typeface="+mn-ea"/>
                        </a:rPr>
                        <a:t>module graph,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源文件依赖</a:t>
                      </a:r>
                      <a:r>
                        <a:rPr lang="en-US" altLang="zh-CN" sz="900" b="0" spc="120" baseline="0" dirty="0" err="1">
                          <a:latin typeface="+mn-ea"/>
                          <a:ea typeface="+mn-ea"/>
                        </a:rPr>
                        <a:t>esm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进行解析，其它交给浏览器支持。</a:t>
                      </a:r>
                      <a:endParaRPr lang="en-US" altLang="zh-CN" sz="900" b="0" spc="120" baseline="0" dirty="0">
                        <a:latin typeface="+mn-ea"/>
                        <a:ea typeface="+mn-ea"/>
                      </a:endParaRP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100" b="1" spc="6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重建时间（热模块重新加载）</a:t>
                      </a: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026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spc="120" baseline="0" dirty="0" err="1">
                          <a:latin typeface="+mn-ea"/>
                          <a:ea typeface="+mn-ea"/>
                        </a:rPr>
                        <a:t>vite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除了依赖</a:t>
                      </a:r>
                      <a:r>
                        <a:rPr lang="en-US" altLang="zh-CN" sz="900" b="0" spc="120" baseline="0" dirty="0" err="1">
                          <a:latin typeface="+mn-ea"/>
                          <a:ea typeface="+mn-ea"/>
                        </a:rPr>
                        <a:t>esbuild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预构建，使用原生</a:t>
                      </a:r>
                      <a:r>
                        <a:rPr lang="en-US" altLang="zh-CN" sz="900" b="0" spc="120" baseline="0" dirty="0" err="1">
                          <a:latin typeface="+mn-ea"/>
                          <a:ea typeface="+mn-ea"/>
                        </a:rPr>
                        <a:t>esm</a:t>
                      </a:r>
                      <a:r>
                        <a:rPr lang="zh-CN" altLang="en-US" sz="900" b="0" spc="120" baseline="0" dirty="0">
                          <a:latin typeface="+mn-ea"/>
                          <a:ea typeface="+mn-ea"/>
                        </a:rPr>
                        <a:t>，对请求模块实时按需编译，热更新仅需要请求改动模块。</a:t>
                      </a:r>
                      <a:endParaRPr lang="en-US" altLang="zh-CN" sz="900" b="0" spc="120" baseline="0" dirty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zh-CN" altLang="en-US" sz="1100" b="0" spc="120" baseline="0" dirty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9048" y="995577"/>
            <a:ext cx="6225051" cy="3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950"/>
              </a:lnSpc>
            </a:pPr>
            <a:r>
              <a:rPr lang="zh-CN" altLang="en-US" sz="1065" dirty="0">
                <a:solidFill>
                  <a:srgbClr val="030744">
                    <a:alpha val="7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自营外卖测速数据如下</a:t>
            </a:r>
            <a:r>
              <a:rPr lang="en-US" altLang="zh-CN" sz="1065" dirty="0">
                <a:solidFill>
                  <a:srgbClr val="030744">
                    <a:alpha val="7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 sz="1065" dirty="0">
              <a:solidFill>
                <a:srgbClr val="030744">
                  <a:alpha val="70000"/>
                </a:srgbClr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561" y="5457676"/>
            <a:ext cx="6254024" cy="37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sym typeface="+mn-ea"/>
              </a:rPr>
              <a:t>经过优化，项目冷启动速度提高</a:t>
            </a:r>
            <a:r>
              <a:rPr lang="en-US" altLang="zh-CN" sz="1600" dirty="0">
                <a:sym typeface="+mn-ea"/>
              </a:rPr>
              <a:t>95%</a:t>
            </a:r>
            <a:r>
              <a:rPr lang="zh-CN" altLang="en-US" sz="1600" dirty="0">
                <a:sym typeface="+mn-ea"/>
              </a:rPr>
              <a:t>，热重载速度提高</a:t>
            </a:r>
            <a:r>
              <a:rPr lang="en-US" altLang="zh-CN" sz="1600" dirty="0">
                <a:sym typeface="+mn-ea"/>
              </a:rPr>
              <a:t>90%</a:t>
            </a:r>
            <a:r>
              <a:rPr lang="zh-CN" altLang="en-US" sz="1600" dirty="0">
                <a:sym typeface="+mn-ea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0" y="4056423"/>
            <a:ext cx="3357130" cy="11375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24099" y="4408191"/>
            <a:ext cx="273994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3.3 </a:t>
            </a:r>
            <a:r>
              <a:rPr lang="en-US" altLang="zh-CN" sz="885" dirty="0" err="1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vite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优化速度对比图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96710" y="5194014"/>
            <a:ext cx="273994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3.4 </a:t>
            </a:r>
            <a:r>
              <a:rPr lang="en-US" altLang="zh-CN" sz="885" dirty="0" err="1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vite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优化速度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A8438F-71EA-21A3-034A-16417914D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851" y="381259"/>
            <a:ext cx="5250566" cy="3868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en-US" altLang="zh-CN" sz="2420" dirty="0" err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Vite</a:t>
              </a: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可能遇到的问题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96455" y="1098067"/>
            <a:ext cx="53981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在实际项目中，</a:t>
            </a:r>
            <a:r>
              <a:rPr lang="en-US" altLang="zh-CN" sz="1600" dirty="0" err="1"/>
              <a:t>Vite</a:t>
            </a:r>
            <a:r>
              <a:rPr lang="zh-CN" altLang="en-US" sz="1600" dirty="0"/>
              <a:t>启动后加载页面的速度还具有提升空间。</a:t>
            </a:r>
            <a:endParaRPr lang="en-US" altLang="zh-CN" sz="1600" dirty="0"/>
          </a:p>
          <a:p>
            <a:br>
              <a:rPr lang="en-US" altLang="zh-CN" sz="1600" dirty="0"/>
            </a:br>
            <a:r>
              <a:rPr lang="zh-CN" altLang="en-US" sz="1600" dirty="0"/>
              <a:t>主要优化点在于是：</a:t>
            </a:r>
            <a:br>
              <a:rPr lang="en-US" altLang="zh-CN" sz="1600" dirty="0"/>
            </a:br>
            <a:r>
              <a:rPr lang="en-US" altLang="zh-CN" sz="1600" dirty="0"/>
              <a:t>1.</a:t>
            </a:r>
            <a:r>
              <a:rPr lang="zh-CN" altLang="en-US" sz="1600" dirty="0"/>
              <a:t>如何利用</a:t>
            </a:r>
            <a:r>
              <a:rPr lang="en-US" altLang="zh-CN" sz="1600" dirty="0" err="1"/>
              <a:t>esbuild</a:t>
            </a:r>
            <a:r>
              <a:rPr lang="zh-CN" altLang="en-US" sz="1600" dirty="0"/>
              <a:t>预构建？</a:t>
            </a:r>
            <a:br>
              <a:rPr lang="en-US" altLang="zh-CN" sz="1600" dirty="0"/>
            </a:br>
            <a:r>
              <a:rPr lang="en-US" altLang="zh-CN" sz="1600" dirty="0"/>
              <a:t>2.</a:t>
            </a:r>
            <a:r>
              <a:rPr lang="zh-CN" altLang="en-US" sz="1600" dirty="0"/>
              <a:t>处理浏览器过多的依赖请求？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22097" y="1026252"/>
            <a:ext cx="7419309" cy="4372610"/>
            <a:chOff x="-6559" y="3377"/>
            <a:chExt cx="11267" cy="6886"/>
          </a:xfrm>
        </p:grpSpPr>
        <p:grpSp>
          <p:nvGrpSpPr>
            <p:cNvPr id="6" name="组合 5"/>
            <p:cNvGrpSpPr/>
            <p:nvPr/>
          </p:nvGrpSpPr>
          <p:grpSpPr>
            <a:xfrm>
              <a:off x="-6559" y="3377"/>
              <a:ext cx="10562" cy="6769"/>
              <a:chOff x="-6502" y="3851"/>
              <a:chExt cx="10562" cy="6769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-4868" y="3851"/>
                <a:ext cx="8928" cy="4851"/>
                <a:chOff x="-8192" y="4725"/>
                <a:chExt cx="10958" cy="5954"/>
              </a:xfrm>
            </p:grpSpPr>
            <p:sp>
              <p:nvSpPr>
                <p:cNvPr id="27" name="椭圆 26"/>
                <p:cNvSpPr>
                  <a:spLocks noChangeAspect="1"/>
                </p:cNvSpPr>
                <p:nvPr/>
              </p:nvSpPr>
              <p:spPr>
                <a:xfrm>
                  <a:off x="-8192" y="8638"/>
                  <a:ext cx="2041" cy="2041"/>
                </a:xfrm>
                <a:prstGeom prst="ellipse">
                  <a:avLst/>
                </a:prstGeom>
                <a:solidFill>
                  <a:srgbClr val="57E8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8" name="그룹 131"/>
                <p:cNvGrpSpPr/>
                <p:nvPr/>
              </p:nvGrpSpPr>
              <p:grpSpPr>
                <a:xfrm>
                  <a:off x="1966" y="4725"/>
                  <a:ext cx="800" cy="702"/>
                  <a:chOff x="5451148" y="923448"/>
                  <a:chExt cx="388240" cy="340043"/>
                </a:xfrm>
                <a:solidFill>
                  <a:schemeClr val="bg1"/>
                </a:solidFill>
              </p:grpSpPr>
              <p:sp>
                <p:nvSpPr>
                  <p:cNvPr id="29" name="자유형: 도형 132"/>
                  <p:cNvSpPr/>
                  <p:nvPr/>
                </p:nvSpPr>
                <p:spPr>
                  <a:xfrm>
                    <a:off x="5496488" y="990314"/>
                    <a:ext cx="342900" cy="161925"/>
                  </a:xfrm>
                  <a:custGeom>
                    <a:avLst/>
                    <a:gdLst>
                      <a:gd name="connsiteX0" fmla="*/ 7144 w 342900"/>
                      <a:gd name="connsiteY0" fmla="*/ 29432 h 161925"/>
                      <a:gd name="connsiteX1" fmla="*/ 308800 w 342900"/>
                      <a:gd name="connsiteY1" fmla="*/ 29432 h 161925"/>
                      <a:gd name="connsiteX2" fmla="*/ 319945 w 342900"/>
                      <a:gd name="connsiteY2" fmla="*/ 40576 h 161925"/>
                      <a:gd name="connsiteX3" fmla="*/ 319945 w 342900"/>
                      <a:gd name="connsiteY3" fmla="*/ 163163 h 161925"/>
                      <a:gd name="connsiteX4" fmla="*/ 331089 w 342900"/>
                      <a:gd name="connsiteY4" fmla="*/ 163163 h 161925"/>
                      <a:gd name="connsiteX5" fmla="*/ 342233 w 342900"/>
                      <a:gd name="connsiteY5" fmla="*/ 152019 h 161925"/>
                      <a:gd name="connsiteX6" fmla="*/ 342233 w 342900"/>
                      <a:gd name="connsiteY6" fmla="*/ 7144 h 161925"/>
                      <a:gd name="connsiteX7" fmla="*/ 7144 w 342900"/>
                      <a:gd name="connsiteY7" fmla="*/ 7144 h 161925"/>
                      <a:gd name="connsiteX8" fmla="*/ 7144 w 342900"/>
                      <a:gd name="connsiteY8" fmla="*/ 29432 h 161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00" h="161925">
                        <a:moveTo>
                          <a:pt x="7144" y="29432"/>
                        </a:moveTo>
                        <a:lnTo>
                          <a:pt x="308800" y="29432"/>
                        </a:lnTo>
                        <a:cubicBezTo>
                          <a:pt x="314992" y="29432"/>
                          <a:pt x="319945" y="34385"/>
                          <a:pt x="319945" y="40576"/>
                        </a:cubicBezTo>
                        <a:lnTo>
                          <a:pt x="319945" y="163163"/>
                        </a:lnTo>
                        <a:lnTo>
                          <a:pt x="331089" y="163163"/>
                        </a:lnTo>
                        <a:cubicBezTo>
                          <a:pt x="337280" y="163163"/>
                          <a:pt x="342233" y="158210"/>
                          <a:pt x="342233" y="152019"/>
                        </a:cubicBezTo>
                        <a:lnTo>
                          <a:pt x="342233" y="7144"/>
                        </a:lnTo>
                        <a:lnTo>
                          <a:pt x="7144" y="7144"/>
                        </a:lnTo>
                        <a:lnTo>
                          <a:pt x="7144" y="294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0" name="자유형: 도형 133"/>
                  <p:cNvSpPr/>
                  <p:nvPr/>
                </p:nvSpPr>
                <p:spPr>
                  <a:xfrm>
                    <a:off x="5496488" y="923448"/>
                    <a:ext cx="342900" cy="57150"/>
                  </a:xfrm>
                  <a:custGeom>
                    <a:avLst/>
                    <a:gdLst>
                      <a:gd name="connsiteX0" fmla="*/ 331089 w 342900"/>
                      <a:gd name="connsiteY0" fmla="*/ 7144 h 57150"/>
                      <a:gd name="connsiteX1" fmla="*/ 18288 w 342900"/>
                      <a:gd name="connsiteY1" fmla="*/ 7144 h 57150"/>
                      <a:gd name="connsiteX2" fmla="*/ 7144 w 342900"/>
                      <a:gd name="connsiteY2" fmla="*/ 18288 h 57150"/>
                      <a:gd name="connsiteX3" fmla="*/ 7144 w 342900"/>
                      <a:gd name="connsiteY3" fmla="*/ 51721 h 57150"/>
                      <a:gd name="connsiteX4" fmla="*/ 342233 w 342900"/>
                      <a:gd name="connsiteY4" fmla="*/ 51721 h 57150"/>
                      <a:gd name="connsiteX5" fmla="*/ 342233 w 342900"/>
                      <a:gd name="connsiteY5" fmla="*/ 18288 h 57150"/>
                      <a:gd name="connsiteX6" fmla="*/ 331089 w 342900"/>
                      <a:gd name="connsiteY6" fmla="*/ 7144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900" h="57150">
                        <a:moveTo>
                          <a:pt x="331089" y="7144"/>
                        </a:moveTo>
                        <a:lnTo>
                          <a:pt x="18288" y="7144"/>
                        </a:lnTo>
                        <a:cubicBezTo>
                          <a:pt x="12097" y="7144"/>
                          <a:pt x="7144" y="12097"/>
                          <a:pt x="7144" y="18288"/>
                        </a:cubicBezTo>
                        <a:lnTo>
                          <a:pt x="7144" y="51721"/>
                        </a:lnTo>
                        <a:lnTo>
                          <a:pt x="342233" y="51721"/>
                        </a:lnTo>
                        <a:lnTo>
                          <a:pt x="342233" y="18288"/>
                        </a:lnTo>
                        <a:cubicBezTo>
                          <a:pt x="342233" y="12097"/>
                          <a:pt x="337280" y="7144"/>
                          <a:pt x="331089" y="71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자유형: 도형 134"/>
                  <p:cNvSpPr/>
                  <p:nvPr/>
                </p:nvSpPr>
                <p:spPr>
                  <a:xfrm>
                    <a:off x="5674796" y="1101756"/>
                    <a:ext cx="57150" cy="28575"/>
                  </a:xfrm>
                  <a:custGeom>
                    <a:avLst/>
                    <a:gdLst>
                      <a:gd name="connsiteX0" fmla="*/ 7143 w 57150"/>
                      <a:gd name="connsiteY0" fmla="*/ 7144 h 28575"/>
                      <a:gd name="connsiteX1" fmla="*/ 51720 w 57150"/>
                      <a:gd name="connsiteY1" fmla="*/ 7144 h 28575"/>
                      <a:gd name="connsiteX2" fmla="*/ 51720 w 57150"/>
                      <a:gd name="connsiteY2" fmla="*/ 29432 h 28575"/>
                      <a:gd name="connsiteX3" fmla="*/ 7143 w 57150"/>
                      <a:gd name="connsiteY3" fmla="*/ 29432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0" h="28575">
                        <a:moveTo>
                          <a:pt x="7143" y="7144"/>
                        </a:moveTo>
                        <a:lnTo>
                          <a:pt x="51720" y="7144"/>
                        </a:lnTo>
                        <a:lnTo>
                          <a:pt x="51720" y="29432"/>
                        </a:lnTo>
                        <a:lnTo>
                          <a:pt x="7143" y="294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자유형: 도형 135"/>
                  <p:cNvSpPr/>
                  <p:nvPr/>
                </p:nvSpPr>
                <p:spPr>
                  <a:xfrm>
                    <a:off x="5563448" y="1101756"/>
                    <a:ext cx="28575" cy="28575"/>
                  </a:xfrm>
                  <a:custGeom>
                    <a:avLst/>
                    <a:gdLst>
                      <a:gd name="connsiteX0" fmla="*/ 18288 w 28575"/>
                      <a:gd name="connsiteY0" fmla="*/ 7144 h 28575"/>
                      <a:gd name="connsiteX1" fmla="*/ 7144 w 28575"/>
                      <a:gd name="connsiteY1" fmla="*/ 18288 h 28575"/>
                      <a:gd name="connsiteX2" fmla="*/ 18288 w 28575"/>
                      <a:gd name="connsiteY2" fmla="*/ 29432 h 28575"/>
                      <a:gd name="connsiteX3" fmla="*/ 29432 w 28575"/>
                      <a:gd name="connsiteY3" fmla="*/ 18288 h 28575"/>
                      <a:gd name="connsiteX4" fmla="*/ 18288 w 28575"/>
                      <a:gd name="connsiteY4" fmla="*/ 7144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28575">
                        <a:moveTo>
                          <a:pt x="18288" y="7144"/>
                        </a:moveTo>
                        <a:cubicBezTo>
                          <a:pt x="12097" y="7144"/>
                          <a:pt x="7144" y="12097"/>
                          <a:pt x="7144" y="18288"/>
                        </a:cubicBezTo>
                        <a:cubicBezTo>
                          <a:pt x="7144" y="24479"/>
                          <a:pt x="12097" y="29432"/>
                          <a:pt x="18288" y="29432"/>
                        </a:cubicBezTo>
                        <a:cubicBezTo>
                          <a:pt x="24479" y="29432"/>
                          <a:pt x="29432" y="24479"/>
                          <a:pt x="29432" y="18288"/>
                        </a:cubicBezTo>
                        <a:cubicBezTo>
                          <a:pt x="29432" y="12097"/>
                          <a:pt x="24479" y="7144"/>
                          <a:pt x="18288" y="71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자유형: 도형 136"/>
                  <p:cNvSpPr/>
                  <p:nvPr/>
                </p:nvSpPr>
                <p:spPr>
                  <a:xfrm>
                    <a:off x="5518871" y="1101756"/>
                    <a:ext cx="28575" cy="28575"/>
                  </a:xfrm>
                  <a:custGeom>
                    <a:avLst/>
                    <a:gdLst>
                      <a:gd name="connsiteX0" fmla="*/ 18288 w 28575"/>
                      <a:gd name="connsiteY0" fmla="*/ 7144 h 28575"/>
                      <a:gd name="connsiteX1" fmla="*/ 7144 w 28575"/>
                      <a:gd name="connsiteY1" fmla="*/ 18288 h 28575"/>
                      <a:gd name="connsiteX2" fmla="*/ 18288 w 28575"/>
                      <a:gd name="connsiteY2" fmla="*/ 29432 h 28575"/>
                      <a:gd name="connsiteX3" fmla="*/ 29432 w 28575"/>
                      <a:gd name="connsiteY3" fmla="*/ 18288 h 28575"/>
                      <a:gd name="connsiteX4" fmla="*/ 18288 w 28575"/>
                      <a:gd name="connsiteY4" fmla="*/ 7144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28575">
                        <a:moveTo>
                          <a:pt x="18288" y="7144"/>
                        </a:moveTo>
                        <a:cubicBezTo>
                          <a:pt x="12097" y="7144"/>
                          <a:pt x="7144" y="12097"/>
                          <a:pt x="7144" y="18288"/>
                        </a:cubicBezTo>
                        <a:cubicBezTo>
                          <a:pt x="7144" y="24479"/>
                          <a:pt x="12097" y="29432"/>
                          <a:pt x="18288" y="29432"/>
                        </a:cubicBezTo>
                        <a:cubicBezTo>
                          <a:pt x="24479" y="29432"/>
                          <a:pt x="29432" y="24479"/>
                          <a:pt x="29432" y="18288"/>
                        </a:cubicBezTo>
                        <a:cubicBezTo>
                          <a:pt x="29432" y="12097"/>
                          <a:pt x="24479" y="7144"/>
                          <a:pt x="18288" y="71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자유형: 도형 137"/>
                  <p:cNvSpPr/>
                  <p:nvPr/>
                </p:nvSpPr>
                <p:spPr>
                  <a:xfrm>
                    <a:off x="5451148" y="1034891"/>
                    <a:ext cx="342900" cy="228600"/>
                  </a:xfrm>
                  <a:custGeom>
                    <a:avLst/>
                    <a:gdLst>
                      <a:gd name="connsiteX0" fmla="*/ 331851 w 342900"/>
                      <a:gd name="connsiteY0" fmla="*/ 7144 h 228600"/>
                      <a:gd name="connsiteX1" fmla="*/ 18288 w 342900"/>
                      <a:gd name="connsiteY1" fmla="*/ 7144 h 228600"/>
                      <a:gd name="connsiteX2" fmla="*/ 7144 w 342900"/>
                      <a:gd name="connsiteY2" fmla="*/ 18288 h 228600"/>
                      <a:gd name="connsiteX3" fmla="*/ 7144 w 342900"/>
                      <a:gd name="connsiteY3" fmla="*/ 218885 h 228600"/>
                      <a:gd name="connsiteX4" fmla="*/ 18288 w 342900"/>
                      <a:gd name="connsiteY4" fmla="*/ 230029 h 228600"/>
                      <a:gd name="connsiteX5" fmla="*/ 331851 w 342900"/>
                      <a:gd name="connsiteY5" fmla="*/ 230029 h 228600"/>
                      <a:gd name="connsiteX6" fmla="*/ 342995 w 342900"/>
                      <a:gd name="connsiteY6" fmla="*/ 218885 h 228600"/>
                      <a:gd name="connsiteX7" fmla="*/ 342995 w 342900"/>
                      <a:gd name="connsiteY7" fmla="*/ 18288 h 228600"/>
                      <a:gd name="connsiteX8" fmla="*/ 331851 w 342900"/>
                      <a:gd name="connsiteY8" fmla="*/ 7144 h 228600"/>
                      <a:gd name="connsiteX9" fmla="*/ 86011 w 342900"/>
                      <a:gd name="connsiteY9" fmla="*/ 185452 h 228600"/>
                      <a:gd name="connsiteX10" fmla="*/ 63722 w 342900"/>
                      <a:gd name="connsiteY10" fmla="*/ 185452 h 228600"/>
                      <a:gd name="connsiteX11" fmla="*/ 52578 w 342900"/>
                      <a:gd name="connsiteY11" fmla="*/ 174308 h 228600"/>
                      <a:gd name="connsiteX12" fmla="*/ 63722 w 342900"/>
                      <a:gd name="connsiteY12" fmla="*/ 163163 h 228600"/>
                      <a:gd name="connsiteX13" fmla="*/ 86011 w 342900"/>
                      <a:gd name="connsiteY13" fmla="*/ 163163 h 228600"/>
                      <a:gd name="connsiteX14" fmla="*/ 97155 w 342900"/>
                      <a:gd name="connsiteY14" fmla="*/ 174308 h 228600"/>
                      <a:gd name="connsiteX15" fmla="*/ 86011 w 342900"/>
                      <a:gd name="connsiteY15" fmla="*/ 185452 h 228600"/>
                      <a:gd name="connsiteX16" fmla="*/ 152876 w 342900"/>
                      <a:gd name="connsiteY16" fmla="*/ 185452 h 228600"/>
                      <a:gd name="connsiteX17" fmla="*/ 130588 w 342900"/>
                      <a:gd name="connsiteY17" fmla="*/ 185452 h 228600"/>
                      <a:gd name="connsiteX18" fmla="*/ 119444 w 342900"/>
                      <a:gd name="connsiteY18" fmla="*/ 174308 h 228600"/>
                      <a:gd name="connsiteX19" fmla="*/ 130588 w 342900"/>
                      <a:gd name="connsiteY19" fmla="*/ 163163 h 228600"/>
                      <a:gd name="connsiteX20" fmla="*/ 152876 w 342900"/>
                      <a:gd name="connsiteY20" fmla="*/ 163163 h 228600"/>
                      <a:gd name="connsiteX21" fmla="*/ 164021 w 342900"/>
                      <a:gd name="connsiteY21" fmla="*/ 174308 h 228600"/>
                      <a:gd name="connsiteX22" fmla="*/ 152876 w 342900"/>
                      <a:gd name="connsiteY22" fmla="*/ 185452 h 228600"/>
                      <a:gd name="connsiteX23" fmla="*/ 130588 w 342900"/>
                      <a:gd name="connsiteY23" fmla="*/ 118586 h 228600"/>
                      <a:gd name="connsiteX24" fmla="*/ 108299 w 342900"/>
                      <a:gd name="connsiteY24" fmla="*/ 109919 h 228600"/>
                      <a:gd name="connsiteX25" fmla="*/ 86011 w 342900"/>
                      <a:gd name="connsiteY25" fmla="*/ 118586 h 228600"/>
                      <a:gd name="connsiteX26" fmla="*/ 52578 w 342900"/>
                      <a:gd name="connsiteY26" fmla="*/ 85154 h 228600"/>
                      <a:gd name="connsiteX27" fmla="*/ 86011 w 342900"/>
                      <a:gd name="connsiteY27" fmla="*/ 51721 h 228600"/>
                      <a:gd name="connsiteX28" fmla="*/ 108299 w 342900"/>
                      <a:gd name="connsiteY28" fmla="*/ 60389 h 228600"/>
                      <a:gd name="connsiteX29" fmla="*/ 130588 w 342900"/>
                      <a:gd name="connsiteY29" fmla="*/ 51721 h 228600"/>
                      <a:gd name="connsiteX30" fmla="*/ 164021 w 342900"/>
                      <a:gd name="connsiteY30" fmla="*/ 85154 h 228600"/>
                      <a:gd name="connsiteX31" fmla="*/ 130588 w 342900"/>
                      <a:gd name="connsiteY31" fmla="*/ 118586 h 228600"/>
                      <a:gd name="connsiteX32" fmla="*/ 219742 w 342900"/>
                      <a:gd name="connsiteY32" fmla="*/ 185452 h 228600"/>
                      <a:gd name="connsiteX33" fmla="*/ 197453 w 342900"/>
                      <a:gd name="connsiteY33" fmla="*/ 185452 h 228600"/>
                      <a:gd name="connsiteX34" fmla="*/ 186309 w 342900"/>
                      <a:gd name="connsiteY34" fmla="*/ 174308 h 228600"/>
                      <a:gd name="connsiteX35" fmla="*/ 197453 w 342900"/>
                      <a:gd name="connsiteY35" fmla="*/ 163163 h 228600"/>
                      <a:gd name="connsiteX36" fmla="*/ 219742 w 342900"/>
                      <a:gd name="connsiteY36" fmla="*/ 163163 h 228600"/>
                      <a:gd name="connsiteX37" fmla="*/ 230886 w 342900"/>
                      <a:gd name="connsiteY37" fmla="*/ 174308 h 228600"/>
                      <a:gd name="connsiteX38" fmla="*/ 219742 w 342900"/>
                      <a:gd name="connsiteY38" fmla="*/ 185452 h 228600"/>
                      <a:gd name="connsiteX39" fmla="*/ 286608 w 342900"/>
                      <a:gd name="connsiteY39" fmla="*/ 185452 h 228600"/>
                      <a:gd name="connsiteX40" fmla="*/ 264319 w 342900"/>
                      <a:gd name="connsiteY40" fmla="*/ 185452 h 228600"/>
                      <a:gd name="connsiteX41" fmla="*/ 253175 w 342900"/>
                      <a:gd name="connsiteY41" fmla="*/ 174308 h 228600"/>
                      <a:gd name="connsiteX42" fmla="*/ 264319 w 342900"/>
                      <a:gd name="connsiteY42" fmla="*/ 163163 h 228600"/>
                      <a:gd name="connsiteX43" fmla="*/ 286608 w 342900"/>
                      <a:gd name="connsiteY43" fmla="*/ 163163 h 228600"/>
                      <a:gd name="connsiteX44" fmla="*/ 297752 w 342900"/>
                      <a:gd name="connsiteY44" fmla="*/ 174308 h 228600"/>
                      <a:gd name="connsiteX45" fmla="*/ 286608 w 342900"/>
                      <a:gd name="connsiteY45" fmla="*/ 185452 h 228600"/>
                      <a:gd name="connsiteX46" fmla="*/ 286512 w 342900"/>
                      <a:gd name="connsiteY46" fmla="*/ 118586 h 228600"/>
                      <a:gd name="connsiteX47" fmla="*/ 219646 w 342900"/>
                      <a:gd name="connsiteY47" fmla="*/ 118586 h 228600"/>
                      <a:gd name="connsiteX48" fmla="*/ 208502 w 342900"/>
                      <a:gd name="connsiteY48" fmla="*/ 107442 h 228600"/>
                      <a:gd name="connsiteX49" fmla="*/ 208502 w 342900"/>
                      <a:gd name="connsiteY49" fmla="*/ 62865 h 228600"/>
                      <a:gd name="connsiteX50" fmla="*/ 219646 w 342900"/>
                      <a:gd name="connsiteY50" fmla="*/ 51721 h 228600"/>
                      <a:gd name="connsiteX51" fmla="*/ 286512 w 342900"/>
                      <a:gd name="connsiteY51" fmla="*/ 51721 h 228600"/>
                      <a:gd name="connsiteX52" fmla="*/ 297656 w 342900"/>
                      <a:gd name="connsiteY52" fmla="*/ 62865 h 228600"/>
                      <a:gd name="connsiteX53" fmla="*/ 297656 w 342900"/>
                      <a:gd name="connsiteY53" fmla="*/ 107442 h 228600"/>
                      <a:gd name="connsiteX54" fmla="*/ 286512 w 342900"/>
                      <a:gd name="connsiteY54" fmla="*/ 118586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342900" h="228600">
                        <a:moveTo>
                          <a:pt x="331851" y="7144"/>
                        </a:moveTo>
                        <a:lnTo>
                          <a:pt x="18288" y="7144"/>
                        </a:lnTo>
                        <a:cubicBezTo>
                          <a:pt x="12097" y="7144"/>
                          <a:pt x="7144" y="12097"/>
                          <a:pt x="7144" y="18288"/>
                        </a:cubicBezTo>
                        <a:lnTo>
                          <a:pt x="7144" y="218885"/>
                        </a:lnTo>
                        <a:cubicBezTo>
                          <a:pt x="7144" y="225076"/>
                          <a:pt x="12097" y="230029"/>
                          <a:pt x="18288" y="230029"/>
                        </a:cubicBezTo>
                        <a:lnTo>
                          <a:pt x="331851" y="230029"/>
                        </a:lnTo>
                        <a:cubicBezTo>
                          <a:pt x="338042" y="230029"/>
                          <a:pt x="342995" y="225076"/>
                          <a:pt x="342995" y="218885"/>
                        </a:cubicBezTo>
                        <a:lnTo>
                          <a:pt x="342995" y="18288"/>
                        </a:lnTo>
                        <a:cubicBezTo>
                          <a:pt x="342995" y="12192"/>
                          <a:pt x="338042" y="7144"/>
                          <a:pt x="331851" y="7144"/>
                        </a:cubicBezTo>
                        <a:close/>
                        <a:moveTo>
                          <a:pt x="86011" y="185452"/>
                        </a:moveTo>
                        <a:lnTo>
                          <a:pt x="63722" y="185452"/>
                        </a:lnTo>
                        <a:cubicBezTo>
                          <a:pt x="57531" y="185452"/>
                          <a:pt x="52578" y="180499"/>
                          <a:pt x="52578" y="174308"/>
                        </a:cubicBezTo>
                        <a:cubicBezTo>
                          <a:pt x="52578" y="168116"/>
                          <a:pt x="57531" y="163163"/>
                          <a:pt x="63722" y="163163"/>
                        </a:cubicBezTo>
                        <a:lnTo>
                          <a:pt x="86011" y="163163"/>
                        </a:lnTo>
                        <a:cubicBezTo>
                          <a:pt x="92202" y="163163"/>
                          <a:pt x="97155" y="168116"/>
                          <a:pt x="97155" y="174308"/>
                        </a:cubicBezTo>
                        <a:cubicBezTo>
                          <a:pt x="97155" y="180499"/>
                          <a:pt x="92202" y="185452"/>
                          <a:pt x="86011" y="185452"/>
                        </a:cubicBezTo>
                        <a:close/>
                        <a:moveTo>
                          <a:pt x="152876" y="185452"/>
                        </a:moveTo>
                        <a:lnTo>
                          <a:pt x="130588" y="185452"/>
                        </a:lnTo>
                        <a:cubicBezTo>
                          <a:pt x="124396" y="185452"/>
                          <a:pt x="119444" y="180499"/>
                          <a:pt x="119444" y="174308"/>
                        </a:cubicBezTo>
                        <a:cubicBezTo>
                          <a:pt x="119444" y="168116"/>
                          <a:pt x="124396" y="163163"/>
                          <a:pt x="130588" y="163163"/>
                        </a:cubicBezTo>
                        <a:lnTo>
                          <a:pt x="152876" y="163163"/>
                        </a:lnTo>
                        <a:cubicBezTo>
                          <a:pt x="159068" y="163163"/>
                          <a:pt x="164021" y="168116"/>
                          <a:pt x="164021" y="174308"/>
                        </a:cubicBezTo>
                        <a:cubicBezTo>
                          <a:pt x="164021" y="180499"/>
                          <a:pt x="159068" y="185452"/>
                          <a:pt x="152876" y="185452"/>
                        </a:cubicBezTo>
                        <a:close/>
                        <a:moveTo>
                          <a:pt x="130588" y="118586"/>
                        </a:moveTo>
                        <a:cubicBezTo>
                          <a:pt x="122015" y="118586"/>
                          <a:pt x="114205" y="115253"/>
                          <a:pt x="108299" y="109919"/>
                        </a:cubicBezTo>
                        <a:cubicBezTo>
                          <a:pt x="102394" y="115253"/>
                          <a:pt x="94583" y="118586"/>
                          <a:pt x="86011" y="118586"/>
                        </a:cubicBezTo>
                        <a:cubicBezTo>
                          <a:pt x="67532" y="118586"/>
                          <a:pt x="52578" y="103632"/>
                          <a:pt x="52578" y="85154"/>
                        </a:cubicBezTo>
                        <a:cubicBezTo>
                          <a:pt x="52578" y="66675"/>
                          <a:pt x="67532" y="51721"/>
                          <a:pt x="86011" y="51721"/>
                        </a:cubicBezTo>
                        <a:cubicBezTo>
                          <a:pt x="94583" y="51721"/>
                          <a:pt x="102394" y="55055"/>
                          <a:pt x="108299" y="60389"/>
                        </a:cubicBezTo>
                        <a:cubicBezTo>
                          <a:pt x="114205" y="55055"/>
                          <a:pt x="122015" y="51721"/>
                          <a:pt x="130588" y="51721"/>
                        </a:cubicBezTo>
                        <a:cubicBezTo>
                          <a:pt x="149066" y="51721"/>
                          <a:pt x="164021" y="66675"/>
                          <a:pt x="164021" y="85154"/>
                        </a:cubicBezTo>
                        <a:cubicBezTo>
                          <a:pt x="164021" y="103632"/>
                          <a:pt x="149066" y="118586"/>
                          <a:pt x="130588" y="118586"/>
                        </a:cubicBezTo>
                        <a:close/>
                        <a:moveTo>
                          <a:pt x="219742" y="185452"/>
                        </a:moveTo>
                        <a:lnTo>
                          <a:pt x="197453" y="185452"/>
                        </a:lnTo>
                        <a:cubicBezTo>
                          <a:pt x="191262" y="185452"/>
                          <a:pt x="186309" y="180499"/>
                          <a:pt x="186309" y="174308"/>
                        </a:cubicBezTo>
                        <a:cubicBezTo>
                          <a:pt x="186309" y="168116"/>
                          <a:pt x="191262" y="163163"/>
                          <a:pt x="197453" y="163163"/>
                        </a:cubicBezTo>
                        <a:lnTo>
                          <a:pt x="219742" y="163163"/>
                        </a:lnTo>
                        <a:cubicBezTo>
                          <a:pt x="225933" y="163163"/>
                          <a:pt x="230886" y="168116"/>
                          <a:pt x="230886" y="174308"/>
                        </a:cubicBezTo>
                        <a:cubicBezTo>
                          <a:pt x="230886" y="180499"/>
                          <a:pt x="225933" y="185452"/>
                          <a:pt x="219742" y="185452"/>
                        </a:cubicBezTo>
                        <a:close/>
                        <a:moveTo>
                          <a:pt x="286608" y="185452"/>
                        </a:moveTo>
                        <a:lnTo>
                          <a:pt x="264319" y="185452"/>
                        </a:lnTo>
                        <a:cubicBezTo>
                          <a:pt x="258128" y="185452"/>
                          <a:pt x="253175" y="180499"/>
                          <a:pt x="253175" y="174308"/>
                        </a:cubicBezTo>
                        <a:cubicBezTo>
                          <a:pt x="253175" y="168116"/>
                          <a:pt x="258128" y="163163"/>
                          <a:pt x="264319" y="163163"/>
                        </a:cubicBezTo>
                        <a:lnTo>
                          <a:pt x="286608" y="163163"/>
                        </a:lnTo>
                        <a:cubicBezTo>
                          <a:pt x="292798" y="163163"/>
                          <a:pt x="297752" y="168116"/>
                          <a:pt x="297752" y="174308"/>
                        </a:cubicBezTo>
                        <a:cubicBezTo>
                          <a:pt x="297752" y="180499"/>
                          <a:pt x="292798" y="185452"/>
                          <a:pt x="286608" y="185452"/>
                        </a:cubicBezTo>
                        <a:close/>
                        <a:moveTo>
                          <a:pt x="286512" y="118586"/>
                        </a:moveTo>
                        <a:lnTo>
                          <a:pt x="219646" y="118586"/>
                        </a:lnTo>
                        <a:cubicBezTo>
                          <a:pt x="213456" y="118586"/>
                          <a:pt x="208502" y="113633"/>
                          <a:pt x="208502" y="107442"/>
                        </a:cubicBezTo>
                        <a:lnTo>
                          <a:pt x="208502" y="62865"/>
                        </a:lnTo>
                        <a:cubicBezTo>
                          <a:pt x="208502" y="56674"/>
                          <a:pt x="213456" y="51721"/>
                          <a:pt x="219646" y="51721"/>
                        </a:cubicBezTo>
                        <a:lnTo>
                          <a:pt x="286512" y="51721"/>
                        </a:lnTo>
                        <a:cubicBezTo>
                          <a:pt x="292703" y="51721"/>
                          <a:pt x="297656" y="56674"/>
                          <a:pt x="297656" y="62865"/>
                        </a:cubicBezTo>
                        <a:lnTo>
                          <a:pt x="297656" y="107442"/>
                        </a:lnTo>
                        <a:cubicBezTo>
                          <a:pt x="297656" y="113633"/>
                          <a:pt x="292703" y="118586"/>
                          <a:pt x="286512" y="11858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-6502" y="8740"/>
                <a:ext cx="5121" cy="1880"/>
                <a:chOff x="-7870" y="9883"/>
                <a:chExt cx="5121" cy="1880"/>
              </a:xfrm>
            </p:grpSpPr>
            <p:sp>
              <p:nvSpPr>
                <p:cNvPr id="25" name="标题 43"/>
                <p:cNvSpPr>
                  <a:spLocks noGrp="1"/>
                </p:cNvSpPr>
                <p:nvPr/>
              </p:nvSpPr>
              <p:spPr>
                <a:xfrm>
                  <a:off x="-7082" y="9883"/>
                  <a:ext cx="3354" cy="548"/>
                </a:xfrm>
                <a:prstGeom prst="rect">
                  <a:avLst/>
                </a:prstGeom>
              </p:spPr>
              <p:txBody>
                <a:bodyPr vert="horz" lIns="90000" tIns="46800" rIns="90000" bIns="46800" rtlCol="0" anchor="b" anchorCtr="0">
                  <a:noAutofit/>
                </a:bodyPr>
                <a:lstStyle>
                  <a:lvl1pPr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sz="6000" b="1" i="0" u="none" strike="noStrike" kern="1200" cap="none" spc="300" normalizeH="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j-cs"/>
                    </a:defRPr>
                  </a:lvl1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600" spc="0" dirty="0" err="1">
                      <a:solidFill>
                        <a:srgbClr val="030744"/>
                      </a:solidFill>
                    </a:rPr>
                    <a:t>Vite</a:t>
                  </a:r>
                  <a:r>
                    <a:rPr lang="zh-CN" altLang="en-US" sz="1600" spc="0" dirty="0">
                      <a:solidFill>
                        <a:srgbClr val="030744"/>
                      </a:solidFill>
                    </a:rPr>
                    <a:t>预构建</a:t>
                  </a:r>
                  <a:endParaRPr lang="zh-CN" altLang="en-US" sz="1600" spc="0" dirty="0">
                    <a:solidFill>
                      <a:srgbClr val="030744"/>
                    </a:solidFill>
                    <a:uFillTx/>
                  </a:endParaRPr>
                </a:p>
              </p:txBody>
            </p:sp>
            <p:sp>
              <p:nvSpPr>
                <p:cNvPr id="26" name="标题 43"/>
                <p:cNvSpPr>
                  <a:spLocks noGrp="1"/>
                </p:cNvSpPr>
                <p:nvPr/>
              </p:nvSpPr>
              <p:spPr>
                <a:xfrm>
                  <a:off x="-7870" y="10423"/>
                  <a:ext cx="5121" cy="1340"/>
                </a:xfrm>
                <a:prstGeom prst="rect">
                  <a:avLst/>
                </a:prstGeom>
              </p:spPr>
              <p:txBody>
                <a:bodyPr vert="horz" lIns="90000" tIns="46800" rIns="90000" bIns="46800" rtlCol="0" anchor="b" anchorCtr="0">
                  <a:noAutofit/>
                </a:bodyPr>
                <a:lstStyle>
                  <a:lvl1pPr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sz="6000" b="1" i="0" u="none" strike="noStrike" kern="1200" cap="none" spc="300" normalizeH="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j-cs"/>
                    </a:defRPr>
                  </a:lvl1pPr>
                </a:lstStyle>
                <a:p>
                  <a:pPr algn="ctr">
                    <a:lnSpc>
                      <a:spcPts val="2000"/>
                    </a:lnSpc>
                  </a:pPr>
                  <a:r>
                    <a:rPr lang="zh-CN" altLang="en-US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通过浏览器过滤请求路径中含有</a:t>
                  </a:r>
                  <a:r>
                    <a:rPr lang="en-US" altLang="zh-CN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.</a:t>
                  </a:r>
                  <a:r>
                    <a:rPr lang="en-US" altLang="zh-CN" sz="1200" b="0" spc="0" dirty="0" err="1">
                      <a:solidFill>
                        <a:srgbClr val="030744">
                          <a:alpha val="70000"/>
                        </a:srgbClr>
                      </a:solidFill>
                    </a:rPr>
                    <a:t>vite</a:t>
                  </a:r>
                  <a:r>
                    <a:rPr lang="zh-CN" altLang="en-US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文件，把加载慢的放在</a:t>
                  </a:r>
                  <a:r>
                    <a:rPr lang="en-US" altLang="zh-CN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vite.conig.js</a:t>
                  </a:r>
                  <a:r>
                    <a:rPr lang="zh-CN" altLang="en-US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中配置</a:t>
                  </a:r>
                  <a:r>
                    <a:rPr lang="en-US" altLang="zh-CN" sz="1200" b="0" spc="0" dirty="0" err="1">
                      <a:solidFill>
                        <a:srgbClr val="030744">
                          <a:alpha val="70000"/>
                        </a:srgbClr>
                      </a:solidFill>
                    </a:rPr>
                    <a:t>optimizeDeps</a:t>
                  </a:r>
                  <a:r>
                    <a:rPr lang="zh-CN" altLang="en-US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，进行预构建配置。</a:t>
                  </a:r>
                  <a:endParaRPr lang="en-US" altLang="zh-CN" sz="1200" b="0" spc="0" dirty="0">
                    <a:solidFill>
                      <a:srgbClr val="030744">
                        <a:alpha val="7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-413" y="6481"/>
              <a:ext cx="5121" cy="3782"/>
              <a:chOff x="-356" y="3185"/>
              <a:chExt cx="5121" cy="37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209" y="3185"/>
                <a:ext cx="2849" cy="1663"/>
                <a:chOff x="-733" y="3907"/>
                <a:chExt cx="3497" cy="2041"/>
              </a:xfrm>
            </p:grpSpPr>
            <p:sp>
              <p:nvSpPr>
                <p:cNvPr id="14" name="椭圆 13"/>
                <p:cNvSpPr>
                  <a:spLocks noChangeAspect="1"/>
                </p:cNvSpPr>
                <p:nvPr/>
              </p:nvSpPr>
              <p:spPr>
                <a:xfrm>
                  <a:off x="-733" y="3907"/>
                  <a:ext cx="2041" cy="2041"/>
                </a:xfrm>
                <a:prstGeom prst="ellipse">
                  <a:avLst/>
                </a:prstGeom>
                <a:solidFill>
                  <a:srgbClr val="003B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" name="그룹 131"/>
                <p:cNvGrpSpPr/>
                <p:nvPr/>
              </p:nvGrpSpPr>
              <p:grpSpPr>
                <a:xfrm>
                  <a:off x="1966" y="4725"/>
                  <a:ext cx="798" cy="702"/>
                  <a:chOff x="5452048" y="923448"/>
                  <a:chExt cx="387340" cy="340025"/>
                </a:xfrm>
                <a:solidFill>
                  <a:schemeClr val="bg1"/>
                </a:solidFill>
              </p:grpSpPr>
              <p:sp>
                <p:nvSpPr>
                  <p:cNvPr id="16" name="자유형: 도형 132"/>
                  <p:cNvSpPr/>
                  <p:nvPr/>
                </p:nvSpPr>
                <p:spPr>
                  <a:xfrm>
                    <a:off x="5496488" y="990314"/>
                    <a:ext cx="342900" cy="161925"/>
                  </a:xfrm>
                  <a:custGeom>
                    <a:avLst/>
                    <a:gdLst>
                      <a:gd name="connsiteX0" fmla="*/ 7144 w 342900"/>
                      <a:gd name="connsiteY0" fmla="*/ 29432 h 161925"/>
                      <a:gd name="connsiteX1" fmla="*/ 308800 w 342900"/>
                      <a:gd name="connsiteY1" fmla="*/ 29432 h 161925"/>
                      <a:gd name="connsiteX2" fmla="*/ 319945 w 342900"/>
                      <a:gd name="connsiteY2" fmla="*/ 40576 h 161925"/>
                      <a:gd name="connsiteX3" fmla="*/ 319945 w 342900"/>
                      <a:gd name="connsiteY3" fmla="*/ 163163 h 161925"/>
                      <a:gd name="connsiteX4" fmla="*/ 331089 w 342900"/>
                      <a:gd name="connsiteY4" fmla="*/ 163163 h 161925"/>
                      <a:gd name="connsiteX5" fmla="*/ 342233 w 342900"/>
                      <a:gd name="connsiteY5" fmla="*/ 152019 h 161925"/>
                      <a:gd name="connsiteX6" fmla="*/ 342233 w 342900"/>
                      <a:gd name="connsiteY6" fmla="*/ 7144 h 161925"/>
                      <a:gd name="connsiteX7" fmla="*/ 7144 w 342900"/>
                      <a:gd name="connsiteY7" fmla="*/ 7144 h 161925"/>
                      <a:gd name="connsiteX8" fmla="*/ 7144 w 342900"/>
                      <a:gd name="connsiteY8" fmla="*/ 29432 h 161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00" h="161925">
                        <a:moveTo>
                          <a:pt x="7144" y="29432"/>
                        </a:moveTo>
                        <a:lnTo>
                          <a:pt x="308800" y="29432"/>
                        </a:lnTo>
                        <a:cubicBezTo>
                          <a:pt x="314992" y="29432"/>
                          <a:pt x="319945" y="34385"/>
                          <a:pt x="319945" y="40576"/>
                        </a:cubicBezTo>
                        <a:lnTo>
                          <a:pt x="319945" y="163163"/>
                        </a:lnTo>
                        <a:lnTo>
                          <a:pt x="331089" y="163163"/>
                        </a:lnTo>
                        <a:cubicBezTo>
                          <a:pt x="337280" y="163163"/>
                          <a:pt x="342233" y="158210"/>
                          <a:pt x="342233" y="152019"/>
                        </a:cubicBezTo>
                        <a:lnTo>
                          <a:pt x="342233" y="7144"/>
                        </a:lnTo>
                        <a:lnTo>
                          <a:pt x="7144" y="7144"/>
                        </a:lnTo>
                        <a:lnTo>
                          <a:pt x="7144" y="294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자유형: 도형 133"/>
                  <p:cNvSpPr/>
                  <p:nvPr/>
                </p:nvSpPr>
                <p:spPr>
                  <a:xfrm>
                    <a:off x="5496488" y="923448"/>
                    <a:ext cx="342900" cy="57150"/>
                  </a:xfrm>
                  <a:custGeom>
                    <a:avLst/>
                    <a:gdLst>
                      <a:gd name="connsiteX0" fmla="*/ 331089 w 342900"/>
                      <a:gd name="connsiteY0" fmla="*/ 7144 h 57150"/>
                      <a:gd name="connsiteX1" fmla="*/ 18288 w 342900"/>
                      <a:gd name="connsiteY1" fmla="*/ 7144 h 57150"/>
                      <a:gd name="connsiteX2" fmla="*/ 7144 w 342900"/>
                      <a:gd name="connsiteY2" fmla="*/ 18288 h 57150"/>
                      <a:gd name="connsiteX3" fmla="*/ 7144 w 342900"/>
                      <a:gd name="connsiteY3" fmla="*/ 51721 h 57150"/>
                      <a:gd name="connsiteX4" fmla="*/ 342233 w 342900"/>
                      <a:gd name="connsiteY4" fmla="*/ 51721 h 57150"/>
                      <a:gd name="connsiteX5" fmla="*/ 342233 w 342900"/>
                      <a:gd name="connsiteY5" fmla="*/ 18288 h 57150"/>
                      <a:gd name="connsiteX6" fmla="*/ 331089 w 342900"/>
                      <a:gd name="connsiteY6" fmla="*/ 7144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900" h="57150">
                        <a:moveTo>
                          <a:pt x="331089" y="7144"/>
                        </a:moveTo>
                        <a:lnTo>
                          <a:pt x="18288" y="7144"/>
                        </a:lnTo>
                        <a:cubicBezTo>
                          <a:pt x="12097" y="7144"/>
                          <a:pt x="7144" y="12097"/>
                          <a:pt x="7144" y="18288"/>
                        </a:cubicBezTo>
                        <a:lnTo>
                          <a:pt x="7144" y="51721"/>
                        </a:lnTo>
                        <a:lnTo>
                          <a:pt x="342233" y="51721"/>
                        </a:lnTo>
                        <a:lnTo>
                          <a:pt x="342233" y="18288"/>
                        </a:lnTo>
                        <a:cubicBezTo>
                          <a:pt x="342233" y="12097"/>
                          <a:pt x="337280" y="7144"/>
                          <a:pt x="331089" y="71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" name="자유형: 도형 134"/>
                  <p:cNvSpPr/>
                  <p:nvPr/>
                </p:nvSpPr>
                <p:spPr>
                  <a:xfrm>
                    <a:off x="5674796" y="1101756"/>
                    <a:ext cx="57150" cy="28575"/>
                  </a:xfrm>
                  <a:custGeom>
                    <a:avLst/>
                    <a:gdLst>
                      <a:gd name="connsiteX0" fmla="*/ 7143 w 57150"/>
                      <a:gd name="connsiteY0" fmla="*/ 7144 h 28575"/>
                      <a:gd name="connsiteX1" fmla="*/ 51720 w 57150"/>
                      <a:gd name="connsiteY1" fmla="*/ 7144 h 28575"/>
                      <a:gd name="connsiteX2" fmla="*/ 51720 w 57150"/>
                      <a:gd name="connsiteY2" fmla="*/ 29432 h 28575"/>
                      <a:gd name="connsiteX3" fmla="*/ 7143 w 57150"/>
                      <a:gd name="connsiteY3" fmla="*/ 29432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0" h="28575">
                        <a:moveTo>
                          <a:pt x="7143" y="7144"/>
                        </a:moveTo>
                        <a:lnTo>
                          <a:pt x="51720" y="7144"/>
                        </a:lnTo>
                        <a:lnTo>
                          <a:pt x="51720" y="29432"/>
                        </a:lnTo>
                        <a:lnTo>
                          <a:pt x="7143" y="294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자유형: 도형 135"/>
                  <p:cNvSpPr/>
                  <p:nvPr/>
                </p:nvSpPr>
                <p:spPr>
                  <a:xfrm>
                    <a:off x="5563448" y="1101756"/>
                    <a:ext cx="28575" cy="28575"/>
                  </a:xfrm>
                  <a:custGeom>
                    <a:avLst/>
                    <a:gdLst>
                      <a:gd name="connsiteX0" fmla="*/ 18288 w 28575"/>
                      <a:gd name="connsiteY0" fmla="*/ 7144 h 28575"/>
                      <a:gd name="connsiteX1" fmla="*/ 7144 w 28575"/>
                      <a:gd name="connsiteY1" fmla="*/ 18288 h 28575"/>
                      <a:gd name="connsiteX2" fmla="*/ 18288 w 28575"/>
                      <a:gd name="connsiteY2" fmla="*/ 29432 h 28575"/>
                      <a:gd name="connsiteX3" fmla="*/ 29432 w 28575"/>
                      <a:gd name="connsiteY3" fmla="*/ 18288 h 28575"/>
                      <a:gd name="connsiteX4" fmla="*/ 18288 w 28575"/>
                      <a:gd name="connsiteY4" fmla="*/ 7144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28575">
                        <a:moveTo>
                          <a:pt x="18288" y="7144"/>
                        </a:moveTo>
                        <a:cubicBezTo>
                          <a:pt x="12097" y="7144"/>
                          <a:pt x="7144" y="12097"/>
                          <a:pt x="7144" y="18288"/>
                        </a:cubicBezTo>
                        <a:cubicBezTo>
                          <a:pt x="7144" y="24479"/>
                          <a:pt x="12097" y="29432"/>
                          <a:pt x="18288" y="29432"/>
                        </a:cubicBezTo>
                        <a:cubicBezTo>
                          <a:pt x="24479" y="29432"/>
                          <a:pt x="29432" y="24479"/>
                          <a:pt x="29432" y="18288"/>
                        </a:cubicBezTo>
                        <a:cubicBezTo>
                          <a:pt x="29432" y="12097"/>
                          <a:pt x="24479" y="7144"/>
                          <a:pt x="18288" y="71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자유형: 도형 136"/>
                  <p:cNvSpPr/>
                  <p:nvPr/>
                </p:nvSpPr>
                <p:spPr>
                  <a:xfrm>
                    <a:off x="5518871" y="1101756"/>
                    <a:ext cx="28575" cy="28575"/>
                  </a:xfrm>
                  <a:custGeom>
                    <a:avLst/>
                    <a:gdLst>
                      <a:gd name="connsiteX0" fmla="*/ 18288 w 28575"/>
                      <a:gd name="connsiteY0" fmla="*/ 7144 h 28575"/>
                      <a:gd name="connsiteX1" fmla="*/ 7144 w 28575"/>
                      <a:gd name="connsiteY1" fmla="*/ 18288 h 28575"/>
                      <a:gd name="connsiteX2" fmla="*/ 18288 w 28575"/>
                      <a:gd name="connsiteY2" fmla="*/ 29432 h 28575"/>
                      <a:gd name="connsiteX3" fmla="*/ 29432 w 28575"/>
                      <a:gd name="connsiteY3" fmla="*/ 18288 h 28575"/>
                      <a:gd name="connsiteX4" fmla="*/ 18288 w 28575"/>
                      <a:gd name="connsiteY4" fmla="*/ 7144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28575">
                        <a:moveTo>
                          <a:pt x="18288" y="7144"/>
                        </a:moveTo>
                        <a:cubicBezTo>
                          <a:pt x="12097" y="7144"/>
                          <a:pt x="7144" y="12097"/>
                          <a:pt x="7144" y="18288"/>
                        </a:cubicBezTo>
                        <a:cubicBezTo>
                          <a:pt x="7144" y="24479"/>
                          <a:pt x="12097" y="29432"/>
                          <a:pt x="18288" y="29432"/>
                        </a:cubicBezTo>
                        <a:cubicBezTo>
                          <a:pt x="24479" y="29432"/>
                          <a:pt x="29432" y="24479"/>
                          <a:pt x="29432" y="18288"/>
                        </a:cubicBezTo>
                        <a:cubicBezTo>
                          <a:pt x="29432" y="12097"/>
                          <a:pt x="24479" y="7144"/>
                          <a:pt x="18288" y="71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자유형: 도형 137"/>
                  <p:cNvSpPr/>
                  <p:nvPr/>
                </p:nvSpPr>
                <p:spPr>
                  <a:xfrm>
                    <a:off x="5452048" y="1034873"/>
                    <a:ext cx="342900" cy="228600"/>
                  </a:xfrm>
                  <a:custGeom>
                    <a:avLst/>
                    <a:gdLst>
                      <a:gd name="connsiteX0" fmla="*/ 331851 w 342900"/>
                      <a:gd name="connsiteY0" fmla="*/ 7144 h 228600"/>
                      <a:gd name="connsiteX1" fmla="*/ 18288 w 342900"/>
                      <a:gd name="connsiteY1" fmla="*/ 7144 h 228600"/>
                      <a:gd name="connsiteX2" fmla="*/ 7144 w 342900"/>
                      <a:gd name="connsiteY2" fmla="*/ 18288 h 228600"/>
                      <a:gd name="connsiteX3" fmla="*/ 7144 w 342900"/>
                      <a:gd name="connsiteY3" fmla="*/ 218885 h 228600"/>
                      <a:gd name="connsiteX4" fmla="*/ 18288 w 342900"/>
                      <a:gd name="connsiteY4" fmla="*/ 230029 h 228600"/>
                      <a:gd name="connsiteX5" fmla="*/ 331851 w 342900"/>
                      <a:gd name="connsiteY5" fmla="*/ 230029 h 228600"/>
                      <a:gd name="connsiteX6" fmla="*/ 342995 w 342900"/>
                      <a:gd name="connsiteY6" fmla="*/ 218885 h 228600"/>
                      <a:gd name="connsiteX7" fmla="*/ 342995 w 342900"/>
                      <a:gd name="connsiteY7" fmla="*/ 18288 h 228600"/>
                      <a:gd name="connsiteX8" fmla="*/ 331851 w 342900"/>
                      <a:gd name="connsiteY8" fmla="*/ 7144 h 228600"/>
                      <a:gd name="connsiteX9" fmla="*/ 86011 w 342900"/>
                      <a:gd name="connsiteY9" fmla="*/ 185452 h 228600"/>
                      <a:gd name="connsiteX10" fmla="*/ 63722 w 342900"/>
                      <a:gd name="connsiteY10" fmla="*/ 185452 h 228600"/>
                      <a:gd name="connsiteX11" fmla="*/ 52578 w 342900"/>
                      <a:gd name="connsiteY11" fmla="*/ 174308 h 228600"/>
                      <a:gd name="connsiteX12" fmla="*/ 63722 w 342900"/>
                      <a:gd name="connsiteY12" fmla="*/ 163163 h 228600"/>
                      <a:gd name="connsiteX13" fmla="*/ 86011 w 342900"/>
                      <a:gd name="connsiteY13" fmla="*/ 163163 h 228600"/>
                      <a:gd name="connsiteX14" fmla="*/ 97155 w 342900"/>
                      <a:gd name="connsiteY14" fmla="*/ 174308 h 228600"/>
                      <a:gd name="connsiteX15" fmla="*/ 86011 w 342900"/>
                      <a:gd name="connsiteY15" fmla="*/ 185452 h 228600"/>
                      <a:gd name="connsiteX16" fmla="*/ 152876 w 342900"/>
                      <a:gd name="connsiteY16" fmla="*/ 185452 h 228600"/>
                      <a:gd name="connsiteX17" fmla="*/ 130588 w 342900"/>
                      <a:gd name="connsiteY17" fmla="*/ 185452 h 228600"/>
                      <a:gd name="connsiteX18" fmla="*/ 119444 w 342900"/>
                      <a:gd name="connsiteY18" fmla="*/ 174308 h 228600"/>
                      <a:gd name="connsiteX19" fmla="*/ 130588 w 342900"/>
                      <a:gd name="connsiteY19" fmla="*/ 163163 h 228600"/>
                      <a:gd name="connsiteX20" fmla="*/ 152876 w 342900"/>
                      <a:gd name="connsiteY20" fmla="*/ 163163 h 228600"/>
                      <a:gd name="connsiteX21" fmla="*/ 164021 w 342900"/>
                      <a:gd name="connsiteY21" fmla="*/ 174308 h 228600"/>
                      <a:gd name="connsiteX22" fmla="*/ 152876 w 342900"/>
                      <a:gd name="connsiteY22" fmla="*/ 185452 h 228600"/>
                      <a:gd name="connsiteX23" fmla="*/ 130588 w 342900"/>
                      <a:gd name="connsiteY23" fmla="*/ 118586 h 228600"/>
                      <a:gd name="connsiteX24" fmla="*/ 108299 w 342900"/>
                      <a:gd name="connsiteY24" fmla="*/ 109919 h 228600"/>
                      <a:gd name="connsiteX25" fmla="*/ 86011 w 342900"/>
                      <a:gd name="connsiteY25" fmla="*/ 118586 h 228600"/>
                      <a:gd name="connsiteX26" fmla="*/ 52578 w 342900"/>
                      <a:gd name="connsiteY26" fmla="*/ 85154 h 228600"/>
                      <a:gd name="connsiteX27" fmla="*/ 86011 w 342900"/>
                      <a:gd name="connsiteY27" fmla="*/ 51721 h 228600"/>
                      <a:gd name="connsiteX28" fmla="*/ 108299 w 342900"/>
                      <a:gd name="connsiteY28" fmla="*/ 60389 h 228600"/>
                      <a:gd name="connsiteX29" fmla="*/ 130588 w 342900"/>
                      <a:gd name="connsiteY29" fmla="*/ 51721 h 228600"/>
                      <a:gd name="connsiteX30" fmla="*/ 164021 w 342900"/>
                      <a:gd name="connsiteY30" fmla="*/ 85154 h 228600"/>
                      <a:gd name="connsiteX31" fmla="*/ 130588 w 342900"/>
                      <a:gd name="connsiteY31" fmla="*/ 118586 h 228600"/>
                      <a:gd name="connsiteX32" fmla="*/ 219742 w 342900"/>
                      <a:gd name="connsiteY32" fmla="*/ 185452 h 228600"/>
                      <a:gd name="connsiteX33" fmla="*/ 197453 w 342900"/>
                      <a:gd name="connsiteY33" fmla="*/ 185452 h 228600"/>
                      <a:gd name="connsiteX34" fmla="*/ 186309 w 342900"/>
                      <a:gd name="connsiteY34" fmla="*/ 174308 h 228600"/>
                      <a:gd name="connsiteX35" fmla="*/ 197453 w 342900"/>
                      <a:gd name="connsiteY35" fmla="*/ 163163 h 228600"/>
                      <a:gd name="connsiteX36" fmla="*/ 219742 w 342900"/>
                      <a:gd name="connsiteY36" fmla="*/ 163163 h 228600"/>
                      <a:gd name="connsiteX37" fmla="*/ 230886 w 342900"/>
                      <a:gd name="connsiteY37" fmla="*/ 174308 h 228600"/>
                      <a:gd name="connsiteX38" fmla="*/ 219742 w 342900"/>
                      <a:gd name="connsiteY38" fmla="*/ 185452 h 228600"/>
                      <a:gd name="connsiteX39" fmla="*/ 286608 w 342900"/>
                      <a:gd name="connsiteY39" fmla="*/ 185452 h 228600"/>
                      <a:gd name="connsiteX40" fmla="*/ 264319 w 342900"/>
                      <a:gd name="connsiteY40" fmla="*/ 185452 h 228600"/>
                      <a:gd name="connsiteX41" fmla="*/ 253175 w 342900"/>
                      <a:gd name="connsiteY41" fmla="*/ 174308 h 228600"/>
                      <a:gd name="connsiteX42" fmla="*/ 264319 w 342900"/>
                      <a:gd name="connsiteY42" fmla="*/ 163163 h 228600"/>
                      <a:gd name="connsiteX43" fmla="*/ 286608 w 342900"/>
                      <a:gd name="connsiteY43" fmla="*/ 163163 h 228600"/>
                      <a:gd name="connsiteX44" fmla="*/ 297752 w 342900"/>
                      <a:gd name="connsiteY44" fmla="*/ 174308 h 228600"/>
                      <a:gd name="connsiteX45" fmla="*/ 286608 w 342900"/>
                      <a:gd name="connsiteY45" fmla="*/ 185452 h 228600"/>
                      <a:gd name="connsiteX46" fmla="*/ 286512 w 342900"/>
                      <a:gd name="connsiteY46" fmla="*/ 118586 h 228600"/>
                      <a:gd name="connsiteX47" fmla="*/ 219646 w 342900"/>
                      <a:gd name="connsiteY47" fmla="*/ 118586 h 228600"/>
                      <a:gd name="connsiteX48" fmla="*/ 208502 w 342900"/>
                      <a:gd name="connsiteY48" fmla="*/ 107442 h 228600"/>
                      <a:gd name="connsiteX49" fmla="*/ 208502 w 342900"/>
                      <a:gd name="connsiteY49" fmla="*/ 62865 h 228600"/>
                      <a:gd name="connsiteX50" fmla="*/ 219646 w 342900"/>
                      <a:gd name="connsiteY50" fmla="*/ 51721 h 228600"/>
                      <a:gd name="connsiteX51" fmla="*/ 286512 w 342900"/>
                      <a:gd name="connsiteY51" fmla="*/ 51721 h 228600"/>
                      <a:gd name="connsiteX52" fmla="*/ 297656 w 342900"/>
                      <a:gd name="connsiteY52" fmla="*/ 62865 h 228600"/>
                      <a:gd name="connsiteX53" fmla="*/ 297656 w 342900"/>
                      <a:gd name="connsiteY53" fmla="*/ 107442 h 228600"/>
                      <a:gd name="connsiteX54" fmla="*/ 286512 w 342900"/>
                      <a:gd name="connsiteY54" fmla="*/ 118586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342900" h="228600">
                        <a:moveTo>
                          <a:pt x="331851" y="7144"/>
                        </a:moveTo>
                        <a:lnTo>
                          <a:pt x="18288" y="7144"/>
                        </a:lnTo>
                        <a:cubicBezTo>
                          <a:pt x="12097" y="7144"/>
                          <a:pt x="7144" y="12097"/>
                          <a:pt x="7144" y="18288"/>
                        </a:cubicBezTo>
                        <a:lnTo>
                          <a:pt x="7144" y="218885"/>
                        </a:lnTo>
                        <a:cubicBezTo>
                          <a:pt x="7144" y="225076"/>
                          <a:pt x="12097" y="230029"/>
                          <a:pt x="18288" y="230029"/>
                        </a:cubicBezTo>
                        <a:lnTo>
                          <a:pt x="331851" y="230029"/>
                        </a:lnTo>
                        <a:cubicBezTo>
                          <a:pt x="338042" y="230029"/>
                          <a:pt x="342995" y="225076"/>
                          <a:pt x="342995" y="218885"/>
                        </a:cubicBezTo>
                        <a:lnTo>
                          <a:pt x="342995" y="18288"/>
                        </a:lnTo>
                        <a:cubicBezTo>
                          <a:pt x="342995" y="12192"/>
                          <a:pt x="338042" y="7144"/>
                          <a:pt x="331851" y="7144"/>
                        </a:cubicBezTo>
                        <a:close/>
                        <a:moveTo>
                          <a:pt x="86011" y="185452"/>
                        </a:moveTo>
                        <a:lnTo>
                          <a:pt x="63722" y="185452"/>
                        </a:lnTo>
                        <a:cubicBezTo>
                          <a:pt x="57531" y="185452"/>
                          <a:pt x="52578" y="180499"/>
                          <a:pt x="52578" y="174308"/>
                        </a:cubicBezTo>
                        <a:cubicBezTo>
                          <a:pt x="52578" y="168116"/>
                          <a:pt x="57531" y="163163"/>
                          <a:pt x="63722" y="163163"/>
                        </a:cubicBezTo>
                        <a:lnTo>
                          <a:pt x="86011" y="163163"/>
                        </a:lnTo>
                        <a:cubicBezTo>
                          <a:pt x="92202" y="163163"/>
                          <a:pt x="97155" y="168116"/>
                          <a:pt x="97155" y="174308"/>
                        </a:cubicBezTo>
                        <a:cubicBezTo>
                          <a:pt x="97155" y="180499"/>
                          <a:pt x="92202" y="185452"/>
                          <a:pt x="86011" y="185452"/>
                        </a:cubicBezTo>
                        <a:close/>
                        <a:moveTo>
                          <a:pt x="152876" y="185452"/>
                        </a:moveTo>
                        <a:lnTo>
                          <a:pt x="130588" y="185452"/>
                        </a:lnTo>
                        <a:cubicBezTo>
                          <a:pt x="124396" y="185452"/>
                          <a:pt x="119444" y="180499"/>
                          <a:pt x="119444" y="174308"/>
                        </a:cubicBezTo>
                        <a:cubicBezTo>
                          <a:pt x="119444" y="168116"/>
                          <a:pt x="124396" y="163163"/>
                          <a:pt x="130588" y="163163"/>
                        </a:cubicBezTo>
                        <a:lnTo>
                          <a:pt x="152876" y="163163"/>
                        </a:lnTo>
                        <a:cubicBezTo>
                          <a:pt x="159068" y="163163"/>
                          <a:pt x="164021" y="168116"/>
                          <a:pt x="164021" y="174308"/>
                        </a:cubicBezTo>
                        <a:cubicBezTo>
                          <a:pt x="164021" y="180499"/>
                          <a:pt x="159068" y="185452"/>
                          <a:pt x="152876" y="185452"/>
                        </a:cubicBezTo>
                        <a:close/>
                        <a:moveTo>
                          <a:pt x="130588" y="118586"/>
                        </a:moveTo>
                        <a:cubicBezTo>
                          <a:pt x="122015" y="118586"/>
                          <a:pt x="114205" y="115253"/>
                          <a:pt x="108299" y="109919"/>
                        </a:cubicBezTo>
                        <a:cubicBezTo>
                          <a:pt x="102394" y="115253"/>
                          <a:pt x="94583" y="118586"/>
                          <a:pt x="86011" y="118586"/>
                        </a:cubicBezTo>
                        <a:cubicBezTo>
                          <a:pt x="67532" y="118586"/>
                          <a:pt x="52578" y="103632"/>
                          <a:pt x="52578" y="85154"/>
                        </a:cubicBezTo>
                        <a:cubicBezTo>
                          <a:pt x="52578" y="66675"/>
                          <a:pt x="67532" y="51721"/>
                          <a:pt x="86011" y="51721"/>
                        </a:cubicBezTo>
                        <a:cubicBezTo>
                          <a:pt x="94583" y="51721"/>
                          <a:pt x="102394" y="55055"/>
                          <a:pt x="108299" y="60389"/>
                        </a:cubicBezTo>
                        <a:cubicBezTo>
                          <a:pt x="114205" y="55055"/>
                          <a:pt x="122015" y="51721"/>
                          <a:pt x="130588" y="51721"/>
                        </a:cubicBezTo>
                        <a:cubicBezTo>
                          <a:pt x="149066" y="51721"/>
                          <a:pt x="164021" y="66675"/>
                          <a:pt x="164021" y="85154"/>
                        </a:cubicBezTo>
                        <a:cubicBezTo>
                          <a:pt x="164021" y="103632"/>
                          <a:pt x="149066" y="118586"/>
                          <a:pt x="130588" y="118586"/>
                        </a:cubicBezTo>
                        <a:close/>
                        <a:moveTo>
                          <a:pt x="219742" y="185452"/>
                        </a:moveTo>
                        <a:lnTo>
                          <a:pt x="197453" y="185452"/>
                        </a:lnTo>
                        <a:cubicBezTo>
                          <a:pt x="191262" y="185452"/>
                          <a:pt x="186309" y="180499"/>
                          <a:pt x="186309" y="174308"/>
                        </a:cubicBezTo>
                        <a:cubicBezTo>
                          <a:pt x="186309" y="168116"/>
                          <a:pt x="191262" y="163163"/>
                          <a:pt x="197453" y="163163"/>
                        </a:cubicBezTo>
                        <a:lnTo>
                          <a:pt x="219742" y="163163"/>
                        </a:lnTo>
                        <a:cubicBezTo>
                          <a:pt x="225933" y="163163"/>
                          <a:pt x="230886" y="168116"/>
                          <a:pt x="230886" y="174308"/>
                        </a:cubicBezTo>
                        <a:cubicBezTo>
                          <a:pt x="230886" y="180499"/>
                          <a:pt x="225933" y="185452"/>
                          <a:pt x="219742" y="185452"/>
                        </a:cubicBezTo>
                        <a:close/>
                        <a:moveTo>
                          <a:pt x="286608" y="185452"/>
                        </a:moveTo>
                        <a:lnTo>
                          <a:pt x="264319" y="185452"/>
                        </a:lnTo>
                        <a:cubicBezTo>
                          <a:pt x="258128" y="185452"/>
                          <a:pt x="253175" y="180499"/>
                          <a:pt x="253175" y="174308"/>
                        </a:cubicBezTo>
                        <a:cubicBezTo>
                          <a:pt x="253175" y="168116"/>
                          <a:pt x="258128" y="163163"/>
                          <a:pt x="264319" y="163163"/>
                        </a:cubicBezTo>
                        <a:lnTo>
                          <a:pt x="286608" y="163163"/>
                        </a:lnTo>
                        <a:cubicBezTo>
                          <a:pt x="292798" y="163163"/>
                          <a:pt x="297752" y="168116"/>
                          <a:pt x="297752" y="174308"/>
                        </a:cubicBezTo>
                        <a:cubicBezTo>
                          <a:pt x="297752" y="180499"/>
                          <a:pt x="292798" y="185452"/>
                          <a:pt x="286608" y="185452"/>
                        </a:cubicBezTo>
                        <a:close/>
                        <a:moveTo>
                          <a:pt x="286512" y="118586"/>
                        </a:moveTo>
                        <a:lnTo>
                          <a:pt x="219646" y="118586"/>
                        </a:lnTo>
                        <a:cubicBezTo>
                          <a:pt x="213456" y="118586"/>
                          <a:pt x="208502" y="113633"/>
                          <a:pt x="208502" y="107442"/>
                        </a:cubicBezTo>
                        <a:lnTo>
                          <a:pt x="208502" y="62865"/>
                        </a:lnTo>
                        <a:cubicBezTo>
                          <a:pt x="208502" y="56674"/>
                          <a:pt x="213456" y="51721"/>
                          <a:pt x="219646" y="51721"/>
                        </a:cubicBezTo>
                        <a:lnTo>
                          <a:pt x="286512" y="51721"/>
                        </a:lnTo>
                        <a:cubicBezTo>
                          <a:pt x="292703" y="51721"/>
                          <a:pt x="297656" y="56674"/>
                          <a:pt x="297656" y="62865"/>
                        </a:cubicBezTo>
                        <a:lnTo>
                          <a:pt x="297656" y="107442"/>
                        </a:lnTo>
                        <a:cubicBezTo>
                          <a:pt x="297656" y="113633"/>
                          <a:pt x="292703" y="118586"/>
                          <a:pt x="286512" y="11858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1" name="组合 10"/>
              <p:cNvGrpSpPr/>
              <p:nvPr/>
            </p:nvGrpSpPr>
            <p:grpSpPr>
              <a:xfrm>
                <a:off x="-356" y="5007"/>
                <a:ext cx="5121" cy="1960"/>
                <a:chOff x="-1724" y="6150"/>
                <a:chExt cx="5121" cy="1960"/>
              </a:xfrm>
            </p:grpSpPr>
            <p:sp>
              <p:nvSpPr>
                <p:cNvPr id="12" name="标题 43"/>
                <p:cNvSpPr>
                  <a:spLocks noGrp="1"/>
                </p:cNvSpPr>
                <p:nvPr/>
              </p:nvSpPr>
              <p:spPr>
                <a:xfrm>
                  <a:off x="-940" y="6150"/>
                  <a:ext cx="3354" cy="548"/>
                </a:xfrm>
                <a:prstGeom prst="rect">
                  <a:avLst/>
                </a:prstGeom>
              </p:spPr>
              <p:txBody>
                <a:bodyPr vert="horz" lIns="90000" tIns="46800" rIns="90000" bIns="46800" rtlCol="0" anchor="b" anchorCtr="0">
                  <a:noAutofit/>
                </a:bodyPr>
                <a:lstStyle>
                  <a:lvl1pPr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sz="6000" b="1" i="0" u="none" strike="noStrike" kern="1200" cap="none" spc="300" normalizeH="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j-cs"/>
                    </a:defRPr>
                  </a:lvl1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zh-CN" altLang="en-US" sz="1600" spc="0" dirty="0">
                      <a:solidFill>
                        <a:srgbClr val="030744"/>
                      </a:solidFill>
                    </a:rPr>
                    <a:t>使用</a:t>
                  </a:r>
                  <a:r>
                    <a:rPr lang="en-US" altLang="zh-CN" sz="1600" spc="0" dirty="0">
                      <a:solidFill>
                        <a:srgbClr val="030744"/>
                      </a:solidFill>
                    </a:rPr>
                    <a:t>https</a:t>
                  </a:r>
                  <a:r>
                    <a:rPr lang="zh-CN" altLang="en-US" sz="1600" spc="0" dirty="0">
                      <a:solidFill>
                        <a:srgbClr val="030744"/>
                      </a:solidFill>
                    </a:rPr>
                    <a:t>请求</a:t>
                  </a:r>
                  <a:endParaRPr lang="zh-CN" altLang="en-US" sz="1600" spc="0" dirty="0">
                    <a:solidFill>
                      <a:srgbClr val="030744"/>
                    </a:solidFill>
                    <a:uFillTx/>
                  </a:endParaRPr>
                </a:p>
              </p:txBody>
            </p:sp>
            <p:sp>
              <p:nvSpPr>
                <p:cNvPr id="13" name="标题 43"/>
                <p:cNvSpPr>
                  <a:spLocks noGrp="1"/>
                </p:cNvSpPr>
                <p:nvPr/>
              </p:nvSpPr>
              <p:spPr>
                <a:xfrm>
                  <a:off x="-1724" y="6922"/>
                  <a:ext cx="5121" cy="1188"/>
                </a:xfrm>
                <a:prstGeom prst="rect">
                  <a:avLst/>
                </a:prstGeom>
              </p:spPr>
              <p:txBody>
                <a:bodyPr vert="horz" lIns="90000" tIns="46800" rIns="90000" bIns="46800" rtlCol="0" anchor="b" anchorCtr="0">
                  <a:noAutofit/>
                </a:bodyPr>
                <a:lstStyle>
                  <a:lvl1pPr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sz="6000" b="1" i="0" u="none" strike="noStrike" kern="1200" cap="none" spc="300" normalizeH="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j-cs"/>
                    </a:defRPr>
                  </a:lvl1pPr>
                </a:lstStyle>
                <a:p>
                  <a:pPr algn="ctr">
                    <a:lnSpc>
                      <a:spcPts val="2000"/>
                    </a:lnSpc>
                  </a:pPr>
                  <a:r>
                    <a:rPr lang="zh-CN" altLang="en-US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使用</a:t>
                  </a:r>
                  <a:r>
                    <a:rPr lang="en-US" altLang="zh-CN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https</a:t>
                  </a:r>
                  <a:r>
                    <a:rPr lang="zh-CN" altLang="en-US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防止浏览器重复对</a:t>
                  </a:r>
                  <a:r>
                    <a:rPr lang="en-US" altLang="zh-CN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304</a:t>
                  </a:r>
                  <a:r>
                    <a:rPr lang="zh-CN" altLang="en-US" sz="1200" b="0" spc="0" dirty="0">
                      <a:solidFill>
                        <a:srgbClr val="030744">
                          <a:alpha val="70000"/>
                        </a:srgbClr>
                      </a:solidFill>
                    </a:rPr>
                    <a:t>缓存文件处理，减少请求次数。</a:t>
                  </a:r>
                  <a:endParaRPr lang="zh-CN" altLang="en-US" sz="1200" b="0" spc="0" dirty="0">
                    <a:solidFill>
                      <a:srgbClr val="030744">
                        <a:alpha val="70000"/>
                      </a:srgbClr>
                    </a:solidFill>
                    <a:sym typeface="+mn-ea"/>
                  </a:endParaRPr>
                </a:p>
                <a:p>
                  <a:pPr algn="ctr">
                    <a:lnSpc>
                      <a:spcPts val="2000"/>
                    </a:lnSpc>
                  </a:pPr>
                  <a:endParaRPr lang="zh-CN" sz="1200" b="0" spc="0" dirty="0">
                    <a:solidFill>
                      <a:srgbClr val="030744">
                        <a:alpha val="70000"/>
                      </a:srgbClr>
                    </a:solidFill>
                    <a:uFillTx/>
                    <a:sym typeface="+mn-ea"/>
                  </a:endParaRPr>
                </a:p>
              </p:txBody>
            </p:sp>
          </p:grp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4" y="3341498"/>
            <a:ext cx="473866" cy="47386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62" y="3225791"/>
            <a:ext cx="511555" cy="511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测速工具介绍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01076" y="1324235"/>
            <a:ext cx="4134210" cy="1541100"/>
            <a:chOff x="6464" y="1950"/>
            <a:chExt cx="4919" cy="2380"/>
          </a:xfrm>
        </p:grpSpPr>
        <p:sp>
          <p:nvSpPr>
            <p:cNvPr id="6" name="文本框 5"/>
            <p:cNvSpPr txBox="1"/>
            <p:nvPr/>
          </p:nvSpPr>
          <p:spPr>
            <a:xfrm>
              <a:off x="6464" y="1950"/>
              <a:ext cx="4919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10260"/>
              <a:r>
                <a:rPr lang="zh-CN" altLang="en-US" sz="1600" b="1" dirty="0">
                  <a:solidFill>
                    <a:srgbClr val="1461FF"/>
                  </a:solidFill>
                  <a:latin typeface="+mj-ea"/>
                  <a:ea typeface="+mj-ea"/>
                  <a:sym typeface="+mn-ea"/>
                </a:rPr>
                <a:t>使用</a:t>
              </a:r>
              <a:r>
                <a:rPr lang="en-US" altLang="zh-CN" sz="1600" b="1" dirty="0" err="1">
                  <a:solidFill>
                    <a:srgbClr val="1461FF"/>
                  </a:solidFill>
                  <a:latin typeface="+mj-ea"/>
                  <a:ea typeface="+mj-ea"/>
                  <a:sym typeface="+mn-ea"/>
                </a:rPr>
                <a:t>smp</a:t>
              </a:r>
              <a:r>
                <a:rPr lang="zh-CN" altLang="en-US" sz="1600" b="1" dirty="0">
                  <a:solidFill>
                    <a:srgbClr val="1461FF"/>
                  </a:solidFill>
                  <a:latin typeface="+mj-ea"/>
                  <a:ea typeface="+mj-ea"/>
                  <a:sym typeface="+mn-ea"/>
                </a:rPr>
                <a:t>插件分析 各模块打包速度。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83" y="2550"/>
              <a:ext cx="4286" cy="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25"/>
                </a:lnSpc>
                <a:buSzPct val="60000"/>
              </a:pPr>
              <a:r>
                <a:rPr lang="en-US" altLang="zh-CN" sz="1600" dirty="0">
                  <a:sym typeface="+mn-ea"/>
                </a:rPr>
                <a:t>speed-measure-webpack-plugin</a:t>
              </a:r>
              <a:r>
                <a:rPr lang="zh-CN" altLang="en-US" sz="1600" dirty="0">
                  <a:sym typeface="+mn-ea"/>
                </a:rPr>
                <a:t>是一款统计 </a:t>
              </a:r>
              <a:r>
                <a:rPr lang="en-US" altLang="zh-CN" sz="1600" dirty="0">
                  <a:sym typeface="+mn-ea"/>
                </a:rPr>
                <a:t>webpack </a:t>
              </a:r>
              <a:r>
                <a:rPr lang="zh-CN" altLang="en-US" sz="1600" dirty="0">
                  <a:sym typeface="+mn-ea"/>
                </a:rPr>
                <a:t>打包时间的插件，不仅可以分析总的打包时间，还能分析各阶段</a:t>
              </a:r>
              <a:r>
                <a:rPr lang="en-US" altLang="zh-CN" sz="1600" dirty="0">
                  <a:sym typeface="+mn-ea"/>
                </a:rPr>
                <a:t>loader </a:t>
              </a:r>
              <a:r>
                <a:rPr lang="zh-CN" altLang="en-US" sz="1600" dirty="0">
                  <a:sym typeface="+mn-ea"/>
                </a:rPr>
                <a:t>的耗时。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5FAD86E-A488-1E9C-9100-3EED392D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99" y="680177"/>
            <a:ext cx="5932779" cy="42394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C9AF142-3C4D-E233-2DA0-37DF99CE5E45}"/>
              </a:ext>
            </a:extLst>
          </p:cNvPr>
          <p:cNvSpPr txBox="1"/>
          <p:nvPr/>
        </p:nvSpPr>
        <p:spPr>
          <a:xfrm>
            <a:off x="6639108" y="5175974"/>
            <a:ext cx="221113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部分</a:t>
            </a: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H5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项目冷启动时间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优化思路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2895" y="986371"/>
            <a:ext cx="708116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25"/>
              </a:lnSpc>
              <a:buSzPct val="60000"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zh-CN" altLang="en-US" sz="1600" dirty="0">
                <a:sym typeface="+mn-ea"/>
              </a:rPr>
              <a:t>从测速截图可以看出，自营外卖冷启动时间大部分都用在：</a:t>
            </a:r>
            <a:endParaRPr lang="en-US" altLang="zh-CN" sz="1600" dirty="0">
              <a:sym typeface="+mn-ea"/>
            </a:endParaRPr>
          </a:p>
          <a:p>
            <a:pPr>
              <a:lnSpc>
                <a:spcPts val="2125"/>
              </a:lnSpc>
              <a:buSzPct val="60000"/>
            </a:pPr>
            <a:r>
              <a:rPr lang="zh-CN" altLang="en-US" sz="1600" dirty="0">
                <a:sym typeface="+mn-ea"/>
              </a:rPr>
              <a:t>编译</a:t>
            </a:r>
            <a:r>
              <a:rPr lang="en-US" altLang="zh-CN" sz="1600" dirty="0" err="1">
                <a:sym typeface="+mn-ea"/>
              </a:rPr>
              <a:t>Javascript</a:t>
            </a:r>
            <a:r>
              <a:rPr lang="zh-CN" altLang="en-US" sz="1600" dirty="0">
                <a:sym typeface="+mn-ea"/>
              </a:rPr>
              <a:t>文件</a:t>
            </a:r>
            <a:br>
              <a:rPr lang="en-US" altLang="zh-CN" sz="1600" dirty="0">
                <a:sym typeface="+mn-ea"/>
              </a:rPr>
            </a:br>
            <a:r>
              <a:rPr lang="zh-CN" altLang="en-US" sz="1600" dirty="0">
                <a:sym typeface="+mn-ea"/>
              </a:rPr>
              <a:t>执行</a:t>
            </a:r>
            <a:r>
              <a:rPr lang="en-US" altLang="zh-CN" sz="1600" dirty="0">
                <a:sym typeface="+mn-ea"/>
              </a:rPr>
              <a:t>loader</a:t>
            </a:r>
            <a:r>
              <a:rPr lang="zh-CN" altLang="en-US" sz="1600" dirty="0">
                <a:sym typeface="+mn-ea"/>
              </a:rPr>
              <a:t>和</a:t>
            </a:r>
            <a:r>
              <a:rPr lang="en-US" altLang="zh-CN" sz="1600" dirty="0">
                <a:sym typeface="+mn-ea"/>
              </a:rPr>
              <a:t>plugin</a:t>
            </a:r>
            <a:r>
              <a:rPr lang="zh-CN" altLang="en-US" sz="1600" dirty="0">
                <a:sym typeface="+mn-ea"/>
              </a:rPr>
              <a:t>上面。</a:t>
            </a:r>
            <a:endParaRPr lang="en-US" altLang="zh-CN" sz="1600" dirty="0"/>
          </a:p>
          <a:p>
            <a:pPr defTabSz="810260">
              <a:lnSpc>
                <a:spcPts val="2125"/>
              </a:lnSpc>
              <a:buSzPct val="60000"/>
            </a:pPr>
            <a:r>
              <a:rPr lang="zh-CN" altLang="en-US" sz="1600" dirty="0"/>
              <a:t>2、原因是：</a:t>
            </a:r>
            <a:br>
              <a:rPr lang="en-US" altLang="zh-CN" sz="1600" dirty="0"/>
            </a:br>
            <a:r>
              <a:rPr lang="en-US" altLang="zh-CN" sz="1600" dirty="0">
                <a:sym typeface="+mn-ea"/>
              </a:rPr>
              <a:t>Webpack</a:t>
            </a:r>
            <a:r>
              <a:rPr lang="zh-CN" altLang="en-US" sz="1600" dirty="0">
                <a:sym typeface="+mn-ea"/>
              </a:rPr>
              <a:t>构建过程会根据入口文件递归处理依赖。</a:t>
            </a:r>
            <a:endParaRPr lang="en-US" altLang="zh-CN" sz="1600" dirty="0">
              <a:sym typeface="+mn-ea"/>
            </a:endParaRPr>
          </a:p>
          <a:p>
            <a:pPr defTabSz="810260">
              <a:lnSpc>
                <a:spcPts val="2125"/>
              </a:lnSpc>
              <a:buSzPct val="60000"/>
            </a:pPr>
            <a:r>
              <a:rPr lang="zh-CN" altLang="en-US" sz="1600" dirty="0">
                <a:sym typeface="+mn-ea"/>
              </a:rPr>
              <a:t>由于</a:t>
            </a:r>
            <a:r>
              <a:rPr lang="en-US" altLang="zh-CN" sz="1600" dirty="0" err="1">
                <a:sym typeface="+mn-ea"/>
              </a:rPr>
              <a:t>nodejs</a:t>
            </a:r>
            <a:r>
              <a:rPr lang="zh-CN" altLang="en-US" sz="1600" dirty="0">
                <a:sym typeface="+mn-ea"/>
              </a:rPr>
              <a:t>单线程的特性</a:t>
            </a:r>
            <a:r>
              <a:rPr lang="en-US" altLang="zh-CN" sz="1600" dirty="0">
                <a:sym typeface="+mn-ea"/>
              </a:rPr>
              <a:t>,</a:t>
            </a:r>
            <a:r>
              <a:rPr lang="zh-CN" altLang="en-US" sz="1600" dirty="0">
                <a:sym typeface="+mn-ea"/>
              </a:rPr>
              <a:t>所以</a:t>
            </a:r>
            <a:r>
              <a:rPr lang="en-US" altLang="zh-CN" sz="1600" dirty="0">
                <a:sym typeface="+mn-ea"/>
              </a:rPr>
              <a:t>webpack</a:t>
            </a:r>
            <a:r>
              <a:rPr lang="zh-CN" altLang="en-US" sz="1600" dirty="0">
                <a:sym typeface="+mn-ea"/>
              </a:rPr>
              <a:t>构建缓慢。</a:t>
            </a:r>
          </a:p>
          <a:p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、因此，我们传统的</a:t>
            </a:r>
            <a:r>
              <a:rPr lang="en-US" altLang="zh-CN" sz="1600" dirty="0">
                <a:sym typeface="+mn-ea"/>
              </a:rPr>
              <a:t>webpack</a:t>
            </a:r>
            <a:r>
              <a:rPr lang="zh-CN" altLang="en-US" sz="1600" dirty="0">
                <a:sym typeface="+mn-ea"/>
              </a:rPr>
              <a:t>优化思路主要是：</a:t>
            </a:r>
            <a:endParaRPr lang="en-US" altLang="zh-CN" sz="1600" dirty="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66837" y="3204378"/>
            <a:ext cx="1910208" cy="1910208"/>
          </a:xfrm>
          <a:prstGeom prst="ellipse">
            <a:avLst/>
          </a:prstGeom>
          <a:noFill/>
          <a:ln w="12700" cmpd="sng">
            <a:solidFill>
              <a:srgbClr val="F0F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76705" y="3204378"/>
            <a:ext cx="1910208" cy="1910208"/>
          </a:xfrm>
          <a:prstGeom prst="ellipse">
            <a:avLst/>
          </a:prstGeom>
          <a:noFill/>
          <a:ln w="12700" cmpd="sng">
            <a:solidFill>
              <a:srgbClr val="F0F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70435" y="3248252"/>
            <a:ext cx="1910208" cy="1910208"/>
          </a:xfrm>
          <a:prstGeom prst="ellipse">
            <a:avLst/>
          </a:prstGeom>
          <a:solidFill>
            <a:srgbClr val="00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标题 43"/>
          <p:cNvSpPr>
            <a:spLocks noGrp="1"/>
          </p:cNvSpPr>
          <p:nvPr/>
        </p:nvSpPr>
        <p:spPr>
          <a:xfrm>
            <a:off x="1770998" y="3744366"/>
            <a:ext cx="1910208" cy="504551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950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950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多进程优化</a:t>
            </a:r>
            <a:endParaRPr lang="en-US" altLang="zh-CN" sz="1950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标题 43"/>
          <p:cNvSpPr>
            <a:spLocks noGrp="1"/>
          </p:cNvSpPr>
          <p:nvPr/>
        </p:nvSpPr>
        <p:spPr>
          <a:xfrm>
            <a:off x="1770435" y="4202794"/>
            <a:ext cx="1910208" cy="504551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106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多进程处理任务</a:t>
            </a:r>
          </a:p>
        </p:txBody>
      </p:sp>
      <p:sp>
        <p:nvSpPr>
          <p:cNvPr id="13" name="椭圆 12"/>
          <p:cNvSpPr/>
          <p:nvPr/>
        </p:nvSpPr>
        <p:spPr>
          <a:xfrm>
            <a:off x="4222052" y="3204378"/>
            <a:ext cx="1910208" cy="1910208"/>
          </a:xfrm>
          <a:prstGeom prst="ellipse">
            <a:avLst/>
          </a:prstGeom>
          <a:solidFill>
            <a:srgbClr val="003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标题 43"/>
          <p:cNvSpPr>
            <a:spLocks noGrp="1"/>
          </p:cNvSpPr>
          <p:nvPr/>
        </p:nvSpPr>
        <p:spPr>
          <a:xfrm>
            <a:off x="4222052" y="3698805"/>
            <a:ext cx="1910208" cy="504551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950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1950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缓存优化</a:t>
            </a:r>
            <a:endParaRPr lang="en-US" altLang="zh-CN" sz="1950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标题 43"/>
          <p:cNvSpPr>
            <a:spLocks noGrp="1"/>
          </p:cNvSpPr>
          <p:nvPr/>
        </p:nvSpPr>
        <p:spPr>
          <a:xfrm>
            <a:off x="4185491" y="4158919"/>
            <a:ext cx="1946207" cy="502864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106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大体积</a:t>
            </a:r>
            <a:r>
              <a:rPr lang="en-US" altLang="zh-CN" sz="106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loader</a:t>
            </a:r>
            <a:r>
              <a:rPr lang="zh-CN" altLang="en-US" sz="106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缓存</a:t>
            </a:r>
          </a:p>
        </p:txBody>
      </p:sp>
      <p:sp>
        <p:nvSpPr>
          <p:cNvPr id="16" name="椭圆 15"/>
          <p:cNvSpPr/>
          <p:nvPr/>
        </p:nvSpPr>
        <p:spPr>
          <a:xfrm>
            <a:off x="6693623" y="3210565"/>
            <a:ext cx="1910208" cy="1910208"/>
          </a:xfrm>
          <a:prstGeom prst="ellipse">
            <a:avLst/>
          </a:prstGeom>
          <a:solidFill>
            <a:srgbClr val="005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7" name="标题 43"/>
          <p:cNvSpPr>
            <a:spLocks noGrp="1"/>
          </p:cNvSpPr>
          <p:nvPr/>
        </p:nvSpPr>
        <p:spPr>
          <a:xfrm>
            <a:off x="6748184" y="3695723"/>
            <a:ext cx="1910208" cy="504551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/>
            <a:r>
              <a:rPr lang="en-US" altLang="zh-CN" sz="1950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3.</a:t>
            </a:r>
            <a:r>
              <a:rPr lang="zh-CN" altLang="en-US" sz="1950" spc="0" dirty="0">
                <a:solidFill>
                  <a:srgbClr val="FFFFFF"/>
                </a:solidFill>
                <a:latin typeface="微软雅黑" panose="020B0503020204020204" pitchFamily="34" charset="-122"/>
              </a:rPr>
              <a:t>寻址优化</a:t>
            </a:r>
            <a:endParaRPr lang="en-US" altLang="zh-CN" sz="1950" spc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标题 43"/>
          <p:cNvSpPr>
            <a:spLocks noGrp="1"/>
          </p:cNvSpPr>
          <p:nvPr/>
        </p:nvSpPr>
        <p:spPr>
          <a:xfrm>
            <a:off x="6711623" y="4158920"/>
            <a:ext cx="1910208" cy="504551"/>
          </a:xfrm>
          <a:prstGeom prst="rect">
            <a:avLst/>
          </a:prstGeom>
        </p:spPr>
        <p:txBody>
          <a:bodyPr vert="horz" lIns="79723" tIns="41456" rIns="79723" bIns="41456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 defTabSz="810260">
              <a:lnSpc>
                <a:spcPct val="130000"/>
              </a:lnSpc>
            </a:pPr>
            <a:r>
              <a:rPr lang="zh-CN" altLang="en-US" sz="106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优化</a:t>
            </a:r>
            <a:r>
              <a:rPr lang="en-US" altLang="zh-CN" sz="1065" b="0" spc="0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</a:rPr>
              <a:t>loader</a:t>
            </a:r>
            <a:endParaRPr lang="zh-CN" altLang="en-US" sz="1065" b="0" spc="0" dirty="0">
              <a:solidFill>
                <a:srgbClr val="FFFFFF">
                  <a:alpha val="7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燕尾形 12"/>
          <p:cNvSpPr/>
          <p:nvPr/>
        </p:nvSpPr>
        <p:spPr>
          <a:xfrm>
            <a:off x="3838999" y="4054016"/>
            <a:ext cx="210933" cy="210933"/>
          </a:xfrm>
          <a:prstGeom prst="chevron">
            <a:avLst/>
          </a:prstGeom>
          <a:solidFill>
            <a:srgbClr val="D7D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0" name="燕尾形 15"/>
          <p:cNvSpPr/>
          <p:nvPr/>
        </p:nvSpPr>
        <p:spPr>
          <a:xfrm>
            <a:off x="6336444" y="4054016"/>
            <a:ext cx="210933" cy="210933"/>
          </a:xfrm>
          <a:prstGeom prst="chevron">
            <a:avLst/>
          </a:prstGeom>
          <a:solidFill>
            <a:srgbClr val="D7D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5305" y="5379971"/>
            <a:ext cx="221113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2.1 webpack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优化思路流程图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BBA7F6-8BC6-9B85-E481-3384E082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77" y="671466"/>
            <a:ext cx="3660528" cy="156975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CE5DC90-BA3C-EA6C-C469-640FF66001EC}"/>
              </a:ext>
            </a:extLst>
          </p:cNvPr>
          <p:cNvSpPr txBox="1"/>
          <p:nvPr/>
        </p:nvSpPr>
        <p:spPr>
          <a:xfrm>
            <a:off x="7377045" y="2411376"/>
            <a:ext cx="221113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 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自营外卖未优化前冷启动速度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多进程优化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62895" y="994391"/>
            <a:ext cx="6062494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25"/>
              </a:lnSpc>
              <a:buSzPct val="60000"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>
                <a:sym typeface="+mn-ea"/>
              </a:rPr>
              <a:t>HappyPack</a:t>
            </a:r>
            <a:r>
              <a:rPr lang="en-US" altLang="zh-CN" sz="1600" dirty="0">
                <a:sym typeface="+mn-ea"/>
              </a:rPr>
              <a:t> </a:t>
            </a:r>
            <a:r>
              <a:rPr lang="zh-CN" altLang="en-US" sz="1600" dirty="0">
                <a:sym typeface="+mn-ea"/>
              </a:rPr>
              <a:t>可利用多进程对文件进行打包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将任务分解给多个子进程去并行执行，子进程处理完后，再把结果发送给主进程，达到并行打包的效果。</a:t>
            </a:r>
            <a:endParaRPr lang="en-US" altLang="zh-CN" sz="1600" dirty="0">
              <a:sym typeface="+mn-ea"/>
            </a:endParaRPr>
          </a:p>
          <a:p>
            <a:endParaRPr lang="en-US" altLang="zh-CN" sz="1600" dirty="0"/>
          </a:p>
          <a:p>
            <a:pPr defTabSz="810260">
              <a:lnSpc>
                <a:spcPts val="2125"/>
              </a:lnSpc>
              <a:buSzPct val="60000"/>
            </a:pPr>
            <a:r>
              <a:rPr lang="zh-CN" altLang="en-US" sz="1600" dirty="0"/>
              <a:t>2、</a:t>
            </a:r>
            <a:r>
              <a:rPr lang="zh-CN" altLang="en-US" sz="1600" dirty="0">
                <a:sym typeface="+mn-ea"/>
              </a:rPr>
              <a:t>注意：创建子进程还有主进程和子进程之间的通信是有开销的</a:t>
            </a:r>
            <a:r>
              <a:rPr lang="en-US" altLang="zh-CN" sz="1600" dirty="0">
                <a:sym typeface="+mn-ea"/>
              </a:rPr>
              <a:t>,</a:t>
            </a:r>
            <a:r>
              <a:rPr lang="zh-CN" altLang="en-US" sz="1600" dirty="0">
                <a:sym typeface="+mn-ea"/>
              </a:rPr>
              <a:t>当</a:t>
            </a:r>
            <a:r>
              <a:rPr lang="en-US" altLang="zh-CN" sz="1600" dirty="0">
                <a:sym typeface="+mn-ea"/>
              </a:rPr>
              <a:t>loader</a:t>
            </a:r>
            <a:r>
              <a:rPr lang="zh-CN" altLang="en-US" sz="1600" dirty="0">
                <a:sym typeface="+mn-ea"/>
              </a:rPr>
              <a:t>很慢的时候</a:t>
            </a:r>
            <a:r>
              <a:rPr lang="en-US" altLang="zh-CN" sz="1600" dirty="0">
                <a:sym typeface="+mn-ea"/>
              </a:rPr>
              <a:t>,</a:t>
            </a:r>
            <a:r>
              <a:rPr lang="zh-CN" altLang="en-US" sz="1600" dirty="0">
                <a:sym typeface="+mn-ea"/>
              </a:rPr>
              <a:t>可以加上</a:t>
            </a:r>
            <a:r>
              <a:rPr lang="en-US" altLang="zh-CN" sz="1600" dirty="0" err="1">
                <a:sym typeface="+mn-ea"/>
              </a:rPr>
              <a:t>happypack</a:t>
            </a:r>
            <a:r>
              <a:rPr lang="en-US" altLang="zh-CN" sz="1600" dirty="0">
                <a:sym typeface="+mn-ea"/>
              </a:rPr>
              <a:t>,</a:t>
            </a:r>
            <a:r>
              <a:rPr lang="zh-CN" altLang="en-US" sz="1600" dirty="0">
                <a:sym typeface="+mn-ea"/>
              </a:rPr>
              <a:t>否则可能会编译的更慢。</a:t>
            </a:r>
            <a:endParaRPr lang="en-US" altLang="zh-CN" sz="1600" dirty="0">
              <a:sym typeface="+mn-ea"/>
            </a:endParaRPr>
          </a:p>
          <a:p>
            <a:pPr defTabSz="810260">
              <a:lnSpc>
                <a:spcPts val="2125"/>
              </a:lnSpc>
              <a:buSzPct val="60000"/>
            </a:pPr>
            <a:endParaRPr lang="zh-CN" altLang="en-US" sz="1600" dirty="0">
              <a:sym typeface="+mn-ea"/>
            </a:endParaRPr>
          </a:p>
          <a:p>
            <a:pPr defTabSz="810260">
              <a:lnSpc>
                <a:spcPts val="2125"/>
              </a:lnSpc>
              <a:buSzPct val="60000"/>
            </a:pPr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、冷启动时间从</a:t>
            </a:r>
            <a:r>
              <a:rPr lang="en-US" altLang="zh-CN" sz="1600" dirty="0">
                <a:sym typeface="+mn-ea"/>
              </a:rPr>
              <a:t>10.81s</a:t>
            </a:r>
            <a:r>
              <a:rPr lang="zh-CN" altLang="en-US" sz="1600" dirty="0">
                <a:sym typeface="+mn-ea"/>
              </a:rPr>
              <a:t>优化到</a:t>
            </a:r>
            <a:r>
              <a:rPr lang="en-US" altLang="zh-CN" sz="1600" dirty="0">
                <a:sym typeface="+mn-ea"/>
              </a:rPr>
              <a:t>8.77s</a:t>
            </a:r>
            <a:r>
              <a:rPr lang="zh-CN" altLang="en-US" sz="1600" dirty="0">
                <a:sym typeface="+mn-ea"/>
              </a:rPr>
              <a:t>。</a:t>
            </a:r>
          </a:p>
          <a:p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9" y="3406081"/>
            <a:ext cx="3473575" cy="16002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63823" y="4992466"/>
            <a:ext cx="221113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2.2 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多进程优化后冷启动速度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880" y="243759"/>
            <a:ext cx="3110092" cy="48816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25661" y="5160094"/>
            <a:ext cx="221113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2.3 </a:t>
            </a:r>
            <a:r>
              <a:rPr lang="en-US" altLang="zh-CN" sz="885" dirty="0" err="1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Happypack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的执行流程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缓存优化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01595" y="556520"/>
            <a:ext cx="5398168" cy="40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0260">
              <a:lnSpc>
                <a:spcPts val="2655"/>
              </a:lnSpc>
            </a:pPr>
            <a:r>
              <a:rPr lang="en-US" altLang="zh-CN" b="1" dirty="0" err="1">
                <a:solidFill>
                  <a:srgbClr val="1461FF"/>
                </a:solidFill>
                <a:latin typeface="+mj-ea"/>
                <a:ea typeface="+mj-ea"/>
                <a:sym typeface="+mn-ea"/>
              </a:rPr>
              <a:t>HardSourceWebpackPlugin</a:t>
            </a:r>
            <a:endParaRPr lang="zh-CN" altLang="en-US" b="1" dirty="0">
              <a:solidFill>
                <a:srgbClr val="1461FF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9881" y="1092566"/>
            <a:ext cx="5075614" cy="99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0260">
              <a:lnSpc>
                <a:spcPts val="1770"/>
              </a:lnSpc>
              <a:buClr>
                <a:srgbClr val="2748BD"/>
              </a:buClr>
              <a:buSzPct val="50000"/>
            </a:pPr>
            <a:r>
              <a:rPr lang="en-US" altLang="zh-CN" sz="1600" dirty="0">
                <a:solidFill>
                  <a:srgbClr val="030744">
                    <a:alpha val="7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1.</a:t>
            </a:r>
            <a:r>
              <a:rPr lang="en-US" altLang="zh-CN" sz="1600" dirty="0">
                <a:sym typeface="+mn-ea"/>
              </a:rPr>
              <a:t>HardSourceWebpackPlugin </a:t>
            </a:r>
            <a:r>
              <a:rPr lang="zh-CN" altLang="en-US" sz="1600" dirty="0">
                <a:sym typeface="+mn-ea"/>
              </a:rPr>
              <a:t>为模块提供中间缓存，配置了 </a:t>
            </a:r>
            <a:r>
              <a:rPr lang="en-US" altLang="zh-CN" sz="1600" dirty="0" err="1">
                <a:sym typeface="+mn-ea"/>
              </a:rPr>
              <a:t>HardSourceWebpackPlugin</a:t>
            </a:r>
            <a:r>
              <a:rPr lang="zh-CN" altLang="en-US" sz="1600" dirty="0">
                <a:sym typeface="+mn-ea"/>
              </a:rPr>
              <a:t>之后，首次构建时间并没有太大的变化，但是第二次开始，构建时间将会大大的加快。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01595" y="2239677"/>
            <a:ext cx="53981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0260">
              <a:lnSpc>
                <a:spcPts val="1770"/>
              </a:lnSpc>
              <a:buClr>
                <a:srgbClr val="2748BD"/>
              </a:buClr>
              <a:buSzPct val="50000"/>
            </a:pPr>
            <a:r>
              <a:rPr lang="en-US" altLang="zh-CN" sz="1600" dirty="0">
                <a:sym typeface="+mn-ea"/>
              </a:rPr>
              <a:t>2.</a:t>
            </a:r>
            <a:r>
              <a:rPr lang="zh-CN" altLang="en-US" sz="1600" dirty="0">
                <a:sym typeface="+mn-ea"/>
              </a:rPr>
              <a:t>从</a:t>
            </a:r>
            <a:r>
              <a:rPr lang="en-US" altLang="zh-CN" sz="1600" dirty="0">
                <a:sym typeface="+mn-ea"/>
              </a:rPr>
              <a:t>8.77s</a:t>
            </a:r>
            <a:r>
              <a:rPr lang="zh-CN" altLang="en-US" sz="1600" dirty="0">
                <a:sym typeface="+mn-ea"/>
              </a:rPr>
              <a:t>优化到</a:t>
            </a:r>
            <a:r>
              <a:rPr lang="en-US" altLang="zh-CN" sz="1600" dirty="0">
                <a:sym typeface="+mn-ea"/>
              </a:rPr>
              <a:t>2.55s</a:t>
            </a:r>
            <a:r>
              <a:rPr lang="zh-CN" altLang="en-US" sz="1600" dirty="0">
                <a:sym typeface="+mn-ea"/>
              </a:rPr>
              <a:t>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524" y="2784163"/>
            <a:ext cx="4493937" cy="158830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62446" y="4461962"/>
            <a:ext cx="273994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2.4 </a:t>
            </a:r>
            <a:r>
              <a:rPr lang="en-US" altLang="zh-CN" sz="885" dirty="0" err="1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HardSourceWebpack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优化后的冷启动速度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610" y="1447165"/>
            <a:ext cx="4668520" cy="3664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125"/>
              </a:lnSpc>
              <a:buSzPct val="60000"/>
            </a:pPr>
            <a:r>
              <a:rPr lang="en-US" altLang="zh-CN" sz="1600" dirty="0"/>
              <a:t>1</a:t>
            </a:r>
            <a:r>
              <a:rPr lang="zh-CN" altLang="en-US" sz="1600" dirty="0"/>
              <a:t>、对于</a:t>
            </a:r>
            <a:r>
              <a:rPr lang="en-US" altLang="zh-CN" sz="1600" dirty="0"/>
              <a:t>vue-cli</a:t>
            </a:r>
            <a:r>
              <a:rPr lang="zh-CN" altLang="en-US" sz="1600" dirty="0"/>
              <a:t>而言，已经设置了</a:t>
            </a:r>
            <a:r>
              <a:rPr lang="en-US" altLang="zh-CN" sz="1600" dirty="0"/>
              <a:t>cacher-loader</a:t>
            </a:r>
            <a:r>
              <a:rPr lang="zh-CN" altLang="en-US" sz="1600" dirty="0"/>
              <a:t>的一些缓存操作，并不需要再重新添加到项目中。</a:t>
            </a:r>
            <a:endParaRPr lang="en-US" altLang="zh-CN" sz="1600" dirty="0">
              <a:sym typeface="+mn-ea"/>
            </a:endParaRPr>
          </a:p>
          <a:p>
            <a:endParaRPr lang="en-US" altLang="zh-CN" sz="1600" dirty="0"/>
          </a:p>
          <a:p>
            <a:pPr defTabSz="810260">
              <a:lnSpc>
                <a:spcPts val="2125"/>
              </a:lnSpc>
              <a:buSzPct val="60000"/>
            </a:pPr>
            <a:r>
              <a:rPr lang="zh-CN" altLang="en-US" sz="1600" dirty="0"/>
              <a:t>2、三种缓存优化方法：</a:t>
            </a:r>
          </a:p>
          <a:p>
            <a:pPr defTabSz="810260">
              <a:lnSpc>
                <a:spcPts val="2125"/>
              </a:lnSpc>
              <a:buSzPct val="60000"/>
            </a:pPr>
            <a:r>
              <a:rPr lang="en-US" altLang="zh-CN" sz="1600" dirty="0"/>
              <a:t>(</a:t>
            </a:r>
            <a:r>
              <a:rPr lang="en-US" altLang="zh-CN" sz="1600" dirty="0" err="1"/>
              <a:t>指定目录用来缓存</a:t>
            </a:r>
            <a:r>
              <a:rPr lang="en-US" altLang="zh-CN" sz="1600" dirty="0"/>
              <a:t> loader 的执行结果)</a:t>
            </a:r>
            <a:r>
              <a:rPr lang="en-US" altLang="zh-CN" sz="1600" dirty="0">
                <a:sym typeface="+mn-ea"/>
              </a:rPr>
              <a:t>babel-loader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cacheDirectory</a:t>
            </a:r>
            <a:endParaRPr lang="en-US" altLang="zh-CN" sz="1600" dirty="0"/>
          </a:p>
          <a:p>
            <a:pPr defTabSz="810260">
              <a:lnSpc>
                <a:spcPts val="2125"/>
              </a:lnSpc>
              <a:buSzPct val="60000"/>
            </a:pPr>
            <a:r>
              <a:rPr lang="en-US" altLang="zh-CN" sz="1600" dirty="0"/>
              <a:t>(</a:t>
            </a:r>
            <a:r>
              <a:rPr lang="zh-CN" altLang="en-US" sz="1600" dirty="0"/>
              <a:t>在一个动态链接库中写入模块调用的函数和数据</a:t>
            </a:r>
            <a:r>
              <a:rPr lang="en-US" altLang="zh-CN" sz="1600" dirty="0"/>
              <a:t>)</a:t>
            </a:r>
            <a:r>
              <a:rPr lang="en-US" altLang="zh-CN" sz="1600" dirty="0">
                <a:sym typeface="+mn-ea"/>
              </a:rPr>
              <a:t>DLL</a:t>
            </a:r>
            <a:r>
              <a:rPr lang="zh-CN" altLang="en-US" sz="1600" dirty="0">
                <a:sym typeface="+mn-ea"/>
              </a:rPr>
              <a:t>，</a:t>
            </a:r>
            <a:r>
              <a:rPr lang="zh-CN" altLang="en-US" sz="1600" dirty="0"/>
              <a:t>但优化效果并不明显。</a:t>
            </a:r>
          </a:p>
          <a:p>
            <a:pPr defTabSz="810260">
              <a:lnSpc>
                <a:spcPts val="2125"/>
              </a:lnSpc>
              <a:buSzPct val="60000"/>
            </a:pPr>
            <a:endParaRPr lang="zh-CN" altLang="en-US" sz="1600" dirty="0">
              <a:sym typeface="+mn-ea"/>
            </a:endParaRPr>
          </a:p>
          <a:p>
            <a:pPr defTabSz="810260">
              <a:lnSpc>
                <a:spcPts val="2125"/>
              </a:lnSpc>
              <a:buSzPct val="60000"/>
            </a:pPr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、在我们的项目使用</a:t>
            </a:r>
            <a:r>
              <a:rPr lang="en-US" altLang="zh-CN" sz="1600" dirty="0">
                <a:sym typeface="+mn-ea"/>
              </a:rPr>
              <a:t>HardSourceWebpackPlugin</a:t>
            </a:r>
            <a:r>
              <a:rPr lang="zh-CN" altLang="en-US" sz="1600" dirty="0">
                <a:sym typeface="+mn-ea"/>
              </a:rPr>
              <a:t>之后，缓存优化效果显著。</a:t>
            </a: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寻址优化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sp>
        <p:nvSpPr>
          <p:cNvPr id="5" name="椭圆 4"/>
          <p:cNvSpPr/>
          <p:nvPr/>
        </p:nvSpPr>
        <p:spPr>
          <a:xfrm>
            <a:off x="1510728" y="867560"/>
            <a:ext cx="1319596" cy="1319596"/>
          </a:xfrm>
          <a:prstGeom prst="ellipse">
            <a:avLst/>
          </a:prstGeom>
          <a:solidFill>
            <a:srgbClr val="1BB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" name="标题 43"/>
          <p:cNvSpPr>
            <a:spLocks noGrp="1"/>
          </p:cNvSpPr>
          <p:nvPr/>
        </p:nvSpPr>
        <p:spPr>
          <a:xfrm>
            <a:off x="1227234" y="2434088"/>
            <a:ext cx="1886584" cy="308243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810260"/>
            <a:r>
              <a:rPr lang="en-US" altLang="zh-CN" sz="1595" spc="0" dirty="0">
                <a:solidFill>
                  <a:srgbClr val="030744"/>
                </a:solidFill>
              </a:rPr>
              <a:t>Babel-loader</a:t>
            </a:r>
            <a:endParaRPr lang="zh-CN" altLang="en-US" sz="1595" spc="0" dirty="0">
              <a:solidFill>
                <a:srgbClr val="030744"/>
              </a:solidFill>
            </a:endParaRPr>
          </a:p>
        </p:txBody>
      </p:sp>
      <p:sp>
        <p:nvSpPr>
          <p:cNvPr id="9" name="标题 43"/>
          <p:cNvSpPr>
            <a:spLocks noGrp="1"/>
          </p:cNvSpPr>
          <p:nvPr/>
        </p:nvSpPr>
        <p:spPr>
          <a:xfrm>
            <a:off x="939154" y="2786551"/>
            <a:ext cx="2531194" cy="273355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810260">
              <a:lnSpc>
                <a:spcPts val="1770"/>
              </a:lnSpc>
            </a:pP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用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Babel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将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的代码转换成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ES5</a:t>
            </a:r>
            <a:endParaRPr lang="zh-CN" altLang="zh-CN" sz="1065" b="0" spc="0" dirty="0">
              <a:solidFill>
                <a:srgbClr val="030744">
                  <a:alpha val="70000"/>
                </a:srgb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79661" y="867560"/>
            <a:ext cx="1319596" cy="1319596"/>
          </a:xfrm>
          <a:prstGeom prst="ellipse">
            <a:avLst/>
          </a:prstGeom>
          <a:solidFill>
            <a:srgbClr val="005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0260"/>
            <a:endParaRPr lang="zh-CN" altLang="en-US" sz="1595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标题 43"/>
          <p:cNvSpPr>
            <a:spLocks noGrp="1"/>
          </p:cNvSpPr>
          <p:nvPr/>
        </p:nvSpPr>
        <p:spPr>
          <a:xfrm>
            <a:off x="4296167" y="2434088"/>
            <a:ext cx="1886584" cy="308243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810260"/>
            <a:r>
              <a:rPr lang="zh-CN" altLang="en-US" sz="1595" spc="0" dirty="0">
                <a:solidFill>
                  <a:srgbClr val="030744"/>
                </a:solidFill>
              </a:rPr>
              <a:t>配置</a:t>
            </a:r>
            <a:r>
              <a:rPr lang="en-US" altLang="zh-CN" sz="1595" spc="0" dirty="0">
                <a:solidFill>
                  <a:srgbClr val="030744"/>
                </a:solidFill>
              </a:rPr>
              <a:t>include </a:t>
            </a:r>
            <a:r>
              <a:rPr lang="zh-CN" altLang="en-US" sz="1595" spc="0" dirty="0">
                <a:solidFill>
                  <a:srgbClr val="030744"/>
                </a:solidFill>
              </a:rPr>
              <a:t>选项</a:t>
            </a:r>
          </a:p>
        </p:txBody>
      </p:sp>
      <p:sp>
        <p:nvSpPr>
          <p:cNvPr id="12" name="标题 43"/>
          <p:cNvSpPr>
            <a:spLocks noGrp="1"/>
          </p:cNvSpPr>
          <p:nvPr/>
        </p:nvSpPr>
        <p:spPr>
          <a:xfrm>
            <a:off x="3946709" y="2757188"/>
            <a:ext cx="2906344" cy="329385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810260">
              <a:lnSpc>
                <a:spcPts val="1770"/>
              </a:lnSpc>
            </a:pP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目录中的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1065" b="0" spc="0" dirty="0" err="1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js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文件需要进行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rPr>
              <a:t>babel-loader</a:t>
            </a:r>
            <a:endParaRPr lang="zh-CN" altLang="zh-CN" sz="1065" b="0" spc="0" dirty="0">
              <a:solidFill>
                <a:srgbClr val="030744">
                  <a:alpha val="70000"/>
                </a:srgbClr>
              </a:solidFill>
              <a:latin typeface="+mn-ea"/>
              <a:ea typeface="+mn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917921" y="867560"/>
            <a:ext cx="2683065" cy="2219013"/>
            <a:chOff x="11968" y="4202"/>
            <a:chExt cx="4770" cy="3945"/>
          </a:xfrm>
        </p:grpSpPr>
        <p:sp>
          <p:nvSpPr>
            <p:cNvPr id="14" name="椭圆 13"/>
            <p:cNvSpPr/>
            <p:nvPr/>
          </p:nvSpPr>
          <p:spPr>
            <a:xfrm>
              <a:off x="13267" y="4202"/>
              <a:ext cx="2346" cy="2346"/>
            </a:xfrm>
            <a:prstGeom prst="ellipse">
              <a:avLst/>
            </a:prstGeom>
            <a:solidFill>
              <a:srgbClr val="003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0260"/>
              <a:endParaRPr lang="zh-CN" altLang="en-US" sz="1595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5" name="标题 43"/>
            <p:cNvSpPr>
              <a:spLocks noGrp="1"/>
            </p:cNvSpPr>
            <p:nvPr/>
          </p:nvSpPr>
          <p:spPr>
            <a:xfrm>
              <a:off x="12763" y="6987"/>
              <a:ext cx="3354" cy="548"/>
            </a:xfrm>
            <a:prstGeom prst="rect">
              <a:avLst/>
            </a:prstGeom>
          </p:spPr>
          <p:txBody>
            <a:bodyPr vert="horz" lIns="79723" tIns="41456" rIns="79723" bIns="41456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i="0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defTabSz="810260"/>
              <a:r>
                <a:rPr lang="zh-CN" altLang="en-US" sz="1595" spc="0" dirty="0">
                  <a:solidFill>
                    <a:srgbClr val="030744"/>
                  </a:solidFill>
                </a:rPr>
                <a:t>配置</a:t>
              </a:r>
              <a:r>
                <a:rPr lang="en-US" altLang="zh-CN" sz="1595" spc="0" dirty="0">
                  <a:solidFill>
                    <a:srgbClr val="030744"/>
                  </a:solidFill>
                </a:rPr>
                <a:t>exclude</a:t>
              </a:r>
              <a:endParaRPr lang="zh-CN" altLang="en-US" sz="1595" spc="0" dirty="0">
                <a:solidFill>
                  <a:srgbClr val="030744"/>
                </a:solidFill>
              </a:endParaRPr>
            </a:p>
          </p:txBody>
        </p:sp>
        <p:sp>
          <p:nvSpPr>
            <p:cNvPr id="16" name="标题 43"/>
            <p:cNvSpPr>
              <a:spLocks noGrp="1"/>
            </p:cNvSpPr>
            <p:nvPr/>
          </p:nvSpPr>
          <p:spPr>
            <a:xfrm>
              <a:off x="11968" y="7701"/>
              <a:ext cx="4770" cy="446"/>
            </a:xfrm>
            <a:prstGeom prst="rect">
              <a:avLst/>
            </a:prstGeom>
          </p:spPr>
          <p:txBody>
            <a:bodyPr vert="horz" lIns="79723" tIns="41456" rIns="79723" bIns="41456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i="0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defTabSz="810260">
                <a:lnSpc>
                  <a:spcPts val="1770"/>
                </a:lnSpc>
              </a:pPr>
              <a:r>
                <a:rPr lang="zh-CN" altLang="en-US" sz="1065" b="0" spc="0" dirty="0">
                  <a:solidFill>
                    <a:srgbClr val="030744">
                      <a:alpha val="70000"/>
                    </a:srgbClr>
                  </a:solidFill>
                  <a:latin typeface="+mn-ea"/>
                  <a:ea typeface="+mn-ea"/>
                  <a:sym typeface="+mn-ea"/>
                </a:rPr>
                <a:t>目录中的</a:t>
              </a:r>
              <a:r>
                <a:rPr lang="en-US" altLang="zh-CN" sz="1065" b="0" spc="0" dirty="0">
                  <a:solidFill>
                    <a:srgbClr val="030744">
                      <a:alpha val="70000"/>
                    </a:srgbClr>
                  </a:solidFill>
                  <a:latin typeface="+mn-ea"/>
                  <a:ea typeface="+mn-ea"/>
                  <a:sym typeface="+mn-ea"/>
                </a:rPr>
                <a:t>.</a:t>
              </a:r>
              <a:r>
                <a:rPr lang="en-US" altLang="zh-CN" sz="1065" b="0" spc="0" dirty="0" err="1">
                  <a:solidFill>
                    <a:srgbClr val="030744">
                      <a:alpha val="70000"/>
                    </a:srgbClr>
                  </a:solidFill>
                  <a:latin typeface="+mn-ea"/>
                  <a:ea typeface="+mn-ea"/>
                  <a:sym typeface="+mn-ea"/>
                </a:rPr>
                <a:t>js</a:t>
              </a:r>
              <a:r>
                <a:rPr lang="zh-CN" altLang="en-US" sz="1065" b="0" spc="0" dirty="0">
                  <a:solidFill>
                    <a:srgbClr val="030744">
                      <a:alpha val="70000"/>
                    </a:srgbClr>
                  </a:solidFill>
                  <a:latin typeface="+mn-ea"/>
                  <a:ea typeface="+mn-ea"/>
                  <a:sym typeface="+mn-ea"/>
                </a:rPr>
                <a:t>文件不需要进行</a:t>
              </a:r>
              <a:r>
                <a:rPr lang="en-US" altLang="zh-CN" sz="1065" b="0" spc="0" dirty="0">
                  <a:solidFill>
                    <a:srgbClr val="030744">
                      <a:alpha val="70000"/>
                    </a:srgbClr>
                  </a:solidFill>
                  <a:latin typeface="+mn-ea"/>
                  <a:ea typeface="+mn-ea"/>
                  <a:sym typeface="+mn-ea"/>
                </a:rPr>
                <a:t>babel-loader</a:t>
              </a:r>
              <a:endParaRPr lang="zh-CN" altLang="zh-CN" sz="1065" b="0" spc="0" dirty="0">
                <a:solidFill>
                  <a:srgbClr val="030744">
                    <a:alpha val="70000"/>
                  </a:srgbClr>
                </a:solidFill>
                <a:latin typeface="+mn-ea"/>
                <a:ea typeface="+mn-ea"/>
                <a:sym typeface="+mn-e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93" y="3523118"/>
            <a:ext cx="5264884" cy="19996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69" y="993276"/>
            <a:ext cx="1068164" cy="10681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08" y="1162987"/>
            <a:ext cx="769818" cy="7698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64" y="1230268"/>
            <a:ext cx="635255" cy="6352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287401" y="5537619"/>
            <a:ext cx="273994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2.5 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寻址优化后的冷启动速度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90764" y="3642009"/>
            <a:ext cx="5398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2.55</a:t>
            </a:r>
            <a:r>
              <a:rPr lang="en-US" altLang="zh-CN" sz="1800" dirty="0">
                <a:sym typeface="+mn-ea"/>
              </a:rPr>
              <a:t>s</a:t>
            </a:r>
            <a:r>
              <a:rPr lang="zh-CN" altLang="en-US" sz="1800" dirty="0">
                <a:sym typeface="+mn-ea"/>
              </a:rPr>
              <a:t>优化到</a:t>
            </a:r>
            <a:r>
              <a:rPr lang="en-US" altLang="zh-CN" sz="1800" dirty="0">
                <a:sym typeface="+mn-ea"/>
              </a:rPr>
              <a:t>2.42s</a:t>
            </a:r>
            <a:r>
              <a:rPr lang="zh-CN" altLang="en-US" sz="1800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en-US" altLang="zh-CN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Webpack</a:t>
              </a: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测速对比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0459" y="1120082"/>
          <a:ext cx="7585578" cy="201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05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100" b="1" spc="12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B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100" b="1" spc="12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Webpack</a:t>
                      </a:r>
                      <a:endParaRPr lang="zh-CN" altLang="en-US" sz="1100" b="1" spc="12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B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100" b="1" spc="12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Webpack</a:t>
                      </a:r>
                      <a:r>
                        <a:rPr lang="zh-CN" altLang="en-US" sz="1100" b="1" spc="12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优化版本</a:t>
                      </a: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B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100" b="1" spc="12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</a:t>
                      </a: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5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开发（冷启动）</a:t>
                      </a:r>
                      <a:endParaRPr lang="zh-CN" altLang="en-US" sz="1100" b="1" spc="6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微软雅黑" panose="020B0503020204020204" pitchFamily="34" charset="-122"/>
                      </a:endParaRP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100" b="0" spc="12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10.8s</a:t>
                      </a: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100" b="0" spc="120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2.4s</a:t>
                      </a: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100" b="0" spc="120" baseline="0" dirty="0">
                          <a:latin typeface="+mn-ea"/>
                          <a:ea typeface="+mn-ea"/>
                        </a:rPr>
                        <a:t>多进程打包优化；缓存优化；寻址优化；</a:t>
                      </a:r>
                      <a:endParaRPr lang="en-US" altLang="zh-CN" sz="1100" b="0" spc="120" baseline="0" dirty="0">
                        <a:latin typeface="+mn-ea"/>
                        <a:ea typeface="+mn-ea"/>
                      </a:endParaRP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100" b="1" spc="6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重建时间（热模块重新加载）</a:t>
                      </a:r>
                    </a:p>
                  </a:txBody>
                  <a:tcPr marL="78748" marR="78748" marT="42324" marB="42324" anchor="ctr">
                    <a:lnL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100" b="0" spc="120" baseline="0" dirty="0"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1.2s</a:t>
                      </a:r>
                      <a:endParaRPr lang="zh-CN" altLang="en-US" sz="1100" b="0" spc="120" baseline="0" dirty="0">
                        <a:latin typeface="+mn-ea"/>
                        <a:ea typeface="+mn-ea"/>
                        <a:cs typeface="微软雅黑" panose="020B0503020204020204" pitchFamily="34" charset="-122"/>
                      </a:endParaRP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100" b="0" spc="120" baseline="0" dirty="0"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0.9s</a:t>
                      </a:r>
                      <a:endParaRPr lang="zh-CN" altLang="en-US" sz="1100" b="0" spc="120" baseline="0" dirty="0">
                        <a:latin typeface="+mn-ea"/>
                        <a:ea typeface="+mn-ea"/>
                        <a:cs typeface="微软雅黑" panose="020B0503020204020204" pitchFamily="34" charset="-122"/>
                      </a:endParaRP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100" b="0" spc="120" baseline="0" dirty="0" err="1"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esbuild</a:t>
                      </a:r>
                      <a:r>
                        <a:rPr lang="zh-CN" altLang="en-US" sz="1100" b="0" spc="120" baseline="0" dirty="0"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提高热重载效率</a:t>
                      </a:r>
                    </a:p>
                  </a:txBody>
                  <a:tcPr marL="78748" marR="78748" marT="42324" marB="42324" anchor="ctr">
                    <a:lnL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39827" y="3457701"/>
            <a:ext cx="3123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1461FF"/>
                </a:solidFill>
                <a:sym typeface="+mn-ea"/>
              </a:rPr>
              <a:t>思考：</a:t>
            </a:r>
            <a:endParaRPr lang="zh-CN" altLang="en-US" sz="2000" b="1" dirty="0">
              <a:solidFill>
                <a:srgbClr val="1461FF"/>
              </a:solidFill>
              <a:uFillTx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6380" y="3922972"/>
            <a:ext cx="6254024" cy="97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ts val="2400"/>
              </a:lnSpc>
            </a:pPr>
            <a:r>
              <a:rPr lang="zh-CN" altLang="en-US" sz="1600" dirty="0">
                <a:sym typeface="+mn-ea"/>
              </a:rPr>
              <a:t>经过优化，</a:t>
            </a:r>
            <a:r>
              <a:rPr lang="en-US" altLang="zh-CN" sz="1600" dirty="0">
                <a:sym typeface="+mn-ea"/>
              </a:rPr>
              <a:t>Webpack</a:t>
            </a:r>
            <a:r>
              <a:rPr lang="zh-CN" altLang="en-US" sz="1600" dirty="0">
                <a:sym typeface="+mn-ea"/>
              </a:rPr>
              <a:t>冷启动速度提高</a:t>
            </a:r>
            <a:r>
              <a:rPr lang="en-US" altLang="zh-CN" sz="1600" dirty="0">
                <a:sym typeface="+mn-ea"/>
              </a:rPr>
              <a:t>70%</a:t>
            </a:r>
            <a:r>
              <a:rPr lang="zh-CN" altLang="en-US" sz="1600" dirty="0">
                <a:sym typeface="+mn-ea"/>
              </a:rPr>
              <a:t>，热重载速度提高</a:t>
            </a:r>
            <a:r>
              <a:rPr lang="en-US" altLang="zh-CN" sz="1600" dirty="0">
                <a:sym typeface="+mn-ea"/>
              </a:rPr>
              <a:t>25%</a:t>
            </a:r>
            <a:r>
              <a:rPr lang="zh-CN" altLang="en-US" sz="1600" dirty="0">
                <a:sym typeface="+mn-ea"/>
              </a:rPr>
              <a:t>。尽管还有其它方法优化构建时间，但受限于</a:t>
            </a:r>
            <a:r>
              <a:rPr lang="en-US" altLang="zh-CN" sz="1600" dirty="0">
                <a:sym typeface="+mn-ea"/>
              </a:rPr>
              <a:t>webpack</a:t>
            </a:r>
            <a:r>
              <a:rPr lang="zh-CN" altLang="en-US" sz="1600" dirty="0">
                <a:sym typeface="+mn-ea"/>
              </a:rPr>
              <a:t>的性能瓶颈，为了追求更快的构建性能，我们把目光聚集在其它构建工具上。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88789" y="3194730"/>
            <a:ext cx="273994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2.6 webpack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优化版本速度对比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en-US" altLang="zh-CN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Webpack</a:t>
              </a: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执行流程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9398" y="1406119"/>
            <a:ext cx="3160056" cy="727153"/>
            <a:chOff x="1005" y="4548"/>
            <a:chExt cx="5618" cy="659"/>
          </a:xfrm>
        </p:grpSpPr>
        <p:sp>
          <p:nvSpPr>
            <p:cNvPr id="6" name="标题 43"/>
            <p:cNvSpPr>
              <a:spLocks noGrp="1"/>
            </p:cNvSpPr>
            <p:nvPr/>
          </p:nvSpPr>
          <p:spPr>
            <a:xfrm>
              <a:off x="2160" y="4548"/>
              <a:ext cx="4437" cy="270"/>
            </a:xfrm>
            <a:prstGeom prst="rect">
              <a:avLst/>
            </a:prstGeom>
          </p:spPr>
          <p:txBody>
            <a:bodyPr vert="horz" lIns="79723" tIns="41456" rIns="79723" bIns="41456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i="0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r" defTabSz="810260"/>
              <a:r>
                <a:rPr lang="en-US" altLang="zh-CN" sz="1595" spc="0" dirty="0">
                  <a:solidFill>
                    <a:srgbClr val="030744"/>
                  </a:solidFill>
                </a:rPr>
                <a:t>1.</a:t>
              </a:r>
              <a:r>
                <a:rPr lang="zh-CN" altLang="en-US" sz="1595" spc="0" dirty="0">
                  <a:solidFill>
                    <a:srgbClr val="030744"/>
                  </a:solidFill>
                </a:rPr>
                <a:t>初始化参数、开始编译</a:t>
              </a:r>
            </a:p>
          </p:txBody>
        </p:sp>
        <p:sp>
          <p:nvSpPr>
            <p:cNvPr id="9" name="标题 43"/>
            <p:cNvSpPr>
              <a:spLocks noGrp="1"/>
            </p:cNvSpPr>
            <p:nvPr/>
          </p:nvSpPr>
          <p:spPr>
            <a:xfrm>
              <a:off x="1005" y="4818"/>
              <a:ext cx="5618" cy="389"/>
            </a:xfrm>
            <a:prstGeom prst="rect">
              <a:avLst/>
            </a:prstGeom>
          </p:spPr>
          <p:txBody>
            <a:bodyPr vert="horz" lIns="79723" tIns="41456" rIns="79723" bIns="41456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i="0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r" defTabSz="810260">
                <a:lnSpc>
                  <a:spcPct val="120000"/>
                </a:lnSpc>
              </a:pPr>
              <a:r>
                <a:rPr lang="zh-CN" altLang="en-US" sz="1065" b="0" spc="0" dirty="0">
                  <a:solidFill>
                    <a:srgbClr val="030744">
                      <a:alpha val="70000"/>
                    </a:srgbClr>
                  </a:solidFill>
                  <a:sym typeface="+mn-ea"/>
                </a:rPr>
                <a:t>把</a:t>
              </a:r>
              <a:r>
                <a:rPr lang="en-US" altLang="zh-CN" sz="1065" b="0" spc="0" dirty="0">
                  <a:solidFill>
                    <a:srgbClr val="030744">
                      <a:alpha val="70000"/>
                    </a:srgbClr>
                  </a:solidFill>
                  <a:sym typeface="+mn-ea"/>
                </a:rPr>
                <a:t>module</a:t>
              </a:r>
              <a:r>
                <a:rPr lang="zh-CN" altLang="en-US" sz="1065" b="0" spc="0" dirty="0">
                  <a:solidFill>
                    <a:srgbClr val="030744">
                      <a:alpha val="70000"/>
                    </a:srgbClr>
                  </a:solidFill>
                  <a:sym typeface="+mn-ea"/>
                </a:rPr>
                <a:t>初始化</a:t>
              </a:r>
              <a:r>
                <a:rPr lang="en-US" altLang="zh-CN" sz="1065" b="0" spc="0" dirty="0">
                  <a:solidFill>
                    <a:srgbClr val="030744">
                      <a:alpha val="70000"/>
                    </a:srgbClr>
                  </a:solidFill>
                  <a:sym typeface="+mn-ea"/>
                </a:rPr>
                <a:t>complier</a:t>
              </a:r>
              <a:r>
                <a:rPr lang="zh-CN" altLang="en-US" sz="1065" b="0" spc="0" dirty="0">
                  <a:solidFill>
                    <a:srgbClr val="030744">
                      <a:alpha val="70000"/>
                    </a:srgbClr>
                  </a:solidFill>
                  <a:sym typeface="+mn-ea"/>
                </a:rPr>
                <a:t>对象，加载所有配置的插件，并执行编译</a:t>
              </a:r>
            </a:p>
          </p:txBody>
        </p:sp>
      </p:grpSp>
      <p:sp>
        <p:nvSpPr>
          <p:cNvPr id="10" name="标题 43"/>
          <p:cNvSpPr>
            <a:spLocks noGrp="1"/>
          </p:cNvSpPr>
          <p:nvPr/>
        </p:nvSpPr>
        <p:spPr>
          <a:xfrm>
            <a:off x="1408524" y="2922926"/>
            <a:ext cx="2205514" cy="412303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r" defTabSz="810260"/>
            <a:r>
              <a:rPr lang="en-US" altLang="zh-CN" sz="1595" spc="0" dirty="0">
                <a:solidFill>
                  <a:srgbClr val="030744"/>
                </a:solidFill>
              </a:rPr>
              <a:t>4.</a:t>
            </a:r>
            <a:r>
              <a:rPr lang="zh-CN" altLang="en-US" sz="1595" spc="0" dirty="0">
                <a:solidFill>
                  <a:srgbClr val="030744"/>
                </a:solidFill>
              </a:rPr>
              <a:t>开启服务、执行代码</a:t>
            </a:r>
            <a:endParaRPr lang="en-US" sz="1595" spc="0" dirty="0">
              <a:solidFill>
                <a:srgbClr val="030744"/>
              </a:solidFill>
            </a:endParaRPr>
          </a:p>
        </p:txBody>
      </p:sp>
      <p:sp>
        <p:nvSpPr>
          <p:cNvPr id="11" name="标题 43"/>
          <p:cNvSpPr>
            <a:spLocks noGrp="1"/>
          </p:cNvSpPr>
          <p:nvPr/>
        </p:nvSpPr>
        <p:spPr>
          <a:xfrm>
            <a:off x="453982" y="3277293"/>
            <a:ext cx="3160056" cy="496114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r" defTabSz="810260">
              <a:lnSpc>
                <a:spcPct val="120000"/>
              </a:lnSpc>
            </a:pPr>
            <a:endParaRPr lang="zh-CN" altLang="en-US" sz="1065" b="0" spc="0" dirty="0">
              <a:solidFill>
                <a:srgbClr val="030744">
                  <a:alpha val="70000"/>
                </a:srgbClr>
              </a:solidFill>
              <a:sym typeface="+mn-ea"/>
            </a:endParaRPr>
          </a:p>
        </p:txBody>
      </p:sp>
      <p:sp>
        <p:nvSpPr>
          <p:cNvPr id="12" name="标题 43"/>
          <p:cNvSpPr>
            <a:spLocks noGrp="1"/>
          </p:cNvSpPr>
          <p:nvPr/>
        </p:nvSpPr>
        <p:spPr>
          <a:xfrm>
            <a:off x="7091530" y="1246061"/>
            <a:ext cx="1886584" cy="412303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810260"/>
            <a:r>
              <a:rPr lang="en-US" altLang="zh-CN" sz="1595" spc="0" dirty="0">
                <a:solidFill>
                  <a:srgbClr val="030744"/>
                </a:solidFill>
              </a:rPr>
              <a:t>2.</a:t>
            </a:r>
            <a:r>
              <a:rPr lang="zh-CN" altLang="en-US" sz="1595" spc="0" dirty="0">
                <a:solidFill>
                  <a:srgbClr val="030744"/>
                </a:solidFill>
              </a:rPr>
              <a:t>实例化</a:t>
            </a:r>
            <a:r>
              <a:rPr lang="en-US" altLang="zh-CN" sz="1595" spc="0" dirty="0">
                <a:solidFill>
                  <a:srgbClr val="030744"/>
                </a:solidFill>
              </a:rPr>
              <a:t>complier</a:t>
            </a:r>
            <a:endParaRPr lang="en-US" sz="1595" spc="0" dirty="0">
              <a:solidFill>
                <a:srgbClr val="030744"/>
              </a:solidFill>
            </a:endParaRPr>
          </a:p>
        </p:txBody>
      </p:sp>
      <p:sp>
        <p:nvSpPr>
          <p:cNvPr id="13" name="标题 43"/>
          <p:cNvSpPr>
            <a:spLocks noGrp="1"/>
          </p:cNvSpPr>
          <p:nvPr/>
        </p:nvSpPr>
        <p:spPr>
          <a:xfrm>
            <a:off x="7120309" y="1622660"/>
            <a:ext cx="3160056" cy="496114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810260">
              <a:lnSpc>
                <a:spcPct val="120000"/>
              </a:lnSpc>
            </a:pP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</a:rPr>
              <a:t>实例化 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</a:rPr>
              <a:t>Compiler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</a:rPr>
              <a:t>。生成一次 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</a:rPr>
              <a:t>Chunk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</a:rPr>
              <a:t>。使用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</a:rPr>
              <a:t>Parser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</a:rPr>
              <a:t>分析项目依赖。</a:t>
            </a:r>
            <a:endParaRPr lang="zh-CN" altLang="en-US" sz="1065" b="0" spc="0" dirty="0">
              <a:solidFill>
                <a:srgbClr val="030744">
                  <a:alpha val="70000"/>
                </a:srgbClr>
              </a:solidFill>
              <a:sym typeface="+mn-ea"/>
            </a:endParaRPr>
          </a:p>
        </p:txBody>
      </p:sp>
      <p:sp>
        <p:nvSpPr>
          <p:cNvPr id="14" name="标题 43"/>
          <p:cNvSpPr>
            <a:spLocks noGrp="1"/>
          </p:cNvSpPr>
          <p:nvPr/>
        </p:nvSpPr>
        <p:spPr>
          <a:xfrm>
            <a:off x="7115811" y="2750685"/>
            <a:ext cx="1886584" cy="412303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810260"/>
            <a:r>
              <a:rPr lang="en-US" altLang="zh-CN" sz="1595" spc="0" dirty="0">
                <a:solidFill>
                  <a:srgbClr val="030744"/>
                </a:solidFill>
              </a:rPr>
              <a:t>3.</a:t>
            </a:r>
            <a:r>
              <a:rPr lang="zh-CN" altLang="en-US" sz="1595" spc="0" dirty="0">
                <a:solidFill>
                  <a:srgbClr val="030744"/>
                </a:solidFill>
              </a:rPr>
              <a:t>输出资源</a:t>
            </a:r>
            <a:endParaRPr lang="en-US" sz="1595" spc="0" dirty="0">
              <a:solidFill>
                <a:srgbClr val="030744"/>
              </a:solidFill>
            </a:endParaRPr>
          </a:p>
        </p:txBody>
      </p:sp>
      <p:sp>
        <p:nvSpPr>
          <p:cNvPr id="15" name="标题 43"/>
          <p:cNvSpPr>
            <a:spLocks noGrp="1"/>
          </p:cNvSpPr>
          <p:nvPr/>
        </p:nvSpPr>
        <p:spPr>
          <a:xfrm>
            <a:off x="7169304" y="3129077"/>
            <a:ext cx="3160056" cy="252185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810260">
              <a:lnSpc>
                <a:spcPct val="120000"/>
              </a:lnSpc>
            </a:pP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用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template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再将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chunk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转换成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bundle.js</a:t>
            </a: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输出。</a:t>
            </a:r>
          </a:p>
        </p:txBody>
      </p:sp>
      <p:pic>
        <p:nvPicPr>
          <p:cNvPr id="16" name="Picture 2" descr="Concepts | webp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5" y="1886283"/>
            <a:ext cx="1196444" cy="11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43"/>
          <p:cNvSpPr>
            <a:spLocks noGrp="1"/>
          </p:cNvSpPr>
          <p:nvPr/>
        </p:nvSpPr>
        <p:spPr>
          <a:xfrm>
            <a:off x="2054316" y="3368806"/>
            <a:ext cx="1580804" cy="255036"/>
          </a:xfrm>
          <a:prstGeom prst="rect">
            <a:avLst/>
          </a:prstGeom>
        </p:spPr>
        <p:txBody>
          <a:bodyPr vert="horz" lIns="79723" tIns="41456" rIns="79723" bIns="41456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r" defTabSz="810260">
              <a:lnSpc>
                <a:spcPct val="120000"/>
              </a:lnSpc>
            </a:pPr>
            <a:r>
              <a:rPr lang="zh-CN" altLang="en-US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浏览器引入</a:t>
            </a:r>
            <a:r>
              <a:rPr lang="en-US" altLang="zh-CN" sz="1065" b="0" spc="0" dirty="0">
                <a:solidFill>
                  <a:srgbClr val="030744">
                    <a:alpha val="70000"/>
                  </a:srgbClr>
                </a:solidFill>
                <a:sym typeface="+mn-ea"/>
              </a:rPr>
              <a:t>bundle.js</a:t>
            </a:r>
            <a:endParaRPr lang="zh-CN" altLang="en-US" sz="1065" b="0" spc="0" dirty="0">
              <a:solidFill>
                <a:srgbClr val="030744">
                  <a:alpha val="70000"/>
                </a:srgbClr>
              </a:solidFill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41824" y="791698"/>
            <a:ext cx="3342864" cy="3385613"/>
            <a:chOff x="6399" y="2148"/>
            <a:chExt cx="6415" cy="6497"/>
          </a:xfrm>
        </p:grpSpPr>
        <p:grpSp>
          <p:nvGrpSpPr>
            <p:cNvPr id="19" name="组合 18"/>
            <p:cNvGrpSpPr/>
            <p:nvPr/>
          </p:nvGrpSpPr>
          <p:grpSpPr>
            <a:xfrm>
              <a:off x="6399" y="2148"/>
              <a:ext cx="6415" cy="6497"/>
              <a:chOff x="6399" y="2148"/>
              <a:chExt cx="6415" cy="6497"/>
            </a:xfrm>
          </p:grpSpPr>
          <p:sp>
            <p:nvSpPr>
              <p:cNvPr id="24" name="任意多边形 29"/>
              <p:cNvSpPr/>
              <p:nvPr/>
            </p:nvSpPr>
            <p:spPr>
              <a:xfrm rot="2520000">
                <a:off x="6399" y="4167"/>
                <a:ext cx="2655" cy="265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5" h="2659">
                    <a:moveTo>
                      <a:pt x="0" y="0"/>
                    </a:moveTo>
                    <a:lnTo>
                      <a:pt x="751" y="0"/>
                    </a:lnTo>
                    <a:lnTo>
                      <a:pt x="751" y="4"/>
                    </a:lnTo>
                    <a:cubicBezTo>
                      <a:pt x="751" y="1056"/>
                      <a:pt x="1603" y="1908"/>
                      <a:pt x="2655" y="1908"/>
                    </a:cubicBezTo>
                    <a:lnTo>
                      <a:pt x="2655" y="2659"/>
                    </a:lnTo>
                    <a:cubicBezTo>
                      <a:pt x="1189" y="2659"/>
                      <a:pt x="0" y="1470"/>
                      <a:pt x="0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10260"/>
                <a:endParaRPr lang="zh-CN" altLang="en-US" sz="1595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 26"/>
              <p:cNvSpPr/>
              <p:nvPr/>
            </p:nvSpPr>
            <p:spPr>
              <a:xfrm rot="2520000">
                <a:off x="7712" y="5691"/>
                <a:ext cx="3297" cy="295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97" h="2955">
                    <a:moveTo>
                      <a:pt x="2546" y="0"/>
                    </a:moveTo>
                    <a:lnTo>
                      <a:pt x="3297" y="0"/>
                    </a:lnTo>
                    <a:lnTo>
                      <a:pt x="3297" y="4"/>
                    </a:lnTo>
                    <a:cubicBezTo>
                      <a:pt x="3297" y="1447"/>
                      <a:pt x="2145" y="2622"/>
                      <a:pt x="711" y="2658"/>
                    </a:cubicBezTo>
                    <a:lnTo>
                      <a:pt x="679" y="2659"/>
                    </a:lnTo>
                    <a:lnTo>
                      <a:pt x="679" y="2955"/>
                    </a:lnTo>
                    <a:lnTo>
                      <a:pt x="0" y="2276"/>
                    </a:lnTo>
                    <a:lnTo>
                      <a:pt x="679" y="1597"/>
                    </a:lnTo>
                    <a:lnTo>
                      <a:pt x="679" y="1908"/>
                    </a:lnTo>
                    <a:lnTo>
                      <a:pt x="691" y="1907"/>
                    </a:lnTo>
                    <a:cubicBezTo>
                      <a:pt x="1720" y="1881"/>
                      <a:pt x="2546" y="1039"/>
                      <a:pt x="2546" y="4"/>
                    </a:cubicBezTo>
                    <a:lnTo>
                      <a:pt x="2546" y="0"/>
                    </a:lnTo>
                    <a:close/>
                  </a:path>
                </a:pathLst>
              </a:custGeom>
              <a:solidFill>
                <a:srgbClr val="57E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10260"/>
                <a:endParaRPr lang="zh-CN" altLang="en-US" sz="1595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任意多边形 27"/>
              <p:cNvSpPr/>
              <p:nvPr/>
            </p:nvSpPr>
            <p:spPr>
              <a:xfrm rot="2520000">
                <a:off x="9902" y="3980"/>
                <a:ext cx="2913" cy="328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13" h="3286">
                    <a:moveTo>
                      <a:pt x="0" y="0"/>
                    </a:moveTo>
                    <a:cubicBezTo>
                      <a:pt x="1455" y="0"/>
                      <a:pt x="2636" y="1170"/>
                      <a:pt x="2655" y="2621"/>
                    </a:cubicBezTo>
                    <a:lnTo>
                      <a:pt x="2655" y="2626"/>
                    </a:lnTo>
                    <a:lnTo>
                      <a:pt x="2913" y="2626"/>
                    </a:lnTo>
                    <a:lnTo>
                      <a:pt x="2253" y="3286"/>
                    </a:lnTo>
                    <a:lnTo>
                      <a:pt x="1592" y="2626"/>
                    </a:lnTo>
                    <a:lnTo>
                      <a:pt x="1904" y="2626"/>
                    </a:lnTo>
                    <a:lnTo>
                      <a:pt x="1903" y="2606"/>
                    </a:lnTo>
                    <a:cubicBezTo>
                      <a:pt x="1877" y="1577"/>
                      <a:pt x="1035" y="751"/>
                      <a:pt x="0" y="7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10260"/>
                <a:endParaRPr lang="zh-CN" altLang="en-US" sz="1595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 31"/>
              <p:cNvSpPr/>
              <p:nvPr/>
            </p:nvSpPr>
            <p:spPr>
              <a:xfrm rot="2520000">
                <a:off x="8194" y="2148"/>
                <a:ext cx="3340" cy="2971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40" h="2971">
                    <a:moveTo>
                      <a:pt x="2640" y="0"/>
                    </a:moveTo>
                    <a:lnTo>
                      <a:pt x="3340" y="700"/>
                    </a:lnTo>
                    <a:lnTo>
                      <a:pt x="2640" y="1400"/>
                    </a:lnTo>
                    <a:lnTo>
                      <a:pt x="2640" y="1072"/>
                    </a:lnTo>
                    <a:lnTo>
                      <a:pt x="2607" y="1072"/>
                    </a:lnTo>
                    <a:cubicBezTo>
                      <a:pt x="1594" y="1097"/>
                      <a:pt x="777" y="1914"/>
                      <a:pt x="752" y="2926"/>
                    </a:cubicBezTo>
                    <a:lnTo>
                      <a:pt x="751" y="2971"/>
                    </a:lnTo>
                    <a:lnTo>
                      <a:pt x="0" y="2971"/>
                    </a:lnTo>
                    <a:lnTo>
                      <a:pt x="0" y="2941"/>
                    </a:lnTo>
                    <a:cubicBezTo>
                      <a:pt x="18" y="1502"/>
                      <a:pt x="1182" y="339"/>
                      <a:pt x="2621" y="321"/>
                    </a:cubicBezTo>
                    <a:lnTo>
                      <a:pt x="2640" y="321"/>
                    </a:lnTo>
                    <a:lnTo>
                      <a:pt x="2640" y="0"/>
                    </a:lnTo>
                    <a:close/>
                  </a:path>
                </a:pathLst>
              </a:custGeom>
              <a:solidFill>
                <a:srgbClr val="0054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10260"/>
                <a:endParaRPr lang="zh-CN" altLang="en-US" sz="1595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10620000">
                <a:off x="7373" y="3373"/>
                <a:ext cx="990" cy="990"/>
              </a:xfrm>
              <a:prstGeom prst="rtTriangle">
                <a:avLst/>
              </a:prstGeom>
              <a:solidFill>
                <a:srgbClr val="003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10260"/>
                <a:endParaRPr lang="zh-CN" altLang="en-US" sz="1595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标题 43"/>
            <p:cNvSpPr>
              <a:spLocks noGrp="1"/>
            </p:cNvSpPr>
            <p:nvPr/>
          </p:nvSpPr>
          <p:spPr>
            <a:xfrm rot="2580000">
              <a:off x="7394" y="3322"/>
              <a:ext cx="1247" cy="807"/>
            </a:xfrm>
            <a:prstGeom prst="rect">
              <a:avLst/>
            </a:prstGeom>
          </p:spPr>
          <p:txBody>
            <a:bodyPr vert="horz" lIns="79723" tIns="41456" rIns="79723" bIns="41456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pPr algn="ctr" defTabSz="810260"/>
              <a:r>
                <a:rPr lang="en-US" altLang="zh-CN" sz="1415" spc="0">
                  <a:solidFill>
                    <a:srgbClr val="FFFFFF"/>
                  </a:solidFill>
                  <a:latin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21" name="标题 43"/>
            <p:cNvSpPr>
              <a:spLocks noGrp="1"/>
            </p:cNvSpPr>
            <p:nvPr/>
          </p:nvSpPr>
          <p:spPr>
            <a:xfrm rot="18600000">
              <a:off x="10609" y="3404"/>
              <a:ext cx="1247" cy="807"/>
            </a:xfrm>
            <a:prstGeom prst="rect">
              <a:avLst/>
            </a:prstGeom>
          </p:spPr>
          <p:txBody>
            <a:bodyPr vert="horz" lIns="79723" tIns="41456" rIns="79723" bIns="41456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pPr algn="ctr" defTabSz="810260"/>
              <a:r>
                <a:rPr lang="en-US" altLang="zh-CN" sz="1415" spc="0">
                  <a:solidFill>
                    <a:srgbClr val="FFFFFF"/>
                  </a:solidFill>
                  <a:latin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22" name="标题 43"/>
            <p:cNvSpPr>
              <a:spLocks noGrp="1"/>
            </p:cNvSpPr>
            <p:nvPr/>
          </p:nvSpPr>
          <p:spPr>
            <a:xfrm rot="2700000">
              <a:off x="10549" y="6587"/>
              <a:ext cx="1247" cy="807"/>
            </a:xfrm>
            <a:prstGeom prst="rect">
              <a:avLst/>
            </a:prstGeom>
          </p:spPr>
          <p:txBody>
            <a:bodyPr vert="horz" lIns="79723" tIns="41456" rIns="79723" bIns="41456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pPr algn="ctr" defTabSz="810260"/>
              <a:r>
                <a:rPr lang="en-US" altLang="zh-CN" sz="1415" spc="0">
                  <a:solidFill>
                    <a:srgbClr val="FFFFFF"/>
                  </a:solidFill>
                  <a:latin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3" name="标题 43"/>
            <p:cNvSpPr>
              <a:spLocks noGrp="1"/>
            </p:cNvSpPr>
            <p:nvPr/>
          </p:nvSpPr>
          <p:spPr>
            <a:xfrm rot="18600000">
              <a:off x="7378" y="6635"/>
              <a:ext cx="1247" cy="807"/>
            </a:xfrm>
            <a:prstGeom prst="rect">
              <a:avLst/>
            </a:prstGeom>
          </p:spPr>
          <p:txBody>
            <a:bodyPr vert="horz" lIns="79723" tIns="41456" rIns="79723" bIns="41456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pPr algn="ctr" defTabSz="810260"/>
              <a:r>
                <a:rPr lang="en-US" altLang="zh-CN" sz="1415" spc="0">
                  <a:solidFill>
                    <a:srgbClr val="FFFFFF"/>
                  </a:solidFill>
                  <a:latin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707173" y="4419392"/>
            <a:ext cx="6857849" cy="67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/>
              <a:t>我们直接写出来的是 </a:t>
            </a:r>
            <a:r>
              <a:rPr lang="en-US" altLang="zh-CN" sz="1600" dirty="0"/>
              <a:t>module</a:t>
            </a:r>
            <a:r>
              <a:rPr lang="zh-CN" altLang="en-US" sz="1600" dirty="0"/>
              <a:t>，</a:t>
            </a:r>
            <a:r>
              <a:rPr lang="en-US" altLang="zh-CN" sz="1600" dirty="0"/>
              <a:t>webpack </a:t>
            </a:r>
            <a:r>
              <a:rPr lang="zh-CN" altLang="en-US" sz="1600" dirty="0"/>
              <a:t>处理时是 </a:t>
            </a:r>
            <a:r>
              <a:rPr lang="en-US" altLang="zh-CN" sz="1600" dirty="0"/>
              <a:t>chunk</a:t>
            </a:r>
            <a:r>
              <a:rPr lang="zh-CN" altLang="en-US" sz="1600" dirty="0"/>
              <a:t>，最后生成浏览器可以直接运行的 </a:t>
            </a:r>
            <a:r>
              <a:rPr lang="en-US" altLang="zh-CN" sz="1600" dirty="0"/>
              <a:t>bundle</a:t>
            </a:r>
            <a:r>
              <a:rPr lang="zh-CN" altLang="en-US" sz="1600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移卡集团LOGO(标准色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95" y="5598160"/>
            <a:ext cx="1174115" cy="18796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2895" y="119071"/>
            <a:ext cx="6148167" cy="733632"/>
            <a:chOff x="962" y="407"/>
            <a:chExt cx="9604" cy="1146"/>
          </a:xfrm>
        </p:grpSpPr>
        <p:sp>
          <p:nvSpPr>
            <p:cNvPr id="7" name="TextBox 2"/>
            <p:cNvSpPr txBox="1"/>
            <p:nvPr/>
          </p:nvSpPr>
          <p:spPr>
            <a:xfrm>
              <a:off x="1233" y="407"/>
              <a:ext cx="9333" cy="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ts val="5900"/>
                </a:lnSpc>
              </a:pP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从</a:t>
              </a:r>
              <a:r>
                <a:rPr lang="en-US" altLang="zh-CN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Webpack</a:t>
              </a:r>
              <a:r>
                <a:rPr lang="zh-CN" altLang="en-US" sz="2420" dirty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构建看优化方向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62" y="1071"/>
              <a:ext cx="85" cy="425"/>
            </a:xfrm>
            <a:prstGeom prst="rect">
              <a:avLst/>
            </a:prstGeom>
            <a:solidFill>
              <a:srgbClr val="4B5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15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44817" y="944532"/>
            <a:ext cx="9310127" cy="6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/>
              <a:t>Webpack </a:t>
            </a:r>
            <a:r>
              <a:rPr lang="zh-CN" altLang="en-US" sz="1600" dirty="0"/>
              <a:t>启动时，从入口文件出发，到编译模块，输出资源，最后才启动浏览器执行代码。意味着一旦我们修改了文件，都需要对所有文件进行编译处理，才能运行代码。</a:t>
            </a:r>
            <a:endParaRPr lang="zh-CN" altLang="en-US" sz="16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18" y="1717446"/>
            <a:ext cx="3719864" cy="21504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930" y="1717446"/>
            <a:ext cx="3787300" cy="2195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6379" y="4482516"/>
            <a:ext cx="8166989" cy="6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ym typeface="+mn-ea"/>
              </a:rPr>
              <a:t>如果以浏览器</a:t>
            </a:r>
            <a:r>
              <a:rPr lang="en-US" altLang="zh-CN" sz="1600" dirty="0">
                <a:sym typeface="+mn-ea"/>
              </a:rPr>
              <a:t>ESM</a:t>
            </a:r>
            <a:r>
              <a:rPr lang="zh-CN" altLang="en-US" sz="1600" dirty="0">
                <a:sym typeface="+mn-ea"/>
              </a:rPr>
              <a:t>方法入手，只需要在浏览器请求对应页面的时候进行转换并按需提供代码，根据情景动态导入代码，将会带来巨大的性能提升，这就是</a:t>
            </a:r>
            <a:r>
              <a:rPr lang="en-US" altLang="zh-CN" sz="1600" dirty="0" err="1">
                <a:sym typeface="+mn-ea"/>
              </a:rPr>
              <a:t>vite</a:t>
            </a:r>
            <a:r>
              <a:rPr lang="zh-CN" altLang="en-US" sz="1600" dirty="0">
                <a:sym typeface="+mn-ea"/>
              </a:rPr>
              <a:t>出现的原因。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97849" y="3934087"/>
            <a:ext cx="273994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3.1 webpack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编译流程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56985" y="3958096"/>
            <a:ext cx="2739949" cy="26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260">
              <a:lnSpc>
                <a:spcPts val="1505"/>
              </a:lnSpc>
            </a:pPr>
            <a:r>
              <a:rPr lang="en-US" altLang="zh-CN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3.2 </a:t>
            </a:r>
            <a:r>
              <a:rPr lang="en-US" altLang="zh-CN" sz="885" dirty="0" err="1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vite</a:t>
            </a:r>
            <a:r>
              <a:rPr lang="zh-CN" altLang="en-US" sz="885" dirty="0">
                <a:solidFill>
                  <a:srgbClr val="030744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编译流程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9c1e9f1-483c-488d-8321-d4aaba14952e"/>
  <p:tag name="COMMONDATA" val="eyJoZGlkIjoiNjYzODNjMGI2OGMwMmM2YzkyODdiNmY1OTY5ZGEzZm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4f6439-d067-4da7-8fe0-5101c99385ba}"/>
  <p:tag name="KSO_WM_UNIT_VALUE" val="1310*2458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3569_1*β*1"/>
  <p:tag name="KSO_WM_TEMPLATE_CATEGORY" val="mixed"/>
  <p:tag name="KSO_WM_TEMPLATE_INDEX" val="20203569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4f6439-d067-4da7-8fe0-5101c99385ba}"/>
  <p:tag name="KSO_WM_UNIT_VALUE" val="1310*2458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3569_1*β*1"/>
  <p:tag name="KSO_WM_TEMPLATE_CATEGORY" val="mixed"/>
  <p:tag name="KSO_WM_TEMPLATE_INDEX" val="20203569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1256</Words>
  <Application>Microsoft Office PowerPoint</Application>
  <PresentationFormat>自定义</PresentationFormat>
  <Paragraphs>123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929795223@qq.com</cp:lastModifiedBy>
  <cp:revision>494</cp:revision>
  <dcterms:created xsi:type="dcterms:W3CDTF">2022-03-25T08:21:00Z</dcterms:created>
  <dcterms:modified xsi:type="dcterms:W3CDTF">2023-03-13T02:21:29Z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4CBCB7B379914B2FAE26D0607811E677</vt:lpwstr>
  </property>
</Properties>
</file>