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5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5/8/2018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5/8/2018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5/8/2018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5/8/2018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5/8/2018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5/8/2018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3F00A-0DEE-43EF-B7FB-DE3188948EE6}"/>
              </a:ext>
            </a:extLst>
          </p:cNvPr>
          <p:cNvSpPr>
            <a:spLocks noGrp="1"/>
          </p:cNvSpPr>
          <p:nvPr>
            <p:ph type="ctrTitle"/>
          </p:nvPr>
        </p:nvSpPr>
        <p:spPr/>
        <p:txBody>
          <a:bodyPr/>
          <a:lstStyle/>
          <a:p>
            <a:r>
              <a:rPr lang="en-US" dirty="0"/>
              <a:t>Blockchain	</a:t>
            </a:r>
          </a:p>
        </p:txBody>
      </p:sp>
      <p:sp>
        <p:nvSpPr>
          <p:cNvPr id="3" name="Subtitle 2">
            <a:extLst>
              <a:ext uri="{FF2B5EF4-FFF2-40B4-BE49-F238E27FC236}">
                <a16:creationId xmlns:a16="http://schemas.microsoft.com/office/drawing/2014/main" id="{E91CF465-890D-4A41-A0A3-0257ECFC753C}"/>
              </a:ext>
            </a:extLst>
          </p:cNvPr>
          <p:cNvSpPr>
            <a:spLocks noGrp="1"/>
          </p:cNvSpPr>
          <p:nvPr>
            <p:ph type="subTitle" idx="1"/>
          </p:nvPr>
        </p:nvSpPr>
        <p:spPr/>
        <p:txBody>
          <a:bodyPr/>
          <a:lstStyle/>
          <a:p>
            <a:r>
              <a:rPr lang="en-US" dirty="0"/>
              <a:t>Jake </a:t>
            </a:r>
            <a:r>
              <a:rPr lang="en-US" dirty="0" err="1"/>
              <a:t>duncan</a:t>
            </a:r>
            <a:endParaRPr lang="en-US" dirty="0"/>
          </a:p>
        </p:txBody>
      </p:sp>
    </p:spTree>
    <p:extLst>
      <p:ext uri="{BB962C8B-B14F-4D97-AF65-F5344CB8AC3E}">
        <p14:creationId xmlns:p14="http://schemas.microsoft.com/office/powerpoint/2010/main" val="3867204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06E82-4DA5-4168-ABCB-7B8106DA39E9}"/>
              </a:ext>
            </a:extLst>
          </p:cNvPr>
          <p:cNvSpPr>
            <a:spLocks noGrp="1"/>
          </p:cNvSpPr>
          <p:nvPr>
            <p:ph type="title"/>
          </p:nvPr>
        </p:nvSpPr>
        <p:spPr/>
        <p:txBody>
          <a:bodyPr/>
          <a:lstStyle/>
          <a:p>
            <a:r>
              <a:rPr lang="en-US" dirty="0"/>
              <a:t>Some questions…	</a:t>
            </a:r>
          </a:p>
        </p:txBody>
      </p:sp>
      <p:sp>
        <p:nvSpPr>
          <p:cNvPr id="3" name="Content Placeholder 2">
            <a:extLst>
              <a:ext uri="{FF2B5EF4-FFF2-40B4-BE49-F238E27FC236}">
                <a16:creationId xmlns:a16="http://schemas.microsoft.com/office/drawing/2014/main" id="{3983544C-68E0-44E3-A7E1-B3638D3346CA}"/>
              </a:ext>
            </a:extLst>
          </p:cNvPr>
          <p:cNvSpPr>
            <a:spLocks noGrp="1"/>
          </p:cNvSpPr>
          <p:nvPr>
            <p:ph idx="1"/>
          </p:nvPr>
        </p:nvSpPr>
        <p:spPr/>
        <p:txBody>
          <a:bodyPr/>
          <a:lstStyle/>
          <a:p>
            <a:r>
              <a:rPr lang="en-US" dirty="0"/>
              <a:t>What is a smart contract?</a:t>
            </a:r>
          </a:p>
          <a:p>
            <a:r>
              <a:rPr lang="en-US" dirty="0"/>
              <a:t>What happens if I delete a block?</a:t>
            </a:r>
          </a:p>
          <a:p>
            <a:r>
              <a:rPr lang="en-US" dirty="0"/>
              <a:t>Why is blockchain useful?</a:t>
            </a:r>
          </a:p>
          <a:p>
            <a:r>
              <a:rPr lang="en-US" dirty="0"/>
              <a:t>What is </a:t>
            </a:r>
            <a:r>
              <a:rPr lang="en-US" dirty="0" err="1"/>
              <a:t>Etherium</a:t>
            </a:r>
            <a:r>
              <a:rPr lang="en-US" dirty="0"/>
              <a:t>?</a:t>
            </a:r>
          </a:p>
          <a:p>
            <a:pPr lvl="1"/>
            <a:r>
              <a:rPr lang="en-US" dirty="0"/>
              <a:t>“Open source public blockchain based distributed computing platform and operating system featuring smart contract functionality.”</a:t>
            </a:r>
          </a:p>
          <a:p>
            <a:r>
              <a:rPr lang="en-US" dirty="0"/>
              <a:t>Anything else?</a:t>
            </a:r>
          </a:p>
        </p:txBody>
      </p:sp>
    </p:spTree>
    <p:extLst>
      <p:ext uri="{BB962C8B-B14F-4D97-AF65-F5344CB8AC3E}">
        <p14:creationId xmlns:p14="http://schemas.microsoft.com/office/powerpoint/2010/main" val="48518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C7796-E4C2-4477-9154-3E89466CC9B5}"/>
              </a:ext>
            </a:extLst>
          </p:cNvPr>
          <p:cNvSpPr>
            <a:spLocks noGrp="1"/>
          </p:cNvSpPr>
          <p:nvPr>
            <p:ph type="title"/>
          </p:nvPr>
        </p:nvSpPr>
        <p:spPr/>
        <p:txBody>
          <a:bodyPr/>
          <a:lstStyle/>
          <a:p>
            <a:r>
              <a:rPr lang="en-US" dirty="0"/>
              <a:t>Bad definitions…</a:t>
            </a:r>
          </a:p>
        </p:txBody>
      </p:sp>
      <p:sp>
        <p:nvSpPr>
          <p:cNvPr id="3" name="Content Placeholder 2">
            <a:extLst>
              <a:ext uri="{FF2B5EF4-FFF2-40B4-BE49-F238E27FC236}">
                <a16:creationId xmlns:a16="http://schemas.microsoft.com/office/drawing/2014/main" id="{84C3AE13-18F0-42B0-B2EC-9F50A21849D2}"/>
              </a:ext>
            </a:extLst>
          </p:cNvPr>
          <p:cNvSpPr>
            <a:spLocks noGrp="1"/>
          </p:cNvSpPr>
          <p:nvPr>
            <p:ph idx="1"/>
          </p:nvPr>
        </p:nvSpPr>
        <p:spPr/>
        <p:txBody>
          <a:bodyPr/>
          <a:lstStyle/>
          <a:p>
            <a:r>
              <a:rPr lang="en-US" dirty="0"/>
              <a:t>“a digital ledger in which transactions made in bitcoin or another cryptocurrency are recorded chronologically and publicly.”               -Google Dictionary</a:t>
            </a:r>
          </a:p>
          <a:p>
            <a:endParaRPr lang="en-US" dirty="0"/>
          </a:p>
          <a:p>
            <a:r>
              <a:rPr lang="en-US" dirty="0"/>
              <a:t>“A blockchain is a digitized, decentralized, public ledger of all cryptocurrency transactions. ”  -Investopedia (top google search)</a:t>
            </a:r>
          </a:p>
          <a:p>
            <a:endParaRPr lang="en-US" dirty="0"/>
          </a:p>
        </p:txBody>
      </p:sp>
    </p:spTree>
    <p:extLst>
      <p:ext uri="{BB962C8B-B14F-4D97-AF65-F5344CB8AC3E}">
        <p14:creationId xmlns:p14="http://schemas.microsoft.com/office/powerpoint/2010/main" val="2934099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D5E68-381D-4EE6-9DE4-CA0EBE72EE4B}"/>
              </a:ext>
            </a:extLst>
          </p:cNvPr>
          <p:cNvSpPr>
            <a:spLocks noGrp="1"/>
          </p:cNvSpPr>
          <p:nvPr>
            <p:ph type="title"/>
          </p:nvPr>
        </p:nvSpPr>
        <p:spPr/>
        <p:txBody>
          <a:bodyPr/>
          <a:lstStyle/>
          <a:p>
            <a:r>
              <a:rPr lang="en-US" dirty="0"/>
              <a:t>What is a blockchain????</a:t>
            </a:r>
          </a:p>
        </p:txBody>
      </p:sp>
      <p:sp>
        <p:nvSpPr>
          <p:cNvPr id="3" name="Content Placeholder 2">
            <a:extLst>
              <a:ext uri="{FF2B5EF4-FFF2-40B4-BE49-F238E27FC236}">
                <a16:creationId xmlns:a16="http://schemas.microsoft.com/office/drawing/2014/main" id="{071AC5EE-F570-44AF-9CBB-CF6D68C429A6}"/>
              </a:ext>
            </a:extLst>
          </p:cNvPr>
          <p:cNvSpPr>
            <a:spLocks noGrp="1"/>
          </p:cNvSpPr>
          <p:nvPr>
            <p:ph idx="1"/>
          </p:nvPr>
        </p:nvSpPr>
        <p:spPr/>
        <p:txBody>
          <a:bodyPr/>
          <a:lstStyle/>
          <a:p>
            <a:r>
              <a:rPr lang="en-US" dirty="0"/>
              <a:t>A set of transactions (ledger) that is broadcast to everyone who cares about it whenever something is added. The blockchain is upheld by an automated system ensuring no transaction can be altered or deleted.</a:t>
            </a:r>
          </a:p>
          <a:p>
            <a:endParaRPr lang="en-US" dirty="0"/>
          </a:p>
          <a:p>
            <a:r>
              <a:rPr lang="en-US" dirty="0"/>
              <a:t>The big thing to note here is the absence of a ‘Trusted Third Party’.</a:t>
            </a:r>
          </a:p>
        </p:txBody>
      </p:sp>
    </p:spTree>
    <p:extLst>
      <p:ext uri="{BB962C8B-B14F-4D97-AF65-F5344CB8AC3E}">
        <p14:creationId xmlns:p14="http://schemas.microsoft.com/office/powerpoint/2010/main" val="2724283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8716-498F-400E-BE6A-4064F8C61B02}"/>
              </a:ext>
            </a:extLst>
          </p:cNvPr>
          <p:cNvSpPr>
            <a:spLocks noGrp="1"/>
          </p:cNvSpPr>
          <p:nvPr>
            <p:ph type="title"/>
          </p:nvPr>
        </p:nvSpPr>
        <p:spPr/>
        <p:txBody>
          <a:bodyPr/>
          <a:lstStyle/>
          <a:p>
            <a:r>
              <a:rPr lang="en-US" dirty="0"/>
              <a:t>The first core idea…</a:t>
            </a:r>
          </a:p>
        </p:txBody>
      </p:sp>
      <p:sp>
        <p:nvSpPr>
          <p:cNvPr id="3" name="Content Placeholder 2">
            <a:extLst>
              <a:ext uri="{FF2B5EF4-FFF2-40B4-BE49-F238E27FC236}">
                <a16:creationId xmlns:a16="http://schemas.microsoft.com/office/drawing/2014/main" id="{E8D3FDFA-A325-467C-AED6-49E58B3FA043}"/>
              </a:ext>
            </a:extLst>
          </p:cNvPr>
          <p:cNvSpPr>
            <a:spLocks noGrp="1"/>
          </p:cNvSpPr>
          <p:nvPr>
            <p:ph idx="1"/>
          </p:nvPr>
        </p:nvSpPr>
        <p:spPr/>
        <p:txBody>
          <a:bodyPr>
            <a:normAutofit lnSpcReduction="10000"/>
          </a:bodyPr>
          <a:lstStyle/>
          <a:p>
            <a:r>
              <a:rPr lang="en-US" dirty="0"/>
              <a:t>Hashing</a:t>
            </a:r>
          </a:p>
          <a:p>
            <a:pPr lvl="1"/>
            <a:r>
              <a:rPr lang="en-US" dirty="0"/>
              <a:t>Encryption is a two-way function; what is encrypted can be decrypted with the proper key. Hashing, however, is a one-way function that scrambles plain text to produce a unique message. With a properly designed algorithm, there is no way to reverse the hashing process to reveal the original password.</a:t>
            </a:r>
          </a:p>
          <a:p>
            <a:endParaRPr lang="en-US" dirty="0"/>
          </a:p>
          <a:p>
            <a:r>
              <a:rPr lang="en-US" dirty="0"/>
              <a:t>Running the same data through a hashing algorithm always returns the same hash. </a:t>
            </a:r>
          </a:p>
          <a:p>
            <a:endParaRPr lang="en-US" dirty="0"/>
          </a:p>
          <a:p>
            <a:r>
              <a:rPr lang="en-US" dirty="0"/>
              <a:t>Hashing is fundamental to verifying the validity of a blockchain. How?</a:t>
            </a:r>
          </a:p>
        </p:txBody>
      </p:sp>
    </p:spTree>
    <p:extLst>
      <p:ext uri="{BB962C8B-B14F-4D97-AF65-F5344CB8AC3E}">
        <p14:creationId xmlns:p14="http://schemas.microsoft.com/office/powerpoint/2010/main" val="2710738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A3A1D-F615-4D07-AB73-45C09FBFD2D1}"/>
              </a:ext>
            </a:extLst>
          </p:cNvPr>
          <p:cNvSpPr>
            <a:spLocks noGrp="1"/>
          </p:cNvSpPr>
          <p:nvPr>
            <p:ph type="title"/>
          </p:nvPr>
        </p:nvSpPr>
        <p:spPr/>
        <p:txBody>
          <a:bodyPr/>
          <a:lstStyle/>
          <a:p>
            <a:r>
              <a:rPr lang="en-US" dirty="0"/>
              <a:t>The chain…!!!!</a:t>
            </a:r>
          </a:p>
        </p:txBody>
      </p:sp>
      <p:pic>
        <p:nvPicPr>
          <p:cNvPr id="5" name="Content Placeholder 4">
            <a:extLst>
              <a:ext uri="{FF2B5EF4-FFF2-40B4-BE49-F238E27FC236}">
                <a16:creationId xmlns:a16="http://schemas.microsoft.com/office/drawing/2014/main" id="{234B7DF2-D6C7-44CB-9A70-22868F6250BB}"/>
              </a:ext>
            </a:extLst>
          </p:cNvPr>
          <p:cNvPicPr>
            <a:picLocks noGrp="1" noChangeAspect="1"/>
          </p:cNvPicPr>
          <p:nvPr>
            <p:ph idx="1"/>
          </p:nvPr>
        </p:nvPicPr>
        <p:blipFill>
          <a:blip r:embed="rId2"/>
          <a:stretch>
            <a:fillRect/>
          </a:stretch>
        </p:blipFill>
        <p:spPr>
          <a:xfrm>
            <a:off x="1103684" y="2539286"/>
            <a:ext cx="8947150" cy="2460466"/>
          </a:xfrm>
        </p:spPr>
      </p:pic>
    </p:spTree>
    <p:extLst>
      <p:ext uri="{BB962C8B-B14F-4D97-AF65-F5344CB8AC3E}">
        <p14:creationId xmlns:p14="http://schemas.microsoft.com/office/powerpoint/2010/main" val="1302571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32A40-1DCB-4010-A721-E494D2AFCCAC}"/>
              </a:ext>
            </a:extLst>
          </p:cNvPr>
          <p:cNvSpPr>
            <a:spLocks noGrp="1"/>
          </p:cNvSpPr>
          <p:nvPr>
            <p:ph type="title"/>
          </p:nvPr>
        </p:nvSpPr>
        <p:spPr/>
        <p:txBody>
          <a:bodyPr/>
          <a:lstStyle/>
          <a:p>
            <a:r>
              <a:rPr lang="en-US" dirty="0"/>
              <a:t>The chain…!!!!</a:t>
            </a:r>
          </a:p>
        </p:txBody>
      </p:sp>
      <p:sp>
        <p:nvSpPr>
          <p:cNvPr id="3" name="Content Placeholder 2">
            <a:extLst>
              <a:ext uri="{FF2B5EF4-FFF2-40B4-BE49-F238E27FC236}">
                <a16:creationId xmlns:a16="http://schemas.microsoft.com/office/drawing/2014/main" id="{D5CA0E8B-F55C-496D-904F-F7C477CD18B9}"/>
              </a:ext>
            </a:extLst>
          </p:cNvPr>
          <p:cNvSpPr>
            <a:spLocks noGrp="1"/>
          </p:cNvSpPr>
          <p:nvPr>
            <p:ph idx="1"/>
          </p:nvPr>
        </p:nvSpPr>
        <p:spPr/>
        <p:txBody>
          <a:bodyPr/>
          <a:lstStyle/>
          <a:p>
            <a:r>
              <a:rPr lang="en-US" dirty="0"/>
              <a:t>We can define a block in our chain as an object that has </a:t>
            </a:r>
          </a:p>
          <a:p>
            <a:pPr lvl="1"/>
            <a:r>
              <a:rPr lang="en-US" dirty="0"/>
              <a:t>1. some data (this is arbitrary and can be a contract, transaction, or anything that we want to ‘set in stone’)</a:t>
            </a:r>
          </a:p>
          <a:p>
            <a:pPr lvl="1"/>
            <a:r>
              <a:rPr lang="en-US" dirty="0"/>
              <a:t>2. a space for the PREVIOUS block’s hash</a:t>
            </a:r>
          </a:p>
          <a:p>
            <a:pPr lvl="1"/>
            <a:r>
              <a:rPr lang="en-US" dirty="0"/>
              <a:t>3. a hash of the data combined with the previous block’s hash.</a:t>
            </a:r>
          </a:p>
          <a:p>
            <a:endParaRPr lang="en-US" dirty="0"/>
          </a:p>
          <a:p>
            <a:r>
              <a:rPr lang="en-US" dirty="0"/>
              <a:t>Let’s look at some code to check the validity of a simple blockchain. </a:t>
            </a:r>
          </a:p>
        </p:txBody>
      </p:sp>
    </p:spTree>
    <p:extLst>
      <p:ext uri="{BB962C8B-B14F-4D97-AF65-F5344CB8AC3E}">
        <p14:creationId xmlns:p14="http://schemas.microsoft.com/office/powerpoint/2010/main" val="3214181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36F97-93FD-4611-BBE6-3A2DD86DC2A2}"/>
              </a:ext>
            </a:extLst>
          </p:cNvPr>
          <p:cNvSpPr>
            <a:spLocks noGrp="1"/>
          </p:cNvSpPr>
          <p:nvPr>
            <p:ph type="title"/>
          </p:nvPr>
        </p:nvSpPr>
        <p:spPr/>
        <p:txBody>
          <a:bodyPr/>
          <a:lstStyle/>
          <a:p>
            <a:r>
              <a:rPr lang="en-US" dirty="0"/>
              <a:t>The second core idea…</a:t>
            </a:r>
          </a:p>
        </p:txBody>
      </p:sp>
      <p:sp>
        <p:nvSpPr>
          <p:cNvPr id="3" name="Content Placeholder 2">
            <a:extLst>
              <a:ext uri="{FF2B5EF4-FFF2-40B4-BE49-F238E27FC236}">
                <a16:creationId xmlns:a16="http://schemas.microsoft.com/office/drawing/2014/main" id="{72534136-DF79-43DD-8B94-8EF5CBDEB719}"/>
              </a:ext>
            </a:extLst>
          </p:cNvPr>
          <p:cNvSpPr>
            <a:spLocks noGrp="1"/>
          </p:cNvSpPr>
          <p:nvPr>
            <p:ph idx="1"/>
          </p:nvPr>
        </p:nvSpPr>
        <p:spPr/>
        <p:txBody>
          <a:bodyPr>
            <a:normAutofit lnSpcReduction="10000"/>
          </a:bodyPr>
          <a:lstStyle/>
          <a:p>
            <a:r>
              <a:rPr lang="en-US" dirty="0"/>
              <a:t>Proof of Work – Let’s look at code right away.</a:t>
            </a:r>
          </a:p>
          <a:p>
            <a:pPr lvl="1"/>
            <a:r>
              <a:rPr lang="en-US" dirty="0"/>
              <a:t>We’re going to make it ‘difficult’ in terms of the computer power it takes to add a block to the chain. </a:t>
            </a:r>
          </a:p>
          <a:p>
            <a:pPr lvl="1"/>
            <a:r>
              <a:rPr lang="en-US" dirty="0"/>
              <a:t>The way we do this is by requiring a hash to start with a certain number of 0s (called the difficulty) in order to add it to the chain.</a:t>
            </a:r>
          </a:p>
          <a:p>
            <a:pPr lvl="1"/>
            <a:r>
              <a:rPr lang="en-US" dirty="0"/>
              <a:t>Because we can’t influence the output of a hash function, the ‘miner’ – or the computer trying to write a block to the chain – will simply have to guess LOTS of hashes using the nonce. </a:t>
            </a:r>
          </a:p>
          <a:p>
            <a:pPr lvl="2"/>
            <a:r>
              <a:rPr lang="en-US" dirty="0"/>
              <a:t>The nonce is necessary so we get a different hash with each guess, while maintaining the integrity of the data.</a:t>
            </a:r>
          </a:p>
          <a:p>
            <a:pPr lvl="2"/>
            <a:endParaRPr lang="en-US" dirty="0"/>
          </a:p>
          <a:p>
            <a:r>
              <a:rPr lang="en-US" dirty="0"/>
              <a:t>Important: The longest valid chain is always accepted as the current version!</a:t>
            </a:r>
          </a:p>
        </p:txBody>
      </p:sp>
    </p:spTree>
    <p:extLst>
      <p:ext uri="{BB962C8B-B14F-4D97-AF65-F5344CB8AC3E}">
        <p14:creationId xmlns:p14="http://schemas.microsoft.com/office/powerpoint/2010/main" val="1099693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01066-2DCB-4A66-A0CB-DC858617D125}"/>
              </a:ext>
            </a:extLst>
          </p:cNvPr>
          <p:cNvSpPr>
            <a:spLocks noGrp="1"/>
          </p:cNvSpPr>
          <p:nvPr>
            <p:ph type="title"/>
          </p:nvPr>
        </p:nvSpPr>
        <p:spPr/>
        <p:txBody>
          <a:bodyPr/>
          <a:lstStyle/>
          <a:p>
            <a:r>
              <a:rPr lang="en-US" dirty="0"/>
              <a:t>Proof of Work</a:t>
            </a:r>
          </a:p>
        </p:txBody>
      </p:sp>
      <p:sp>
        <p:nvSpPr>
          <p:cNvPr id="3" name="Content Placeholder 2">
            <a:extLst>
              <a:ext uri="{FF2B5EF4-FFF2-40B4-BE49-F238E27FC236}">
                <a16:creationId xmlns:a16="http://schemas.microsoft.com/office/drawing/2014/main" id="{CB29BD15-316A-44D0-A750-E8AA5D749C22}"/>
              </a:ext>
            </a:extLst>
          </p:cNvPr>
          <p:cNvSpPr>
            <a:spLocks noGrp="1"/>
          </p:cNvSpPr>
          <p:nvPr>
            <p:ph idx="1"/>
          </p:nvPr>
        </p:nvSpPr>
        <p:spPr/>
        <p:txBody>
          <a:bodyPr>
            <a:normAutofit fontScale="92500" lnSpcReduction="20000"/>
          </a:bodyPr>
          <a:lstStyle/>
          <a:p>
            <a:r>
              <a:rPr lang="en-US" dirty="0"/>
              <a:t>Imagine a blockchain with 10 blocks. </a:t>
            </a:r>
          </a:p>
          <a:p>
            <a:endParaRPr lang="en-US" dirty="0"/>
          </a:p>
          <a:p>
            <a:r>
              <a:rPr lang="en-US" dirty="0"/>
              <a:t>A bad mining node that wants to change block 5 would have to recalculate the hash for blocks 5-10 before ALL the good nodes can calculate the hash for block 11. </a:t>
            </a:r>
          </a:p>
          <a:p>
            <a:endParaRPr lang="en-US" dirty="0"/>
          </a:p>
          <a:p>
            <a:r>
              <a:rPr lang="en-US" dirty="0"/>
              <a:t>A bad node that wants to add a new false block to the chain would (theoretically) need 51% of the total computing power of all mining nodes in order to pull ahead and create the new longest chain.</a:t>
            </a:r>
          </a:p>
          <a:p>
            <a:endParaRPr lang="en-US" dirty="0"/>
          </a:p>
          <a:p>
            <a:r>
              <a:rPr lang="en-US" dirty="0"/>
              <a:t>If you control 51+% of the computing power, it is generally in your best interest to be ‘good’, so you don’t undermine the purpose of the chain, and continue to receive mining rewards.</a:t>
            </a:r>
          </a:p>
        </p:txBody>
      </p:sp>
    </p:spTree>
    <p:extLst>
      <p:ext uri="{BB962C8B-B14F-4D97-AF65-F5344CB8AC3E}">
        <p14:creationId xmlns:p14="http://schemas.microsoft.com/office/powerpoint/2010/main" val="606666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9BC97-9F47-4707-A34E-23188D89B1C4}"/>
              </a:ext>
            </a:extLst>
          </p:cNvPr>
          <p:cNvSpPr>
            <a:spLocks noGrp="1"/>
          </p:cNvSpPr>
          <p:nvPr>
            <p:ph type="title"/>
          </p:nvPr>
        </p:nvSpPr>
        <p:spPr/>
        <p:txBody>
          <a:bodyPr/>
          <a:lstStyle/>
          <a:p>
            <a:r>
              <a:rPr lang="en-US" dirty="0"/>
              <a:t>What is this blockchain missing?</a:t>
            </a:r>
          </a:p>
        </p:txBody>
      </p:sp>
      <p:sp>
        <p:nvSpPr>
          <p:cNvPr id="3" name="Content Placeholder 2">
            <a:extLst>
              <a:ext uri="{FF2B5EF4-FFF2-40B4-BE49-F238E27FC236}">
                <a16:creationId xmlns:a16="http://schemas.microsoft.com/office/drawing/2014/main" id="{8A5A8C0F-217D-45F9-9D3A-916CBAE1C2D0}"/>
              </a:ext>
            </a:extLst>
          </p:cNvPr>
          <p:cNvSpPr>
            <a:spLocks noGrp="1"/>
          </p:cNvSpPr>
          <p:nvPr>
            <p:ph idx="1"/>
          </p:nvPr>
        </p:nvSpPr>
        <p:spPr/>
        <p:txBody>
          <a:bodyPr/>
          <a:lstStyle/>
          <a:p>
            <a:r>
              <a:rPr lang="en-US" dirty="0"/>
              <a:t>This implementation only shows the fundamental concepts of a system in which we can be confident of transaction history without a trusted third party.</a:t>
            </a:r>
          </a:p>
          <a:p>
            <a:endParaRPr lang="en-US" dirty="0"/>
          </a:p>
          <a:p>
            <a:r>
              <a:rPr lang="en-US" dirty="0"/>
              <a:t>We are lacking important functions of a fully fledged blockchain such as</a:t>
            </a:r>
          </a:p>
          <a:p>
            <a:pPr lvl="1"/>
            <a:r>
              <a:rPr lang="en-US" dirty="0"/>
              <a:t>Being distributed</a:t>
            </a:r>
          </a:p>
          <a:p>
            <a:pPr lvl="1"/>
            <a:r>
              <a:rPr lang="en-US" dirty="0"/>
              <a:t>Having a mining reward</a:t>
            </a:r>
          </a:p>
          <a:p>
            <a:pPr lvl="1"/>
            <a:r>
              <a:rPr lang="en-US" dirty="0"/>
              <a:t>Having more than one transaction per block</a:t>
            </a:r>
          </a:p>
          <a:p>
            <a:pPr lvl="1"/>
            <a:r>
              <a:rPr lang="en-US" dirty="0"/>
              <a:t>Merkel Trees</a:t>
            </a:r>
          </a:p>
          <a:p>
            <a:pPr lvl="1"/>
            <a:r>
              <a:rPr lang="en-US" dirty="0"/>
              <a:t>Public/Private key encryption for transaction ownership</a:t>
            </a:r>
          </a:p>
        </p:txBody>
      </p:sp>
    </p:spTree>
    <p:extLst>
      <p:ext uri="{BB962C8B-B14F-4D97-AF65-F5344CB8AC3E}">
        <p14:creationId xmlns:p14="http://schemas.microsoft.com/office/powerpoint/2010/main" val="30274152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257</TotalTime>
  <Words>652</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Blockchain </vt:lpstr>
      <vt:lpstr>Bad definitions…</vt:lpstr>
      <vt:lpstr>What is a blockchain????</vt:lpstr>
      <vt:lpstr>The first core idea…</vt:lpstr>
      <vt:lpstr>The chain…!!!!</vt:lpstr>
      <vt:lpstr>The chain…!!!!</vt:lpstr>
      <vt:lpstr>The second core idea…</vt:lpstr>
      <vt:lpstr>Proof of Work</vt:lpstr>
      <vt:lpstr>What is this blockchain missing?</vt:lpstr>
      <vt:lpstr>Some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dc:title>
  <dc:creator>Jake Duncan</dc:creator>
  <cp:lastModifiedBy>Jake Duncan</cp:lastModifiedBy>
  <cp:revision>29</cp:revision>
  <dcterms:created xsi:type="dcterms:W3CDTF">2018-05-08T13:19:11Z</dcterms:created>
  <dcterms:modified xsi:type="dcterms:W3CDTF">2018-05-08T17:36:32Z</dcterms:modified>
</cp:coreProperties>
</file>