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0233600" cy="30175200"/>
  <p:notesSz cx="7010400" cy="9296400"/>
  <p:defaultTextStyle>
    <a:defPPr>
      <a:defRPr lang="en-US"/>
    </a:defPPr>
    <a:lvl1pPr algn="l" defTabSz="201153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2011534" algn="l" defTabSz="201153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4023067" algn="l" defTabSz="201153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6034601" algn="l" defTabSz="201153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8046135" algn="l" defTabSz="201153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10057668" algn="l" defTabSz="4023067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12069202" algn="l" defTabSz="4023067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14080736" algn="l" defTabSz="4023067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16092270" algn="l" defTabSz="4023067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 userDrawn="1">
          <p15:clr>
            <a:srgbClr val="A4A3A4"/>
          </p15:clr>
        </p15:guide>
        <p15:guide id="2" pos="12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0101"/>
    <a:srgbClr val="D2BC7C"/>
    <a:srgbClr val="B9A56D"/>
    <a:srgbClr val="BFA627"/>
    <a:srgbClr val="DAC149"/>
    <a:srgbClr val="DAB53E"/>
    <a:srgbClr val="C4A022"/>
    <a:srgbClr val="AA0101"/>
    <a:srgbClr val="070A01"/>
    <a:srgbClr val="07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068" autoAdjust="0"/>
  </p:normalViewPr>
  <p:slideViewPr>
    <p:cSldViewPr snapToGrid="0" snapToObjects="1">
      <p:cViewPr varScale="1">
        <p:scale>
          <a:sx n="14" d="100"/>
          <a:sy n="14" d="100"/>
        </p:scale>
        <p:origin x="1420" y="16"/>
      </p:cViewPr>
      <p:guideLst>
        <p:guide orient="horz" pos="2187"/>
        <p:guide pos="12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B2256-B637-B240-AA1D-93430E873738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D8D49-0B19-1C4B-A754-14E744B5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2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070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139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7209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6278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5348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4417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3487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2556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D8D49-0B19-1C4B-A754-14E744B57D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8102" y="9374452"/>
            <a:ext cx="34197396" cy="646694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4750" y="17098698"/>
            <a:ext cx="28164102" cy="77126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9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8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7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6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95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14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33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5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7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11753" rtl="0" eaLnBrk="0" fontAlgn="base" hangingPunct="0">
        <a:spcBef>
          <a:spcPct val="0"/>
        </a:spcBef>
        <a:spcAft>
          <a:spcPct val="0"/>
        </a:spcAft>
        <a:defRPr sz="19342" kern="1200">
          <a:solidFill>
            <a:schemeClr val="tx1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defTabSz="2011753" rtl="0" eaLnBrk="0" fontAlgn="base" hangingPunct="0">
        <a:spcBef>
          <a:spcPct val="0"/>
        </a:spcBef>
        <a:spcAft>
          <a:spcPct val="0"/>
        </a:spcAft>
        <a:defRPr sz="19342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2pPr>
      <a:lvl3pPr algn="ctr" defTabSz="2011753" rtl="0" eaLnBrk="0" fontAlgn="base" hangingPunct="0">
        <a:spcBef>
          <a:spcPct val="0"/>
        </a:spcBef>
        <a:spcAft>
          <a:spcPct val="0"/>
        </a:spcAft>
        <a:defRPr sz="19342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3pPr>
      <a:lvl4pPr algn="ctr" defTabSz="2011753" rtl="0" eaLnBrk="0" fontAlgn="base" hangingPunct="0">
        <a:spcBef>
          <a:spcPct val="0"/>
        </a:spcBef>
        <a:spcAft>
          <a:spcPct val="0"/>
        </a:spcAft>
        <a:defRPr sz="19342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4pPr>
      <a:lvl5pPr algn="ctr" defTabSz="2011753" rtl="0" eaLnBrk="0" fontAlgn="base" hangingPunct="0">
        <a:spcBef>
          <a:spcPct val="0"/>
        </a:spcBef>
        <a:spcAft>
          <a:spcPct val="0"/>
        </a:spcAft>
        <a:defRPr sz="19342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5pPr>
      <a:lvl6pPr marL="2011753" algn="ctr" defTabSz="2011753" rtl="0" fontAlgn="base">
        <a:spcBef>
          <a:spcPct val="0"/>
        </a:spcBef>
        <a:spcAft>
          <a:spcPct val="0"/>
        </a:spcAft>
        <a:defRPr sz="19342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6pPr>
      <a:lvl7pPr marL="4023506" algn="ctr" defTabSz="2011753" rtl="0" fontAlgn="base">
        <a:spcBef>
          <a:spcPct val="0"/>
        </a:spcBef>
        <a:spcAft>
          <a:spcPct val="0"/>
        </a:spcAft>
        <a:defRPr sz="19342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7pPr>
      <a:lvl8pPr marL="6035259" algn="ctr" defTabSz="2011753" rtl="0" fontAlgn="base">
        <a:spcBef>
          <a:spcPct val="0"/>
        </a:spcBef>
        <a:spcAft>
          <a:spcPct val="0"/>
        </a:spcAft>
        <a:defRPr sz="19342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8pPr>
      <a:lvl9pPr marL="8047013" algn="ctr" defTabSz="2011753" rtl="0" fontAlgn="base">
        <a:spcBef>
          <a:spcPct val="0"/>
        </a:spcBef>
        <a:spcAft>
          <a:spcPct val="0"/>
        </a:spcAft>
        <a:defRPr sz="19342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1508815" indent="-1508815" algn="l" defTabSz="201175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117" kern="12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3269099" indent="-1257346" algn="l" defTabSz="201175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284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2pPr>
      <a:lvl3pPr marL="5029383" indent="-1005877" algn="l" defTabSz="201175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0542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3pPr>
      <a:lvl4pPr marL="7041136" indent="-1005877" algn="l" defTabSz="201175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4pPr>
      <a:lvl5pPr marL="9052889" indent="-1005877" algn="l" defTabSz="201175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5pPr>
      <a:lvl6pPr marL="11064642" indent="-1005877" algn="l" defTabSz="2011753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076395" indent="-1005877" algn="l" defTabSz="2011753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8149" indent="-1005877" algn="l" defTabSz="2011753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902" indent="-1005877" algn="l" defTabSz="2011753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753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1pPr>
      <a:lvl2pPr marL="2011753" algn="l" defTabSz="2011753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2pPr>
      <a:lvl3pPr marL="4023506" algn="l" defTabSz="2011753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3pPr>
      <a:lvl4pPr marL="6035259" algn="l" defTabSz="2011753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4pPr>
      <a:lvl5pPr marL="8047013" algn="l" defTabSz="2011753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5pPr>
      <a:lvl6pPr marL="10058766" algn="l" defTabSz="2011753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6pPr>
      <a:lvl7pPr marL="12070519" algn="l" defTabSz="2011753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7pPr>
      <a:lvl8pPr marL="14082272" algn="l" defTabSz="2011753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8pPr>
      <a:lvl9pPr marL="16094025" algn="l" defTabSz="2011753" rtl="0" eaLnBrk="1" latinLnBrk="0" hangingPunct="1">
        <a:defRPr sz="78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3845401" y="3352804"/>
            <a:ext cx="12573000" cy="25146000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094721" y="3352804"/>
            <a:ext cx="12573000" cy="25146000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47" indent="-261947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01934" y="3367758"/>
            <a:ext cx="12573000" cy="25146000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382" y="8382"/>
            <a:ext cx="40225218" cy="30166818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"/>
            <a:ext cx="40233600" cy="2807970"/>
          </a:xfrm>
          <a:prstGeom prst="rect">
            <a:avLst/>
          </a:prstGeom>
          <a:solidFill>
            <a:srgbClr val="AE0101"/>
          </a:solidFill>
          <a:ln>
            <a:solidFill>
              <a:srgbClr val="A2001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02336" tIns="201168" rIns="402336" bIns="20116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9012405"/>
            <a:ext cx="40233600" cy="1187450"/>
          </a:xfrm>
          <a:prstGeom prst="rect">
            <a:avLst/>
          </a:prstGeom>
          <a:solidFill>
            <a:srgbClr val="AE0101"/>
          </a:solidFill>
          <a:ln>
            <a:solidFill>
              <a:srgbClr val="A2001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02336" tIns="201168" rIns="402336" bIns="20116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2821170"/>
            <a:ext cx="40233600" cy="202567"/>
          </a:xfrm>
          <a:prstGeom prst="rect">
            <a:avLst/>
          </a:prstGeom>
          <a:gradFill flip="none" rotWithShape="1">
            <a:gsLst>
              <a:gs pos="0">
                <a:srgbClr val="B9A56D"/>
              </a:gs>
              <a:gs pos="39999">
                <a:srgbClr val="B9A56D"/>
              </a:gs>
              <a:gs pos="70000">
                <a:srgbClr val="D2BC7C"/>
              </a:gs>
              <a:gs pos="88000">
                <a:srgbClr val="D2BC7C"/>
              </a:gs>
              <a:gs pos="100000">
                <a:srgbClr val="D2BC7C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02336" tIns="201168" rIns="402336" bIns="20116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14159726" y="4780958"/>
            <a:ext cx="11944350" cy="23469600"/>
          </a:xfrm>
          <a:prstGeom prst="rect">
            <a:avLst/>
          </a:prstGeom>
        </p:spPr>
        <p:txBody>
          <a:bodyPr/>
          <a:lstStyle>
            <a:lvl1pPr marL="1645920" indent="-164592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3566160" indent="-13716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5486400" indent="-109728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7680960" indent="-109728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9875520" indent="-109728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lang="en-US" sz="3200" kern="1200" dirty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933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04555" y="4682705"/>
            <a:ext cx="11944350" cy="4740511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933" dirty="0"/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904555" y="14108467"/>
            <a:ext cx="11944350" cy="2263140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933" dirty="0"/>
          </a:p>
        </p:txBody>
      </p:sp>
      <p:sp>
        <p:nvSpPr>
          <p:cNvPr id="20" name="Text Placeholder 6"/>
          <p:cNvSpPr txBox="1">
            <a:spLocks/>
          </p:cNvSpPr>
          <p:nvPr/>
        </p:nvSpPr>
        <p:spPr>
          <a:xfrm>
            <a:off x="27407590" y="20000555"/>
            <a:ext cx="11944350" cy="5155431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933" dirty="0"/>
          </a:p>
        </p:txBody>
      </p:sp>
      <p:sp>
        <p:nvSpPr>
          <p:cNvPr id="21" name="Text Placeholder 6"/>
          <p:cNvSpPr txBox="1">
            <a:spLocks/>
          </p:cNvSpPr>
          <p:nvPr/>
        </p:nvSpPr>
        <p:spPr>
          <a:xfrm>
            <a:off x="859695" y="17623047"/>
            <a:ext cx="11944350" cy="8172450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933" dirty="0"/>
          </a:p>
        </p:txBody>
      </p:sp>
      <p:sp>
        <p:nvSpPr>
          <p:cNvPr id="22" name="TextBox 21"/>
          <p:cNvSpPr txBox="1"/>
          <p:nvPr/>
        </p:nvSpPr>
        <p:spPr>
          <a:xfrm>
            <a:off x="859695" y="26632383"/>
            <a:ext cx="11944350" cy="2067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7" dirty="0"/>
              <a:t>Funding support from the University of Wisconsin – Madison, Department of Pediatrics, and Department of Medicine</a:t>
            </a:r>
          </a:p>
          <a:p>
            <a:pPr>
              <a:defRPr/>
            </a:pPr>
            <a:r>
              <a:rPr lang="en-US" sz="2567" b="1" dirty="0"/>
              <a:t>Jacob Lamers: jjlamers@wisc.edu</a:t>
            </a:r>
          </a:p>
          <a:p>
            <a:pPr>
              <a:defRPr/>
            </a:pPr>
            <a:r>
              <a:rPr lang="en-US" sz="2567" b="1" dirty="0"/>
              <a:t>Marlowe Eldridge, MD: meldridge@pediatrics.wisc.edu</a:t>
            </a:r>
          </a:p>
          <a:p>
            <a:pPr defTabSz="2011753">
              <a:defRPr/>
            </a:pPr>
            <a:endParaRPr lang="en-US" sz="2567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 bwMode="auto">
          <a:xfrm>
            <a:off x="590230" y="3352804"/>
            <a:ext cx="12573000" cy="1083374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02336" tIns="201168" rIns="402336" bIns="20116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26" name="TextBox 25"/>
          <p:cNvSpPr txBox="1">
            <a:spLocks/>
          </p:cNvSpPr>
          <p:nvPr/>
        </p:nvSpPr>
        <p:spPr bwMode="auto">
          <a:xfrm>
            <a:off x="27094721" y="3352804"/>
            <a:ext cx="12573000" cy="1083374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02336" tIns="201168" rIns="402336" bIns="201168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sz="4400" dirty="0"/>
              <a:t>Results (cont.)</a:t>
            </a:r>
          </a:p>
        </p:txBody>
      </p:sp>
      <p:sp>
        <p:nvSpPr>
          <p:cNvPr id="27" name="TextBox 26"/>
          <p:cNvSpPr txBox="1">
            <a:spLocks/>
          </p:cNvSpPr>
          <p:nvPr/>
        </p:nvSpPr>
        <p:spPr bwMode="auto">
          <a:xfrm>
            <a:off x="27131854" y="18795102"/>
            <a:ext cx="12573000" cy="1083374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02336" tIns="201168" rIns="402336" bIns="201168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sz="4400" dirty="0"/>
              <a:t>Conclusions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 bwMode="auto">
          <a:xfrm>
            <a:off x="610583" y="25540631"/>
            <a:ext cx="12573000" cy="1083374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02336" tIns="201168" rIns="402336" bIns="201168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sz="4400" dirty="0"/>
              <a:t>Acknowledgements and Contact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 bwMode="auto">
          <a:xfrm>
            <a:off x="596082" y="13056302"/>
            <a:ext cx="12573000" cy="1083374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02336" tIns="201168" rIns="402336" bIns="201168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sz="4400" dirty="0"/>
              <a:t>Objective</a:t>
            </a:r>
          </a:p>
        </p:txBody>
      </p:sp>
      <p:sp>
        <p:nvSpPr>
          <p:cNvPr id="30" name="TextBox 29"/>
          <p:cNvSpPr txBox="1">
            <a:spLocks/>
          </p:cNvSpPr>
          <p:nvPr/>
        </p:nvSpPr>
        <p:spPr bwMode="auto">
          <a:xfrm>
            <a:off x="607786" y="16643555"/>
            <a:ext cx="12573000" cy="1083374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02336" tIns="201168" rIns="402336" bIns="201168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sz="4400" dirty="0"/>
              <a:t>Methods</a:t>
            </a:r>
          </a:p>
        </p:txBody>
      </p:sp>
      <p:sp>
        <p:nvSpPr>
          <p:cNvPr id="31" name="TextBox 30"/>
          <p:cNvSpPr txBox="1">
            <a:spLocks/>
          </p:cNvSpPr>
          <p:nvPr/>
        </p:nvSpPr>
        <p:spPr bwMode="auto">
          <a:xfrm>
            <a:off x="13851253" y="3352803"/>
            <a:ext cx="12573000" cy="1083374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02336" tIns="201168" rIns="402336" bIns="201168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sz="4400" dirty="0"/>
              <a:t>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5816" y="29078557"/>
            <a:ext cx="3379214" cy="1005841"/>
            <a:chOff x="246344" y="31722062"/>
            <a:chExt cx="3686415" cy="1097281"/>
          </a:xfrm>
        </p:grpSpPr>
        <p:pic>
          <p:nvPicPr>
            <p:cNvPr id="35" name="Picture 4" descr="http://umark.wisc.edu/brand/templates-and-downloads/downloads/print/UWCrest_4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44" y="31722062"/>
              <a:ext cx="691505" cy="109728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3" descr="http://media.med.wisc.edu/images/smph_1c_L_grad.png"/>
            <p:cNvPicPr>
              <a:picLocks noChangeAspect="1" noChangeArrowheads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6"/>
            <a:stretch/>
          </p:blipFill>
          <p:spPr bwMode="auto">
            <a:xfrm>
              <a:off x="986786" y="31722063"/>
              <a:ext cx="2945973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5" descr="C:\Users\mlb700\Documents\Peds_logo_h4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7240" y="455371"/>
            <a:ext cx="7088574" cy="18972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/>
          <p:cNvSpPr txBox="1"/>
          <p:nvPr/>
        </p:nvSpPr>
        <p:spPr>
          <a:xfrm>
            <a:off x="2560992" y="22229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58878" y="22229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58198" y="25268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61146" y="252681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755" y="225769"/>
            <a:ext cx="31727945" cy="192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5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venous [K+] During Hyperbaric Exposure Independent of Changes in pH or O2 Concentration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230" y="1964587"/>
            <a:ext cx="30635184" cy="79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8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 Lamers, Kent MacLaughlin, Matthew </a:t>
            </a:r>
            <a:r>
              <a:rPr lang="en-US" sz="4584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Marcou</a:t>
            </a:r>
            <a:r>
              <a:rPr lang="en-US" sz="458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Rudolf Braun, Marlowe Eldridge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2F63C7F-644E-41DD-8227-ACD6B2A51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695" y="17886907"/>
            <a:ext cx="12156124" cy="7335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AAFFC-C0A2-4278-80D5-83D66B983E6D}"/>
              </a:ext>
            </a:extLst>
          </p:cNvPr>
          <p:cNvSpPr txBox="1"/>
          <p:nvPr/>
        </p:nvSpPr>
        <p:spPr>
          <a:xfrm>
            <a:off x="1007612" y="14279577"/>
            <a:ext cx="11899490" cy="220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84" dirty="0"/>
              <a:t>Determine the effect of hyperbaric treatment and concentrated oxygen on venous metabolites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AB7EA-E060-4771-A7E0-7241E19E1248}"/>
              </a:ext>
            </a:extLst>
          </p:cNvPr>
          <p:cNvSpPr txBox="1"/>
          <p:nvPr/>
        </p:nvSpPr>
        <p:spPr>
          <a:xfrm>
            <a:off x="27354089" y="20071891"/>
            <a:ext cx="12224076" cy="7146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47" indent="-261947">
              <a:buFont typeface="Arial" panose="020B0604020202020204" pitchFamily="34" charset="0"/>
              <a:buChar char="•"/>
            </a:pPr>
            <a:r>
              <a:rPr lang="en-US" sz="4584" dirty="0"/>
              <a:t>Greater increase in plasma potassium in hyperbaric treatment group than concentrated oxygen</a:t>
            </a:r>
          </a:p>
          <a:p>
            <a:pPr marL="261947" indent="-261947">
              <a:buFont typeface="Arial" panose="020B0604020202020204" pitchFamily="34" charset="0"/>
              <a:buChar char="•"/>
            </a:pPr>
            <a:r>
              <a:rPr lang="en-US" sz="4584" dirty="0"/>
              <a:t>Possible explanations </a:t>
            </a:r>
          </a:p>
          <a:p>
            <a:pPr marL="2273700" lvl="1" indent="-261947">
              <a:buFont typeface="Arial" panose="020B0604020202020204" pitchFamily="34" charset="0"/>
              <a:buChar char="•"/>
            </a:pPr>
            <a:r>
              <a:rPr lang="en-US" sz="4584" dirty="0"/>
              <a:t>Increase CO2 pressure</a:t>
            </a:r>
          </a:p>
          <a:p>
            <a:pPr marL="2273700" lvl="1" indent="-261947">
              <a:buFont typeface="Arial" panose="020B0604020202020204" pitchFamily="34" charset="0"/>
              <a:buChar char="•"/>
            </a:pPr>
            <a:r>
              <a:rPr lang="en-US" sz="4584" dirty="0"/>
              <a:t>Increase N2 pressure</a:t>
            </a:r>
          </a:p>
          <a:p>
            <a:pPr marL="2273700" lvl="1" indent="-261947">
              <a:buFont typeface="Arial" panose="020B0604020202020204" pitchFamily="34" charset="0"/>
              <a:buChar char="•"/>
            </a:pPr>
            <a:r>
              <a:rPr lang="en-US" sz="4584" dirty="0"/>
              <a:t>Affects of increased pressure on vasoconstriction </a:t>
            </a:r>
          </a:p>
          <a:p>
            <a:pPr marL="2273700" lvl="1" indent="-261947">
              <a:buFont typeface="Arial" panose="020B0604020202020204" pitchFamily="34" charset="0"/>
              <a:buChar char="•"/>
            </a:pPr>
            <a:r>
              <a:rPr lang="en-US" sz="4584" dirty="0"/>
              <a:t>Changes in expression of K+ channels via HIF-1</a:t>
            </a:r>
            <a:r>
              <a:rPr lang="el-GR" sz="4584" dirty="0"/>
              <a:t>α</a:t>
            </a:r>
            <a:r>
              <a:rPr lang="en-US" sz="4584" dirty="0"/>
              <a:t> related 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B9558-2E02-4DDD-8BBA-1BE176649971}"/>
              </a:ext>
            </a:extLst>
          </p:cNvPr>
          <p:cNvSpPr txBox="1"/>
          <p:nvPr/>
        </p:nvSpPr>
        <p:spPr>
          <a:xfrm>
            <a:off x="859695" y="4738503"/>
            <a:ext cx="11944350" cy="785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73" indent="-628673">
              <a:buFont typeface="Arial" panose="020B0604020202020204" pitchFamily="34" charset="0"/>
              <a:buChar char="•"/>
            </a:pPr>
            <a:r>
              <a:rPr lang="en-US" sz="5042" dirty="0"/>
              <a:t>Changes in pressure and oxygen concentration can be used to modulate oxygen levels in humans</a:t>
            </a:r>
          </a:p>
          <a:p>
            <a:pPr marL="628673" indent="-628673">
              <a:buFont typeface="Arial" panose="020B0604020202020204" pitchFamily="34" charset="0"/>
              <a:buChar char="•"/>
            </a:pPr>
            <a:r>
              <a:rPr lang="en-US" sz="5042" dirty="0"/>
              <a:t>Hyperoxia has been linked to increases in plasma potassium </a:t>
            </a:r>
          </a:p>
          <a:p>
            <a:pPr marL="628673" indent="-628673">
              <a:buFont typeface="Arial" panose="020B0604020202020204" pitchFamily="34" charset="0"/>
              <a:buChar char="•"/>
            </a:pPr>
            <a:r>
              <a:rPr lang="en-US" sz="5042" dirty="0"/>
              <a:t>Effects of </a:t>
            </a:r>
            <a:r>
              <a:rPr lang="en-US" sz="5042" dirty="0" err="1"/>
              <a:t>hyperbaria</a:t>
            </a:r>
            <a:r>
              <a:rPr lang="en-US" sz="5042" dirty="0"/>
              <a:t> on plasma potassium levels remain understudied</a:t>
            </a:r>
          </a:p>
          <a:p>
            <a:pPr marL="628673" indent="-628673">
              <a:buFont typeface="Arial" panose="020B0604020202020204" pitchFamily="34" charset="0"/>
              <a:buChar char="•"/>
            </a:pPr>
            <a:r>
              <a:rPr lang="en-US" sz="5042" dirty="0"/>
              <a:t>Hypoxia has been linked to changes in plasma potassium levels via HIF-1</a:t>
            </a:r>
            <a:r>
              <a:rPr lang="el-GR" sz="5042" dirty="0"/>
              <a:t>α</a:t>
            </a:r>
            <a:r>
              <a:rPr lang="en-US" sz="5042" dirty="0"/>
              <a:t>  pathway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C51F5AB-4DB7-43DB-889C-35288A9AE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87789" y="4739180"/>
            <a:ext cx="8677741" cy="66008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46795BB-9A12-4770-AC4D-ED407CCF9D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37095" y="11855128"/>
            <a:ext cx="8677741" cy="6452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58926-BBF4-4702-9ADE-5B722D386F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23306" y="16058210"/>
            <a:ext cx="10344027" cy="115417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715F369-1C26-4AB7-A44F-C95F805EA4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79810" y="4663822"/>
            <a:ext cx="10521716" cy="114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82826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1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Engineering1a.potx</Template>
  <TotalTime>1184</TotalTime>
  <Words>183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Times New Roman</vt:lpstr>
      <vt:lpstr>Engineering1a</vt:lpstr>
      <vt:lpstr>PowerPoint Presentation</vt:lpstr>
    </vt:vector>
  </TitlesOfParts>
  <Company>University of Wisconsin - UCOM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Rinehart</dc:creator>
  <cp:lastModifiedBy>jake lamers</cp:lastModifiedBy>
  <cp:revision>110</cp:revision>
  <cp:lastPrinted>2015-07-30T22:01:46Z</cp:lastPrinted>
  <dcterms:created xsi:type="dcterms:W3CDTF">2012-05-01T14:35:08Z</dcterms:created>
  <dcterms:modified xsi:type="dcterms:W3CDTF">2022-03-24T19:11:21Z</dcterms:modified>
</cp:coreProperties>
</file>